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6" r:id="rId5"/>
  </p:sldMasterIdLst>
  <p:notesMasterIdLst>
    <p:notesMasterId r:id="rId48"/>
  </p:notesMasterIdLst>
  <p:sldIdLst>
    <p:sldId id="289" r:id="rId6"/>
    <p:sldId id="282" r:id="rId7"/>
    <p:sldId id="372" r:id="rId8"/>
    <p:sldId id="365" r:id="rId9"/>
    <p:sldId id="350" r:id="rId10"/>
    <p:sldId id="260" r:id="rId11"/>
    <p:sldId id="322" r:id="rId12"/>
    <p:sldId id="323" r:id="rId13"/>
    <p:sldId id="357" r:id="rId14"/>
    <p:sldId id="325" r:id="rId15"/>
    <p:sldId id="324" r:id="rId16"/>
    <p:sldId id="326" r:id="rId17"/>
    <p:sldId id="370" r:id="rId18"/>
    <p:sldId id="368" r:id="rId19"/>
    <p:sldId id="352" r:id="rId20"/>
    <p:sldId id="327" r:id="rId21"/>
    <p:sldId id="328" r:id="rId22"/>
    <p:sldId id="329" r:id="rId23"/>
    <p:sldId id="330" r:id="rId24"/>
    <p:sldId id="331" r:id="rId25"/>
    <p:sldId id="358" r:id="rId26"/>
    <p:sldId id="359" r:id="rId27"/>
    <p:sldId id="360" r:id="rId28"/>
    <p:sldId id="361" r:id="rId29"/>
    <p:sldId id="362" r:id="rId30"/>
    <p:sldId id="363" r:id="rId31"/>
    <p:sldId id="364" r:id="rId32"/>
    <p:sldId id="304" r:id="rId33"/>
    <p:sldId id="332" r:id="rId34"/>
    <p:sldId id="353" r:id="rId35"/>
    <p:sldId id="306" r:id="rId36"/>
    <p:sldId id="307" r:id="rId37"/>
    <p:sldId id="308" r:id="rId38"/>
    <p:sldId id="351" r:id="rId39"/>
    <p:sldId id="354" r:id="rId40"/>
    <p:sldId id="348" r:id="rId41"/>
    <p:sldId id="341" r:id="rId42"/>
    <p:sldId id="342" r:id="rId43"/>
    <p:sldId id="343" r:id="rId44"/>
    <p:sldId id="371" r:id="rId45"/>
    <p:sldId id="345" r:id="rId46"/>
    <p:sldId id="346" r:id="rId47"/>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Times New Roman" panose="02020603050405020304" pitchFamily="18" charset="0"/>
        <a:ea typeface="Geneva"/>
        <a:cs typeface="Geneva"/>
      </a:defRPr>
    </a:lvl1pPr>
    <a:lvl2pPr marL="457200" algn="l" defTabSz="457200" rtl="0" eaLnBrk="0" fontAlgn="base" hangingPunct="0">
      <a:spcBef>
        <a:spcPct val="0"/>
      </a:spcBef>
      <a:spcAft>
        <a:spcPct val="0"/>
      </a:spcAft>
      <a:defRPr kern="1200">
        <a:solidFill>
          <a:schemeClr val="tx1"/>
        </a:solidFill>
        <a:latin typeface="Times New Roman" panose="02020603050405020304" pitchFamily="18" charset="0"/>
        <a:ea typeface="Geneva"/>
        <a:cs typeface="Geneva"/>
      </a:defRPr>
    </a:lvl2pPr>
    <a:lvl3pPr marL="914400" algn="l" defTabSz="457200" rtl="0" eaLnBrk="0" fontAlgn="base" hangingPunct="0">
      <a:spcBef>
        <a:spcPct val="0"/>
      </a:spcBef>
      <a:spcAft>
        <a:spcPct val="0"/>
      </a:spcAft>
      <a:defRPr kern="1200">
        <a:solidFill>
          <a:schemeClr val="tx1"/>
        </a:solidFill>
        <a:latin typeface="Times New Roman" panose="02020603050405020304" pitchFamily="18" charset="0"/>
        <a:ea typeface="Geneva"/>
        <a:cs typeface="Geneva"/>
      </a:defRPr>
    </a:lvl3pPr>
    <a:lvl4pPr marL="1371600" algn="l" defTabSz="457200" rtl="0" eaLnBrk="0" fontAlgn="base" hangingPunct="0">
      <a:spcBef>
        <a:spcPct val="0"/>
      </a:spcBef>
      <a:spcAft>
        <a:spcPct val="0"/>
      </a:spcAft>
      <a:defRPr kern="1200">
        <a:solidFill>
          <a:schemeClr val="tx1"/>
        </a:solidFill>
        <a:latin typeface="Times New Roman" panose="02020603050405020304" pitchFamily="18" charset="0"/>
        <a:ea typeface="Geneva"/>
        <a:cs typeface="Geneva"/>
      </a:defRPr>
    </a:lvl4pPr>
    <a:lvl5pPr marL="1828800" algn="l" defTabSz="457200" rtl="0" eaLnBrk="0" fontAlgn="base" hangingPunct="0">
      <a:spcBef>
        <a:spcPct val="0"/>
      </a:spcBef>
      <a:spcAft>
        <a:spcPct val="0"/>
      </a:spcAft>
      <a:defRPr kern="1200">
        <a:solidFill>
          <a:schemeClr val="tx1"/>
        </a:solidFill>
        <a:latin typeface="Times New Roman" panose="02020603050405020304" pitchFamily="18" charset="0"/>
        <a:ea typeface="Geneva"/>
        <a:cs typeface="Geneva"/>
      </a:defRPr>
    </a:lvl5pPr>
    <a:lvl6pPr marL="2286000" algn="l" defTabSz="914400" rtl="0" eaLnBrk="1" latinLnBrk="0" hangingPunct="1">
      <a:defRPr kern="1200">
        <a:solidFill>
          <a:schemeClr val="tx1"/>
        </a:solidFill>
        <a:latin typeface="Times New Roman" panose="02020603050405020304" pitchFamily="18" charset="0"/>
        <a:ea typeface="Geneva"/>
        <a:cs typeface="Geneva"/>
      </a:defRPr>
    </a:lvl6pPr>
    <a:lvl7pPr marL="2743200" algn="l" defTabSz="914400" rtl="0" eaLnBrk="1" latinLnBrk="0" hangingPunct="1">
      <a:defRPr kern="1200">
        <a:solidFill>
          <a:schemeClr val="tx1"/>
        </a:solidFill>
        <a:latin typeface="Times New Roman" panose="02020603050405020304" pitchFamily="18" charset="0"/>
        <a:ea typeface="Geneva"/>
        <a:cs typeface="Geneva"/>
      </a:defRPr>
    </a:lvl7pPr>
    <a:lvl8pPr marL="3200400" algn="l" defTabSz="914400" rtl="0" eaLnBrk="1" latinLnBrk="0" hangingPunct="1">
      <a:defRPr kern="1200">
        <a:solidFill>
          <a:schemeClr val="tx1"/>
        </a:solidFill>
        <a:latin typeface="Times New Roman" panose="02020603050405020304" pitchFamily="18" charset="0"/>
        <a:ea typeface="Geneva"/>
        <a:cs typeface="Geneva"/>
      </a:defRPr>
    </a:lvl8pPr>
    <a:lvl9pPr marL="3657600" algn="l" defTabSz="914400" rtl="0" eaLnBrk="1" latinLnBrk="0" hangingPunct="1">
      <a:defRPr kern="1200">
        <a:solidFill>
          <a:schemeClr val="tx1"/>
        </a:solidFill>
        <a:latin typeface="Times New Roman" panose="02020603050405020304" pitchFamily="18" charset="0"/>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orient="horz" pos="2975">
          <p15:clr>
            <a:srgbClr val="A4A3A4"/>
          </p15:clr>
        </p15:guide>
        <p15:guide id="3" orient="horz" pos="3386">
          <p15:clr>
            <a:srgbClr val="A4A3A4"/>
          </p15:clr>
        </p15:guide>
        <p15:guide id="4" orient="horz" pos="3042">
          <p15:clr>
            <a:srgbClr val="A4A3A4"/>
          </p15:clr>
        </p15:guide>
        <p15:guide id="5" orient="horz" pos="4165">
          <p15:clr>
            <a:srgbClr val="A4A3A4"/>
          </p15:clr>
        </p15:guide>
        <p15:guide id="6" pos="2880">
          <p15:clr>
            <a:srgbClr val="A4A3A4"/>
          </p15:clr>
        </p15:guide>
        <p15:guide id="7" pos="11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yszak, Elizabeth" initials="" lastIdx="3" clrIdx="0"/>
  <p:cmAuthor id="2" name="Harris, Sharnita" initials="" lastIdx="7" clrIdx="1"/>
  <p:cmAuthor id="3" name="Norris, Megan" initials="" lastIdx="12" clrIdx="2"/>
  <p:cmAuthor id="4" name="Unknown User1" initials="" lastIdx="3"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3" autoAdjust="0"/>
    <p:restoredTop sz="73259" autoAdjust="0"/>
  </p:normalViewPr>
  <p:slideViewPr>
    <p:cSldViewPr snapToGrid="0">
      <p:cViewPr varScale="1">
        <p:scale>
          <a:sx n="95" d="100"/>
          <a:sy n="95" d="100"/>
        </p:scale>
        <p:origin x="1686" y="90"/>
      </p:cViewPr>
      <p:guideLst>
        <p:guide orient="horz" pos="2160"/>
        <p:guide orient="horz" pos="2975"/>
        <p:guide orient="horz" pos="3386"/>
        <p:guide orient="horz" pos="3042"/>
        <p:guide orient="horz" pos="4165"/>
        <p:guide pos="2880"/>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18/5/colors/Iconchunking_coloredoutline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18/5/colors/Iconchunking_coloredoutline_colorful1" csCatId="colorful" phldr="1"/>
      <dgm:spPr/>
      <dgm:t>
        <a:bodyPr/>
        <a:lstStyle/>
        <a:p>
          <a:endParaRPr lang="en-US"/>
        </a:p>
      </dgm:t>
    </dgm:pt>
    <dgm:pt modelId="{AACEAFD5-63CF-4AFC-B46F-BE086C5D447C}">
      <dgm:prSet phldrT="[Text]" custT="1"/>
      <dgm:spPr>
        <a:solidFill>
          <a:schemeClr val="accent1"/>
        </a:solidFill>
        <a:ln>
          <a:solidFill>
            <a:schemeClr val="accent1"/>
          </a:solidFill>
        </a:ln>
      </dgm:spPr>
      <dgm:t>
        <a:bodyPr/>
        <a:lstStyle/>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1:</a:t>
          </a:r>
        </a:p>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3/17/20</a:t>
          </a:r>
          <a:endParaRPr lang="en-US" sz="1400" b="1"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349299C9-846E-4827-813A-349CCCE20782}">
      <dgm:prSet phldrT="[Text]" custT="1"/>
      <dgm:spPr/>
      <dgm:t>
        <a:bodyPr lIns="108000" tIns="432000" rIns="288000" anchor="t" anchorCtr="0"/>
        <a:lstStyle/>
        <a:p>
          <a:pPr marL="0" lvl="0" indent="0" algn="ctr" defTabSz="533400">
            <a:lnSpc>
              <a:spcPts val="1500"/>
            </a:lnSpc>
            <a:spcBef>
              <a:spcPct val="0"/>
            </a:spcBef>
            <a:spcAft>
              <a:spcPts val="0"/>
            </a:spcAft>
            <a:buNone/>
          </a:pPr>
          <a:r>
            <a:rPr lang="en-US" sz="1400" kern="1200" dirty="0">
              <a:solidFill>
                <a:schemeClr val="tx1"/>
              </a:solidFill>
              <a:latin typeface="Arial" panose="020B0604020202020204" pitchFamily="34" charset="0"/>
              <a:ea typeface="+mn-ea"/>
              <a:cs typeface="Arial" panose="020B0604020202020204" pitchFamily="34" charset="0"/>
            </a:rPr>
            <a:t>Formation of </a:t>
          </a:r>
          <a:r>
            <a:rPr lang="en-US" sz="1400" kern="1200" dirty="0" smtClean="0">
              <a:solidFill>
                <a:schemeClr val="tx1"/>
              </a:solidFill>
              <a:latin typeface="Arial" panose="020B0604020202020204" pitchFamily="34" charset="0"/>
              <a:ea typeface="+mn-ea"/>
              <a:cs typeface="Arial" panose="020B0604020202020204" pitchFamily="34" charset="0"/>
            </a:rPr>
            <a:t>AVABO/</a:t>
          </a:r>
        </a:p>
        <a:p>
          <a:pPr marL="0" lvl="0" indent="0" algn="ctr" defTabSz="533400">
            <a:lnSpc>
              <a:spcPts val="1500"/>
            </a:lnSpc>
            <a:spcBef>
              <a:spcPct val="0"/>
            </a:spcBef>
            <a:spcAft>
              <a:spcPts val="0"/>
            </a:spcAft>
            <a:buNone/>
          </a:pPr>
          <a:r>
            <a:rPr lang="en-US" sz="1400" kern="1200" dirty="0" smtClean="0">
              <a:solidFill>
                <a:schemeClr val="tx1"/>
              </a:solidFill>
              <a:latin typeface="Arial" panose="020B0604020202020204" pitchFamily="34" charset="0"/>
              <a:ea typeface="+mn-ea"/>
              <a:cs typeface="Arial" panose="020B0604020202020204" pitchFamily="34" charset="0"/>
            </a:rPr>
            <a:t>VEDA </a:t>
          </a:r>
          <a:r>
            <a:rPr lang="en-US" sz="1400" kern="1200" dirty="0">
              <a:solidFill>
                <a:schemeClr val="tx1"/>
              </a:solidFill>
              <a:latin typeface="Arial" panose="020B0604020202020204" pitchFamily="34" charset="0"/>
              <a:ea typeface="+mn-ea"/>
              <a:cs typeface="Arial" panose="020B0604020202020204" pitchFamily="34" charset="0"/>
            </a:rPr>
            <a:t>Team</a:t>
          </a:r>
        </a:p>
      </dgm:t>
    </dgm:pt>
    <dgm:pt modelId="{AEA27547-B9ED-4994-BD27-04EC297EF367}" type="parTrans" cxnId="{0EFA3039-6828-403C-9445-4359BA6645E6}">
      <dgm:prSet/>
      <dgm:spPr/>
      <dgm:t>
        <a:bodyPr/>
        <a:lstStyle/>
        <a:p>
          <a:endParaRPr lang="en-US"/>
        </a:p>
      </dgm:t>
    </dgm:pt>
    <dgm:pt modelId="{9D819F52-ACA0-4B08-8256-DF6BD8FA3A0B}" type="sibTrans" cxnId="{0EFA3039-6828-403C-9445-4359BA6645E6}">
      <dgm:prSet/>
      <dgm:spPr/>
      <dgm:t>
        <a:bodyPr/>
        <a:lstStyle/>
        <a:p>
          <a:endParaRPr lang="en-US"/>
        </a:p>
      </dgm:t>
    </dgm:pt>
    <dgm:pt modelId="{5D70EFF5-8B31-4A1F-AE44-51E4CF0013EB}">
      <dgm:prSet phldrT="[Text]" custT="1"/>
      <dgm:spPr/>
      <dgm:t>
        <a:bodyPr lIns="108000" tIns="432000" rIns="288000" anchor="t" anchorCtr="0"/>
        <a:lstStyle/>
        <a:p>
          <a:pPr algn="ctr">
            <a:lnSpc>
              <a:spcPts val="1500"/>
            </a:lnSpc>
          </a:pPr>
          <a:r>
            <a:rPr lang="en-US" sz="1400" dirty="0">
              <a:solidFill>
                <a:schemeClr val="tx1"/>
              </a:solidFill>
              <a:latin typeface="Arial" panose="020B0604020202020204" pitchFamily="34" charset="0"/>
              <a:cs typeface="Arial" panose="020B0604020202020204" pitchFamily="34" charset="0"/>
            </a:rPr>
            <a:t>Trial </a:t>
          </a:r>
          <a:r>
            <a:rPr lang="en-US" sz="1400" dirty="0" smtClean="0">
              <a:solidFill>
                <a:schemeClr val="tx1"/>
              </a:solidFill>
              <a:latin typeface="Arial" panose="020B0604020202020204" pitchFamily="34" charset="0"/>
              <a:cs typeface="Arial" panose="020B0604020202020204" pitchFamily="34" charset="0"/>
            </a:rPr>
            <a:t>VEDA </a:t>
          </a:r>
          <a:r>
            <a:rPr lang="en-US" sz="1400" dirty="0">
              <a:solidFill>
                <a:schemeClr val="tx1"/>
              </a:solidFill>
              <a:latin typeface="Arial" panose="020B0604020202020204" pitchFamily="34" charset="0"/>
              <a:cs typeface="Arial" panose="020B0604020202020204" pitchFamily="34" charset="0"/>
            </a:rPr>
            <a:t>with AVABO</a:t>
          </a:r>
        </a:p>
        <a:p>
          <a:pPr algn="ctr">
            <a:lnSpc>
              <a:spcPts val="1500"/>
            </a:lnSpc>
          </a:pPr>
          <a:r>
            <a:rPr lang="en-US" sz="1400" b="1" dirty="0">
              <a:solidFill>
                <a:schemeClr val="accent2"/>
              </a:solidFill>
              <a:latin typeface="Arial" panose="020B0604020202020204" pitchFamily="34" charset="0"/>
              <a:cs typeface="Arial" panose="020B0604020202020204" pitchFamily="34" charset="0"/>
            </a:rPr>
            <a:t>AND</a:t>
          </a:r>
        </a:p>
        <a:p>
          <a:pPr algn="ctr">
            <a:lnSpc>
              <a:spcPts val="1500"/>
            </a:lnSpc>
          </a:pPr>
          <a:r>
            <a:rPr lang="en-US" sz="1400" dirty="0">
              <a:solidFill>
                <a:schemeClr val="tx1"/>
              </a:solidFill>
              <a:latin typeface="Arial" panose="020B0604020202020204" pitchFamily="34" charset="0"/>
              <a:cs typeface="Arial" panose="020B0604020202020204" pitchFamily="34" charset="0"/>
            </a:rPr>
            <a:t>Telehealth </a:t>
          </a:r>
          <a:r>
            <a:rPr lang="en-US" sz="1400" dirty="0" smtClean="0">
              <a:solidFill>
                <a:schemeClr val="tx1"/>
              </a:solidFill>
              <a:latin typeface="Arial" panose="020B0604020202020204" pitchFamily="34" charset="0"/>
              <a:cs typeface="Arial" panose="020B0604020202020204" pitchFamily="34" charset="0"/>
            </a:rPr>
            <a:t>available </a:t>
          </a:r>
          <a:r>
            <a:rPr lang="en-US" sz="1400" dirty="0">
              <a:solidFill>
                <a:schemeClr val="tx1"/>
              </a:solidFill>
              <a:latin typeface="Arial" panose="020B0604020202020204" pitchFamily="34" charset="0"/>
              <a:cs typeface="Arial" panose="020B0604020202020204" pitchFamily="34" charset="0"/>
            </a:rPr>
            <a:t>to Behavioral Health at 12:00 PM</a:t>
          </a:r>
        </a:p>
        <a:p>
          <a:pPr algn="l">
            <a:lnSpc>
              <a:spcPts val="1500"/>
            </a:lnSpc>
          </a:pPr>
          <a:endParaRPr lang="en-US" sz="1400" dirty="0">
            <a:solidFill>
              <a:schemeClr val="tx2"/>
            </a:solidFill>
            <a:latin typeface="Arial" panose="020B0604020202020204" pitchFamily="34" charset="0"/>
            <a:cs typeface="Arial" panose="020B0604020202020204" pitchFamily="34" charset="0"/>
          </a:endParaRPr>
        </a:p>
      </dgm:t>
    </dgm:pt>
    <dgm:pt modelId="{96C720A0-FEEF-48D1-8DF6-ABA03C304822}" type="parTrans" cxnId="{E97FF64F-8020-497E-AE7D-2395DDA4560D}">
      <dgm:prSet/>
      <dgm:spPr/>
      <dgm:t>
        <a:bodyPr/>
        <a:lstStyle/>
        <a:p>
          <a:endParaRPr lang="en-US"/>
        </a:p>
      </dgm:t>
    </dgm:pt>
    <dgm:pt modelId="{B6A59CDE-18AD-4553-B6C5-FF001A8E8510}" type="sibTrans" cxnId="{E97FF64F-8020-497E-AE7D-2395DDA4560D}">
      <dgm:prSet/>
      <dgm:spPr/>
      <dgm:t>
        <a:bodyPr/>
        <a:lstStyle/>
        <a:p>
          <a:endParaRPr lang="en-US"/>
        </a:p>
      </dgm:t>
    </dgm:pt>
    <dgm:pt modelId="{D71FC021-6A65-44D1-95B9-0E6C89079866}">
      <dgm:prSet phldrT="[Text]" custT="1"/>
      <dgm:spPr>
        <a:solidFill>
          <a:schemeClr val="accent3"/>
        </a:solidFill>
        <a:ln>
          <a:solidFill>
            <a:schemeClr val="accent3"/>
          </a:solidFill>
        </a:ln>
      </dgm:spPr>
      <dgm:t>
        <a:bodyPr/>
        <a:lstStyle/>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7:</a:t>
          </a:r>
        </a:p>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3/23/20</a:t>
          </a:r>
          <a:endParaRPr lang="en-US" sz="1400" b="1"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4A6BB192-9983-4F48-BBC5-6E384EED7EC5}">
      <dgm:prSet phldrT="[Text]" custT="1"/>
      <dgm:spPr/>
      <dgm:t>
        <a:bodyPr lIns="108000" tIns="432000" rIns="288000" anchor="t" anchorCtr="0"/>
        <a:lstStyle/>
        <a:p>
          <a:pPr algn="ctr">
            <a:lnSpc>
              <a:spcPts val="1500"/>
            </a:lnSpc>
          </a:pPr>
          <a:r>
            <a:rPr lang="en-US" sz="1400" baseline="0" dirty="0">
              <a:solidFill>
                <a:schemeClr val="tx1"/>
              </a:solidFill>
              <a:latin typeface="Arial" panose="020B0604020202020204" pitchFamily="34" charset="0"/>
              <a:cs typeface="Arial" panose="020B0604020202020204" pitchFamily="34" charset="0"/>
            </a:rPr>
            <a:t>COVID-19 Stay At Home </a:t>
          </a:r>
          <a:r>
            <a:rPr lang="en-US" sz="1400" baseline="0" dirty="0" smtClean="0">
              <a:solidFill>
                <a:schemeClr val="tx1"/>
              </a:solidFill>
              <a:latin typeface="Arial" panose="020B0604020202020204" pitchFamily="34" charset="0"/>
              <a:cs typeface="Arial" panose="020B0604020202020204" pitchFamily="34" charset="0"/>
            </a:rPr>
            <a:t>Order for Ohio goes into effect</a:t>
          </a:r>
          <a:endParaRPr lang="en-US" sz="1400" baseline="0" dirty="0">
            <a:solidFill>
              <a:schemeClr val="tx1"/>
            </a:solidFill>
            <a:latin typeface="Arial" panose="020B0604020202020204" pitchFamily="34" charset="0"/>
            <a:cs typeface="Arial" panose="020B0604020202020204" pitchFamily="34" charset="0"/>
          </a:endParaRPr>
        </a:p>
      </dgm:t>
    </dgm:pt>
    <dgm:pt modelId="{230A6E4A-6CED-4DC0-AEFE-6859FE07B658}" type="parTrans" cxnId="{E3115EEA-DE9C-4F06-B8B3-BEB263D5F2B1}">
      <dgm:prSet/>
      <dgm:spPr/>
      <dgm:t>
        <a:bodyPr/>
        <a:lstStyle/>
        <a:p>
          <a:endParaRPr lang="en-US"/>
        </a:p>
      </dgm:t>
    </dgm:pt>
    <dgm:pt modelId="{0B568EC2-5D2A-4B00-8047-B7832F245B44}" type="sibTrans" cxnId="{E3115EEA-DE9C-4F06-B8B3-BEB263D5F2B1}">
      <dgm:prSet/>
      <dgm:spPr/>
      <dgm:t>
        <a:bodyPr/>
        <a:lstStyle/>
        <a:p>
          <a:endParaRPr lang="en-US"/>
        </a:p>
      </dgm:t>
    </dgm:pt>
    <dgm:pt modelId="{D07AD3FD-84FF-467E-9693-752776549C61}">
      <dgm:prSet phldrT="[Text]" custT="1"/>
      <dgm:spPr>
        <a:solidFill>
          <a:schemeClr val="accent2"/>
        </a:solidFill>
        <a:ln>
          <a:solidFill>
            <a:schemeClr val="accent2"/>
          </a:solidFill>
        </a:ln>
      </dgm:spPr>
      <dgm:t>
        <a:bodyPr/>
        <a:lstStyle/>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3:</a:t>
          </a:r>
        </a:p>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3/19/20</a:t>
          </a:r>
          <a:endParaRPr lang="en-US" sz="1400" b="1"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gm:t>
    </dgm:pt>
    <dgm:pt modelId="{A8C9B7A9-BC2A-4753-B7F0-F2E361D95520}" type="sibTrans" cxnId="{55492768-9A5E-4F74-AC7C-959C5C24EFD3}">
      <dgm:prSet/>
      <dgm:spPr/>
      <dgm:t>
        <a:bodyPr/>
        <a:lstStyle/>
        <a:p>
          <a:endParaRPr lang="en-US"/>
        </a:p>
      </dgm:t>
    </dgm:pt>
    <dgm:pt modelId="{7B691773-F524-4FAD-A272-BDF0B0C4370A}" type="parTrans" cxnId="{55492768-9A5E-4F74-AC7C-959C5C24EFD3}">
      <dgm:prSet/>
      <dgm:spPr/>
      <dgm:t>
        <a:bodyPr/>
        <a:lstStyle/>
        <a:p>
          <a:endParaRPr lang="en-US"/>
        </a:p>
      </dgm:t>
    </dgm:pt>
    <dgm:pt modelId="{32CCB050-072A-41BF-BE1B-388CF53E5629}">
      <dgm:prSet custT="1"/>
      <dgm:spPr>
        <a:solidFill>
          <a:schemeClr val="accent4"/>
        </a:solidFill>
        <a:ln>
          <a:solidFill>
            <a:schemeClr val="accent4"/>
          </a:solidFill>
        </a:ln>
      </dgm:spPr>
      <dgm:t>
        <a:bodyPr/>
        <a:lstStyle/>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14:</a:t>
          </a:r>
        </a:p>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3/30/20</a:t>
          </a:r>
          <a:endParaRPr lang="ru-RU" sz="1400" b="1"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gm:t>
    </dgm:pt>
    <dgm:pt modelId="{B301371B-A53D-4B79-8B8D-7B304894442B}" type="parTrans" cxnId="{042E0AE1-6450-410A-B96E-AFBADB139BEA}">
      <dgm:prSet/>
      <dgm:spPr/>
      <dgm:t>
        <a:bodyPr/>
        <a:lstStyle/>
        <a:p>
          <a:endParaRPr lang="ru-RU"/>
        </a:p>
      </dgm:t>
    </dgm:pt>
    <dgm:pt modelId="{BF05D8EE-4413-4737-8721-DAF10D6CAB04}" type="sibTrans" cxnId="{042E0AE1-6450-410A-B96E-AFBADB139BEA}">
      <dgm:prSet/>
      <dgm:spPr/>
      <dgm:t>
        <a:bodyPr/>
        <a:lstStyle/>
        <a:p>
          <a:endParaRPr lang="ru-RU"/>
        </a:p>
      </dgm:t>
    </dgm:pt>
    <dgm:pt modelId="{9E838AE2-4659-4603-ABC8-58DF4222C0D4}">
      <dgm:prSet custT="1"/>
      <dgm:spPr>
        <a:solidFill>
          <a:schemeClr val="accent5"/>
        </a:solidFill>
        <a:ln>
          <a:solidFill>
            <a:schemeClr val="accent5"/>
          </a:solidFill>
        </a:ln>
      </dgm:spPr>
      <dgm:t>
        <a:bodyPr/>
        <a:lstStyle/>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45:</a:t>
          </a:r>
        </a:p>
        <a:p>
          <a:r>
            <a:rPr lang="en-US" sz="1400" b="1"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4/30/20</a:t>
          </a:r>
          <a:endParaRPr lang="ru-RU" sz="1400" b="1"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gm:t>
    </dgm:pt>
    <dgm:pt modelId="{5FC53805-9431-4BC8-ADB9-DABF59DE31C7}" type="parTrans" cxnId="{CF54291C-AAFD-4FA4-9A16-20CE892BA907}">
      <dgm:prSet/>
      <dgm:spPr/>
      <dgm:t>
        <a:bodyPr/>
        <a:lstStyle/>
        <a:p>
          <a:endParaRPr lang="ru-RU"/>
        </a:p>
      </dgm:t>
    </dgm:pt>
    <dgm:pt modelId="{61F1BCD3-232D-4C03-B56C-182BCB6108CD}" type="sibTrans" cxnId="{CF54291C-AAFD-4FA4-9A16-20CE892BA907}">
      <dgm:prSet/>
      <dgm:spPr/>
      <dgm:t>
        <a:bodyPr/>
        <a:lstStyle/>
        <a:p>
          <a:endParaRPr lang="ru-RU"/>
        </a:p>
      </dgm:t>
    </dgm:pt>
    <dgm:pt modelId="{04A40292-9119-41B2-B968-7B651F20675D}">
      <dgm:prSet custT="1"/>
      <dgm:spPr/>
      <dgm:t>
        <a:bodyPr lIns="108000" tIns="432000" rIns="288000" anchor="t" anchorCtr="0"/>
        <a:lstStyle/>
        <a:p>
          <a:pPr marL="0" lvl="0" indent="0" algn="ctr" defTabSz="533400">
            <a:lnSpc>
              <a:spcPts val="1500"/>
            </a:lnSpc>
            <a:spcBef>
              <a:spcPct val="0"/>
            </a:spcBef>
            <a:spcAft>
              <a:spcPts val="0"/>
            </a:spcAft>
            <a:buNone/>
          </a:pPr>
          <a:r>
            <a:rPr lang="en-US" sz="1400" kern="1200" dirty="0">
              <a:solidFill>
                <a:schemeClr val="tx1"/>
              </a:solidFill>
              <a:latin typeface="Arial" panose="020B0604020202020204" pitchFamily="34" charset="0"/>
              <a:ea typeface="+mn-ea"/>
              <a:cs typeface="Arial" panose="020B0604020202020204" pitchFamily="34" charset="0"/>
            </a:rPr>
            <a:t>1</a:t>
          </a:r>
          <a:r>
            <a:rPr lang="en-US" sz="1400" kern="1200" baseline="30000" dirty="0">
              <a:solidFill>
                <a:schemeClr val="tx1"/>
              </a:solidFill>
              <a:latin typeface="Arial" panose="020B0604020202020204" pitchFamily="34" charset="0"/>
              <a:ea typeface="+mn-ea"/>
              <a:cs typeface="Arial" panose="020B0604020202020204" pitchFamily="34" charset="0"/>
            </a:rPr>
            <a:t>st</a:t>
          </a:r>
          <a:r>
            <a:rPr lang="en-US" sz="1400" kern="1200" dirty="0">
              <a:solidFill>
                <a:schemeClr val="tx1"/>
              </a:solidFill>
              <a:latin typeface="Arial" panose="020B0604020202020204" pitchFamily="34" charset="0"/>
              <a:ea typeface="+mn-ea"/>
              <a:cs typeface="Arial" panose="020B0604020202020204" pitchFamily="34" charset="0"/>
            </a:rPr>
            <a:t> Day of VEDAs</a:t>
          </a:r>
        </a:p>
      </dgm:t>
    </dgm:pt>
    <dgm:pt modelId="{70078FF1-F2A9-4A6B-88D1-8CF3595EFE73}" type="parTrans" cxnId="{1D6C5464-DE30-4BEC-9E27-B2C179C39CC4}">
      <dgm:prSet/>
      <dgm:spPr/>
      <dgm:t>
        <a:bodyPr/>
        <a:lstStyle/>
        <a:p>
          <a:endParaRPr lang="en-US"/>
        </a:p>
      </dgm:t>
    </dgm:pt>
    <dgm:pt modelId="{B4C4972A-0898-484E-AF78-D5D7E0F991F2}" type="sibTrans" cxnId="{1D6C5464-DE30-4BEC-9E27-B2C179C39CC4}">
      <dgm:prSet/>
      <dgm:spPr/>
      <dgm:t>
        <a:bodyPr/>
        <a:lstStyle/>
        <a:p>
          <a:endParaRPr lang="en-US"/>
        </a:p>
      </dgm:t>
    </dgm:pt>
    <dgm:pt modelId="{C8E903CE-0CFD-4D68-A857-80E14557005E}">
      <dgm:prSet custT="1"/>
      <dgm:spPr/>
      <dgm:t>
        <a:bodyPr lIns="108000" tIns="432000" rIns="288000" anchor="t" anchorCtr="0"/>
        <a:lstStyle/>
        <a:p>
          <a:pPr marL="0" lvl="0" indent="0" algn="ctr" defTabSz="533400">
            <a:lnSpc>
              <a:spcPts val="1500"/>
            </a:lnSpc>
            <a:spcBef>
              <a:spcPct val="0"/>
            </a:spcBef>
            <a:spcAft>
              <a:spcPts val="0"/>
            </a:spcAft>
            <a:buNone/>
          </a:pPr>
          <a:r>
            <a:rPr lang="en-US" sz="1400" kern="1200" dirty="0">
              <a:solidFill>
                <a:schemeClr val="tx1"/>
              </a:solidFill>
              <a:latin typeface="Arial" panose="020B0604020202020204" pitchFamily="34" charset="0"/>
              <a:ea typeface="+mn-ea"/>
              <a:cs typeface="Arial" panose="020B0604020202020204" pitchFamily="34" charset="0"/>
            </a:rPr>
            <a:t>Full </a:t>
          </a:r>
          <a:r>
            <a:rPr lang="en-US" sz="1400" kern="1200" dirty="0" smtClean="0">
              <a:solidFill>
                <a:schemeClr val="tx1"/>
              </a:solidFill>
              <a:latin typeface="Arial" panose="020B0604020202020204" pitchFamily="34" charset="0"/>
              <a:ea typeface="+mn-ea"/>
              <a:cs typeface="Arial" panose="020B0604020202020204" pitchFamily="34" charset="0"/>
            </a:rPr>
            <a:t>Schedule of VEDAs</a:t>
          </a:r>
          <a:endParaRPr lang="en-US" sz="1400" kern="1200" dirty="0">
            <a:solidFill>
              <a:schemeClr val="tx1"/>
            </a:solidFill>
            <a:latin typeface="Arial" panose="020B0604020202020204" pitchFamily="34" charset="0"/>
            <a:ea typeface="+mn-ea"/>
            <a:cs typeface="Arial" panose="020B0604020202020204" pitchFamily="34" charset="0"/>
          </a:endParaRPr>
        </a:p>
      </dgm:t>
    </dgm:pt>
    <dgm:pt modelId="{D5890537-0D77-4DA1-A100-62C393623468}" type="parTrans" cxnId="{17BD67AD-4331-49EC-BC4A-29404E891597}">
      <dgm:prSet/>
      <dgm:spPr/>
      <dgm:t>
        <a:bodyPr/>
        <a:lstStyle/>
        <a:p>
          <a:endParaRPr lang="en-US"/>
        </a:p>
      </dgm:t>
    </dgm:pt>
    <dgm:pt modelId="{862799CE-00F4-4DD6-894E-A487503F8DE6}" type="sibTrans" cxnId="{17BD67AD-4331-49EC-BC4A-29404E891597}">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t>
        <a:bodyPr/>
        <a:lstStyle/>
        <a:p>
          <a:endParaRPr lang="en-US"/>
        </a:p>
      </dgm:t>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a:ln>
          <a:solidFill>
            <a:schemeClr val="accent1"/>
          </a:solidFill>
        </a:ln>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t>
        <a:bodyPr/>
        <a:lstStyle/>
        <a:p>
          <a:endParaRPr lang="en-US"/>
        </a:p>
      </dgm:t>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t>
        <a:bodyPr/>
        <a:lstStyle/>
        <a:p>
          <a:endParaRPr lang="en-US"/>
        </a:p>
      </dgm:t>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a:ln>
          <a:solidFill>
            <a:schemeClr val="accent2"/>
          </a:solidFill>
        </a:ln>
      </dgm:spPr>
    </dgm:pt>
    <dgm:pt modelId="{6C46E586-0364-4C52-98F9-74A7ACD803D1}" type="pres">
      <dgm:prSet presAssocID="{D07AD3FD-84FF-467E-9693-752776549C61}" presName="parTx" presStyleLbl="alignNode1" presStyleIdx="1" presStyleCnt="5" custScaleY="98513">
        <dgm:presLayoutVars>
          <dgm:chMax val="0"/>
          <dgm:chPref val="0"/>
          <dgm:bulletEnabled val="1"/>
        </dgm:presLayoutVars>
      </dgm:prSet>
      <dgm:spPr/>
      <dgm:t>
        <a:bodyPr/>
        <a:lstStyle/>
        <a:p>
          <a:endParaRPr lang="en-US"/>
        </a:p>
      </dgm:t>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t>
        <a:bodyPr/>
        <a:lstStyle/>
        <a:p>
          <a:endParaRPr lang="en-US"/>
        </a:p>
      </dgm:t>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a:ln>
          <a:solidFill>
            <a:schemeClr val="accent3"/>
          </a:solidFill>
        </a:ln>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t>
        <a:bodyPr/>
        <a:lstStyle/>
        <a:p>
          <a:endParaRPr lang="en-US"/>
        </a:p>
      </dgm:t>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t>
        <a:bodyPr/>
        <a:lstStyle/>
        <a:p>
          <a:endParaRPr lang="en-US"/>
        </a:p>
      </dgm:t>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5">
        <dgm:presLayoutVars>
          <dgm:chMax val="0"/>
          <dgm:chPref val="0"/>
        </dgm:presLayoutVars>
      </dgm:prSet>
      <dgm:spPr>
        <a:ln>
          <a:solidFill>
            <a:schemeClr val="accent4"/>
          </a:solidFill>
        </a:ln>
      </dgm:spPr>
    </dgm:pt>
    <dgm:pt modelId="{B8046455-4EBB-40A8-838B-B584850A8B8E}" type="pres">
      <dgm:prSet presAssocID="{32CCB050-072A-41BF-BE1B-388CF53E5629}" presName="parTx" presStyleLbl="alignNode1" presStyleIdx="3" presStyleCnt="5">
        <dgm:presLayoutVars>
          <dgm:chMax val="0"/>
          <dgm:chPref val="0"/>
          <dgm:bulletEnabled val="1"/>
        </dgm:presLayoutVars>
      </dgm:prSet>
      <dgm:spPr/>
      <dgm:t>
        <a:bodyPr/>
        <a:lstStyle/>
        <a:p>
          <a:endParaRPr lang="en-US"/>
        </a:p>
      </dgm:t>
    </dgm:pt>
    <dgm:pt modelId="{1D84544C-5924-422B-9546-A86AE4927E4C}" type="pres">
      <dgm:prSet presAssocID="{32CCB050-072A-41BF-BE1B-388CF53E5629}" presName="desTx" presStyleLbl="revTx" presStyleIdx="3" presStyleCnt="5">
        <dgm:presLayoutVars>
          <dgm:chMax val="0"/>
          <dgm:chPref val="0"/>
          <dgm:bulletEnabled val="1"/>
        </dgm:presLayoutVars>
      </dgm:prSet>
      <dgm:spPr/>
      <dgm:t>
        <a:bodyPr/>
        <a:lstStyle/>
        <a:p>
          <a:endParaRPr lang="en-US"/>
        </a:p>
      </dgm:t>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5">
        <dgm:presLayoutVars>
          <dgm:chMax val="0"/>
          <dgm:chPref val="0"/>
        </dgm:presLayoutVars>
      </dgm:prSet>
      <dgm:spPr>
        <a:ln>
          <a:solidFill>
            <a:schemeClr val="accent5"/>
          </a:solidFill>
        </a:ln>
      </dgm:spPr>
    </dgm:pt>
    <dgm:pt modelId="{559A9A18-D6AE-4459-8C7F-A17CAB50744A}" type="pres">
      <dgm:prSet presAssocID="{9E838AE2-4659-4603-ABC8-58DF4222C0D4}" presName="parTx" presStyleLbl="alignNode1" presStyleIdx="4" presStyleCnt="5">
        <dgm:presLayoutVars>
          <dgm:chMax val="0"/>
          <dgm:chPref val="0"/>
          <dgm:bulletEnabled val="1"/>
        </dgm:presLayoutVars>
      </dgm:prSet>
      <dgm:spPr/>
      <dgm:t>
        <a:bodyPr/>
        <a:lstStyle/>
        <a:p>
          <a:endParaRPr lang="en-US"/>
        </a:p>
      </dgm:t>
    </dgm:pt>
    <dgm:pt modelId="{7F54B493-FCA8-4A1F-A2B1-FCB26CA9C396}" type="pres">
      <dgm:prSet presAssocID="{9E838AE2-4659-4603-ABC8-58DF4222C0D4}" presName="desTx" presStyleLbl="revTx" presStyleIdx="4" presStyleCnt="5">
        <dgm:presLayoutVars>
          <dgm:chMax val="0"/>
          <dgm:chPref val="0"/>
          <dgm:bulletEnabled val="1"/>
        </dgm:presLayoutVars>
      </dgm:prSet>
      <dgm:spPr/>
      <dgm:t>
        <a:bodyPr/>
        <a:lstStyle/>
        <a:p>
          <a:endParaRPr lang="en-US"/>
        </a:p>
      </dgm:t>
    </dgm:pt>
    <dgm:pt modelId="{D73F5E39-8993-4D6C-9D92-8E8F41E329B8}" type="pres">
      <dgm:prSet presAssocID="{9E838AE2-4659-4603-ABC8-58DF4222C0D4}" presName="EmptyPlaceHolder" presStyleCnt="0"/>
      <dgm:spPr/>
    </dgm:pt>
  </dgm:ptLst>
  <dgm:cxnLst>
    <dgm:cxn modelId="{10122CFA-F2C6-4519-A06A-6ABCC8B80C59}" type="presOf" srcId="{32CCB050-072A-41BF-BE1B-388CF53E5629}" destId="{B8046455-4EBB-40A8-838B-B584850A8B8E}" srcOrd="0" destOrd="0" presId="urn:microsoft.com/office/officeart/2016/7/layout/AccentHomeChevronProcess"/>
    <dgm:cxn modelId="{665C05C7-3CB0-428C-B457-E59A0AF60DA1}" type="presOf" srcId="{D07AD3FD-84FF-467E-9693-752776549C61}" destId="{6C46E586-0364-4C52-98F9-74A7ACD803D1}" srcOrd="0" destOrd="0" presId="urn:microsoft.com/office/officeart/2016/7/layout/AccentHomeChevronProcess"/>
    <dgm:cxn modelId="{6CDEA839-6538-453E-9113-58ECC65280CB}" type="presOf" srcId="{AACEAFD5-63CF-4AFC-B46F-BE086C5D447C}" destId="{CA3A6A4E-2D39-41D2-A6B1-B590D0C452D2}"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F23BFC27-EEA1-48DD-A68B-3C9BF1AE455D}" type="presOf" srcId="{349299C9-846E-4827-813A-349CCCE20782}" destId="{810D7AA7-A541-4507-BE7F-36CCF210089F}" srcOrd="0" destOrd="0" presId="urn:microsoft.com/office/officeart/2016/7/layout/AccentHomeChevronProcess"/>
    <dgm:cxn modelId="{E3115EEA-DE9C-4F06-B8B3-BEB263D5F2B1}" srcId="{D71FC021-6A65-44D1-95B9-0E6C89079866}" destId="{4A6BB192-9983-4F48-BBC5-6E384EED7EC5}" srcOrd="0" destOrd="0" parTransId="{230A6E4A-6CED-4DC0-AEFE-6859FE07B658}" sibTransId="{0B568EC2-5D2A-4B00-8047-B7832F245B44}"/>
    <dgm:cxn modelId="{20190A0D-EF75-4224-80CC-FC8EBDEF2138}" type="presOf" srcId="{C8E903CE-0CFD-4D68-A857-80E14557005E}" destId="{7F54B493-FCA8-4A1F-A2B1-FCB26CA9C396}"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DB636DF2-EC68-445F-B7E9-11D2D9235026}" type="presOf" srcId="{9E838AE2-4659-4603-ABC8-58DF4222C0D4}" destId="{559A9A18-D6AE-4459-8C7F-A17CAB50744A}"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219EA357-E48B-4A91-91A7-8282DFF10601}" type="presOf" srcId="{55C0B14E-AEA6-48D3-A387-ED4A3A3BF840}" destId="{594BF422-752C-42F3-A230-3D0E6AE9A886}" srcOrd="0" destOrd="0" presId="urn:microsoft.com/office/officeart/2016/7/layout/AccentHomeChevronProcess"/>
    <dgm:cxn modelId="{17BD67AD-4331-49EC-BC4A-29404E891597}" srcId="{9E838AE2-4659-4603-ABC8-58DF4222C0D4}" destId="{C8E903CE-0CFD-4D68-A857-80E14557005E}" srcOrd="0" destOrd="0" parTransId="{D5890537-0D77-4DA1-A100-62C393623468}" sibTransId="{862799CE-00F4-4DD6-894E-A487503F8DE6}"/>
    <dgm:cxn modelId="{55492768-9A5E-4F74-AC7C-959C5C24EFD3}" srcId="{55C0B14E-AEA6-48D3-A387-ED4A3A3BF840}" destId="{D07AD3FD-84FF-467E-9693-752776549C61}" srcOrd="1" destOrd="0" parTransId="{7B691773-F524-4FAD-A272-BDF0B0C4370A}" sibTransId="{A8C9B7A9-BC2A-4753-B7F0-F2E361D95520}"/>
    <dgm:cxn modelId="{2F6485B4-0735-4D01-8060-5A89B7562619}" type="presOf" srcId="{5D70EFF5-8B31-4A1F-AE44-51E4CF0013EB}" destId="{5E07F9E4-149C-4A89-848F-4ABDD305F0C5}"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993A834D-F9E7-487D-A46B-FD9A309F5C59}" type="presOf" srcId="{04A40292-9119-41B2-B968-7B651F20675D}" destId="{1D84544C-5924-422B-9546-A86AE4927E4C}"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0EFA3039-6828-403C-9445-4359BA6645E6}" srcId="{AACEAFD5-63CF-4AFC-B46F-BE086C5D447C}" destId="{349299C9-846E-4827-813A-349CCCE20782}" srcOrd="0" destOrd="0" parTransId="{AEA27547-B9ED-4994-BD27-04EC297EF367}" sibTransId="{9D819F52-ACA0-4B08-8256-DF6BD8FA3A0B}"/>
    <dgm:cxn modelId="{53239C96-427C-420B-95DC-546F3B30ED65}" srcId="{55C0B14E-AEA6-48D3-A387-ED4A3A3BF840}" destId="{D71FC021-6A65-44D1-95B9-0E6C89079866}" srcOrd="2" destOrd="0" parTransId="{862AAE39-3AAD-40E3-BA20-90187BD73242}" sibTransId="{9B090D9D-470E-46E2-AABB-0368A52481AA}"/>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1042510" y="2031631"/>
          <a:ext cx="2221992" cy="133833"/>
        </a:xfrm>
        <a:prstGeom prst="corner">
          <a:avLst>
            <a:gd name="adj1" fmla="val 1000"/>
            <a:gd name="adj2" fmla="val 1000"/>
          </a:avLst>
        </a:prstGeom>
        <a:solidFill>
          <a:schemeClr val="lt1">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1568" y="3209544"/>
          <a:ext cx="1672918" cy="740664"/>
        </a:xfrm>
        <a:prstGeom prst="homePlate">
          <a:avLst>
            <a:gd name="adj" fmla="val 25000"/>
          </a:avLst>
        </a:prstGeom>
        <a:solidFill>
          <a:schemeClr val="accent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1:</a:t>
          </a:r>
        </a:p>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3/17/20</a:t>
          </a:r>
          <a:endParaRPr lang="en-US" sz="1400" b="1" kern="1200"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sp:txBody>
      <dsp:txXfrm>
        <a:off x="1568" y="3209544"/>
        <a:ext cx="1580335" cy="740664"/>
      </dsp:txXfrm>
    </dsp:sp>
    <dsp:sp modelId="{810D7AA7-A541-4507-BE7F-36CCF210089F}">
      <dsp:nvSpPr>
        <dsp:cNvPr id="0" name=""/>
        <dsp:cNvSpPr/>
      </dsp:nvSpPr>
      <dsp:spPr>
        <a:xfrm>
          <a:off x="135402" y="1067852"/>
          <a:ext cx="1358409" cy="175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ctr" defTabSz="533400">
            <a:lnSpc>
              <a:spcPts val="1500"/>
            </a:lnSpc>
            <a:spcBef>
              <a:spcPct val="0"/>
            </a:spcBef>
            <a:spcAft>
              <a:spcPts val="0"/>
            </a:spcAft>
            <a:buNone/>
          </a:pPr>
          <a:r>
            <a:rPr lang="en-US" sz="1400" kern="1200" dirty="0">
              <a:solidFill>
                <a:schemeClr val="tx1"/>
              </a:solidFill>
              <a:latin typeface="Arial" panose="020B0604020202020204" pitchFamily="34" charset="0"/>
              <a:ea typeface="+mn-ea"/>
              <a:cs typeface="Arial" panose="020B0604020202020204" pitchFamily="34" charset="0"/>
            </a:rPr>
            <a:t>Formation of </a:t>
          </a:r>
          <a:r>
            <a:rPr lang="en-US" sz="1400" kern="1200" dirty="0" smtClean="0">
              <a:solidFill>
                <a:schemeClr val="tx1"/>
              </a:solidFill>
              <a:latin typeface="Arial" panose="020B0604020202020204" pitchFamily="34" charset="0"/>
              <a:ea typeface="+mn-ea"/>
              <a:cs typeface="Arial" panose="020B0604020202020204" pitchFamily="34" charset="0"/>
            </a:rPr>
            <a:t>AVABO/</a:t>
          </a:r>
        </a:p>
        <a:p>
          <a:pPr marL="0" lvl="0" indent="0" algn="ctr" defTabSz="533400">
            <a:lnSpc>
              <a:spcPts val="1500"/>
            </a:lnSpc>
            <a:spcBef>
              <a:spcPct val="0"/>
            </a:spcBef>
            <a:spcAft>
              <a:spcPts val="0"/>
            </a:spcAft>
            <a:buNone/>
          </a:pPr>
          <a:r>
            <a:rPr lang="en-US" sz="1400" kern="1200" dirty="0" smtClean="0">
              <a:solidFill>
                <a:schemeClr val="tx1"/>
              </a:solidFill>
              <a:latin typeface="Arial" panose="020B0604020202020204" pitchFamily="34" charset="0"/>
              <a:ea typeface="+mn-ea"/>
              <a:cs typeface="Arial" panose="020B0604020202020204" pitchFamily="34" charset="0"/>
            </a:rPr>
            <a:t>VEDA </a:t>
          </a:r>
          <a:r>
            <a:rPr lang="en-US" sz="1400" kern="1200" dirty="0">
              <a:solidFill>
                <a:schemeClr val="tx1"/>
              </a:solidFill>
              <a:latin typeface="Arial" panose="020B0604020202020204" pitchFamily="34" charset="0"/>
              <a:ea typeface="+mn-ea"/>
              <a:cs typeface="Arial" panose="020B0604020202020204" pitchFamily="34" charset="0"/>
            </a:rPr>
            <a:t>Team</a:t>
          </a:r>
        </a:p>
      </dsp:txBody>
      <dsp:txXfrm>
        <a:off x="135402" y="1067852"/>
        <a:ext cx="1358409" cy="1756100"/>
      </dsp:txXfrm>
    </dsp:sp>
    <dsp:sp modelId="{E41E7729-FD3F-426D-804C-45BD60BD762D}">
      <dsp:nvSpPr>
        <dsp:cNvPr id="0" name=""/>
        <dsp:cNvSpPr/>
      </dsp:nvSpPr>
      <dsp:spPr>
        <a:xfrm rot="5400000">
          <a:off x="563282" y="2026124"/>
          <a:ext cx="2188950" cy="133833"/>
        </a:xfrm>
        <a:prstGeom prst="corner">
          <a:avLst>
            <a:gd name="adj1" fmla="val 1000"/>
            <a:gd name="adj2" fmla="val 1000"/>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1590841" y="3209544"/>
          <a:ext cx="1672918" cy="729650"/>
        </a:xfrm>
        <a:prstGeom prst="chevron">
          <a:avLst>
            <a:gd name="adj" fmla="val 25000"/>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3:</a:t>
          </a:r>
        </a:p>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3/19/20</a:t>
          </a:r>
          <a:endParaRPr lang="en-US" sz="1400" b="1" kern="1200"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sp:txBody>
      <dsp:txXfrm>
        <a:off x="1773254" y="3209544"/>
        <a:ext cx="1308093" cy="729650"/>
      </dsp:txXfrm>
    </dsp:sp>
    <dsp:sp modelId="{5E07F9E4-149C-4A89-848F-4ABDD305F0C5}">
      <dsp:nvSpPr>
        <dsp:cNvPr id="0" name=""/>
        <dsp:cNvSpPr/>
      </dsp:nvSpPr>
      <dsp:spPr>
        <a:xfrm>
          <a:off x="1724675" y="1075401"/>
          <a:ext cx="1358409" cy="1729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lvl="0" algn="ctr" defTabSz="622300">
            <a:lnSpc>
              <a:spcPts val="15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Trial </a:t>
          </a:r>
          <a:r>
            <a:rPr lang="en-US" sz="1400" kern="1200" dirty="0" smtClean="0">
              <a:solidFill>
                <a:schemeClr val="tx1"/>
              </a:solidFill>
              <a:latin typeface="Arial" panose="020B0604020202020204" pitchFamily="34" charset="0"/>
              <a:cs typeface="Arial" panose="020B0604020202020204" pitchFamily="34" charset="0"/>
            </a:rPr>
            <a:t>VEDA </a:t>
          </a:r>
          <a:r>
            <a:rPr lang="en-US" sz="1400" kern="1200" dirty="0">
              <a:solidFill>
                <a:schemeClr val="tx1"/>
              </a:solidFill>
              <a:latin typeface="Arial" panose="020B0604020202020204" pitchFamily="34" charset="0"/>
              <a:cs typeface="Arial" panose="020B0604020202020204" pitchFamily="34" charset="0"/>
            </a:rPr>
            <a:t>with AVABO</a:t>
          </a:r>
        </a:p>
        <a:p>
          <a:pPr lvl="0" algn="ctr" defTabSz="622300">
            <a:lnSpc>
              <a:spcPts val="1500"/>
            </a:lnSpc>
            <a:spcBef>
              <a:spcPct val="0"/>
            </a:spcBef>
            <a:spcAft>
              <a:spcPct val="35000"/>
            </a:spcAft>
          </a:pPr>
          <a:r>
            <a:rPr lang="en-US" sz="1400" b="1" kern="1200" dirty="0">
              <a:solidFill>
                <a:schemeClr val="accent2"/>
              </a:solidFill>
              <a:latin typeface="Arial" panose="020B0604020202020204" pitchFamily="34" charset="0"/>
              <a:cs typeface="Arial" panose="020B0604020202020204" pitchFamily="34" charset="0"/>
            </a:rPr>
            <a:t>AND</a:t>
          </a:r>
        </a:p>
        <a:p>
          <a:pPr lvl="0" algn="ctr" defTabSz="622300">
            <a:lnSpc>
              <a:spcPts val="1500"/>
            </a:lnSpc>
            <a:spcBef>
              <a:spcPct val="0"/>
            </a:spcBef>
            <a:spcAft>
              <a:spcPct val="35000"/>
            </a:spcAft>
          </a:pPr>
          <a:r>
            <a:rPr lang="en-US" sz="1400" kern="1200" dirty="0">
              <a:solidFill>
                <a:schemeClr val="tx1"/>
              </a:solidFill>
              <a:latin typeface="Arial" panose="020B0604020202020204" pitchFamily="34" charset="0"/>
              <a:cs typeface="Arial" panose="020B0604020202020204" pitchFamily="34" charset="0"/>
            </a:rPr>
            <a:t>Telehealth </a:t>
          </a:r>
          <a:r>
            <a:rPr lang="en-US" sz="1400" kern="1200" dirty="0" smtClean="0">
              <a:solidFill>
                <a:schemeClr val="tx1"/>
              </a:solidFill>
              <a:latin typeface="Arial" panose="020B0604020202020204" pitchFamily="34" charset="0"/>
              <a:cs typeface="Arial" panose="020B0604020202020204" pitchFamily="34" charset="0"/>
            </a:rPr>
            <a:t>available </a:t>
          </a:r>
          <a:r>
            <a:rPr lang="en-US" sz="1400" kern="1200" dirty="0">
              <a:solidFill>
                <a:schemeClr val="tx1"/>
              </a:solidFill>
              <a:latin typeface="Arial" panose="020B0604020202020204" pitchFamily="34" charset="0"/>
              <a:cs typeface="Arial" panose="020B0604020202020204" pitchFamily="34" charset="0"/>
            </a:rPr>
            <a:t>to Behavioral Health at 12:00 PM</a:t>
          </a:r>
        </a:p>
        <a:p>
          <a:pPr lvl="0" algn="l" defTabSz="622300">
            <a:lnSpc>
              <a:spcPts val="1500"/>
            </a:lnSpc>
            <a:spcBef>
              <a:spcPct val="0"/>
            </a:spcBef>
            <a:spcAft>
              <a:spcPct val="35000"/>
            </a:spcAft>
          </a:pPr>
          <a:endParaRPr lang="en-US" sz="1400" kern="1200" dirty="0">
            <a:solidFill>
              <a:schemeClr val="tx2"/>
            </a:solidFill>
            <a:latin typeface="Arial" panose="020B0604020202020204" pitchFamily="34" charset="0"/>
            <a:cs typeface="Arial" panose="020B0604020202020204" pitchFamily="34" charset="0"/>
          </a:endParaRPr>
        </a:p>
      </dsp:txBody>
      <dsp:txXfrm>
        <a:off x="1724675" y="1075401"/>
        <a:ext cx="1358409" cy="1729987"/>
      </dsp:txXfrm>
    </dsp:sp>
    <dsp:sp modelId="{473F2067-7126-4D56-A328-5A8CFD3D8D52}">
      <dsp:nvSpPr>
        <dsp:cNvPr id="0" name=""/>
        <dsp:cNvSpPr/>
      </dsp:nvSpPr>
      <dsp:spPr>
        <a:xfrm rot="5400000">
          <a:off x="2136034" y="2031631"/>
          <a:ext cx="2221992" cy="133833"/>
        </a:xfrm>
        <a:prstGeom prst="corner">
          <a:avLst>
            <a:gd name="adj1" fmla="val 1000"/>
            <a:gd name="adj2" fmla="val 1000"/>
          </a:avLst>
        </a:prstGeom>
        <a:solidFill>
          <a:schemeClr val="lt1">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3180114" y="3209544"/>
          <a:ext cx="1672918" cy="740664"/>
        </a:xfrm>
        <a:prstGeom prst="chevron">
          <a:avLst>
            <a:gd name="adj" fmla="val 25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7:</a:t>
          </a:r>
        </a:p>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3/23/20</a:t>
          </a:r>
          <a:endParaRPr lang="en-US" sz="1400" b="1" kern="1200"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sp:txBody>
      <dsp:txXfrm>
        <a:off x="3365280" y="3209544"/>
        <a:ext cx="1302586" cy="740664"/>
      </dsp:txXfrm>
    </dsp:sp>
    <dsp:sp modelId="{FD7B29F2-0D66-4B4B-BC8A-82DA23575305}">
      <dsp:nvSpPr>
        <dsp:cNvPr id="0" name=""/>
        <dsp:cNvSpPr/>
      </dsp:nvSpPr>
      <dsp:spPr>
        <a:xfrm>
          <a:off x="3313947" y="1067852"/>
          <a:ext cx="1358409" cy="175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lvl="0" algn="ctr" defTabSz="622300">
            <a:lnSpc>
              <a:spcPts val="1500"/>
            </a:lnSpc>
            <a:spcBef>
              <a:spcPct val="0"/>
            </a:spcBef>
            <a:spcAft>
              <a:spcPct val="35000"/>
            </a:spcAft>
          </a:pPr>
          <a:r>
            <a:rPr lang="en-US" sz="1400" kern="1200" baseline="0" dirty="0">
              <a:solidFill>
                <a:schemeClr val="tx1"/>
              </a:solidFill>
              <a:latin typeface="Arial" panose="020B0604020202020204" pitchFamily="34" charset="0"/>
              <a:cs typeface="Arial" panose="020B0604020202020204" pitchFamily="34" charset="0"/>
            </a:rPr>
            <a:t>COVID-19 Stay At Home </a:t>
          </a:r>
          <a:r>
            <a:rPr lang="en-US" sz="1400" kern="1200" baseline="0" dirty="0" smtClean="0">
              <a:solidFill>
                <a:schemeClr val="tx1"/>
              </a:solidFill>
              <a:latin typeface="Arial" panose="020B0604020202020204" pitchFamily="34" charset="0"/>
              <a:cs typeface="Arial" panose="020B0604020202020204" pitchFamily="34" charset="0"/>
            </a:rPr>
            <a:t>Order for Ohio goes into effect</a:t>
          </a:r>
          <a:endParaRPr lang="en-US" sz="1400" kern="1200" baseline="0" dirty="0">
            <a:solidFill>
              <a:schemeClr val="tx1"/>
            </a:solidFill>
            <a:latin typeface="Arial" panose="020B0604020202020204" pitchFamily="34" charset="0"/>
            <a:cs typeface="Arial" panose="020B0604020202020204" pitchFamily="34" charset="0"/>
          </a:endParaRPr>
        </a:p>
      </dsp:txBody>
      <dsp:txXfrm>
        <a:off x="3313947" y="1067852"/>
        <a:ext cx="1358409" cy="1756100"/>
      </dsp:txXfrm>
    </dsp:sp>
    <dsp:sp modelId="{7BF6E820-C6E3-4E2C-BB23-ADF9AD641C6B}">
      <dsp:nvSpPr>
        <dsp:cNvPr id="0" name=""/>
        <dsp:cNvSpPr/>
      </dsp:nvSpPr>
      <dsp:spPr>
        <a:xfrm rot="5400000">
          <a:off x="3725307" y="2031631"/>
          <a:ext cx="2221992" cy="133833"/>
        </a:xfrm>
        <a:prstGeom prst="corner">
          <a:avLst>
            <a:gd name="adj1" fmla="val 1000"/>
            <a:gd name="adj2" fmla="val 1000"/>
          </a:avLst>
        </a:prstGeom>
        <a:solidFill>
          <a:schemeClr val="lt1">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4769386" y="3209544"/>
          <a:ext cx="1672918" cy="740664"/>
        </a:xfrm>
        <a:prstGeom prst="chevron">
          <a:avLst>
            <a:gd name="adj" fmla="val 25000"/>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14:</a:t>
          </a:r>
        </a:p>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3/30/20</a:t>
          </a:r>
          <a:endParaRPr lang="ru-RU" sz="1400" b="1" kern="1200"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sp:txBody>
      <dsp:txXfrm>
        <a:off x="4954552" y="3209544"/>
        <a:ext cx="1302586" cy="740664"/>
      </dsp:txXfrm>
    </dsp:sp>
    <dsp:sp modelId="{1D84544C-5924-422B-9546-A86AE4927E4C}">
      <dsp:nvSpPr>
        <dsp:cNvPr id="0" name=""/>
        <dsp:cNvSpPr/>
      </dsp:nvSpPr>
      <dsp:spPr>
        <a:xfrm>
          <a:off x="4903220" y="1067852"/>
          <a:ext cx="1358409" cy="175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ctr" defTabSz="533400">
            <a:lnSpc>
              <a:spcPts val="1500"/>
            </a:lnSpc>
            <a:spcBef>
              <a:spcPct val="0"/>
            </a:spcBef>
            <a:spcAft>
              <a:spcPts val="0"/>
            </a:spcAft>
            <a:buNone/>
          </a:pPr>
          <a:r>
            <a:rPr lang="en-US" sz="1400" kern="1200" dirty="0">
              <a:solidFill>
                <a:schemeClr val="tx1"/>
              </a:solidFill>
              <a:latin typeface="Arial" panose="020B0604020202020204" pitchFamily="34" charset="0"/>
              <a:ea typeface="+mn-ea"/>
              <a:cs typeface="Arial" panose="020B0604020202020204" pitchFamily="34" charset="0"/>
            </a:rPr>
            <a:t>1</a:t>
          </a:r>
          <a:r>
            <a:rPr lang="en-US" sz="1400" kern="1200" baseline="30000" dirty="0">
              <a:solidFill>
                <a:schemeClr val="tx1"/>
              </a:solidFill>
              <a:latin typeface="Arial" panose="020B0604020202020204" pitchFamily="34" charset="0"/>
              <a:ea typeface="+mn-ea"/>
              <a:cs typeface="Arial" panose="020B0604020202020204" pitchFamily="34" charset="0"/>
            </a:rPr>
            <a:t>st</a:t>
          </a:r>
          <a:r>
            <a:rPr lang="en-US" sz="1400" kern="1200" dirty="0">
              <a:solidFill>
                <a:schemeClr val="tx1"/>
              </a:solidFill>
              <a:latin typeface="Arial" panose="020B0604020202020204" pitchFamily="34" charset="0"/>
              <a:ea typeface="+mn-ea"/>
              <a:cs typeface="Arial" panose="020B0604020202020204" pitchFamily="34" charset="0"/>
            </a:rPr>
            <a:t> Day of VEDAs</a:t>
          </a:r>
        </a:p>
      </dsp:txBody>
      <dsp:txXfrm>
        <a:off x="4903220" y="1067852"/>
        <a:ext cx="1358409" cy="1756100"/>
      </dsp:txXfrm>
    </dsp:sp>
    <dsp:sp modelId="{0EE416CF-D8AE-41BD-BF35-9148040E1274}">
      <dsp:nvSpPr>
        <dsp:cNvPr id="0" name=""/>
        <dsp:cNvSpPr/>
      </dsp:nvSpPr>
      <dsp:spPr>
        <a:xfrm rot="5400000">
          <a:off x="5314580" y="2031631"/>
          <a:ext cx="2221992" cy="133833"/>
        </a:xfrm>
        <a:prstGeom prst="corner">
          <a:avLst>
            <a:gd name="adj1" fmla="val 1000"/>
            <a:gd name="adj2" fmla="val 1000"/>
          </a:avLst>
        </a:prstGeom>
        <a:solidFill>
          <a:schemeClr val="lt1">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6358659" y="3209544"/>
          <a:ext cx="1672918" cy="740664"/>
        </a:xfrm>
        <a:prstGeom prst="chevron">
          <a:avLst>
            <a:gd name="adj" fmla="val 25000"/>
          </a:avLst>
        </a:prstGeom>
        <a:solidFill>
          <a:schemeClr val="accent5"/>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Day 45:</a:t>
          </a:r>
        </a:p>
        <a:p>
          <a:pPr lvl="0" algn="ctr" defTabSz="622300">
            <a:lnSpc>
              <a:spcPct val="90000"/>
            </a:lnSpc>
            <a:spcBef>
              <a:spcPct val="0"/>
            </a:spcBef>
            <a:spcAft>
              <a:spcPct val="35000"/>
            </a:spcAft>
          </a:pPr>
          <a:r>
            <a:rPr lang="en-US" sz="1400" b="1" kern="1200" dirty="0" smtClean="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rPr>
            <a:t>4/30/20</a:t>
          </a:r>
          <a:endParaRPr lang="ru-RU" sz="1400" b="1" kern="1200" dirty="0">
            <a:effectLst>
              <a:outerShdw blurRad="50800" dist="38100" dir="2700000" algn="tl" rotWithShape="0">
                <a:schemeClr val="tx1">
                  <a:alpha val="50000"/>
                </a:schemeClr>
              </a:outerShdw>
            </a:effectLst>
            <a:latin typeface="Arial" panose="020B0604020202020204" pitchFamily="34" charset="0"/>
            <a:cs typeface="Arial" panose="020B0604020202020204" pitchFamily="34" charset="0"/>
          </a:endParaRPr>
        </a:p>
      </dsp:txBody>
      <dsp:txXfrm>
        <a:off x="6543825" y="3209544"/>
        <a:ext cx="1302586" cy="740664"/>
      </dsp:txXfrm>
    </dsp:sp>
    <dsp:sp modelId="{7F54B493-FCA8-4A1F-A2B1-FCB26CA9C396}">
      <dsp:nvSpPr>
        <dsp:cNvPr id="0" name=""/>
        <dsp:cNvSpPr/>
      </dsp:nvSpPr>
      <dsp:spPr>
        <a:xfrm>
          <a:off x="6492492" y="1067852"/>
          <a:ext cx="1358409" cy="1756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000" tIns="432000" rIns="288000" bIns="0" numCol="1" spcCol="1270" anchor="t" anchorCtr="0">
          <a:noAutofit/>
        </a:bodyPr>
        <a:lstStyle/>
        <a:p>
          <a:pPr marL="0" lvl="0" indent="0" algn="ctr" defTabSz="533400">
            <a:lnSpc>
              <a:spcPts val="1500"/>
            </a:lnSpc>
            <a:spcBef>
              <a:spcPct val="0"/>
            </a:spcBef>
            <a:spcAft>
              <a:spcPts val="0"/>
            </a:spcAft>
            <a:buNone/>
          </a:pPr>
          <a:r>
            <a:rPr lang="en-US" sz="1400" kern="1200" dirty="0">
              <a:solidFill>
                <a:schemeClr val="tx1"/>
              </a:solidFill>
              <a:latin typeface="Arial" panose="020B0604020202020204" pitchFamily="34" charset="0"/>
              <a:ea typeface="+mn-ea"/>
              <a:cs typeface="Arial" panose="020B0604020202020204" pitchFamily="34" charset="0"/>
            </a:rPr>
            <a:t>Full </a:t>
          </a:r>
          <a:r>
            <a:rPr lang="en-US" sz="1400" kern="1200" dirty="0" smtClean="0">
              <a:solidFill>
                <a:schemeClr val="tx1"/>
              </a:solidFill>
              <a:latin typeface="Arial" panose="020B0604020202020204" pitchFamily="34" charset="0"/>
              <a:ea typeface="+mn-ea"/>
              <a:cs typeface="Arial" panose="020B0604020202020204" pitchFamily="34" charset="0"/>
            </a:rPr>
            <a:t>Schedule of VEDAs</a:t>
          </a:r>
          <a:endParaRPr lang="en-US" sz="1400" kern="1200" dirty="0">
            <a:solidFill>
              <a:schemeClr val="tx1"/>
            </a:solidFill>
            <a:latin typeface="Arial" panose="020B0604020202020204" pitchFamily="34" charset="0"/>
            <a:ea typeface="+mn-ea"/>
            <a:cs typeface="Arial" panose="020B0604020202020204" pitchFamily="34" charset="0"/>
          </a:endParaRPr>
        </a:p>
      </dsp:txBody>
      <dsp:txXfrm>
        <a:off x="6492492" y="1067852"/>
        <a:ext cx="1358409" cy="1756100"/>
      </dsp:txXfrm>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3324" tIns="46662" rIns="93324" bIns="46662" rtlCol="0"/>
          <a:lstStyle>
            <a:lvl1pPr algn="l">
              <a:defRPr sz="1200">
                <a:ea typeface="Geneva" charset="0"/>
                <a:cs typeface="Geneva" charset="0"/>
              </a:defRPr>
            </a:lvl1pPr>
          </a:lstStyle>
          <a:p>
            <a:pPr>
              <a:defRPr/>
            </a:pPr>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3324" tIns="46662" rIns="93324" bIns="46662" rtlCol="0"/>
          <a:lstStyle>
            <a:lvl1pPr algn="r">
              <a:defRPr sz="1200">
                <a:ea typeface="Geneva" charset="0"/>
                <a:cs typeface="Geneva" charset="0"/>
              </a:defRPr>
            </a:lvl1pPr>
          </a:lstStyle>
          <a:p>
            <a:pPr>
              <a:defRPr/>
            </a:pPr>
            <a:fld id="{1E12B282-56A4-4A03-8758-E9858764CBA3}" type="datetimeFigureOut">
              <a:rPr lang="en-US"/>
              <a:pPr>
                <a:defRPr/>
              </a:pPr>
              <a:t>10/17/2024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a:defRPr sz="1200">
                <a:ea typeface="Geneva" charset="0"/>
                <a:cs typeface="Geneva" charset="0"/>
              </a:defRPr>
            </a:lvl1pPr>
          </a:lstStyle>
          <a:p>
            <a:pPr>
              <a:defRPr/>
            </a:pPr>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a:defRPr sz="1200">
                <a:ea typeface="Geneva" charset="0"/>
                <a:cs typeface="Geneva" charset="0"/>
              </a:defRPr>
            </a:lvl1pPr>
          </a:lstStyle>
          <a:p>
            <a:pPr>
              <a:defRPr/>
            </a:pPr>
            <a:fld id="{3A30C726-0EF6-45EC-AB2F-FBFD151305A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link.springer.com/article/10.1007/s10803-020-04554-9#ref-CR13"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58255" indent="-291636">
              <a:spcBef>
                <a:spcPct val="30000"/>
              </a:spcBef>
              <a:defRPr sz="1200">
                <a:solidFill>
                  <a:schemeClr val="tx1"/>
                </a:solidFill>
                <a:latin typeface="Calibri" panose="020F0502020204030204" pitchFamily="34" charset="0"/>
                <a:ea typeface="MS PGothic" panose="020B0600070205080204" pitchFamily="34" charset="-128"/>
              </a:defRPr>
            </a:lvl2pPr>
            <a:lvl3pPr marL="1166546" indent="-233309">
              <a:spcBef>
                <a:spcPct val="30000"/>
              </a:spcBef>
              <a:defRPr sz="1200">
                <a:solidFill>
                  <a:schemeClr val="tx1"/>
                </a:solidFill>
                <a:latin typeface="Calibri" panose="020F0502020204030204" pitchFamily="34" charset="0"/>
                <a:ea typeface="MS PGothic" panose="020B0600070205080204" pitchFamily="34" charset="-128"/>
              </a:defRPr>
            </a:lvl3pPr>
            <a:lvl4pPr marL="1633164" indent="-233309">
              <a:spcBef>
                <a:spcPct val="30000"/>
              </a:spcBef>
              <a:defRPr sz="1200">
                <a:solidFill>
                  <a:schemeClr val="tx1"/>
                </a:solidFill>
                <a:latin typeface="Calibri" panose="020F0502020204030204" pitchFamily="34" charset="0"/>
                <a:ea typeface="MS PGothic" panose="020B0600070205080204" pitchFamily="34" charset="-128"/>
              </a:defRPr>
            </a:lvl4pPr>
            <a:lvl5pPr marL="2099782" indent="-233309">
              <a:spcBef>
                <a:spcPct val="30000"/>
              </a:spcBef>
              <a:defRPr sz="1200">
                <a:solidFill>
                  <a:schemeClr val="tx1"/>
                </a:solidFill>
                <a:latin typeface="Calibri" panose="020F0502020204030204" pitchFamily="34" charset="0"/>
                <a:ea typeface="MS PGothic" panose="020B0600070205080204" pitchFamily="34" charset="-128"/>
              </a:defRPr>
            </a:lvl5pPr>
            <a:lvl6pPr marL="2566401"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3033019"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99637"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966256" indent="-233309" defTabSz="46661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defRPr/>
            </a:pPr>
            <a:fld id="{50B65557-6826-41EE-9A5D-B141AE048725}" type="slidenum">
              <a:rPr lang="en-US" altLang="en-US" smtClean="0">
                <a:solidFill>
                  <a:prstClr val="black"/>
                </a:solidFill>
                <a:latin typeface="Arial" panose="020B0604020202020204" pitchFamily="34" charset="0"/>
                <a:cs typeface="+mn-cs"/>
              </a:rPr>
              <a:pPr eaLnBrk="1" hangingPunct="1">
                <a:spcBef>
                  <a:spcPct val="0"/>
                </a:spcBef>
                <a:defRPr/>
              </a:pPr>
              <a:t>1</a:t>
            </a:fld>
            <a:endParaRPr lang="en-US" altLang="en-US" smtClean="0">
              <a:solidFill>
                <a:prstClr val="black"/>
              </a:solidFill>
              <a:latin typeface="Arial" panose="020B0604020202020204" pitchFamily="34"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 Standardized interview measure (ADI-R)</a:t>
            </a:r>
          </a:p>
          <a:p>
            <a:pPr>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 Interview first to gather info for team visit</a:t>
            </a:r>
          </a:p>
          <a:p>
            <a:pPr>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 Created flexible space for behavior observation (AVABO) still using structured observation protocols to complete standardized measure (CARS-2) </a:t>
            </a:r>
          </a:p>
          <a:p>
            <a:pPr>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 Telehealth options for cognitive &amp; academic assessment</a:t>
            </a:r>
          </a:p>
          <a:p>
            <a:pPr>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 More targeted intervention options (RITI)</a:t>
            </a:r>
          </a:p>
          <a:p>
            <a:endParaRPr lang="en-US" alt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pPr defTabSz="914400" eaLnBrk="1" hangingPunct="1"/>
            <a:fld id="{A7AD89F4-F62D-4553-8682-BEA2B5C47446}" type="slidenum">
              <a:rPr lang="en-US" altLang="en-US" smtClean="0">
                <a:solidFill>
                  <a:srgbClr val="000000"/>
                </a:solidFill>
              </a:rPr>
              <a:pPr defTabSz="914400" eaLnBrk="1" hangingPunct="1"/>
              <a:t>12</a:t>
            </a:fld>
            <a:endParaRPr lang="en-US" alt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Interdisciplinary</a:t>
            </a:r>
          </a:p>
          <a:p>
            <a:r>
              <a:rPr lang="en-US" altLang="en-US" baseline="0" dirty="0" smtClean="0"/>
              <a:t>Comprehensive</a:t>
            </a:r>
          </a:p>
          <a:p>
            <a:r>
              <a:rPr lang="en-US" altLang="en-US" baseline="0" dirty="0" smtClean="0"/>
              <a:t>Multiple sources of data</a:t>
            </a:r>
          </a:p>
          <a:p>
            <a:r>
              <a:rPr lang="en-US" altLang="en-US" baseline="0" dirty="0" smtClean="0"/>
              <a:t>Time for family to process diagnosis and understand next steps</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3A30C726-0EF6-45EC-AB2F-FBFD151305AB}" type="slidenum">
              <a:rPr lang="en-US" smtClean="0"/>
              <a:pPr>
                <a:defRPr/>
              </a:pPr>
              <a:t>13</a:t>
            </a:fld>
            <a:endParaRPr lang="en-US" dirty="0"/>
          </a:p>
        </p:txBody>
      </p:sp>
    </p:spTree>
    <p:extLst>
      <p:ext uri="{BB962C8B-B14F-4D97-AF65-F5344CB8AC3E}">
        <p14:creationId xmlns:p14="http://schemas.microsoft.com/office/powerpoint/2010/main" val="32743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charset="0"/>
                <a:cs typeface="Geneva" charset="0"/>
              </a:defRPr>
            </a:lvl1pPr>
            <a:lvl2pPr marL="757238" indent="-290513">
              <a:defRPr>
                <a:solidFill>
                  <a:schemeClr val="tx1"/>
                </a:solidFill>
                <a:latin typeface="Times New Roman" panose="02020603050405020304" pitchFamily="18" charset="0"/>
                <a:ea typeface="Geneva" charset="0"/>
                <a:cs typeface="Geneva" charset="0"/>
              </a:defRPr>
            </a:lvl2pPr>
            <a:lvl3pPr marL="1165225" indent="-231775">
              <a:defRPr>
                <a:solidFill>
                  <a:schemeClr val="tx1"/>
                </a:solidFill>
                <a:latin typeface="Times New Roman" panose="02020603050405020304" pitchFamily="18" charset="0"/>
                <a:ea typeface="Geneva" charset="0"/>
                <a:cs typeface="Geneva" charset="0"/>
              </a:defRPr>
            </a:lvl3pPr>
            <a:lvl4pPr marL="1631950" indent="-231775">
              <a:defRPr>
                <a:solidFill>
                  <a:schemeClr val="tx1"/>
                </a:solidFill>
                <a:latin typeface="Times New Roman" panose="02020603050405020304" pitchFamily="18" charset="0"/>
                <a:ea typeface="Geneva" charset="0"/>
                <a:cs typeface="Geneva" charset="0"/>
              </a:defRPr>
            </a:lvl4pPr>
            <a:lvl5pPr marL="2098675" indent="-231775">
              <a:defRPr>
                <a:solidFill>
                  <a:schemeClr val="tx1"/>
                </a:solidFill>
                <a:latin typeface="Times New Roman" panose="02020603050405020304" pitchFamily="18" charset="0"/>
                <a:ea typeface="Geneva" charset="0"/>
                <a:cs typeface="Geneva" charset="0"/>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charset="0"/>
                <a:cs typeface="Geneva" charset="0"/>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charset="0"/>
                <a:cs typeface="Geneva" charset="0"/>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charset="0"/>
                <a:cs typeface="Geneva" charset="0"/>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charset="0"/>
                <a:cs typeface="Geneva" charset="0"/>
              </a:defRPr>
            </a:lvl9pPr>
          </a:lstStyle>
          <a:p>
            <a:fld id="{F775CE76-254D-44B1-A165-CEF18A2552AC}" type="slidenum">
              <a:rPr lang="en-US" altLang="en-US" smtClean="0"/>
              <a:pPr/>
              <a:t>14</a:t>
            </a:fld>
            <a:endParaRPr lang="en-US" altLang="en-US" smtClean="0"/>
          </a:p>
        </p:txBody>
      </p:sp>
    </p:spTree>
    <p:extLst>
      <p:ext uri="{BB962C8B-B14F-4D97-AF65-F5344CB8AC3E}">
        <p14:creationId xmlns:p14="http://schemas.microsoft.com/office/powerpoint/2010/main" val="327860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initial implementation data from the first few months when all of our evaluation services were complete solely by telehealth. Only</a:t>
            </a:r>
            <a:r>
              <a:rPr lang="en-US" altLang="en-US" baseline="0" dirty="0" smtClean="0"/>
              <a:t> </a:t>
            </a:r>
            <a:r>
              <a:rPr lang="en-US" altLang="en-US" dirty="0" smtClean="0"/>
              <a:t>13%</a:t>
            </a:r>
            <a:r>
              <a:rPr lang="en-US" altLang="en-US" baseline="0" dirty="0" smtClean="0"/>
              <a:t> less families seen</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We completed 392 telehealth assessments between the end of March and the end of August 2020. This was about 60 assessment less then during the same time period the previous year which is likely due to a decreased rate of patients seen during the few weeks in March and April when we were still piloting and training other clinicians on the VEDA model</a:t>
            </a:r>
          </a:p>
          <a:p>
            <a:pPr eaLnBrk="1" hangingPunct="1">
              <a:spcBef>
                <a:spcPct val="0"/>
              </a:spcBef>
            </a:pPr>
            <a:endParaRPr lang="en-US" altLang="en-US" dirty="0" smtClean="0"/>
          </a:p>
          <a:p>
            <a:pPr eaLnBrk="1" hangingPunct="1">
              <a:spcBef>
                <a:spcPct val="0"/>
              </a:spcBef>
            </a:pPr>
            <a:r>
              <a:rPr lang="en-US" altLang="en-US" dirty="0" smtClean="0"/>
              <a:t>No significant differences were found between telehealth and in-clinic samples based on biological sex </a:t>
            </a:r>
          </a:p>
          <a:p>
            <a:pPr eaLnBrk="1" hangingPunct="1">
              <a:spcBef>
                <a:spcPct val="0"/>
              </a:spcBef>
            </a:pPr>
            <a:r>
              <a:rPr lang="en-US" altLang="en-US" dirty="0" smtClean="0"/>
              <a:t>The average age for the telehealth group was slightly younger than the in-clinic group, which is likely because we initially started with only toddlers for the first two weeks of implementation and then moved into assessing older children</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ADE4425D-853C-4F82-858A-FB60500B566C}" type="slidenum">
              <a:rPr lang="en-US" altLang="en-US" smtClean="0">
                <a:solidFill>
                  <a:srgbClr val="000000"/>
                </a:solidFill>
              </a:rPr>
              <a:pPr/>
              <a:t>16</a:t>
            </a:fld>
            <a:endParaRPr lang="en-US"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ASD was diagnosed in the telehelath and in clinic samples at similar rates</a:t>
            </a:r>
          </a:p>
          <a:p>
            <a:endParaRPr lang="en-US" altLang="en-US" smtClean="0"/>
          </a:p>
          <a:p>
            <a:r>
              <a:rPr lang="en-US" altLang="en-US" smtClean="0"/>
              <a:t>Diagnosis was initially deferred specifically due to factors related to telehelath in only about 10% of the telehealth sample. More specifically in these cases the team felt like they were not able to get a full enough picture of the child through telehealth to confidently make or rule out a diagnosis</a:t>
            </a:r>
          </a:p>
          <a:p>
            <a:endParaRPr lang="en-US" altLang="en-US" smtClean="0"/>
          </a:p>
          <a:p>
            <a:r>
              <a:rPr lang="en-US" altLang="en-US" smtClean="0"/>
              <a:t>Diagnosis was more likely to be deferred in older children likely related to older children being more likely to present with more complex histories and symptom presentation. Biological sex was not significantly related to rate of deferrals</a:t>
            </a:r>
          </a:p>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AA4B8335-AD70-4087-B2A6-10CFE097C899}" type="slidenum">
              <a:rPr lang="en-US" altLang="en-US" smtClean="0">
                <a:solidFill>
                  <a:srgbClr val="000000"/>
                </a:solidFill>
              </a:rPr>
              <a:pPr/>
              <a:t>17</a:t>
            </a:fld>
            <a:endParaRPr lang="en-US"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The majority of clinicians rated the acceptability, appropriateness and feasibility of the VEDA Model as high after only a few weeks of implementation</a:t>
            </a:r>
          </a:p>
          <a:p>
            <a:pPr eaLnBrk="1" hangingPunct="1"/>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55331CE4-B7A8-428B-8E33-5F6C34A7187C}" type="slidenum">
              <a:rPr lang="en-US" altLang="en-US" smtClean="0">
                <a:solidFill>
                  <a:srgbClr val="000000"/>
                </a:solidFill>
              </a:rPr>
              <a:pPr/>
              <a:t>18</a:t>
            </a:fld>
            <a:endParaRPr lang="en-US"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Surveys were sent out following evaluations. They were only returned by 87 families, but this data does indicate that most families are generally satisfied with the telehealth model</a:t>
            </a:r>
          </a:p>
          <a:p>
            <a:endParaRPr lang="en-US" altLang="en-US" dirty="0" smtClean="0"/>
          </a:p>
          <a:p>
            <a:r>
              <a:rPr lang="en-US" altLang="en-US" dirty="0" smtClean="0"/>
              <a:t>Acceptability</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FE03EBF9-66B7-4960-8DD1-DEC269701F73}" type="slidenum">
              <a:rPr lang="en-US" altLang="en-US" smtClean="0">
                <a:solidFill>
                  <a:srgbClr val="000000"/>
                </a:solidFill>
              </a:rPr>
              <a:pPr/>
              <a:t>19</a:t>
            </a:fld>
            <a:endParaRPr lang="en-US" alt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VEDA model allowed assessment services to continue at near typical rates despite pandemic restrictions with only a small portion of children needing further evaluation to make a diagnosis after restrictions were lifted</a:t>
            </a:r>
          </a:p>
          <a:p>
            <a:r>
              <a:rPr lang="en-US" altLang="en-US" dirty="0" smtClean="0"/>
              <a:t> - Clinicians and families also find this model generally acceptable</a:t>
            </a:r>
          </a:p>
          <a:p>
            <a:endParaRPr lang="en-US" altLang="en-US" dirty="0" smtClean="0"/>
          </a:p>
          <a:p>
            <a:r>
              <a:rPr lang="en-US" altLang="en-US" dirty="0" smtClean="0"/>
              <a:t>Equitability and access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4F0F352D-09C4-495C-8FC1-017260F9978B}" type="slidenum">
              <a:rPr lang="en-US" altLang="en-US" smtClean="0">
                <a:solidFill>
                  <a:srgbClr val="000000"/>
                </a:solidFill>
              </a:rPr>
              <a:pPr/>
              <a:t>20</a:t>
            </a:fld>
            <a:endParaRPr lang="en-US"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A30C726-0EF6-45EC-AB2F-FBFD151305AB}" type="slidenum">
              <a:rPr lang="en-US" smtClean="0"/>
              <a:pPr>
                <a:defRPr/>
              </a:pPr>
              <a:t>22</a:t>
            </a:fld>
            <a:endParaRPr lang="en-US" dirty="0"/>
          </a:p>
        </p:txBody>
      </p:sp>
    </p:spTree>
    <p:extLst>
      <p:ext uri="{BB962C8B-B14F-4D97-AF65-F5344CB8AC3E}">
        <p14:creationId xmlns:p14="http://schemas.microsoft.com/office/powerpoint/2010/main" val="4045522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graphics green check mark, yellow caution, red limited data</a:t>
            </a:r>
            <a:endParaRPr lang="en-US" dirty="0"/>
          </a:p>
        </p:txBody>
      </p:sp>
      <p:sp>
        <p:nvSpPr>
          <p:cNvPr id="4" name="Slide Number Placeholder 3"/>
          <p:cNvSpPr>
            <a:spLocks noGrp="1"/>
          </p:cNvSpPr>
          <p:nvPr>
            <p:ph type="sldNum" sz="quarter" idx="10"/>
          </p:nvPr>
        </p:nvSpPr>
        <p:spPr/>
        <p:txBody>
          <a:bodyPr/>
          <a:lstStyle/>
          <a:p>
            <a:pPr>
              <a:defRPr/>
            </a:pPr>
            <a:fld id="{3A30C726-0EF6-45EC-AB2F-FBFD151305AB}" type="slidenum">
              <a:rPr lang="en-US" smtClean="0"/>
              <a:pPr>
                <a:defRPr/>
              </a:pPr>
              <a:t>23</a:t>
            </a:fld>
            <a:endParaRPr lang="en-US" dirty="0"/>
          </a:p>
        </p:txBody>
      </p:sp>
    </p:spTree>
    <p:extLst>
      <p:ext uri="{BB962C8B-B14F-4D97-AF65-F5344CB8AC3E}">
        <p14:creationId xmlns:p14="http://schemas.microsoft.com/office/powerpoint/2010/main" val="386166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Rising to the occasion to translate what we already know works to continue to provide a high level of care for all families when and where they need it most</a:t>
            </a:r>
          </a:p>
          <a:p>
            <a:endParaRPr lang="en-US" altLang="en-US" baseline="0"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971084A4-4255-42C4-9682-F96808C3D312}" type="slidenum">
              <a:rPr lang="en-US" altLang="en-US" smtClean="0"/>
              <a:pPr/>
              <a:t>2</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626A0F9-29C9-413D-AE61-4F2EC90A848E}"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rPr>
              <a:pPr marL="0" marR="0" lvl="0" indent="0" algn="r" defTabSz="4572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ndParaRPr>
          </a:p>
        </p:txBody>
      </p:sp>
    </p:spTree>
    <p:extLst>
      <p:ext uri="{BB962C8B-B14F-4D97-AF65-F5344CB8AC3E}">
        <p14:creationId xmlns:p14="http://schemas.microsoft.com/office/powerpoint/2010/main" val="402368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restrictions continue to lift we also need to create a process for identifying and triaging families who are the best fit for telehealth assessment. </a:t>
            </a:r>
          </a:p>
          <a:p>
            <a:endParaRPr lang="en-US" altLang="en-US" dirty="0" smtClean="0"/>
          </a:p>
          <a:p>
            <a:r>
              <a:rPr lang="en-US" altLang="en-US" dirty="0" smtClean="0"/>
              <a:t>This triaging process will most likely happen at the initial intake appointment and will be based on multiple factors including possible barriers that would impact a families ability to attend services in clinic, the families preference and ability to do telehealth vs in clinic services and factors related to the child’s presentation that would make assessment by telehealth more or less likely to be successful</a:t>
            </a:r>
          </a:p>
          <a:p>
            <a:endParaRPr lang="en-US" altLang="en-US" dirty="0" smtClean="0"/>
          </a:p>
          <a:p>
            <a:r>
              <a:rPr lang="en-US" altLang="en-US" dirty="0" smtClean="0"/>
              <a:t>We will also have to continue advocating on a local, state and national level to establish standards or practice for the use of telehealth that would aid in</a:t>
            </a:r>
          </a:p>
          <a:p>
            <a:r>
              <a:rPr lang="en-US" altLang="en-US" dirty="0" smtClean="0"/>
              <a:t> - the continued advocacy for equal insurance reimbursement for telehealth services</a:t>
            </a:r>
          </a:p>
          <a:p>
            <a:r>
              <a:rPr lang="en-US" altLang="en-US" dirty="0" smtClean="0"/>
              <a:t> - increased acceptance of telehealth assessment by our community partners including schools</a:t>
            </a:r>
          </a:p>
          <a:p>
            <a:r>
              <a:rPr lang="en-US" altLang="en-US" dirty="0" smtClean="0"/>
              <a:t> - and tackling the tricky issue introduced by telehealth of how to handle legally and ethically practicing psychology across state lines.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93E35B83-E73F-4849-B2AF-9B2FFC21F8B0}"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rPr>
              <a:pPr marL="0" marR="0" lvl="0" indent="0" algn="r" defTabSz="4572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ndParaRPr>
          </a:p>
        </p:txBody>
      </p:sp>
    </p:spTree>
    <p:extLst>
      <p:ext uri="{BB962C8B-B14F-4D97-AF65-F5344CB8AC3E}">
        <p14:creationId xmlns:p14="http://schemas.microsoft.com/office/powerpoint/2010/main" val="1603261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70F901FE-94BA-4F36-93AF-B06FDFED48EC}" type="slidenum">
              <a:rPr lang="en-US" altLang="en-US" smtClean="0"/>
              <a:pPr/>
              <a:t>28</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B6F55A56-0E59-440E-AD21-A651385EB9CF}" type="slidenum">
              <a:rPr lang="en-US" altLang="en-US" smtClean="0"/>
              <a:pPr/>
              <a:t>29</a:t>
            </a:fld>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Response to name</a:t>
            </a:r>
          </a:p>
          <a:p>
            <a:r>
              <a:rPr lang="en-US" altLang="en-US" dirty="0" smtClean="0"/>
              <a:t>Joint attention</a:t>
            </a:r>
          </a:p>
          <a:p>
            <a:r>
              <a:rPr lang="en-US" altLang="en-US" dirty="0" smtClean="0"/>
              <a:t>Play skills</a:t>
            </a:r>
          </a:p>
          <a:p>
            <a:r>
              <a:rPr lang="en-US" altLang="en-US" dirty="0" smtClean="0"/>
              <a:t>Shared enjoyment</a:t>
            </a:r>
          </a:p>
          <a:p>
            <a:r>
              <a:rPr lang="en-US" altLang="en-US" dirty="0" smtClean="0"/>
              <a:t>Stereotyped behavior</a:t>
            </a:r>
          </a:p>
          <a:p>
            <a:r>
              <a:rPr lang="en-US" altLang="en-US" dirty="0" smtClean="0"/>
              <a:t>Sensory sensitivity</a:t>
            </a:r>
          </a:p>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A5DFA7B7-6F9D-4545-86B8-7B27C39B5753}" type="slidenum">
              <a:rPr lang="en-US" altLang="en-US" smtClean="0"/>
              <a:pPr/>
              <a:t>31</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Well established initial psychometric properties (Young, 2007)</a:t>
            </a:r>
          </a:p>
          <a:p>
            <a:pPr marL="171450" indent="-171450">
              <a:buFont typeface="Arial" panose="020B0604020202020204" pitchFamily="34" charset="0"/>
              <a:buChar char="•"/>
              <a:defRPr/>
            </a:pPr>
            <a:r>
              <a:rPr lang="en-US" altLang="en-US" dirty="0" smtClean="0"/>
              <a:t> ADEC sensitivity is .86 and specificity is .91</a:t>
            </a:r>
          </a:p>
          <a:p>
            <a:pPr marL="171450" indent="-171450">
              <a:buFont typeface="Arial" panose="020B0604020202020204" pitchFamily="34" charset="0"/>
              <a:buChar char="•"/>
              <a:defRPr/>
            </a:pPr>
            <a:r>
              <a:rPr lang="en-US" altLang="en-US" dirty="0" smtClean="0"/>
              <a:t> ADEC has good internal consistency </a:t>
            </a:r>
          </a:p>
          <a:p>
            <a:pPr marL="171450" indent="-171450">
              <a:buFont typeface="Arial" panose="020B0604020202020204" pitchFamily="34" charset="0"/>
              <a:buChar char="•"/>
              <a:defRPr/>
            </a:pPr>
            <a:r>
              <a:rPr lang="en-US" altLang="en-US" dirty="0" smtClean="0"/>
              <a:t> Cronbach’s α between .80 and .93 over 5 studies</a:t>
            </a:r>
          </a:p>
          <a:p>
            <a:pPr marL="171450" indent="-171450">
              <a:buFont typeface="Arial" panose="020B0604020202020204" pitchFamily="34" charset="0"/>
              <a:buChar char="•"/>
              <a:defRPr/>
            </a:pPr>
            <a:r>
              <a:rPr lang="en-US" altLang="en-US" dirty="0" smtClean="0"/>
              <a:t> Cronbach’s α did not differ significantly with the removal of any specific item</a:t>
            </a:r>
          </a:p>
          <a:p>
            <a:pPr marL="171450" indent="-171450">
              <a:buFont typeface="Arial" panose="020B0604020202020204" pitchFamily="34" charset="0"/>
              <a:buChar char="•"/>
              <a:defRPr/>
            </a:pPr>
            <a:r>
              <a:rPr lang="en-US" altLang="en-US" dirty="0" smtClean="0"/>
              <a:t> Test-retest reliability was consistent over a 12 month period (r = .90, n = 14, p &lt;.001)</a:t>
            </a:r>
          </a:p>
          <a:p>
            <a:pPr>
              <a:buFont typeface="Arial" panose="020B0604020202020204" pitchFamily="34" charset="0"/>
              <a:buNone/>
              <a:defRPr/>
            </a:pPr>
            <a:endParaRPr lang="en-US" altLang="en-US" dirty="0" smtClean="0"/>
          </a:p>
          <a:p>
            <a:pPr>
              <a:spcBef>
                <a:spcPts val="0"/>
              </a:spcBef>
              <a:spcAft>
                <a:spcPts val="0"/>
              </a:spcAft>
              <a:buFont typeface="Arial" panose="020B0604020202020204" pitchFamily="34" charset="0"/>
              <a:buChar char="•"/>
              <a:defRPr/>
            </a:pPr>
            <a:r>
              <a:rPr lang="en-US" dirty="0" smtClean="0"/>
              <a:t>Works very well as a screener </a:t>
            </a:r>
            <a:r>
              <a:rPr lang="en-US" sz="2000" dirty="0" smtClean="0"/>
              <a:t>(Young &amp; Nah, 2016)</a:t>
            </a:r>
          </a:p>
          <a:p>
            <a:pPr lvl="1" indent="-342900">
              <a:spcBef>
                <a:spcPts val="0"/>
              </a:spcBef>
              <a:spcAft>
                <a:spcPts val="0"/>
              </a:spcAft>
              <a:buFont typeface="Courier New" panose="020B0604020202020204" pitchFamily="34" charset="0"/>
              <a:buChar char="o"/>
              <a:defRPr/>
            </a:pPr>
            <a:r>
              <a:rPr lang="en-US" sz="2000" dirty="0" smtClean="0">
                <a:latin typeface="Arial"/>
                <a:ea typeface="+mj-lt"/>
                <a:cs typeface="+mj-lt"/>
              </a:rPr>
              <a:t>Good sensitivity (1.0 to .88) and moderate specificity (.62 to .89) for cutoff score of 11 (Moderate Risk) across 4 studies</a:t>
            </a:r>
          </a:p>
          <a:p>
            <a:pPr lvl="1">
              <a:spcBef>
                <a:spcPts val="0"/>
              </a:spcBef>
              <a:spcAft>
                <a:spcPts val="0"/>
              </a:spcAft>
              <a:buFont typeface="Courier New" panose="020B0604020202020204" pitchFamily="34" charset="0"/>
              <a:buChar char="o"/>
              <a:defRPr/>
            </a:pPr>
            <a:endParaRPr lang="en-US" sz="2000" dirty="0" smtClean="0">
              <a:cs typeface="Arial"/>
            </a:endParaRPr>
          </a:p>
          <a:p>
            <a:pPr>
              <a:spcBef>
                <a:spcPts val="1400"/>
              </a:spcBef>
              <a:spcAft>
                <a:spcPts val="0"/>
              </a:spcAft>
              <a:buFont typeface="Arial" panose="020B0604020202020204" pitchFamily="34" charset="0"/>
              <a:buChar char="•"/>
              <a:defRPr/>
            </a:pPr>
            <a:r>
              <a:rPr lang="en-US" dirty="0" smtClean="0"/>
              <a:t>Performs similarly to the ADI-R, CARS, &amp; ADOS-2 (particularly the toddler module), in differentiating ASD in toddlers </a:t>
            </a:r>
            <a:r>
              <a:rPr lang="en-US" sz="2000" dirty="0" smtClean="0"/>
              <a:t>(Nah et al., 2014; Hedley et al., 2015)</a:t>
            </a:r>
          </a:p>
          <a:p>
            <a:pPr lvl="1" indent="-342900">
              <a:spcBef>
                <a:spcPts val="0"/>
              </a:spcBef>
              <a:spcAft>
                <a:spcPts val="0"/>
              </a:spcAft>
              <a:buFont typeface="Courier New" panose="020B0604020202020204" pitchFamily="34" charset="0"/>
              <a:buChar char="o"/>
              <a:defRPr/>
            </a:pPr>
            <a:r>
              <a:rPr lang="en-US" sz="2000" dirty="0" smtClean="0">
                <a:latin typeface="Arial"/>
                <a:ea typeface="+mj-lt"/>
                <a:cs typeface="+mj-lt"/>
              </a:rPr>
              <a:t>Improved balance of sensitivity (.85–.87) to specificity (.79–.82) using a higher cutoff score of 14</a:t>
            </a:r>
            <a:endParaRPr lang="en-US" sz="2000" dirty="0" smtClean="0">
              <a:latin typeface="Arial"/>
              <a:cs typeface="Times New Roman"/>
            </a:endParaRPr>
          </a:p>
          <a:p>
            <a:pPr>
              <a:defRPr/>
            </a:pPr>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6A39D0D6-3B4F-424A-B9E8-C16A1916B559}" type="slidenum">
              <a:rPr lang="en-US" altLang="en-US" smtClean="0"/>
              <a:pPr/>
              <a:t>32</a:t>
            </a:fld>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initially used as an observation measure to complete the cars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00A226E1-0AC5-453C-A96C-17C0DC2B020C}" type="slidenum">
              <a:rPr lang="en-US" altLang="en-US" smtClean="0"/>
              <a:pPr/>
              <a:t>33</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A6041BD-1BF8-1B03-FC41-69FB955DA131}"/>
              </a:ext>
            </a:extLst>
          </p:cNvPr>
          <p:cNvSpPr>
            <a:spLocks noGrp="1"/>
          </p:cNvSpPr>
          <p:nvPr>
            <p:ph type="body" idx="1"/>
          </p:nvPr>
        </p:nvSpPr>
        <p:spPr/>
        <p:txBody>
          <a:bodyPr/>
          <a:lstStyle/>
          <a:p>
            <a:pPr marL="174982" indent="-174982">
              <a:buFont typeface="Arial" panose="020B0604020202020204" pitchFamily="34" charset="0"/>
              <a:buChar char="•"/>
              <a:defRPr/>
            </a:pPr>
            <a:endParaRPr lang="en-US" dirty="0" smtClean="0"/>
          </a:p>
          <a:p>
            <a:pPr>
              <a:buFont typeface="Arial" panose="020B0604020202020204" pitchFamily="34" charset="0"/>
              <a:buChar char="•"/>
              <a:defRPr/>
            </a:pPr>
            <a:r>
              <a:rPr lang="en-US" dirty="0" smtClean="0"/>
              <a:t>Recommended </a:t>
            </a:r>
            <a:r>
              <a:rPr lang="en-US" i="1" dirty="0" smtClean="0"/>
              <a:t>screening</a:t>
            </a:r>
            <a:r>
              <a:rPr lang="en-US" dirty="0" smtClean="0"/>
              <a:t> cutoff of 11</a:t>
            </a:r>
          </a:p>
          <a:p>
            <a:pPr lvl="1">
              <a:buFont typeface="Arial" panose="020B0604020202020204" pitchFamily="34" charset="0"/>
              <a:buChar char="•"/>
              <a:defRPr/>
            </a:pPr>
            <a:r>
              <a:rPr lang="en-US" dirty="0" smtClean="0"/>
              <a:t> Great sensitivity (0.93) </a:t>
            </a:r>
          </a:p>
          <a:p>
            <a:pPr lvl="1">
              <a:spcAft>
                <a:spcPts val="1200"/>
              </a:spcAft>
              <a:buFont typeface="Arial" panose="020B0604020202020204" pitchFamily="34" charset="0"/>
              <a:buChar char="•"/>
              <a:defRPr/>
            </a:pPr>
            <a:r>
              <a:rPr lang="en-US" dirty="0" smtClean="0"/>
              <a:t> Poor specificity (0.44)</a:t>
            </a:r>
          </a:p>
          <a:p>
            <a:pPr>
              <a:buFont typeface="Arial" panose="020B0604020202020204" pitchFamily="34" charset="0"/>
              <a:buChar char="•"/>
              <a:defRPr/>
            </a:pPr>
            <a:r>
              <a:rPr lang="en-US" dirty="0" smtClean="0"/>
              <a:t>High Risk score of 14 (used in previous clinical samples)</a:t>
            </a:r>
          </a:p>
          <a:p>
            <a:pPr lvl="1">
              <a:buFont typeface="Arial" panose="020B0604020202020204" pitchFamily="34" charset="0"/>
              <a:buChar char="•"/>
              <a:defRPr/>
            </a:pPr>
            <a:r>
              <a:rPr lang="en-US" dirty="0" smtClean="0"/>
              <a:t> Good sensitivity (0.82) </a:t>
            </a:r>
          </a:p>
          <a:p>
            <a:pPr lvl="1">
              <a:buFont typeface="Arial" panose="020B0604020202020204" pitchFamily="34" charset="0"/>
              <a:buChar char="•"/>
              <a:defRPr/>
            </a:pPr>
            <a:r>
              <a:rPr lang="en-US" dirty="0" smtClean="0"/>
              <a:t> Ok specificity (0.78)</a:t>
            </a:r>
          </a:p>
          <a:p>
            <a:pPr marL="174982" indent="-174982">
              <a:buFont typeface="Arial" panose="020B0604020202020204" pitchFamily="34" charset="0"/>
              <a:buChar char="•"/>
              <a:defRPr/>
            </a:pPr>
            <a:endParaRPr lang="en-US" dirty="0" smtClean="0"/>
          </a:p>
          <a:p>
            <a:pPr marL="174982" indent="-174982">
              <a:buFont typeface="Arial" panose="020B0604020202020204" pitchFamily="34" charset="0"/>
              <a:buChar char="•"/>
              <a:defRPr/>
            </a:pPr>
            <a:r>
              <a:rPr lang="en-US" dirty="0" smtClean="0"/>
              <a:t>results </a:t>
            </a:r>
            <a:r>
              <a:rPr lang="en-US" dirty="0"/>
              <a:t>are similar to other studies that examined the use of the ADEC in clinical samples (Dix et al., 2015; Hedley et al., 2015)</a:t>
            </a:r>
          </a:p>
          <a:p>
            <a:pPr>
              <a:defRPr/>
            </a:pPr>
            <a:endParaRPr lang="en-US" dirty="0"/>
          </a:p>
          <a:p>
            <a:pPr marL="174982" indent="-174982">
              <a:buFont typeface="Arial" panose="020B0604020202020204" pitchFamily="34" charset="0"/>
              <a:buChar char="•"/>
              <a:defRPr/>
            </a:pPr>
            <a:r>
              <a:rPr lang="en-US" dirty="0"/>
              <a:t>Previous research has shown similar poor agreement between the ADI-R and direct behavior observation measures such as the ADOS-2 and CARS-2 (Wiggins &amp; Robins, 2008)</a:t>
            </a:r>
          </a:p>
          <a:p>
            <a:pPr marL="174982" indent="-174982">
              <a:buFont typeface="Arial" panose="020B0604020202020204" pitchFamily="34" charset="0"/>
              <a:buChar char="•"/>
              <a:defRPr/>
            </a:pPr>
            <a:r>
              <a:rPr lang="en-US" dirty="0"/>
              <a:t>findings are in line with previous research stating that best clinical practice in ASD evaluation involves caregiver interviewing combined with observation of child behavior (Huerta and Lord </a:t>
            </a:r>
            <a:r>
              <a:rPr lang="en-US" u="sng" dirty="0">
                <a:hlinkClick r:id="rId3" tooltip="Huerta, M., &amp; Lord, C. (2012). Diagnostic evaluation of autism spectrum disorders. Pediatric Clinics of North America, 59(1), 103.                    https://doi.org/10.1016/j.pcl.2011.10.018                                    ."/>
              </a:rPr>
              <a:t>2012</a:t>
            </a:r>
            <a:r>
              <a:rPr lang="en-US" dirty="0"/>
              <a:t>). </a:t>
            </a:r>
          </a:p>
          <a:p>
            <a:pPr>
              <a:defRPr/>
            </a:pPr>
            <a:endParaRPr lang="en-US" dirty="0"/>
          </a:p>
          <a:p>
            <a:pPr marL="174982" indent="-174982">
              <a:buFont typeface="Arial" panose="020B0604020202020204" pitchFamily="34" charset="0"/>
              <a:buChar char="•"/>
              <a:defRPr/>
            </a:pPr>
            <a:r>
              <a:rPr lang="en-US" dirty="0"/>
              <a:t>ADEC-V were slightly negatively correlated with age, suggesting that older children tended to get lower scores on the ADEC-V</a:t>
            </a:r>
          </a:p>
          <a:p>
            <a:pPr marL="174982" indent="-174982">
              <a:buFont typeface="Arial" panose="020B0604020202020204" pitchFamily="34" charset="0"/>
              <a:buChar char="•"/>
              <a:defRPr/>
            </a:pPr>
            <a:r>
              <a:rPr lang="en-US" dirty="0"/>
              <a:t>age was not a significant predictor of final diagnosis</a:t>
            </a:r>
          </a:p>
          <a:p>
            <a:pPr marL="174982" indent="-174982">
              <a:buFont typeface="Arial" panose="020B0604020202020204" pitchFamily="34" charset="0"/>
              <a:buChar char="•"/>
              <a:defRPr/>
            </a:pPr>
            <a:r>
              <a:rPr lang="en-US" dirty="0"/>
              <a:t>it should be kept in mind that the ADEC was originally designed for children up to 3 years old, but the current study expanded the age range to 4 years old</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55913287-3ACE-45CB-8215-17FE94B46AC5}" type="slidenum">
              <a:rPr lang="en-US" altLang="en-US" smtClean="0"/>
              <a:pPr/>
              <a:t>34</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VEDA model provides one option for comprehensive assessment of Autism spectrum disorder across the age span by telehealth</a:t>
            </a:r>
          </a:p>
          <a:p>
            <a:endParaRPr lang="en-US" altLang="en-US" dirty="0" smtClean="0"/>
          </a:p>
          <a:p>
            <a:r>
              <a:rPr lang="en-US" altLang="en-US" dirty="0" smtClean="0"/>
              <a:t>In the short term, this model allowed us to continue to serve our families at full capacity throughout the COVID pandemic</a:t>
            </a:r>
          </a:p>
          <a:p>
            <a:endParaRPr lang="en-US" altLang="en-US" dirty="0" smtClean="0"/>
          </a:p>
          <a:p>
            <a:r>
              <a:rPr lang="en-US" altLang="en-US" dirty="0" smtClean="0"/>
              <a:t>Our long term plan is to integrate this model into our larger menu of assessment services.</a:t>
            </a:r>
          </a:p>
          <a:p>
            <a:endParaRPr lang="en-US" altLang="en-US" dirty="0" smtClean="0"/>
          </a:p>
          <a:p>
            <a:r>
              <a:rPr lang="en-US" altLang="en-US" dirty="0" smtClean="0"/>
              <a:t>This will further increase our ability to overcome barriers to healthcare and to provide individualized options that allow all families to access the services they need when they need them. </a:t>
            </a:r>
          </a:p>
          <a:p>
            <a:endParaRPr lang="en-US" altLang="en-US"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9AA12A52-F233-45C3-9559-E9FCD8854E8F}" type="slidenum">
              <a:rPr lang="en-US" altLang="en-US" smtClean="0"/>
              <a:pPr/>
              <a:t>36</a:t>
            </a:fld>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30000" smtClean="0"/>
              <a:t>1</a:t>
            </a:r>
            <a:r>
              <a:rPr lang="en-US" altLang="en-US" smtClean="0"/>
              <a:t>Nationwide Children’s Hospital, Columbus, OH, USA</a:t>
            </a:r>
          </a:p>
          <a:p>
            <a:r>
              <a:rPr lang="en-US" altLang="en-US" baseline="30000" smtClean="0"/>
              <a:t>2</a:t>
            </a:r>
            <a:r>
              <a:rPr lang="en-US" altLang="en-US" smtClean="0"/>
              <a:t> Department of Pediatrics and Psychology, The Ohio State University, Columbus, OH, USA</a:t>
            </a:r>
          </a:p>
          <a:p>
            <a:r>
              <a:rPr lang="en-US" altLang="en-US" baseline="30000" smtClean="0"/>
              <a:t>3</a:t>
            </a:r>
            <a:r>
              <a:rPr lang="en-US" altLang="en-US" smtClean="0"/>
              <a:t> School of Education and Human Development, University of Virginia, Charlottesville, VA, USA</a:t>
            </a:r>
          </a:p>
          <a:p>
            <a:r>
              <a:rPr lang="en-US" altLang="en-US" baseline="30000" smtClean="0"/>
              <a:t>4</a:t>
            </a:r>
            <a:r>
              <a:rPr lang="en-US" altLang="en-US" smtClean="0"/>
              <a:t> Olga Tennison Autism Research Centre, School of Psychology &amp; Public Health, La Trobe University, Melbourne, VIC, Australia</a:t>
            </a:r>
          </a:p>
          <a:p>
            <a:r>
              <a:rPr lang="en-US" altLang="en-US" baseline="30000" smtClean="0"/>
              <a:t>5</a:t>
            </a:r>
            <a:r>
              <a:rPr lang="en-US" altLang="en-US" smtClean="0"/>
              <a:t>Flinders University, SA, Australia</a:t>
            </a:r>
          </a:p>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569038E2-FB24-4AA2-89FB-563A1AB0C493}" type="slidenum">
              <a:rPr lang="en-US" altLang="en-US" smtClean="0"/>
              <a:pPr/>
              <a:t>41</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Rising to the occasion to translate what we already know works to continue to provide a high level of care for all families when and where they need it most</a:t>
            </a:r>
          </a:p>
          <a:p>
            <a:endParaRPr lang="en-US" altLang="en-US" baseline="0"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971084A4-4255-42C4-9682-F96808C3D312}" type="slidenum">
              <a:rPr lang="en-US" altLang="en-US" smtClean="0"/>
              <a:pPr/>
              <a:t>3</a:t>
            </a:fld>
            <a:endParaRPr lang="en-US" altLang="en-US" smtClean="0"/>
          </a:p>
        </p:txBody>
      </p:sp>
    </p:spTree>
    <p:extLst>
      <p:ext uri="{BB962C8B-B14F-4D97-AF65-F5344CB8AC3E}">
        <p14:creationId xmlns:p14="http://schemas.microsoft.com/office/powerpoint/2010/main" val="3265912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have significantly enjoyed and greatly benefited from our discussions with other providers from across the country so please do not hesitate to reach out to us to share your thoughts and questions and possibly set up a time for further discussion</a:t>
            </a: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B20281AE-5891-4DAC-967F-609CE1AC67CF}" type="slidenum">
              <a:rPr lang="en-US" altLang="en-US" smtClean="0"/>
              <a:pPr/>
              <a:t>42</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Since even before the COVID pandemic began, need has existed for innovative assessment models to help increase access to ASD services</a:t>
            </a:r>
          </a:p>
          <a:p>
            <a:endParaRPr lang="en-US" altLang="en-US" smtClean="0"/>
          </a:p>
          <a:p>
            <a:r>
              <a:rPr lang="en-US" altLang="en-US" smtClean="0"/>
              <a:t>Telehealth assessment models have the potential to serve as one piece of a larger comprehensive model providing multiple pathways to bring needed services to all families based on their needs. A telehealth modality would help overcome barriers to service access related to access to transportation, as well as location far away from major health networks. It would also reduce the stress that often accompanies having to travel with young children or children with symptoms related to ASD and reduce the amount time families need to miss at work to travel to and from appointments</a:t>
            </a:r>
          </a:p>
          <a:p>
            <a:endParaRPr lang="en-US" altLang="en-US" smtClean="0"/>
          </a:p>
          <a:p>
            <a:r>
              <a:rPr lang="en-US" altLang="en-US" smtClean="0"/>
              <a:t>Creating viable telehealth services that meets the needs of most children and families also can allow for more agility during times of crisis such as a global pandemic</a:t>
            </a:r>
          </a:p>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11AA16A2-BB46-42D2-9A23-3FB82FE81241}" type="slidenum">
              <a:rPr lang="en-US" altLang="en-US" smtClean="0"/>
              <a:pPr/>
              <a:t>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Telehealth practice existed before the pandemic</a:t>
            </a:r>
          </a:p>
          <a:p>
            <a:endParaRPr lang="en-US" altLang="en-US" dirty="0" smtClean="0"/>
          </a:p>
          <a:p>
            <a:r>
              <a:rPr lang="en-US" altLang="en-US" dirty="0" smtClean="0"/>
              <a:t>Hodge – Age range 8-12; </a:t>
            </a:r>
            <a:r>
              <a:rPr lang="en-US" dirty="0" smtClean="0"/>
              <a:t>The median age of subjects was 9 years 11 months, 20 were male and the mean Full-Scale Intelligence Quotient (FSIQ) was 79 (range 61 to 99)</a:t>
            </a:r>
            <a:endParaRPr lang="en-US" altLang="en-US" dirty="0" smtClean="0"/>
          </a:p>
          <a:p>
            <a:endParaRPr lang="en-US" altLang="en-US" dirty="0" smtClean="0"/>
          </a:p>
          <a:p>
            <a:r>
              <a:rPr lang="en-AU" altLang="en-US" dirty="0" smtClean="0"/>
              <a:t>remarkable consistency in the rates of agreement between telehealth vs face-to-face diagnoses of ASD, with agreement rates falling between 80% and 91%</a:t>
            </a:r>
          </a:p>
          <a:p>
            <a:endParaRPr lang="en-AU" altLang="en-US" dirty="0" smtClean="0"/>
          </a:p>
          <a:p>
            <a:r>
              <a:rPr lang="en-AU" altLang="en-US" dirty="0" err="1" smtClean="0"/>
              <a:t>Hetrogenity</a:t>
            </a:r>
            <a:r>
              <a:rPr lang="en-AU" altLang="en-US" dirty="0" smtClean="0"/>
              <a:t> in methods – from recording</a:t>
            </a:r>
            <a:r>
              <a:rPr lang="en-AU" altLang="en-US" baseline="0" dirty="0" smtClean="0"/>
              <a:t> videos that were later evaluated to having Research coordinators administer while </a:t>
            </a:r>
            <a:r>
              <a:rPr lang="en-AU" altLang="en-US" baseline="0" dirty="0" err="1" smtClean="0"/>
              <a:t>psychs</a:t>
            </a:r>
            <a:r>
              <a:rPr lang="en-AU" altLang="en-US" baseline="0" dirty="0" smtClean="0"/>
              <a:t> observed, to guiding parents through administrations</a:t>
            </a:r>
            <a:endParaRPr lang="en-AU" altLang="en-US" dirty="0" smtClean="0"/>
          </a:p>
          <a:p>
            <a:endParaRPr lang="en-AU"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8B8037F7-7FCD-4F8F-B900-518D20823DB6}" type="slidenum">
              <a:rPr lang="en-US" altLang="en-US" smtClean="0"/>
              <a:pPr/>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While all this research exisited, implementation odf services by telelhelath was still minimal</a:t>
            </a:r>
          </a:p>
          <a:p>
            <a:r>
              <a:rPr lang="en-US" altLang="en-US" smtClean="0"/>
              <a:t>When initial lock down occurred – had to figure out how to make assessment by telehealth work </a:t>
            </a:r>
          </a:p>
          <a:p>
            <a:r>
              <a:rPr lang="en-US" altLang="en-US" smtClean="0"/>
              <a:t>We were completing 32 interdisciplinary assessments by week and already had waitlist that was several months long </a:t>
            </a:r>
          </a:p>
          <a:p>
            <a:endParaRPr lang="en-US" altLang="en-US" smtClean="0"/>
          </a:p>
          <a:p>
            <a:r>
              <a:rPr lang="en-US" altLang="en-US" smtClean="0"/>
              <a:t>Plans in place to create a telehealth platform in next few years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F3FCDEE8-4134-4790-9FC8-0D72626D2684}" type="slidenum">
              <a:rPr lang="en-US" altLang="en-US" smtClean="0"/>
              <a:pPr/>
              <a:t>8</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Gathered</a:t>
            </a:r>
            <a:r>
              <a:rPr lang="en-US" altLang="en-US" baseline="0" dirty="0" smtClean="0"/>
              <a:t> interdisciplinary team – psychologists and psych trainees, medical providers, speech therapists, psychometricians, genetics and a family advocate working with clinical leadership</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3A30C726-0EF6-45EC-AB2F-FBFD151305AB}" type="slidenum">
              <a:rPr lang="en-US" smtClean="0"/>
              <a:pPr>
                <a:defRPr/>
              </a:pPr>
              <a:t>9</a:t>
            </a:fld>
            <a:endParaRPr lang="en-US" dirty="0"/>
          </a:p>
        </p:txBody>
      </p:sp>
    </p:spTree>
    <p:extLst>
      <p:ext uri="{BB962C8B-B14F-4D97-AF65-F5344CB8AC3E}">
        <p14:creationId xmlns:p14="http://schemas.microsoft.com/office/powerpoint/2010/main" val="5307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smtClean="0"/>
              <a:t>In 2020 capacity to do 31 of these per week, with no shows and time off average about 25 per week</a:t>
            </a:r>
          </a:p>
          <a:p>
            <a:endParaRPr lang="en-US" altLang="en-US" baseline="0" dirty="0" smtClean="0"/>
          </a:p>
          <a:p>
            <a:r>
              <a:rPr lang="en-US" altLang="en-US" baseline="0" dirty="0" smtClean="0"/>
              <a:t>Interdisciplinary</a:t>
            </a:r>
          </a:p>
          <a:p>
            <a:r>
              <a:rPr lang="en-US" altLang="en-US" baseline="0" dirty="0" smtClean="0"/>
              <a:t>Comprehensive</a:t>
            </a:r>
          </a:p>
          <a:p>
            <a:r>
              <a:rPr lang="en-US" altLang="en-US" baseline="0" dirty="0" smtClean="0"/>
              <a:t>Multiple sources of data</a:t>
            </a:r>
          </a:p>
          <a:p>
            <a:r>
              <a:rPr lang="en-US" altLang="en-US" baseline="0" dirty="0" smtClean="0"/>
              <a:t>Time for family to process diagnosis and understand next steps</a:t>
            </a: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42950" indent="-285750">
              <a:defRPr>
                <a:solidFill>
                  <a:schemeClr val="tx1"/>
                </a:solidFill>
                <a:latin typeface="Times New Roman" panose="02020603050405020304" pitchFamily="18" charset="0"/>
                <a:ea typeface="Geneva"/>
                <a:cs typeface="Geneva"/>
              </a:defRPr>
            </a:lvl2pPr>
            <a:lvl3pPr marL="1143000" indent="-228600">
              <a:defRPr>
                <a:solidFill>
                  <a:schemeClr val="tx1"/>
                </a:solidFill>
                <a:latin typeface="Times New Roman" panose="02020603050405020304" pitchFamily="18" charset="0"/>
                <a:ea typeface="Geneva"/>
                <a:cs typeface="Geneva"/>
              </a:defRPr>
            </a:lvl3pPr>
            <a:lvl4pPr marL="1600200" indent="-228600">
              <a:defRPr>
                <a:solidFill>
                  <a:schemeClr val="tx1"/>
                </a:solidFill>
                <a:latin typeface="Times New Roman" panose="02020603050405020304" pitchFamily="18" charset="0"/>
                <a:ea typeface="Geneva"/>
                <a:cs typeface="Geneva"/>
              </a:defRPr>
            </a:lvl4pPr>
            <a:lvl5pPr marL="2057400" indent="-228600">
              <a:defRPr>
                <a:solidFill>
                  <a:schemeClr val="tx1"/>
                </a:solidFill>
                <a:latin typeface="Times New Roman" panose="02020603050405020304" pitchFamily="18" charset="0"/>
                <a:ea typeface="Geneva"/>
                <a:cs typeface="Geneva"/>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pPr defTabSz="914400" eaLnBrk="1" hangingPunct="1"/>
            <a:fld id="{16A1E494-1D0A-4182-98A7-0B4EAA5774C9}" type="slidenum">
              <a:rPr lang="en-US" altLang="en-US" smtClean="0">
                <a:solidFill>
                  <a:srgbClr val="000000"/>
                </a:solidFill>
              </a:rPr>
              <a:pPr defTabSz="914400" eaLnBrk="1" hangingPunct="1"/>
              <a:t>10</a:t>
            </a:fld>
            <a:endParaRPr lang="en-US" alt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a:p>
            <a:r>
              <a:rPr lang="en-US" altLang="en-US" baseline="0" dirty="0" smtClean="0"/>
              <a:t>Interdisciplinary</a:t>
            </a:r>
          </a:p>
          <a:p>
            <a:r>
              <a:rPr lang="en-US" altLang="en-US" baseline="0" dirty="0" smtClean="0"/>
              <a:t>Comprehensive</a:t>
            </a:r>
          </a:p>
          <a:p>
            <a:r>
              <a:rPr lang="en-US" altLang="en-US" baseline="0" dirty="0" smtClean="0"/>
              <a:t>Multiple sources of data</a:t>
            </a:r>
          </a:p>
          <a:p>
            <a:r>
              <a:rPr lang="en-US" altLang="en-US" baseline="0" dirty="0" smtClean="0"/>
              <a:t>Time for family to process diagnosis and understand next steps</a:t>
            </a:r>
            <a:endParaRPr lang="en-US" altLang="en-US" dirty="0" smtClean="0"/>
          </a:p>
          <a:p>
            <a:endParaRPr lang="en-US"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Geneva"/>
                <a:cs typeface="Geneva"/>
              </a:defRPr>
            </a:lvl1pPr>
            <a:lvl2pPr marL="757238" indent="-290513">
              <a:defRPr>
                <a:solidFill>
                  <a:schemeClr val="tx1"/>
                </a:solidFill>
                <a:latin typeface="Times New Roman" panose="02020603050405020304" pitchFamily="18" charset="0"/>
                <a:ea typeface="Geneva"/>
                <a:cs typeface="Geneva"/>
              </a:defRPr>
            </a:lvl2pPr>
            <a:lvl3pPr marL="1165225" indent="-231775">
              <a:defRPr>
                <a:solidFill>
                  <a:schemeClr val="tx1"/>
                </a:solidFill>
                <a:latin typeface="Times New Roman" panose="02020603050405020304" pitchFamily="18" charset="0"/>
                <a:ea typeface="Geneva"/>
                <a:cs typeface="Geneva"/>
              </a:defRPr>
            </a:lvl3pPr>
            <a:lvl4pPr marL="1631950" indent="-231775">
              <a:defRPr>
                <a:solidFill>
                  <a:schemeClr val="tx1"/>
                </a:solidFill>
                <a:latin typeface="Times New Roman" panose="02020603050405020304" pitchFamily="18" charset="0"/>
                <a:ea typeface="Geneva"/>
                <a:cs typeface="Geneva"/>
              </a:defRPr>
            </a:lvl4pPr>
            <a:lvl5pPr marL="2098675" indent="-231775">
              <a:defRPr>
                <a:solidFill>
                  <a:schemeClr val="tx1"/>
                </a:solidFill>
                <a:latin typeface="Times New Roman" panose="02020603050405020304" pitchFamily="18" charset="0"/>
                <a:ea typeface="Geneva"/>
                <a:cs typeface="Geneva"/>
              </a:defRPr>
            </a:lvl5pPr>
            <a:lvl6pPr marL="25558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6pPr>
            <a:lvl7pPr marL="30130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7pPr>
            <a:lvl8pPr marL="34702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8pPr>
            <a:lvl9pPr marL="3927475" indent="-231775" defTabSz="457200" eaLnBrk="0" fontAlgn="base" hangingPunct="0">
              <a:spcBef>
                <a:spcPct val="0"/>
              </a:spcBef>
              <a:spcAft>
                <a:spcPct val="0"/>
              </a:spcAft>
              <a:defRPr>
                <a:solidFill>
                  <a:schemeClr val="tx1"/>
                </a:solidFill>
                <a:latin typeface="Times New Roman" panose="02020603050405020304" pitchFamily="18" charset="0"/>
                <a:ea typeface="Geneva"/>
                <a:cs typeface="Geneva"/>
              </a:defRPr>
            </a:lvl9pPr>
          </a:lstStyle>
          <a:p>
            <a:fld id="{4BABDF58-FC6C-437E-8035-A271592726EE}" type="slidenum">
              <a:rPr lang="en-US" altLang="en-US" smtClean="0"/>
              <a:pPr/>
              <a:t>11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A0F231-2045-114E-ACDA-CC346750B7A0}"/>
              </a:ext>
            </a:extLst>
          </p:cNvPr>
          <p:cNvSpPr txBox="1">
            <a:spLocks noChangeArrowheads="1"/>
          </p:cNvSpPr>
          <p:nvPr userDrawn="1"/>
        </p:nvSpPr>
        <p:spPr bwMode="auto">
          <a:xfrm>
            <a:off x="127000" y="5757863"/>
            <a:ext cx="88852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1pPr>
            <a:lvl2pPr marL="742950" indent="-28575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2pPr>
            <a:lvl3pPr marL="11430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3pPr>
            <a:lvl4pPr marL="16002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4pPr>
            <a:lvl5pPr marL="20574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9pPr>
          </a:lstStyle>
          <a:p>
            <a:pPr eaLnBrk="1" hangingPunct="1">
              <a:defRPr/>
            </a:pPr>
            <a:r>
              <a:rPr lang="en-US" altLang="en-US" sz="1200" dirty="0">
                <a:ea typeface="Times New Roman" panose="02020603050405020304" pitchFamily="18" charset="0"/>
                <a:cs typeface="Times New Roman" panose="02020603050405020304" pitchFamily="18" charset="0"/>
              </a:rPr>
              <a:t>………………..……………………………………………………………………………………………………………………………………..</a:t>
            </a:r>
          </a:p>
        </p:txBody>
      </p:sp>
      <p:pic>
        <p:nvPicPr>
          <p:cNvPr id="4" name="Picture 7" descr="Butterfly gust_s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313" y="574675"/>
            <a:ext cx="341947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200" y="4656138"/>
            <a:ext cx="72136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64695" y="1774958"/>
            <a:ext cx="5851650" cy="1470025"/>
          </a:xfrm>
        </p:spPr>
        <p:txBody>
          <a:bodyPr/>
          <a:lstStyle>
            <a:lvl1pPr>
              <a:defRPr b="1" i="0">
                <a:latin typeface="Helvetica Neue"/>
                <a:cs typeface="Helvetica Neue"/>
              </a:defRPr>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F310B897-A43C-4641-9BDB-D3B5156CD4F0}"/>
              </a:ext>
            </a:extLst>
          </p:cNvPr>
          <p:cNvSpPr>
            <a:spLocks noGrp="1"/>
          </p:cNvSpPr>
          <p:nvPr>
            <p:ph type="dt" sz="half" idx="10"/>
          </p:nvPr>
        </p:nvSpPr>
        <p:spPr/>
        <p:txBody>
          <a:bodyPr/>
          <a:lstStyle>
            <a:lvl1pPr>
              <a:defRPr/>
            </a:lvl1pPr>
          </a:lstStyle>
          <a:p>
            <a:pPr>
              <a:defRPr/>
            </a:pPr>
            <a:fld id="{A4F359AA-EA8D-4233-884B-A844AEC0A137}" type="datetimeFigureOut">
              <a:rPr lang="en-US" altLang="en-US"/>
              <a:pPr>
                <a:defRPr/>
              </a:pPr>
              <a:t>10/17/2024</a:t>
            </a:fld>
            <a:endParaRPr lang="en-US" altLang="en-US" dirty="0"/>
          </a:p>
        </p:txBody>
      </p:sp>
      <p:sp>
        <p:nvSpPr>
          <p:cNvPr id="7" name="Footer Placeholder 4">
            <a:extLst>
              <a:ext uri="{FF2B5EF4-FFF2-40B4-BE49-F238E27FC236}">
                <a16:creationId xmlns:a16="http://schemas.microsoft.com/office/drawing/2014/main" id="{47097FA4-7B64-CB4D-A3AF-94DD8590267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62D6EF6-0EEE-DB4F-9081-F3ACA60253F4}"/>
              </a:ext>
            </a:extLst>
          </p:cNvPr>
          <p:cNvSpPr>
            <a:spLocks noGrp="1"/>
          </p:cNvSpPr>
          <p:nvPr>
            <p:ph type="sldNum" sz="quarter" idx="12"/>
          </p:nvPr>
        </p:nvSpPr>
        <p:spPr/>
        <p:txBody>
          <a:bodyPr/>
          <a:lstStyle>
            <a:lvl1pPr>
              <a:defRPr/>
            </a:lvl1pPr>
          </a:lstStyle>
          <a:p>
            <a:pPr>
              <a:defRPr/>
            </a:pPr>
            <a:fld id="{5C6A83C7-8C6F-4FBB-A943-ED8BEA06FB5F}" type="slidenum">
              <a:rPr lang="en-US" altLang="en-US"/>
              <a:pPr>
                <a:defRPr/>
              </a:pPr>
              <a:t>‹#›</a:t>
            </a:fld>
            <a:endParaRPr lang="en-US" altLang="en-US" dirty="0"/>
          </a:p>
        </p:txBody>
      </p:sp>
    </p:spTree>
    <p:extLst>
      <p:ext uri="{BB962C8B-B14F-4D97-AF65-F5344CB8AC3E}">
        <p14:creationId xmlns:p14="http://schemas.microsoft.com/office/powerpoint/2010/main" val="53534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4" name="TextBox 3"/>
          <p:cNvSpPr txBox="1"/>
          <p:nvPr/>
        </p:nvSpPr>
        <p:spPr>
          <a:xfrm>
            <a:off x="127000" y="5757863"/>
            <a:ext cx="8885238" cy="2746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00" smtClean="0">
                <a:latin typeface="Times New Roman" panose="02020603050405020304" pitchFamily="18" charset="0"/>
                <a:cs typeface="Times New Roman" panose="02020603050405020304" pitchFamily="18" charset="0"/>
              </a:rPr>
              <a:t>………………..……………………………………………………………………………………………………………………………………..</a:t>
            </a:r>
          </a:p>
        </p:txBody>
      </p:sp>
      <p:pic>
        <p:nvPicPr>
          <p:cNvPr id="5" name="Picture 8" descr="NC Hummingbird .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417638"/>
            <a:ext cx="1231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C logo-delete frame horizontal_12.18.14.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3538" y="6057900"/>
            <a:ext cx="3035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1379782" y="1600200"/>
            <a:ext cx="7307017"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38C3B1D-46D3-48BF-97EC-3A84DB5C0899}" type="datetime1">
              <a:rPr lang="en-US" altLang="en-US"/>
              <a:pPr>
                <a:defRPr/>
              </a:pPr>
              <a:t>10/17/2024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65C0CA-D5DE-4F58-9E6F-7185DF8A765C}" type="slidenum">
              <a:rPr lang="en-US" altLang="en-US"/>
              <a:pPr>
                <a:defRPr/>
              </a:pPr>
              <a:t>‹#›</a:t>
            </a:fld>
            <a:endParaRPr lang="en-US" altLang="en-US"/>
          </a:p>
        </p:txBody>
      </p:sp>
    </p:spTree>
    <p:extLst>
      <p:ext uri="{BB962C8B-B14F-4D97-AF65-F5344CB8AC3E}">
        <p14:creationId xmlns:p14="http://schemas.microsoft.com/office/powerpoint/2010/main" val="411077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TextBox 3"/>
          <p:cNvSpPr txBox="1"/>
          <p:nvPr/>
        </p:nvSpPr>
        <p:spPr>
          <a:xfrm>
            <a:off x="127000" y="5757863"/>
            <a:ext cx="8885238" cy="2746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00" smtClean="0">
                <a:latin typeface="Times New Roman" panose="02020603050405020304" pitchFamily="18" charset="0"/>
                <a:cs typeface="Times New Roman" panose="02020603050405020304" pitchFamily="18" charset="0"/>
              </a:rPr>
              <a:t>………………..……………………………………………………………………………………………………………………………………..</a:t>
            </a:r>
          </a:p>
        </p:txBody>
      </p:sp>
      <p:pic>
        <p:nvPicPr>
          <p:cNvPr id="5" name="Picture 8" descr="NC Rabbi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438" y="1417638"/>
            <a:ext cx="990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C Horiz Logo_sm_cmyk.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5938" y="6042025"/>
            <a:ext cx="3036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1379782" y="1600200"/>
            <a:ext cx="7307017"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CE6E8F3-C6E9-4941-96FA-180A1A019DD1}" type="datetime1">
              <a:rPr lang="en-US" altLang="en-US"/>
              <a:pPr>
                <a:defRPr/>
              </a:pPr>
              <a:t>10/17/2024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8FEA4AB-5DFF-419D-AF79-C212BC4E1A71}" type="slidenum">
              <a:rPr lang="en-US" altLang="en-US"/>
              <a:pPr>
                <a:defRPr/>
              </a:pPr>
              <a:t>‹#›</a:t>
            </a:fld>
            <a:endParaRPr lang="en-US" altLang="en-US"/>
          </a:p>
        </p:txBody>
      </p:sp>
    </p:spTree>
    <p:extLst>
      <p:ext uri="{BB962C8B-B14F-4D97-AF65-F5344CB8AC3E}">
        <p14:creationId xmlns:p14="http://schemas.microsoft.com/office/powerpoint/2010/main" val="3809221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4" name="TextBox 3"/>
          <p:cNvSpPr txBox="1"/>
          <p:nvPr/>
        </p:nvSpPr>
        <p:spPr>
          <a:xfrm>
            <a:off x="127000" y="5757863"/>
            <a:ext cx="8885238" cy="2746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00" smtClean="0">
                <a:latin typeface="Times New Roman" panose="02020603050405020304" pitchFamily="18" charset="0"/>
                <a:cs typeface="Times New Roman" panose="02020603050405020304" pitchFamily="18" charset="0"/>
              </a:rPr>
              <a:t>………………..……………………………………………………………………………………………………………………………………..</a:t>
            </a:r>
          </a:p>
        </p:txBody>
      </p:sp>
      <p:pic>
        <p:nvPicPr>
          <p:cNvPr id="5" name="Picture 8" descr="NC Squirre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9017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C logo-delete frame horizontal_12.18.14.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3538" y="6057900"/>
            <a:ext cx="3035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1379782" y="1600200"/>
            <a:ext cx="7307017"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BE2931E-8483-48E4-B0A4-3BCA3403F44A}" type="datetime1">
              <a:rPr lang="en-US" altLang="en-US"/>
              <a:pPr>
                <a:defRPr/>
              </a:pPr>
              <a:t>10/17/2024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E99BE8-705D-433D-9EF0-76B72874C4C0}" type="slidenum">
              <a:rPr lang="en-US" altLang="en-US"/>
              <a:pPr>
                <a:defRPr/>
              </a:pPr>
              <a:t>‹#›</a:t>
            </a:fld>
            <a:endParaRPr lang="en-US" altLang="en-US"/>
          </a:p>
        </p:txBody>
      </p:sp>
    </p:spTree>
    <p:extLst>
      <p:ext uri="{BB962C8B-B14F-4D97-AF65-F5344CB8AC3E}">
        <p14:creationId xmlns:p14="http://schemas.microsoft.com/office/powerpoint/2010/main" val="459186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4" name="TextBox 3"/>
          <p:cNvSpPr txBox="1"/>
          <p:nvPr/>
        </p:nvSpPr>
        <p:spPr>
          <a:xfrm>
            <a:off x="127000" y="5757863"/>
            <a:ext cx="8885238" cy="2746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00" smtClean="0">
                <a:latin typeface="Times New Roman" panose="02020603050405020304" pitchFamily="18" charset="0"/>
                <a:cs typeface="Times New Roman" panose="02020603050405020304" pitchFamily="18" charset="0"/>
              </a:rPr>
              <a:t>………………..……………………………………………………………………………………………………………………………………..</a:t>
            </a:r>
          </a:p>
        </p:txBody>
      </p:sp>
      <p:pic>
        <p:nvPicPr>
          <p:cNvPr id="5" name="Picture 8" descr="NC Turt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417638"/>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C Horiz Logo_sm_cmyk.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5938" y="6042025"/>
            <a:ext cx="3036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9782" y="1600200"/>
            <a:ext cx="7307017"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4512393-A42D-4138-8336-CDDCF04EB579}" type="datetime1">
              <a:rPr lang="en-US" altLang="en-US"/>
              <a:pPr>
                <a:defRPr/>
              </a:pPr>
              <a:t>10/17/2024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9FE7CC-6E32-4EE2-92A2-D5DD2C170416}" type="slidenum">
              <a:rPr lang="en-US" altLang="en-US"/>
              <a:pPr>
                <a:defRPr/>
              </a:pPr>
              <a:t>‹#›</a:t>
            </a:fld>
            <a:endParaRPr lang="en-US" altLang="en-US"/>
          </a:p>
        </p:txBody>
      </p:sp>
    </p:spTree>
    <p:extLst>
      <p:ext uri="{BB962C8B-B14F-4D97-AF65-F5344CB8AC3E}">
        <p14:creationId xmlns:p14="http://schemas.microsoft.com/office/powerpoint/2010/main" val="1872287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8" descr="NC logo-delete frame horizontal_12.18.14.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03538" y="6057900"/>
            <a:ext cx="30353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457199" y="1600200"/>
            <a:ext cx="3846551"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879936" y="1600200"/>
            <a:ext cx="3806864"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274638"/>
            <a:ext cx="8229600" cy="1143000"/>
          </a:xfrm>
        </p:spPr>
        <p:txBody>
          <a:bodyPr/>
          <a:lstStyle>
            <a:lvl1pPr>
              <a:defRPr b="1">
                <a:latin typeface="Arial"/>
                <a:cs typeface="Arial"/>
              </a:defRPr>
            </a:lvl1pPr>
          </a:lstStyle>
          <a:p>
            <a:r>
              <a:rPr lang="en-US" dirty="0" smtClean="0"/>
              <a:t>Click to edit Master title style</a:t>
            </a:r>
            <a:endParaRPr lang="en-US" dirty="0"/>
          </a:p>
        </p:txBody>
      </p:sp>
      <p:sp>
        <p:nvSpPr>
          <p:cNvPr id="9" name="Date Placeholder 3"/>
          <p:cNvSpPr>
            <a:spLocks noGrp="1"/>
          </p:cNvSpPr>
          <p:nvPr>
            <p:ph type="dt" sz="half" idx="14"/>
          </p:nvPr>
        </p:nvSpPr>
        <p:spPr/>
        <p:txBody>
          <a:bodyPr/>
          <a:lstStyle>
            <a:lvl1pPr>
              <a:defRPr/>
            </a:lvl1pPr>
          </a:lstStyle>
          <a:p>
            <a:pPr>
              <a:defRPr/>
            </a:pPr>
            <a:fld id="{3F36BCCE-379B-4B6F-9573-5AFD27827D58}" type="datetime1">
              <a:rPr lang="en-US" altLang="en-US"/>
              <a:pPr>
                <a:defRPr/>
              </a:pPr>
              <a:t>10/17/2024</a:t>
            </a:fld>
            <a:endParaRPr lang="en-US" altLang="en-US"/>
          </a:p>
        </p:txBody>
      </p:sp>
      <p:sp>
        <p:nvSpPr>
          <p:cNvPr id="10"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9F343042-BCD9-420F-89D3-74E42CC66EFE}" type="slidenum">
              <a:rPr lang="en-US" altLang="en-US"/>
              <a:pPr>
                <a:defRPr/>
              </a:pPr>
              <a:t>‹#›</a:t>
            </a:fld>
            <a:endParaRPr lang="en-US" altLang="en-US"/>
          </a:p>
        </p:txBody>
      </p:sp>
    </p:spTree>
    <p:extLst>
      <p:ext uri="{BB962C8B-B14F-4D97-AF65-F5344CB8AC3E}">
        <p14:creationId xmlns:p14="http://schemas.microsoft.com/office/powerpoint/2010/main" val="773275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mpty White Background">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344079-1A52-4DF4-B877-B5545284A3EA}" type="datetime1">
              <a:rPr lang="en-US" altLang="en-US"/>
              <a:pPr>
                <a:defRPr/>
              </a:pPr>
              <a:t>10/17/2024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0AAEE28-7B41-42B2-ABDF-9D82C92BF5D5}" type="slidenum">
              <a:rPr lang="en-US" altLang="en-US"/>
              <a:pPr>
                <a:defRPr/>
              </a:pPr>
              <a:t>‹#›</a:t>
            </a:fld>
            <a:endParaRPr lang="en-US" altLang="en-US"/>
          </a:p>
        </p:txBody>
      </p:sp>
    </p:spTree>
    <p:extLst>
      <p:ext uri="{BB962C8B-B14F-4D97-AF65-F5344CB8AC3E}">
        <p14:creationId xmlns:p14="http://schemas.microsoft.com/office/powerpoint/2010/main" val="238438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mpty Black Background">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solidFill>
                  <a:srgbClr val="FFFFFF"/>
                </a:solidFill>
              </a:defRPr>
            </a:lvl1pPr>
          </a:lstStyle>
          <a:p>
            <a:pPr>
              <a:defRPr/>
            </a:pPr>
            <a:fld id="{55CC1A2F-039E-4EA0-912F-2C8CB148A35F}" type="datetime1">
              <a:rPr lang="en-US" altLang="en-US"/>
              <a:pPr>
                <a:defRPr/>
              </a:pPr>
              <a:t>10/17/2024</a:t>
            </a:fld>
            <a:endParaRPr lang="en-US" altLang="en-US"/>
          </a:p>
        </p:txBody>
      </p:sp>
      <p:sp>
        <p:nvSpPr>
          <p:cNvPr id="3" name="Footer Placeholder 3"/>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solidFill>
                  <a:srgbClr val="FFFFFF"/>
                </a:solidFill>
              </a:defRPr>
            </a:lvl1pPr>
          </a:lstStyle>
          <a:p>
            <a:pPr>
              <a:defRPr/>
            </a:pPr>
            <a:fld id="{3A6ECE38-30F8-4112-BBAD-EA666486144D}" type="slidenum">
              <a:rPr lang="en-US" altLang="en-US"/>
              <a:pPr>
                <a:defRPr/>
              </a:pPr>
              <a:t>‹#›</a:t>
            </a:fld>
            <a:endParaRPr lang="en-US" altLang="en-US"/>
          </a:p>
        </p:txBody>
      </p:sp>
    </p:spTree>
    <p:extLst>
      <p:ext uri="{BB962C8B-B14F-4D97-AF65-F5344CB8AC3E}">
        <p14:creationId xmlns:p14="http://schemas.microsoft.com/office/powerpoint/2010/main" val="171032757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6550" y="6083300"/>
            <a:ext cx="59610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E9C2C32-E6AC-2C4E-8845-3167FA1071C3}"/>
              </a:ext>
            </a:extLst>
          </p:cNvPr>
          <p:cNvSpPr txBox="1">
            <a:spLocks noChangeArrowheads="1"/>
          </p:cNvSpPr>
          <p:nvPr userDrawn="1"/>
        </p:nvSpPr>
        <p:spPr bwMode="auto">
          <a:xfrm>
            <a:off x="127000" y="5757863"/>
            <a:ext cx="88852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1pPr>
            <a:lvl2pPr marL="742950" indent="-28575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2pPr>
            <a:lvl3pPr marL="11430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3pPr>
            <a:lvl4pPr marL="16002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4pPr>
            <a:lvl5pPr marL="2057400" indent="-228600">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5pPr>
            <a:lvl6pPr marL="25146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6pPr>
            <a:lvl7pPr marL="29718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7pPr>
            <a:lvl8pPr marL="34290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8pPr>
            <a:lvl9pPr marL="3886200" indent="-228600" defTabSz="457200" fontAlgn="base">
              <a:spcBef>
                <a:spcPct val="0"/>
              </a:spcBef>
              <a:spcAft>
                <a:spcPct val="0"/>
              </a:spcAft>
              <a:defRPr>
                <a:solidFill>
                  <a:schemeClr val="tx1"/>
                </a:solidFill>
                <a:latin typeface="Times New Roman" panose="02020603050405020304" pitchFamily="18" charset="0"/>
                <a:ea typeface="Geneva" panose="020B0503030404040204" pitchFamily="34" charset="0"/>
                <a:cs typeface="Geneva" panose="020B0503030404040204" pitchFamily="34" charset="0"/>
              </a:defRPr>
            </a:lvl9pPr>
          </a:lstStyle>
          <a:p>
            <a:pPr eaLnBrk="1" hangingPunct="1">
              <a:defRPr/>
            </a:pPr>
            <a:r>
              <a:rPr lang="en-US" altLang="en-US" sz="1200" dirty="0">
                <a:ea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p:txBody>
          <a:bodyPr/>
          <a:lstStyle>
            <a:lvl1pPr>
              <a:defRPr sz="3600">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853267"/>
          </a:xfrm>
        </p:spPr>
        <p:txBody>
          <a:bodyPr/>
          <a:lstStyle>
            <a:lvl1pPr>
              <a:defRPr>
                <a:latin typeface="+mj-lt"/>
                <a:cs typeface="Times New Roman"/>
              </a:defRPr>
            </a:lvl1pPr>
            <a:lvl2pPr indent="0">
              <a:buFont typeface="Arial"/>
              <a:buChar char="•"/>
              <a:defRPr>
                <a:latin typeface="Adobe Garamond Pro"/>
                <a:cs typeface="Adobe Garamond Pro"/>
              </a:defRPr>
            </a:lvl2pPr>
            <a:lvl3pPr indent="0">
              <a:buFont typeface="Arial"/>
              <a:buChar char="•"/>
              <a:defRPr>
                <a:latin typeface="Adobe Garamond Pro"/>
                <a:cs typeface="Adobe Garamond Pro"/>
              </a:defRPr>
            </a:lvl3pPr>
            <a:lvl4pPr indent="0">
              <a:buFont typeface="Arial"/>
              <a:buChar char="•"/>
              <a:defRPr>
                <a:latin typeface="Adobe Garamond Pro"/>
                <a:cs typeface="Adobe Garamond Pro"/>
              </a:defRPr>
            </a:lvl4pPr>
            <a:lvl5pPr indent="0">
              <a:buFont typeface="Arial"/>
              <a:buChar char="•"/>
              <a:defRPr>
                <a:latin typeface="Adobe Garamond Pro"/>
                <a:cs typeface="Adobe Garamond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38BA39BD-23C3-4C40-89D7-A48E7EC29C55}"/>
              </a:ext>
            </a:extLst>
          </p:cNvPr>
          <p:cNvSpPr>
            <a:spLocks noGrp="1"/>
          </p:cNvSpPr>
          <p:nvPr>
            <p:ph type="dt" sz="half" idx="10"/>
          </p:nvPr>
        </p:nvSpPr>
        <p:spPr/>
        <p:txBody>
          <a:bodyPr/>
          <a:lstStyle>
            <a:lvl1pPr>
              <a:defRPr/>
            </a:lvl1pPr>
          </a:lstStyle>
          <a:p>
            <a:pPr>
              <a:defRPr/>
            </a:pPr>
            <a:fld id="{9132F262-448A-4A4C-AFB5-454254AD87C6}" type="datetimeFigureOut">
              <a:rPr lang="en-US" altLang="en-US"/>
              <a:pPr>
                <a:defRPr/>
              </a:pPr>
              <a:t>10/17/2024</a:t>
            </a:fld>
            <a:endParaRPr lang="en-US" altLang="en-US" dirty="0"/>
          </a:p>
        </p:txBody>
      </p:sp>
      <p:sp>
        <p:nvSpPr>
          <p:cNvPr id="7" name="Slide Number Placeholder 5">
            <a:extLst>
              <a:ext uri="{FF2B5EF4-FFF2-40B4-BE49-F238E27FC236}">
                <a16:creationId xmlns:a16="http://schemas.microsoft.com/office/drawing/2014/main" id="{A4DB0DD9-77A9-6540-9315-40EA6691319A}"/>
              </a:ext>
            </a:extLst>
          </p:cNvPr>
          <p:cNvSpPr>
            <a:spLocks noGrp="1"/>
          </p:cNvSpPr>
          <p:nvPr>
            <p:ph type="sldNum" sz="quarter" idx="11"/>
          </p:nvPr>
        </p:nvSpPr>
        <p:spPr/>
        <p:txBody>
          <a:bodyPr/>
          <a:lstStyle>
            <a:lvl1pPr>
              <a:defRPr/>
            </a:lvl1pPr>
          </a:lstStyle>
          <a:p>
            <a:pPr>
              <a:defRPr/>
            </a:pPr>
            <a:fld id="{CB3718CD-F7F3-499B-AD53-D83626BF06FC}" type="slidenum">
              <a:rPr lang="en-US" altLang="en-US"/>
              <a:pPr>
                <a:defRPr/>
              </a:pPr>
              <a:t>‹#›</a:t>
            </a:fld>
            <a:endParaRPr lang="en-US" altLang="en-US" dirty="0"/>
          </a:p>
        </p:txBody>
      </p:sp>
    </p:spTree>
    <p:extLst>
      <p:ext uri="{BB962C8B-B14F-4D97-AF65-F5344CB8AC3E}">
        <p14:creationId xmlns:p14="http://schemas.microsoft.com/office/powerpoint/2010/main" val="201032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0F68F223-7FBB-9A4F-8F0E-C6236CAAAF83}"/>
              </a:ext>
            </a:extLst>
          </p:cNvPr>
          <p:cNvSpPr>
            <a:spLocks noGrp="1"/>
          </p:cNvSpPr>
          <p:nvPr>
            <p:ph type="dt" sz="half" idx="10"/>
          </p:nvPr>
        </p:nvSpPr>
        <p:spPr/>
        <p:txBody>
          <a:bodyPr/>
          <a:lstStyle>
            <a:lvl1pPr>
              <a:defRPr/>
            </a:lvl1pPr>
          </a:lstStyle>
          <a:p>
            <a:pPr>
              <a:defRPr/>
            </a:pPr>
            <a:fld id="{5C317F35-B16C-4919-9DA3-F4545A913737}" type="datetimeFigureOut">
              <a:rPr lang="en-US" altLang="en-US"/>
              <a:pPr>
                <a:defRPr/>
              </a:pPr>
              <a:t>10/17/2024</a:t>
            </a:fld>
            <a:endParaRPr lang="en-US" altLang="en-US" dirty="0"/>
          </a:p>
        </p:txBody>
      </p:sp>
      <p:sp>
        <p:nvSpPr>
          <p:cNvPr id="5" name="Footer Placeholder 4">
            <a:extLst>
              <a:ext uri="{FF2B5EF4-FFF2-40B4-BE49-F238E27FC236}">
                <a16:creationId xmlns:a16="http://schemas.microsoft.com/office/drawing/2014/main" id="{EA3006F6-AEBF-F347-B6B7-3A94074E25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881B02-BE61-6342-8135-1FFCE85AF3F4}"/>
              </a:ext>
            </a:extLst>
          </p:cNvPr>
          <p:cNvSpPr>
            <a:spLocks noGrp="1"/>
          </p:cNvSpPr>
          <p:nvPr>
            <p:ph type="sldNum" sz="quarter" idx="12"/>
          </p:nvPr>
        </p:nvSpPr>
        <p:spPr/>
        <p:txBody>
          <a:bodyPr/>
          <a:lstStyle>
            <a:lvl1pPr>
              <a:defRPr/>
            </a:lvl1pPr>
          </a:lstStyle>
          <a:p>
            <a:pPr>
              <a:defRPr/>
            </a:pPr>
            <a:fld id="{8388DA95-FE5A-452F-AD3B-B23FC8AF613C}" type="slidenum">
              <a:rPr lang="en-US" altLang="en-US"/>
              <a:pPr>
                <a:defRPr/>
              </a:pPr>
              <a:t>‹#›</a:t>
            </a:fld>
            <a:endParaRPr lang="en-US" altLang="en-US" dirty="0"/>
          </a:p>
        </p:txBody>
      </p:sp>
    </p:spTree>
    <p:extLst>
      <p:ext uri="{BB962C8B-B14F-4D97-AF65-F5344CB8AC3E}">
        <p14:creationId xmlns:p14="http://schemas.microsoft.com/office/powerpoint/2010/main" val="286330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p:nvPr/>
        </p:nvSpPr>
        <p:spPr>
          <a:xfrm>
            <a:off x="127000" y="5757863"/>
            <a:ext cx="8885238" cy="2746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00" smtClean="0">
                <a:latin typeface="Times New Roman" panose="02020603050405020304" pitchFamily="18" charset="0"/>
                <a:cs typeface="Times New Roman" panose="02020603050405020304" pitchFamily="18" charset="0"/>
              </a:rPr>
              <a:t>………………..……………………………………………………………………………………………………………………………………..</a:t>
            </a:r>
          </a:p>
        </p:txBody>
      </p:sp>
      <p:pic>
        <p:nvPicPr>
          <p:cNvPr id="5" name="Picture 8" descr="NC Butterfly gus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028700"/>
            <a:ext cx="3441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C Horiz Logo_sm_cmyk.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5938" y="6042025"/>
            <a:ext cx="3036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197"/>
            <a:ext cx="4572000" cy="2743200"/>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5400" b="1" i="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914400"/>
          </a:xfrm>
        </p:spPr>
        <p:txBody>
          <a:bodyPr>
            <a:normAutofit/>
          </a:bodyPr>
          <a:lstStyle>
            <a:lvl1pPr marL="0" indent="0" algn="ctr">
              <a:buNone/>
              <a:defRPr sz="2400">
                <a:solidFill>
                  <a:schemeClr val="bg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Date Placeholder 3"/>
          <p:cNvSpPr>
            <a:spLocks noGrp="1"/>
          </p:cNvSpPr>
          <p:nvPr>
            <p:ph type="dt" sz="half" idx="10"/>
          </p:nvPr>
        </p:nvSpPr>
        <p:spPr/>
        <p:txBody>
          <a:bodyPr/>
          <a:lstStyle>
            <a:lvl1pPr>
              <a:defRPr/>
            </a:lvl1pPr>
          </a:lstStyle>
          <a:p>
            <a:pPr>
              <a:defRPr/>
            </a:pPr>
            <a:fld id="{0233BB47-C6BE-477C-81CB-04BF81AD1742}" type="datetime1">
              <a:rPr lang="en-US" altLang="en-US"/>
              <a:pPr>
                <a:defRPr/>
              </a:pPr>
              <a:t>10/17/2024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D6E97B-708E-43E1-9E55-3F4D283422EB}" type="slidenum">
              <a:rPr lang="en-US" altLang="en-US"/>
              <a:pPr>
                <a:defRPr/>
              </a:pPr>
              <a:t>‹#›</a:t>
            </a:fld>
            <a:endParaRPr lang="en-US" altLang="en-US"/>
          </a:p>
        </p:txBody>
      </p:sp>
    </p:spTree>
    <p:extLst>
      <p:ext uri="{BB962C8B-B14F-4D97-AF65-F5344CB8AC3E}">
        <p14:creationId xmlns:p14="http://schemas.microsoft.com/office/powerpoint/2010/main" val="338831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TextBox 3"/>
          <p:cNvSpPr txBox="1"/>
          <p:nvPr/>
        </p:nvSpPr>
        <p:spPr>
          <a:xfrm>
            <a:off x="127000" y="5757863"/>
            <a:ext cx="8885238" cy="2746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00" smtClean="0">
                <a:latin typeface="Times New Roman" panose="02020603050405020304" pitchFamily="18" charset="0"/>
                <a:cs typeface="Times New Roman" panose="02020603050405020304" pitchFamily="18" charset="0"/>
              </a:rPr>
              <a:t>………………..……………………………………………………………………………………………………………………………………..</a:t>
            </a:r>
          </a:p>
        </p:txBody>
      </p:sp>
      <p:pic>
        <p:nvPicPr>
          <p:cNvPr id="5" name="Picture 8" descr="NC Butterfly gus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28700"/>
            <a:ext cx="3441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NC Horiz Logo_sm_cmyk_wht type.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55938" y="6054725"/>
            <a:ext cx="30368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197"/>
            <a:ext cx="4572000" cy="2743200"/>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5400" b="1" i="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914400"/>
          </a:xfrm>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Date Placeholder 3"/>
          <p:cNvSpPr>
            <a:spLocks noGrp="1"/>
          </p:cNvSpPr>
          <p:nvPr>
            <p:ph type="dt" sz="half" idx="10"/>
          </p:nvPr>
        </p:nvSpPr>
        <p:spPr/>
        <p:txBody>
          <a:bodyPr/>
          <a:lstStyle>
            <a:lvl1pPr>
              <a:defRPr/>
            </a:lvl1pPr>
          </a:lstStyle>
          <a:p>
            <a:pPr>
              <a:defRPr/>
            </a:pPr>
            <a:fld id="{9742E153-5909-4A12-8E23-25D2CCFE54A1}" type="datetime1">
              <a:rPr lang="en-US" altLang="en-US"/>
              <a:pPr>
                <a:defRPr/>
              </a:pPr>
              <a:t>10/17/2024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4810E8-7BEE-4B64-9264-643B5446579F}" type="slidenum">
              <a:rPr lang="en-US" altLang="en-US"/>
              <a:pPr>
                <a:defRPr/>
              </a:pPr>
              <a:t>‹#›</a:t>
            </a:fld>
            <a:endParaRPr lang="en-US" altLang="en-US"/>
          </a:p>
        </p:txBody>
      </p:sp>
    </p:spTree>
    <p:extLst>
      <p:ext uri="{BB962C8B-B14F-4D97-AF65-F5344CB8AC3E}">
        <p14:creationId xmlns:p14="http://schemas.microsoft.com/office/powerpoint/2010/main" val="366326613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TextBox 3"/>
          <p:cNvSpPr txBox="1"/>
          <p:nvPr/>
        </p:nvSpPr>
        <p:spPr>
          <a:xfrm>
            <a:off x="127000" y="5757863"/>
            <a:ext cx="8885238" cy="2746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00" smtClean="0">
                <a:latin typeface="Times New Roman" panose="02020603050405020304" pitchFamily="18" charset="0"/>
                <a:cs typeface="Times New Roman" panose="02020603050405020304" pitchFamily="18" charset="0"/>
              </a:rPr>
              <a:t>………………..……………………………………………………………………………………………………………………………………..</a:t>
            </a:r>
          </a:p>
        </p:txBody>
      </p:sp>
      <p:pic>
        <p:nvPicPr>
          <p:cNvPr id="5" name="Picture 7" descr="NC Horiz Logo_sm_cmyk_wht typ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55938" y="6054725"/>
            <a:ext cx="3036887"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1600197"/>
            <a:ext cx="8229600" cy="2743200"/>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5400" b="1" i="0">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00600"/>
            <a:ext cx="6400800" cy="914400"/>
          </a:xfrm>
        </p:spPr>
        <p:txBody>
          <a:bodyPr>
            <a:normAutofit/>
          </a:bodyPr>
          <a:lstStyle>
            <a:lvl1pPr marL="0" indent="0" algn="ctr">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6" name="Date Placeholder 3"/>
          <p:cNvSpPr>
            <a:spLocks noGrp="1"/>
          </p:cNvSpPr>
          <p:nvPr>
            <p:ph type="dt" sz="half" idx="10"/>
          </p:nvPr>
        </p:nvSpPr>
        <p:spPr/>
        <p:txBody>
          <a:bodyPr/>
          <a:lstStyle>
            <a:lvl1pPr>
              <a:defRPr/>
            </a:lvl1pPr>
          </a:lstStyle>
          <a:p>
            <a:pPr>
              <a:defRPr/>
            </a:pPr>
            <a:fld id="{D4493D02-26EF-41BD-84EC-621578FCAB04}" type="datetime1">
              <a:rPr lang="en-US" altLang="en-US"/>
              <a:pPr>
                <a:defRPr/>
              </a:pPr>
              <a:t>10/17/2024</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B538D06-D04E-47C7-B7DC-D7B1B4F11F1F}" type="slidenum">
              <a:rPr lang="en-US" altLang="en-US"/>
              <a:pPr>
                <a:defRPr/>
              </a:pPr>
              <a:t>‹#›</a:t>
            </a:fld>
            <a:endParaRPr lang="en-US" altLang="en-US"/>
          </a:p>
        </p:txBody>
      </p:sp>
    </p:spTree>
    <p:extLst>
      <p:ext uri="{BB962C8B-B14F-4D97-AF65-F5344CB8AC3E}">
        <p14:creationId xmlns:p14="http://schemas.microsoft.com/office/powerpoint/2010/main" val="43004659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a:off x="127000" y="5757863"/>
            <a:ext cx="8885238" cy="274637"/>
          </a:xfrm>
          <a:prstGeom prst="rect">
            <a:avLst/>
          </a:prstGeom>
          <a:noFill/>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1200" smtClean="0">
                <a:latin typeface="Times New Roman" panose="02020603050405020304" pitchFamily="18" charset="0"/>
                <a:cs typeface="Times New Roman" panose="02020603050405020304" pitchFamily="18" charset="0"/>
              </a:rPr>
              <a:t>………………..……………………………………………………………………………………………………………………………………..</a:t>
            </a:r>
          </a:p>
        </p:txBody>
      </p:sp>
      <p:pic>
        <p:nvPicPr>
          <p:cNvPr id="5" name="Picture 7" descr="NC Horiz Logo_sm_cmyk.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55938" y="6042025"/>
            <a:ext cx="30368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1">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FC1A3074-C122-4CDD-9FAE-15E2C2A384A0}" type="datetime1">
              <a:rPr lang="en-US" altLang="en-US"/>
              <a:pPr>
                <a:defRPr/>
              </a:pPr>
              <a:t>10/17/2024</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94AA0A2-CFE4-48AB-8B7B-7B15E3589765}" type="slidenum">
              <a:rPr lang="en-US" altLang="en-US"/>
              <a:pPr>
                <a:defRPr/>
              </a:pPr>
              <a:t>‹#›</a:t>
            </a:fld>
            <a:endParaRPr lang="en-US" altLang="en-US"/>
          </a:p>
        </p:txBody>
      </p:sp>
    </p:spTree>
    <p:extLst>
      <p:ext uri="{BB962C8B-B14F-4D97-AF65-F5344CB8AC3E}">
        <p14:creationId xmlns:p14="http://schemas.microsoft.com/office/powerpoint/2010/main" val="351639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White Backgroun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defRPr b="1">
                <a:latin typeface="Arial"/>
                <a:cs typeface="Aria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344079-1A52-4DF4-B877-B5545284A3EA}" type="datetime1">
              <a:rPr lang="en-US" altLang="en-US"/>
              <a:pPr>
                <a:defRPr/>
              </a:pPr>
              <a:t>10/17/2024</a:t>
            </a:fld>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E892F22-0A76-488F-8EB1-7F4007154594}" type="slidenum">
              <a:rPr lang="en-US" altLang="en-US"/>
              <a:pPr>
                <a:defRPr/>
              </a:pPr>
              <a:t>‹#›</a:t>
            </a:fld>
            <a:endParaRPr lang="en-US" altLang="en-US"/>
          </a:p>
        </p:txBody>
      </p:sp>
    </p:spTree>
    <p:extLst>
      <p:ext uri="{BB962C8B-B14F-4D97-AF65-F5344CB8AC3E}">
        <p14:creationId xmlns:p14="http://schemas.microsoft.com/office/powerpoint/2010/main" val="230023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Black Backgroun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defRPr b="1">
                <a:latin typeface="Arial"/>
                <a:cs typeface="Arial"/>
              </a:defRPr>
            </a:lvl1pPr>
          </a:lstStyle>
          <a:p>
            <a:r>
              <a:rPr lang="en-US" dirty="0" smtClean="0"/>
              <a:t>Click to edit Master title style</a:t>
            </a:r>
            <a:endParaRPr lang="en-US" dirty="0"/>
          </a:p>
        </p:txBody>
      </p:sp>
      <p:sp>
        <p:nvSpPr>
          <p:cNvPr id="6" name="Content Placeholder 2"/>
          <p:cNvSpPr>
            <a:spLocks noGrp="1"/>
          </p:cNvSpPr>
          <p:nvPr>
            <p:ph idx="1"/>
          </p:nvPr>
        </p:nvSpPr>
        <p:spPr>
          <a:xfrm>
            <a:off x="457200" y="1600200"/>
            <a:ext cx="8229600"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2"/>
          <p:cNvSpPr>
            <a:spLocks noGrp="1"/>
          </p:cNvSpPr>
          <p:nvPr>
            <p:ph type="dt" sz="half" idx="10"/>
          </p:nvPr>
        </p:nvSpPr>
        <p:spPr/>
        <p:txBody>
          <a:bodyPr/>
          <a:lstStyle>
            <a:lvl1pPr>
              <a:defRPr>
                <a:solidFill>
                  <a:srgbClr val="FFFFFF"/>
                </a:solidFill>
              </a:defRPr>
            </a:lvl1pPr>
          </a:lstStyle>
          <a:p>
            <a:pPr>
              <a:defRPr/>
            </a:pPr>
            <a:fld id="{87C0EBBF-7F16-4111-93E2-9A876D9568C3}" type="datetime1">
              <a:rPr lang="en-US" altLang="en-US"/>
              <a:pPr>
                <a:defRPr/>
              </a:pPr>
              <a:t>10/17/2024</a:t>
            </a:fld>
            <a:endParaRPr lang="en-US" alt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solidFill>
                  <a:srgbClr val="FFFFFF"/>
                </a:solidFill>
              </a:defRPr>
            </a:lvl1pPr>
          </a:lstStyle>
          <a:p>
            <a:pPr>
              <a:defRPr/>
            </a:pPr>
            <a:fld id="{CE1BE8DD-4ED8-4842-B1AB-AB3D300E7881}" type="slidenum">
              <a:rPr lang="en-US" altLang="en-US"/>
              <a:pPr>
                <a:defRPr/>
              </a:pPr>
              <a:t>‹#›</a:t>
            </a:fld>
            <a:endParaRPr lang="en-US" altLang="en-US"/>
          </a:p>
        </p:txBody>
      </p:sp>
    </p:spTree>
    <p:extLst>
      <p:ext uri="{BB962C8B-B14F-4D97-AF65-F5344CB8AC3E}">
        <p14:creationId xmlns:p14="http://schemas.microsoft.com/office/powerpoint/2010/main" val="34887263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58E41-B48B-6B46-8D20-D0CCA6030A8D}"/>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0F68F223-7FBB-9A4F-8F0E-C6236CAAAF8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Geneva" panose="020B0503030404040204" pitchFamily="34" charset="0"/>
                <a:cs typeface="Geneva" panose="020B0503030404040204" pitchFamily="34" charset="0"/>
              </a:defRPr>
            </a:lvl1pPr>
          </a:lstStyle>
          <a:p>
            <a:pPr>
              <a:defRPr/>
            </a:pPr>
            <a:fld id="{C6F09A38-D60D-43BD-AE66-E5C745F11290}" type="datetimeFigureOut">
              <a:rPr lang="en-US" altLang="en-US"/>
              <a:pPr>
                <a:defRPr/>
              </a:pPr>
              <a:t>10/17/2024</a:t>
            </a:fld>
            <a:endParaRPr lang="en-US" altLang="en-US" dirty="0"/>
          </a:p>
        </p:txBody>
      </p:sp>
      <p:sp>
        <p:nvSpPr>
          <p:cNvPr id="5" name="Footer Placeholder 4">
            <a:extLst>
              <a:ext uri="{FF2B5EF4-FFF2-40B4-BE49-F238E27FC236}">
                <a16:creationId xmlns:a16="http://schemas.microsoft.com/office/drawing/2014/main" id="{EA3006F6-AEBF-F347-B6B7-3A94074E25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E881B02-BE61-6342-8135-1FFCE85AF3F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Geneva" panose="020B0503030404040204" pitchFamily="34" charset="0"/>
                <a:cs typeface="Geneva" panose="020B0503030404040204" pitchFamily="34" charset="0"/>
              </a:defRPr>
            </a:lvl1pPr>
          </a:lstStyle>
          <a:p>
            <a:pPr>
              <a:defRPr/>
            </a:pPr>
            <a:fld id="{B3BED871-9BDE-4E5D-838B-F43B7F09611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2" r:id="rId3"/>
  </p:sldLayoutIdLst>
  <p:txStyles>
    <p:titleStyle>
      <a:lvl1pPr algn="l" defTabSz="457200" rtl="0" eaLnBrk="0" fontAlgn="base" hangingPunct="0">
        <a:lnSpc>
          <a:spcPts val="6000"/>
        </a:lnSpc>
        <a:spcBef>
          <a:spcPct val="0"/>
        </a:spcBef>
        <a:spcAft>
          <a:spcPct val="0"/>
        </a:spcAft>
        <a:defRPr sz="6000" kern="1200" spc="-100">
          <a:solidFill>
            <a:schemeClr val="tx1"/>
          </a:solidFill>
          <a:latin typeface="Times New Roman"/>
          <a:ea typeface="Geneva" panose="020B0503030404040204" pitchFamily="34" charset="0"/>
          <a:cs typeface="Times New Roman"/>
        </a:defRPr>
      </a:lvl1pPr>
      <a:lvl2pPr algn="l" defTabSz="457200" rtl="0" eaLnBrk="0" fontAlgn="base" hangingPunct="0">
        <a:lnSpc>
          <a:spcPts val="6000"/>
        </a:lnSpc>
        <a:spcBef>
          <a:spcPct val="0"/>
        </a:spcBef>
        <a:spcAft>
          <a:spcPct val="0"/>
        </a:spcAft>
        <a:defRPr sz="6000">
          <a:solidFill>
            <a:schemeClr val="tx1"/>
          </a:solidFill>
          <a:latin typeface="Times New Roman" panose="02020603050405020304" pitchFamily="18" charset="0"/>
          <a:ea typeface="Geneva" panose="020B0503030404040204" pitchFamily="34" charset="0"/>
          <a:cs typeface="Times New Roman" panose="02020603050405020304" pitchFamily="18" charset="0"/>
        </a:defRPr>
      </a:lvl2pPr>
      <a:lvl3pPr algn="l" defTabSz="457200" rtl="0" eaLnBrk="0" fontAlgn="base" hangingPunct="0">
        <a:lnSpc>
          <a:spcPts val="6000"/>
        </a:lnSpc>
        <a:spcBef>
          <a:spcPct val="0"/>
        </a:spcBef>
        <a:spcAft>
          <a:spcPct val="0"/>
        </a:spcAft>
        <a:defRPr sz="6000">
          <a:solidFill>
            <a:schemeClr val="tx1"/>
          </a:solidFill>
          <a:latin typeface="Times New Roman" panose="02020603050405020304" pitchFamily="18" charset="0"/>
          <a:ea typeface="Geneva" panose="020B0503030404040204" pitchFamily="34" charset="0"/>
          <a:cs typeface="Times New Roman" panose="02020603050405020304" pitchFamily="18" charset="0"/>
        </a:defRPr>
      </a:lvl3pPr>
      <a:lvl4pPr algn="l" defTabSz="457200" rtl="0" eaLnBrk="0" fontAlgn="base" hangingPunct="0">
        <a:lnSpc>
          <a:spcPts val="6000"/>
        </a:lnSpc>
        <a:spcBef>
          <a:spcPct val="0"/>
        </a:spcBef>
        <a:spcAft>
          <a:spcPct val="0"/>
        </a:spcAft>
        <a:defRPr sz="6000">
          <a:solidFill>
            <a:schemeClr val="tx1"/>
          </a:solidFill>
          <a:latin typeface="Times New Roman" panose="02020603050405020304" pitchFamily="18" charset="0"/>
          <a:ea typeface="Geneva" panose="020B0503030404040204" pitchFamily="34" charset="0"/>
          <a:cs typeface="Times New Roman" panose="02020603050405020304" pitchFamily="18" charset="0"/>
        </a:defRPr>
      </a:lvl4pPr>
      <a:lvl5pPr algn="l" defTabSz="457200" rtl="0" eaLnBrk="0" fontAlgn="base" hangingPunct="0">
        <a:lnSpc>
          <a:spcPts val="6000"/>
        </a:lnSpc>
        <a:spcBef>
          <a:spcPct val="0"/>
        </a:spcBef>
        <a:spcAft>
          <a:spcPct val="0"/>
        </a:spcAft>
        <a:defRPr sz="6000">
          <a:solidFill>
            <a:schemeClr val="tx1"/>
          </a:solidFill>
          <a:latin typeface="Times New Roman" panose="02020603050405020304" pitchFamily="18" charset="0"/>
          <a:ea typeface="Geneva" panose="020B0503030404040204" pitchFamily="34" charset="0"/>
          <a:cs typeface="Times New Roman" panose="02020603050405020304" pitchFamily="18" charset="0"/>
        </a:defRPr>
      </a:lvl5pPr>
      <a:lvl6pPr marL="457200" algn="l" defTabSz="457200" rtl="0" fontAlgn="base">
        <a:lnSpc>
          <a:spcPts val="6000"/>
        </a:lnSpc>
        <a:spcBef>
          <a:spcPct val="0"/>
        </a:spcBef>
        <a:spcAft>
          <a:spcPct val="0"/>
        </a:spcAft>
        <a:defRPr sz="6000">
          <a:solidFill>
            <a:schemeClr val="tx1"/>
          </a:solidFill>
          <a:latin typeface="Times New Roman" panose="02020603050405020304" pitchFamily="18" charset="0"/>
          <a:ea typeface="Geneva" panose="020B0503030404040204" pitchFamily="34" charset="0"/>
        </a:defRPr>
      </a:lvl6pPr>
      <a:lvl7pPr marL="914400" algn="l" defTabSz="457200" rtl="0" fontAlgn="base">
        <a:lnSpc>
          <a:spcPts val="6000"/>
        </a:lnSpc>
        <a:spcBef>
          <a:spcPct val="0"/>
        </a:spcBef>
        <a:spcAft>
          <a:spcPct val="0"/>
        </a:spcAft>
        <a:defRPr sz="6000">
          <a:solidFill>
            <a:schemeClr val="tx1"/>
          </a:solidFill>
          <a:latin typeface="Times New Roman" panose="02020603050405020304" pitchFamily="18" charset="0"/>
          <a:ea typeface="Geneva" panose="020B0503030404040204" pitchFamily="34" charset="0"/>
        </a:defRPr>
      </a:lvl7pPr>
      <a:lvl8pPr marL="1371600" algn="l" defTabSz="457200" rtl="0" fontAlgn="base">
        <a:lnSpc>
          <a:spcPts val="6000"/>
        </a:lnSpc>
        <a:spcBef>
          <a:spcPct val="0"/>
        </a:spcBef>
        <a:spcAft>
          <a:spcPct val="0"/>
        </a:spcAft>
        <a:defRPr sz="6000">
          <a:solidFill>
            <a:schemeClr val="tx1"/>
          </a:solidFill>
          <a:latin typeface="Times New Roman" panose="02020603050405020304" pitchFamily="18" charset="0"/>
          <a:ea typeface="Geneva" panose="020B0503030404040204" pitchFamily="34" charset="0"/>
        </a:defRPr>
      </a:lvl8pPr>
      <a:lvl9pPr marL="1828800" algn="l" defTabSz="457200" rtl="0" fontAlgn="base">
        <a:lnSpc>
          <a:spcPts val="6000"/>
        </a:lnSpc>
        <a:spcBef>
          <a:spcPct val="0"/>
        </a:spcBef>
        <a:spcAft>
          <a:spcPct val="0"/>
        </a:spcAft>
        <a:defRPr sz="6000">
          <a:solidFill>
            <a:schemeClr val="tx1"/>
          </a:solidFill>
          <a:latin typeface="Times New Roman" panose="02020603050405020304" pitchFamily="18" charset="0"/>
          <a:ea typeface="Geneva" panose="020B0503030404040204" pitchFamily="34"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Times New Roman"/>
          <a:ea typeface="Geneva" panose="020B0503030404040204" pitchFamily="34" charset="0"/>
          <a:cs typeface="Times New Roman"/>
        </a:defRPr>
      </a:lvl1pPr>
      <a:lvl2pPr marL="742950" indent="-285750" algn="l" defTabSz="457200" rtl="0" eaLnBrk="0" fontAlgn="base" hangingPunct="0">
        <a:spcBef>
          <a:spcPct val="20000"/>
        </a:spcBef>
        <a:spcAft>
          <a:spcPct val="0"/>
        </a:spcAft>
        <a:defRPr sz="2400" kern="1200">
          <a:solidFill>
            <a:schemeClr val="tx1"/>
          </a:solidFill>
          <a:latin typeface="Times New Roman"/>
          <a:ea typeface="Geneva" panose="020B0503030404040204" pitchFamily="34" charset="0"/>
          <a:cs typeface="Times New Roman"/>
        </a:defRPr>
      </a:lvl2pPr>
      <a:lvl3pPr marL="1143000" indent="-228600" algn="l" defTabSz="457200" rtl="0" eaLnBrk="0" fontAlgn="base" hangingPunct="0">
        <a:spcBef>
          <a:spcPct val="20000"/>
        </a:spcBef>
        <a:spcAft>
          <a:spcPct val="0"/>
        </a:spcAft>
        <a:defRPr sz="2400" kern="1200">
          <a:solidFill>
            <a:schemeClr val="tx1"/>
          </a:solidFill>
          <a:latin typeface="Times New Roman"/>
          <a:ea typeface="Geneva" panose="020B0503030404040204" pitchFamily="34" charset="0"/>
          <a:cs typeface="Times New Roman"/>
        </a:defRPr>
      </a:lvl3pPr>
      <a:lvl4pPr marL="1600200" indent="-228600" algn="l" defTabSz="457200" rtl="0" eaLnBrk="0" fontAlgn="base" hangingPunct="0">
        <a:spcBef>
          <a:spcPct val="20000"/>
        </a:spcBef>
        <a:spcAft>
          <a:spcPct val="0"/>
        </a:spcAft>
        <a:defRPr sz="2400" kern="1200">
          <a:solidFill>
            <a:schemeClr val="tx1"/>
          </a:solidFill>
          <a:latin typeface="Times New Roman"/>
          <a:ea typeface="Geneva" panose="020B0503030404040204" pitchFamily="34" charset="0"/>
          <a:cs typeface="Times New Roman"/>
        </a:defRPr>
      </a:lvl4pPr>
      <a:lvl5pPr marL="2057400" indent="-228600" algn="l" defTabSz="457200" rtl="0" eaLnBrk="0" fontAlgn="base" hangingPunct="0">
        <a:spcBef>
          <a:spcPct val="20000"/>
        </a:spcBef>
        <a:spcAft>
          <a:spcPct val="0"/>
        </a:spcAft>
        <a:defRPr sz="2400" kern="1200">
          <a:solidFill>
            <a:schemeClr val="tx1"/>
          </a:solidFill>
          <a:latin typeface="Times New Roman"/>
          <a:ea typeface="Geneva" panose="020B0503030404040204" pitchFamily="34" charset="0"/>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1">
                <a:solidFill>
                  <a:srgbClr val="898989"/>
                </a:solidFill>
                <a:ea typeface="Geneva" charset="0"/>
                <a:cs typeface="Arial" panose="020B0604020202020204" pitchFamily="34" charset="0"/>
              </a:defRPr>
            </a:lvl1pPr>
          </a:lstStyle>
          <a:p>
            <a:pPr>
              <a:defRPr/>
            </a:pPr>
            <a:fld id="{97344079-1A52-4DF4-B877-B5545284A3EA}" type="datetime1">
              <a:rPr lang="en-US" altLang="en-US"/>
              <a:pPr>
                <a:defRPr/>
              </a:pPr>
              <a:t>10/17/2024</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schemeClr val="tx1">
                    <a:tint val="75000"/>
                  </a:schemeClr>
                </a:solidFill>
                <a:latin typeface="Arial"/>
                <a:ea typeface="+mn-ea"/>
                <a:cs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rgbClr val="898989"/>
                </a:solidFill>
                <a:ea typeface="Geneva" charset="0"/>
                <a:cs typeface="Arial" panose="020B0604020202020204" pitchFamily="34" charset="0"/>
              </a:defRPr>
            </a:lvl1pPr>
          </a:lstStyle>
          <a:p>
            <a:pPr>
              <a:defRPr/>
            </a:pPr>
            <a:fld id="{33BA78B6-F40A-46D6-8348-13ECC5354D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43" r:id="rId5"/>
    <p:sldLayoutId id="2147484151" r:id="rId6"/>
    <p:sldLayoutId id="2147484152" r:id="rId7"/>
    <p:sldLayoutId id="2147484153" r:id="rId8"/>
    <p:sldLayoutId id="2147484154" r:id="rId9"/>
    <p:sldLayoutId id="2147484155" r:id="rId10"/>
    <p:sldLayoutId id="2147484156" r:id="rId11"/>
    <p:sldLayoutId id="2147484144" r:id="rId12"/>
    <p:sldLayoutId id="2147484157" r:id="rId13"/>
  </p:sldLayoutIdLst>
  <p:txStyles>
    <p:titleStyle>
      <a:lvl1pPr algn="ctr" defTabSz="457200" rtl="0" eaLnBrk="0" fontAlgn="base" hangingPunct="0">
        <a:spcBef>
          <a:spcPct val="0"/>
        </a:spcBef>
        <a:spcAft>
          <a:spcPct val="0"/>
        </a:spcAft>
        <a:defRPr sz="4400" b="1" kern="1200">
          <a:solidFill>
            <a:schemeClr val="tx1"/>
          </a:solidFill>
          <a:latin typeface="Arial"/>
          <a:ea typeface="MS PGothic" panose="020B0600070205080204" pitchFamily="34" charset="-128"/>
          <a:cs typeface="ＭＳ Ｐゴシック" charset="-128"/>
        </a:defRPr>
      </a:lvl1pPr>
      <a:lvl2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ＭＳ Ｐゴシック" charset="-128"/>
        </a:defRPr>
      </a:lvl2pPr>
      <a:lvl3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ＭＳ Ｐゴシック" charset="-128"/>
        </a:defRPr>
      </a:lvl3pPr>
      <a:lvl4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ＭＳ Ｐゴシック" charset="-128"/>
        </a:defRPr>
      </a:lvl4pPr>
      <a:lvl5pPr algn="ctr" defTabSz="457200" rtl="0" eaLnBrk="0" fontAlgn="base" hangingPunct="0">
        <a:spcBef>
          <a:spcPct val="0"/>
        </a:spcBef>
        <a:spcAft>
          <a:spcPct val="0"/>
        </a:spcAft>
        <a:defRPr sz="4400" b="1">
          <a:solidFill>
            <a:schemeClr val="tx1"/>
          </a:solidFill>
          <a:latin typeface="Arial" charset="0"/>
          <a:ea typeface="MS PGothic" panose="020B0600070205080204" pitchFamily="34"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Times New Roman"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Times New Roman"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Times New Roman"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Times New Roman"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Geneva" charset="0"/>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Arial" charset="0"/>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vkc.vumc.org/vkc/triad/tele-asd-peds" TargetMode="External"/><Relationship Id="rId2" Type="http://schemas.openxmlformats.org/officeDocument/2006/relationships/hyperlink" Target="https://doi.org/10.1097/DBP.0000000000000996" TargetMode="External"/><Relationship Id="rId1" Type="http://schemas.openxmlformats.org/officeDocument/2006/relationships/slideLayout" Target="../slideLayouts/slideLayout2.xml"/><Relationship Id="rId5" Type="http://schemas.openxmlformats.org/officeDocument/2006/relationships/hyperlink" Target="https://doi.org/10.1007/s10803-021-05395-w" TargetMode="External"/><Relationship Id="rId4" Type="http://schemas.openxmlformats.org/officeDocument/2006/relationships/hyperlink" Target="https://doi.org/10.1007/s10803-020-04554-9"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oi.org/10.1016/j.pcl.2011.10.018" TargetMode="External"/><Relationship Id="rId2" Type="http://schemas.openxmlformats.org/officeDocument/2006/relationships/hyperlink" Target="https://doi.org/10.1007/s10567-021-00358-0" TargetMode="External"/><Relationship Id="rId1" Type="http://schemas.openxmlformats.org/officeDocument/2006/relationships/slideLayout" Target="../slideLayouts/slideLayout2.xml"/><Relationship Id="rId6" Type="http://schemas.openxmlformats.org/officeDocument/2006/relationships/hyperlink" Target="https://doi.org/10.1007/s10803-022-05433-1" TargetMode="External"/><Relationship Id="rId5" Type="http://schemas.openxmlformats.org/officeDocument/2006/relationships/hyperlink" Target="https://doi.org/10.1007/s10803-022-05435-z" TargetMode="External"/><Relationship Id="rId4" Type="http://schemas.openxmlformats.org/officeDocument/2006/relationships/hyperlink" Target="https://doi.org/10.1007/s40489-023-00408-z"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dc.gov/mmwr/volumes/70/ss/ss7011a1.htm#contribAff" TargetMode="External"/><Relationship Id="rId7" Type="http://schemas.openxmlformats.org/officeDocument/2006/relationships/hyperlink" Target="https://doi.org/10.1037/pas0000317" TargetMode="External"/><Relationship Id="rId2" Type="http://schemas.openxmlformats.org/officeDocument/2006/relationships/hyperlink" Target="https://doi.org/10.1007/s10803-020-04451-1" TargetMode="External"/><Relationship Id="rId1" Type="http://schemas.openxmlformats.org/officeDocument/2006/relationships/slideLayout" Target="../slideLayouts/slideLayout2.xml"/><Relationship Id="rId6" Type="http://schemas.openxmlformats.org/officeDocument/2006/relationships/hyperlink" Target="https://doi.org/10.1007/s40474-020-00214-w" TargetMode="External"/><Relationship Id="rId5" Type="http://schemas.openxmlformats.org/officeDocument/2006/relationships/hyperlink" Target="https://doi.org/10.3390/ijerph19042190" TargetMode="External"/><Relationship Id="rId4" Type="http://schemas.openxmlformats.org/officeDocument/2006/relationships/hyperlink" Target="https://doi.org/10.1080/09297049.2021.200501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1111/jcpp.13271" TargetMode="External"/><Relationship Id="rId2" Type="http://schemas.openxmlformats.org/officeDocument/2006/relationships/hyperlink" Target="https://doi.org/10.1007/s10803-013-1841-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Elizabeth.Kryszak@nationwidechildrens.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nationwidechildrens.org/for-medical-professionals/education-and-training/echo/series/telehealth-autism-assess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85800" y="904875"/>
            <a:ext cx="4572000" cy="3070225"/>
          </a:xfrm>
        </p:spPr>
        <p:txBody>
          <a:bodyPr/>
          <a:lstStyle/>
          <a:p>
            <a:pPr fontAlgn="base">
              <a:spcAft>
                <a:spcPct val="0"/>
              </a:spcAft>
            </a:pPr>
            <a:r>
              <a:rPr lang="en-US" altLang="en-US" sz="3600" dirty="0" smtClean="0">
                <a:latin typeface="Arial" panose="020B0604020202020204" pitchFamily="34" charset="0"/>
                <a:cs typeface="Arial" panose="020B0604020202020204" pitchFamily="34" charset="0"/>
              </a:rPr>
              <a:t>Translating Best Practices in Autism Assessment to a Telehealth Platform</a:t>
            </a:r>
            <a:endParaRPr lang="en-US" altLang="en-US" sz="3200" dirty="0" smtClean="0">
              <a:latin typeface="Arial" panose="020B0604020202020204" pitchFamily="34" charset="0"/>
              <a:cs typeface="Arial" panose="020B0604020202020204" pitchFamily="34" charset="0"/>
            </a:endParaRPr>
          </a:p>
        </p:txBody>
      </p:sp>
      <p:sp>
        <p:nvSpPr>
          <p:cNvPr id="17411" name="Subtitle 2"/>
          <p:cNvSpPr>
            <a:spLocks noGrp="1"/>
          </p:cNvSpPr>
          <p:nvPr>
            <p:ph type="subTitle" idx="1"/>
          </p:nvPr>
        </p:nvSpPr>
        <p:spPr>
          <a:xfrm>
            <a:off x="685800" y="4638675"/>
            <a:ext cx="7913688" cy="1260475"/>
          </a:xfrm>
        </p:spPr>
        <p:txBody>
          <a:bodyPr/>
          <a:lstStyle/>
          <a:p>
            <a:pPr algn="r" eaLnBrk="1" hangingPunct="1"/>
            <a:r>
              <a:rPr lang="en-US" altLang="en-US" sz="2000" dirty="0" smtClean="0">
                <a:solidFill>
                  <a:srgbClr val="7F7F7F"/>
                </a:solidFill>
                <a:latin typeface="Arial" panose="020B0604020202020204" pitchFamily="34" charset="0"/>
                <a:cs typeface="Arial" panose="020B0604020202020204" pitchFamily="34" charset="0"/>
              </a:rPr>
              <a:t>Elizabeth Kryszak, PhD</a:t>
            </a:r>
          </a:p>
          <a:p>
            <a:pPr algn="r" eaLnBrk="1" hangingPunct="1"/>
            <a:r>
              <a:rPr lang="en-US" altLang="en-US" sz="2000" dirty="0" smtClean="0">
                <a:solidFill>
                  <a:srgbClr val="7F7F7F"/>
                </a:solidFill>
                <a:latin typeface="Arial" panose="020B0604020202020204" pitchFamily="34" charset="0"/>
                <a:cs typeface="Arial" panose="020B0604020202020204" pitchFamily="34" charset="0"/>
              </a:rPr>
              <a:t>R. Bob Smith III Excellence in Assessment Award Webinar</a:t>
            </a:r>
          </a:p>
          <a:p>
            <a:pPr algn="r" eaLnBrk="1" hangingPunct="1"/>
            <a:r>
              <a:rPr lang="en-US" altLang="en-US" sz="2000" dirty="0" smtClean="0">
                <a:solidFill>
                  <a:srgbClr val="7F7F7F"/>
                </a:solidFill>
                <a:latin typeface="Arial" panose="020B0604020202020204" pitchFamily="34" charset="0"/>
                <a:cs typeface="Arial" panose="020B0604020202020204" pitchFamily="34" charset="0"/>
              </a:rPr>
              <a:t> October 18, 2024</a:t>
            </a:r>
          </a:p>
          <a:p>
            <a:pPr eaLnBrk="1" hangingPunct="1"/>
            <a:endParaRPr lang="en-US" altLang="en-US" dirty="0" smtClean="0">
              <a:solidFill>
                <a:srgbClr val="7F7F7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flipH="1">
            <a:off x="1606886" y="4638427"/>
            <a:ext cx="1588" cy="279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747" name="Group 22"/>
          <p:cNvGrpSpPr>
            <a:grpSpLocks/>
          </p:cNvGrpSpPr>
          <p:nvPr/>
        </p:nvGrpSpPr>
        <p:grpSpPr bwMode="auto">
          <a:xfrm>
            <a:off x="2970888" y="2219013"/>
            <a:ext cx="1612299" cy="2223359"/>
            <a:chOff x="216032" y="1464409"/>
            <a:chExt cx="2821107" cy="2916847"/>
          </a:xfrm>
        </p:grpSpPr>
        <p:sp>
          <p:nvSpPr>
            <p:cNvPr id="4" name="Rectangle 3"/>
            <p:cNvSpPr/>
            <p:nvPr/>
          </p:nvSpPr>
          <p:spPr>
            <a:xfrm>
              <a:off x="216032" y="1464409"/>
              <a:ext cx="2821107" cy="2916847"/>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5" name="TextBox 4"/>
            <p:cNvSpPr txBox="1"/>
            <p:nvPr/>
          </p:nvSpPr>
          <p:spPr>
            <a:xfrm>
              <a:off x="253511" y="1464409"/>
              <a:ext cx="2746150" cy="2786048"/>
            </a:xfrm>
            <a:prstGeom prst="rect">
              <a:avLst/>
            </a:prstGeom>
            <a:noFill/>
          </p:spPr>
          <p:txBody>
            <a:bodyPr>
              <a:spAutoFit/>
            </a:bodyPr>
            <a:lstStyle/>
            <a:p>
              <a:pPr algn="ctr" defTabSz="514350" eaLnBrk="1" fontAlgn="auto" hangingPunct="1">
                <a:spcBef>
                  <a:spcPts val="0"/>
                </a:spcBef>
                <a:spcAft>
                  <a:spcPts val="0"/>
                </a:spcAft>
                <a:defRPr/>
              </a:pPr>
              <a:endParaRPr lang="en-US" sz="800" b="1" u="sng" dirty="0" smtClean="0">
                <a:solidFill>
                  <a:prstClr val="black"/>
                </a:solidFill>
                <a:latin typeface="Arial" panose="020B0604020202020204" pitchFamily="34" charset="0"/>
                <a:ea typeface="+mn-ea"/>
                <a:cs typeface="Arial" panose="020B0604020202020204" pitchFamily="34" charset="0"/>
              </a:endParaRPr>
            </a:p>
            <a:p>
              <a:pPr algn="ctr" defTabSz="514350" eaLnBrk="1" fontAlgn="auto" hangingPunct="1">
                <a:spcBef>
                  <a:spcPts val="0"/>
                </a:spcBef>
                <a:spcAft>
                  <a:spcPts val="0"/>
                </a:spcAft>
                <a:defRPr/>
              </a:pPr>
              <a:r>
                <a:rPr lang="en-US" sz="1600" b="1" u="sng" dirty="0" smtClean="0">
                  <a:solidFill>
                    <a:prstClr val="black"/>
                  </a:solidFill>
                  <a:latin typeface="Arial" panose="020B0604020202020204" pitchFamily="34" charset="0"/>
                  <a:ea typeface="+mn-ea"/>
                  <a:cs typeface="Arial" panose="020B0604020202020204" pitchFamily="34" charset="0"/>
                </a:rPr>
                <a:t>IDA </a:t>
              </a:r>
              <a:r>
                <a:rPr lang="en-US" sz="1600" b="1" u="sng" dirty="0">
                  <a:solidFill>
                    <a:prstClr val="black"/>
                  </a:solidFill>
                  <a:latin typeface="Arial" panose="020B0604020202020204" pitchFamily="34" charset="0"/>
                  <a:ea typeface="+mn-ea"/>
                  <a:cs typeface="Arial" panose="020B0604020202020204" pitchFamily="34" charset="0"/>
                </a:rPr>
                <a:t>2</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Psychology </a:t>
              </a:r>
              <a:r>
                <a:rPr lang="en-US" sz="1200" dirty="0" smtClean="0">
                  <a:solidFill>
                    <a:prstClr val="black"/>
                  </a:solidFill>
                  <a:latin typeface="Arial" panose="020B0604020202020204" pitchFamily="34" charset="0"/>
                  <a:ea typeface="+mn-ea"/>
                  <a:cs typeface="Arial" panose="020B0604020202020204" pitchFamily="34" charset="0"/>
                </a:rPr>
                <a:t>&amp; </a:t>
              </a:r>
              <a:r>
                <a:rPr lang="en-US" sz="1200" dirty="0">
                  <a:solidFill>
                    <a:prstClr val="black"/>
                  </a:solidFill>
                  <a:latin typeface="Arial" panose="020B0604020202020204" pitchFamily="34" charset="0"/>
                  <a:ea typeface="+mn-ea"/>
                  <a:cs typeface="Arial" panose="020B0604020202020204" pitchFamily="34" charset="0"/>
                </a:rPr>
                <a:t>Psychometrician</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Process: </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Additional testing</a:t>
              </a:r>
            </a:p>
            <a:p>
              <a:pPr marL="417910" lvl="1" indent="-160735" defTabSz="514350" eaLnBrk="1" fontAlgn="auto" hangingPunct="1">
                <a:spcBef>
                  <a:spcPts val="0"/>
                </a:spcBef>
                <a:spcAft>
                  <a:spcPts val="0"/>
                </a:spcAft>
                <a:buFont typeface="Arial" panose="020B0604020202020204" pitchFamily="34" charset="0"/>
                <a:buChar char="•"/>
                <a:defRPr/>
              </a:pPr>
              <a:r>
                <a:rPr lang="en-US" sz="1200" dirty="0" smtClean="0">
                  <a:solidFill>
                    <a:prstClr val="black"/>
                  </a:solidFill>
                  <a:latin typeface="Arial" panose="020B0604020202020204" pitchFamily="34" charset="0"/>
                  <a:ea typeface="+mn-ea"/>
                  <a:cs typeface="Arial" panose="020B0604020202020204" pitchFamily="34" charset="0"/>
                </a:rPr>
                <a:t>Cognitive</a:t>
              </a:r>
            </a:p>
            <a:p>
              <a:pPr marL="417910" lvl="1" indent="-160735" defTabSz="514350" eaLnBrk="1" fontAlgn="auto" hangingPunct="1">
                <a:spcBef>
                  <a:spcPts val="0"/>
                </a:spcBef>
                <a:spcAft>
                  <a:spcPts val="0"/>
                </a:spcAft>
                <a:buFont typeface="Arial" panose="020B0604020202020204" pitchFamily="34" charset="0"/>
                <a:buChar char="•"/>
                <a:defRPr/>
              </a:pPr>
              <a:r>
                <a:rPr lang="en-US" sz="1200" dirty="0" smtClean="0">
                  <a:solidFill>
                    <a:prstClr val="black"/>
                  </a:solidFill>
                  <a:latin typeface="Arial" panose="020B0604020202020204" pitchFamily="34" charset="0"/>
                  <a:ea typeface="+mn-ea"/>
                  <a:cs typeface="Arial" panose="020B0604020202020204" pitchFamily="34" charset="0"/>
                </a:rPr>
                <a:t>Development</a:t>
              </a:r>
              <a:endParaRPr lang="en-US" sz="1200" dirty="0">
                <a:solidFill>
                  <a:prstClr val="black"/>
                </a:solidFill>
                <a:latin typeface="Arial" panose="020B0604020202020204" pitchFamily="34" charset="0"/>
                <a:ea typeface="+mn-ea"/>
                <a:cs typeface="Arial" panose="020B0604020202020204" pitchFamily="34" charset="0"/>
              </a:endParaRPr>
            </a:p>
            <a:p>
              <a:pPr marL="417910" lvl="1"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Academic</a:t>
              </a:r>
            </a:p>
            <a:p>
              <a:pPr marL="417910" lvl="1"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Adaptive Skills</a:t>
              </a:r>
            </a:p>
          </p:txBody>
        </p:sp>
      </p:grpSp>
      <p:grpSp>
        <p:nvGrpSpPr>
          <p:cNvPr id="31748" name="Group 41"/>
          <p:cNvGrpSpPr>
            <a:grpSpLocks/>
          </p:cNvGrpSpPr>
          <p:nvPr/>
        </p:nvGrpSpPr>
        <p:grpSpPr bwMode="auto">
          <a:xfrm>
            <a:off x="807500" y="2241315"/>
            <a:ext cx="1751509" cy="2479432"/>
            <a:chOff x="3544813" y="1198352"/>
            <a:chExt cx="2338640" cy="4004534"/>
          </a:xfrm>
        </p:grpSpPr>
        <p:sp>
          <p:nvSpPr>
            <p:cNvPr id="8" name="Rectangle 7"/>
            <p:cNvSpPr/>
            <p:nvPr/>
          </p:nvSpPr>
          <p:spPr>
            <a:xfrm>
              <a:off x="3544813" y="1198352"/>
              <a:ext cx="2338640" cy="389220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7" name="TextBox 6"/>
            <p:cNvSpPr txBox="1"/>
            <p:nvPr/>
          </p:nvSpPr>
          <p:spPr>
            <a:xfrm>
              <a:off x="3682172" y="1338696"/>
              <a:ext cx="2180563" cy="3864190"/>
            </a:xfrm>
            <a:prstGeom prst="rect">
              <a:avLst/>
            </a:prstGeom>
            <a:noFill/>
          </p:spPr>
          <p:txBody>
            <a:bodyPr wrap="square">
              <a:spAutoFit/>
            </a:bodyPr>
            <a:lstStyle/>
            <a:p>
              <a:pPr algn="ctr" defTabSz="514350" eaLnBrk="1" fontAlgn="auto" hangingPunct="1">
                <a:spcBef>
                  <a:spcPts val="1200"/>
                </a:spcBef>
                <a:spcAft>
                  <a:spcPts val="0"/>
                </a:spcAft>
                <a:defRPr/>
              </a:pPr>
              <a:r>
                <a:rPr lang="en-US" sz="1600" b="1" u="sng" dirty="0" smtClean="0">
                  <a:solidFill>
                    <a:prstClr val="black"/>
                  </a:solidFill>
                  <a:latin typeface="Arial" panose="020B0604020202020204" pitchFamily="34" charset="0"/>
                  <a:ea typeface="+mn-ea"/>
                  <a:cs typeface="Arial" panose="020B0604020202020204" pitchFamily="34" charset="0"/>
                </a:rPr>
                <a:t>IDA </a:t>
              </a:r>
              <a:r>
                <a:rPr lang="en-US" sz="1600" b="1" u="sng" dirty="0">
                  <a:solidFill>
                    <a:prstClr val="black"/>
                  </a:solidFill>
                  <a:latin typeface="Arial" panose="020B0604020202020204" pitchFamily="34" charset="0"/>
                  <a:ea typeface="+mn-ea"/>
                  <a:cs typeface="Arial" panose="020B0604020202020204" pitchFamily="34" charset="0"/>
                </a:rPr>
                <a:t>1</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Psychology, Medical, Speech, &amp; Psychometrician</a:t>
              </a:r>
              <a:r>
                <a:rPr lang="en-US" sz="1400" dirty="0">
                  <a:solidFill>
                    <a:prstClr val="black"/>
                  </a:solidFill>
                  <a:latin typeface="Arial" panose="020B0604020202020204" pitchFamily="34" charset="0"/>
                  <a:ea typeface="+mn-ea"/>
                  <a:cs typeface="Arial" panose="020B0604020202020204" pitchFamily="34" charset="0"/>
                </a:rPr>
                <a:t/>
              </a:r>
              <a:br>
                <a:rPr lang="en-US" sz="1400" dirty="0">
                  <a:solidFill>
                    <a:prstClr val="black"/>
                  </a:solidFill>
                  <a:latin typeface="Arial" panose="020B0604020202020204" pitchFamily="34" charset="0"/>
                  <a:ea typeface="+mn-ea"/>
                  <a:cs typeface="Arial" panose="020B0604020202020204" pitchFamily="34" charset="0"/>
                </a:rPr>
              </a:br>
              <a:r>
                <a:rPr lang="en-US" sz="1200" b="1" dirty="0">
                  <a:solidFill>
                    <a:prstClr val="black"/>
                  </a:solidFill>
                  <a:latin typeface="Arial" panose="020B0604020202020204" pitchFamily="34" charset="0"/>
                  <a:ea typeface="+mn-ea"/>
                  <a:cs typeface="Arial" panose="020B0604020202020204" pitchFamily="34" charset="0"/>
                </a:rPr>
                <a:t>Process: </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ADOS-2</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Speech testing</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Clinical and Med Interview</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Conference and initial feedback</a:t>
              </a:r>
            </a:p>
          </p:txBody>
        </p:sp>
      </p:grpSp>
      <p:grpSp>
        <p:nvGrpSpPr>
          <p:cNvPr id="31749" name="Group 27"/>
          <p:cNvGrpSpPr>
            <a:grpSpLocks/>
          </p:cNvGrpSpPr>
          <p:nvPr/>
        </p:nvGrpSpPr>
        <p:grpSpPr bwMode="auto">
          <a:xfrm>
            <a:off x="4974886" y="2219013"/>
            <a:ext cx="1574802" cy="2272163"/>
            <a:chOff x="8296004" y="1940889"/>
            <a:chExt cx="3726665" cy="2101354"/>
          </a:xfrm>
        </p:grpSpPr>
        <p:sp>
          <p:nvSpPr>
            <p:cNvPr id="26" name="Rectangle 25"/>
            <p:cNvSpPr/>
            <p:nvPr/>
          </p:nvSpPr>
          <p:spPr>
            <a:xfrm>
              <a:off x="8296004" y="1940889"/>
              <a:ext cx="3726665" cy="2070832"/>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13" name="TextBox 12"/>
            <p:cNvSpPr txBox="1"/>
            <p:nvPr/>
          </p:nvSpPr>
          <p:spPr>
            <a:xfrm>
              <a:off x="8403892" y="2006938"/>
              <a:ext cx="3510886" cy="2035305"/>
            </a:xfrm>
            <a:prstGeom prst="rect">
              <a:avLst/>
            </a:prstGeom>
            <a:noFill/>
          </p:spPr>
          <p:txBody>
            <a:bodyPr>
              <a:spAutoFit/>
            </a:bodyPr>
            <a:lstStyle/>
            <a:p>
              <a:pPr algn="ctr" defTabSz="514350" eaLnBrk="1" fontAlgn="auto" hangingPunct="1">
                <a:spcBef>
                  <a:spcPts val="0"/>
                </a:spcBef>
                <a:spcAft>
                  <a:spcPts val="0"/>
                </a:spcAft>
                <a:defRPr/>
              </a:pPr>
              <a:r>
                <a:rPr lang="en-US" sz="1600" b="1" u="sng" dirty="0">
                  <a:solidFill>
                    <a:prstClr val="black"/>
                  </a:solidFill>
                  <a:latin typeface="Arial" panose="020B0604020202020204" pitchFamily="34" charset="0"/>
                  <a:ea typeface="+mn-ea"/>
                  <a:cs typeface="Arial" panose="020B0604020202020204" pitchFamily="34" charset="0"/>
                </a:rPr>
                <a:t>Feedback</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Psychology </a:t>
              </a:r>
              <a:r>
                <a:rPr lang="en-US" sz="1200" b="1" dirty="0">
                  <a:solidFill>
                    <a:prstClr val="black"/>
                  </a:solidFill>
                  <a:latin typeface="Arial" panose="020B0604020202020204" pitchFamily="34" charset="0"/>
                  <a:ea typeface="+mn-ea"/>
                  <a:cs typeface="Arial" panose="020B0604020202020204" pitchFamily="34" charset="0"/>
                </a:rPr>
                <a:t>Process: </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Discussion with family</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Goal: </a:t>
              </a:r>
              <a:r>
                <a:rPr lang="en-US" sz="1200" dirty="0">
                  <a:solidFill>
                    <a:prstClr val="black"/>
                  </a:solidFill>
                  <a:latin typeface="Arial" panose="020B0604020202020204" pitchFamily="34" charset="0"/>
                  <a:ea typeface="+mn-ea"/>
                  <a:cs typeface="Arial" panose="020B0604020202020204" pitchFamily="34" charset="0"/>
                </a:rPr>
                <a:t>Provide comprehensive explanation of results and diagnosis. Discuss recommendations</a:t>
              </a:r>
            </a:p>
          </p:txBody>
        </p:sp>
      </p:grpSp>
      <p:grpSp>
        <p:nvGrpSpPr>
          <p:cNvPr id="31750" name="Group 35"/>
          <p:cNvGrpSpPr>
            <a:grpSpLocks/>
          </p:cNvGrpSpPr>
          <p:nvPr/>
        </p:nvGrpSpPr>
        <p:grpSpPr bwMode="auto">
          <a:xfrm>
            <a:off x="7012656" y="2219013"/>
            <a:ext cx="1604010" cy="2764968"/>
            <a:chOff x="8350644" y="4476750"/>
            <a:chExt cx="3672026" cy="2171700"/>
          </a:xfrm>
        </p:grpSpPr>
        <p:sp>
          <p:nvSpPr>
            <p:cNvPr id="34" name="Rectangle 33"/>
            <p:cNvSpPr/>
            <p:nvPr/>
          </p:nvSpPr>
          <p:spPr>
            <a:xfrm>
              <a:off x="8350644" y="4476750"/>
              <a:ext cx="3672026" cy="2171700"/>
            </a:xfrm>
            <a:prstGeom prst="rect">
              <a:avLst/>
            </a:prstGeom>
            <a:solidFill>
              <a:srgbClr val="EED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14" name="TextBox 13"/>
            <p:cNvSpPr txBox="1"/>
            <p:nvPr/>
          </p:nvSpPr>
          <p:spPr>
            <a:xfrm>
              <a:off x="8434903" y="4560954"/>
              <a:ext cx="3503503" cy="2054775"/>
            </a:xfrm>
            <a:prstGeom prst="rect">
              <a:avLst/>
            </a:prstGeom>
            <a:noFill/>
          </p:spPr>
          <p:txBody>
            <a:bodyPr>
              <a:spAutoFit/>
            </a:bodyPr>
            <a:lstStyle/>
            <a:p>
              <a:pPr algn="ctr" defTabSz="514350" eaLnBrk="1" fontAlgn="auto" hangingPunct="1">
                <a:spcBef>
                  <a:spcPts val="0"/>
                </a:spcBef>
                <a:spcAft>
                  <a:spcPts val="0"/>
                </a:spcAft>
                <a:defRPr/>
              </a:pPr>
              <a:r>
                <a:rPr lang="en-US" sz="1600" b="1" u="sng" dirty="0" smtClean="0">
                  <a:solidFill>
                    <a:prstClr val="black"/>
                  </a:solidFill>
                  <a:latin typeface="Arial" panose="020B0604020202020204" pitchFamily="34" charset="0"/>
                  <a:ea typeface="+mn-ea"/>
                  <a:cs typeface="Arial" panose="020B0604020202020204" pitchFamily="34" charset="0"/>
                </a:rPr>
                <a:t>Clinical Care </a:t>
              </a:r>
              <a:r>
                <a:rPr lang="en-US" sz="1600" b="1" u="sng" dirty="0">
                  <a:solidFill>
                    <a:prstClr val="black"/>
                  </a:solidFill>
                  <a:latin typeface="Arial" panose="020B0604020202020204" pitchFamily="34" charset="0"/>
                  <a:ea typeface="+mn-ea"/>
                  <a:cs typeface="Arial" panose="020B0604020202020204" pitchFamily="34" charset="0"/>
                </a:rPr>
                <a:t>Cord</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smtClean="0">
                  <a:solidFill>
                    <a:prstClr val="black"/>
                  </a:solidFill>
                  <a:latin typeface="Arial" panose="020B0604020202020204" pitchFamily="34" charset="0"/>
                  <a:ea typeface="+mn-ea"/>
                  <a:cs typeface="Arial" panose="020B0604020202020204" pitchFamily="34" charset="0"/>
                </a:rPr>
                <a:t>Outpatient Therapists</a:t>
              </a:r>
              <a:endParaRPr lang="en-US" sz="1200" dirty="0">
                <a:solidFill>
                  <a:prstClr val="black"/>
                </a:solidFill>
                <a:latin typeface="Arial" panose="020B0604020202020204" pitchFamily="34" charset="0"/>
                <a:ea typeface="+mn-ea"/>
                <a:cs typeface="Arial" panose="020B0604020202020204" pitchFamily="34" charset="0"/>
              </a:endParaRP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Process: </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Discussion with family</a:t>
              </a:r>
              <a:endParaRPr lang="en-US" sz="1200" b="1" dirty="0">
                <a:solidFill>
                  <a:prstClr val="black"/>
                </a:solidFill>
                <a:latin typeface="Arial" panose="020B0604020202020204" pitchFamily="34" charset="0"/>
                <a:ea typeface="+mn-ea"/>
                <a:cs typeface="Arial" panose="020B0604020202020204" pitchFamily="34" charset="0"/>
              </a:endParaRP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Goal: </a:t>
              </a:r>
              <a:r>
                <a:rPr lang="en-US" sz="1200" dirty="0">
                  <a:solidFill>
                    <a:prstClr val="black"/>
                  </a:solidFill>
                  <a:latin typeface="Arial" panose="020B0604020202020204" pitchFamily="34" charset="0"/>
                  <a:ea typeface="+mn-ea"/>
                  <a:cs typeface="Arial" panose="020B0604020202020204" pitchFamily="34" charset="0"/>
                </a:rPr>
                <a:t>Assist in understanding and processing feedback. Aide in implementation of recommendations </a:t>
              </a:r>
            </a:p>
          </p:txBody>
        </p:sp>
      </p:grpSp>
      <p:grpSp>
        <p:nvGrpSpPr>
          <p:cNvPr id="31751" name="Group 23"/>
          <p:cNvGrpSpPr>
            <a:grpSpLocks/>
          </p:cNvGrpSpPr>
          <p:nvPr/>
        </p:nvGrpSpPr>
        <p:grpSpPr bwMode="auto">
          <a:xfrm>
            <a:off x="807500" y="4886059"/>
            <a:ext cx="1605299" cy="1561446"/>
            <a:chOff x="4509273" y="5130125"/>
            <a:chExt cx="2775369" cy="1262521"/>
          </a:xfrm>
        </p:grpSpPr>
        <p:sp>
          <p:nvSpPr>
            <p:cNvPr id="17" name="Rectangle 16"/>
            <p:cNvSpPr/>
            <p:nvPr/>
          </p:nvSpPr>
          <p:spPr>
            <a:xfrm>
              <a:off x="4509273" y="5130125"/>
              <a:ext cx="2775369" cy="1262521"/>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18" name="TextBox 17"/>
            <p:cNvSpPr txBox="1"/>
            <p:nvPr/>
          </p:nvSpPr>
          <p:spPr>
            <a:xfrm>
              <a:off x="4509273" y="5186359"/>
              <a:ext cx="2775369" cy="1020307"/>
            </a:xfrm>
            <a:prstGeom prst="rect">
              <a:avLst/>
            </a:prstGeom>
            <a:noFill/>
          </p:spPr>
          <p:txBody>
            <a:bodyPr>
              <a:spAutoFit/>
            </a:bodyPr>
            <a:lstStyle/>
            <a:p>
              <a:pPr algn="ctr" defTabSz="514350" eaLnBrk="1" fontAlgn="auto" hangingPunct="1">
                <a:spcBef>
                  <a:spcPts val="0"/>
                </a:spcBef>
                <a:spcAft>
                  <a:spcPts val="0"/>
                </a:spcAft>
                <a:defRPr/>
              </a:pPr>
              <a:r>
                <a:rPr lang="en-US" sz="1600" b="1" u="sng" dirty="0">
                  <a:solidFill>
                    <a:prstClr val="black"/>
                  </a:solidFill>
                  <a:latin typeface="Arial" panose="020B0604020202020204" pitchFamily="34" charset="0"/>
                  <a:ea typeface="+mn-ea"/>
                  <a:cs typeface="Arial" panose="020B0604020202020204" pitchFamily="34" charset="0"/>
                </a:rPr>
                <a:t>Genetics</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smtClean="0">
                  <a:solidFill>
                    <a:prstClr val="black"/>
                  </a:solidFill>
                  <a:latin typeface="Arial" panose="020B0604020202020204" pitchFamily="34" charset="0"/>
                  <a:ea typeface="+mn-ea"/>
                  <a:cs typeface="Arial" panose="020B0604020202020204" pitchFamily="34" charset="0"/>
                </a:rPr>
                <a:t>Genetics Counselor</a:t>
              </a:r>
              <a:endParaRPr lang="en-US" sz="1200" dirty="0">
                <a:solidFill>
                  <a:prstClr val="black"/>
                </a:solidFill>
                <a:latin typeface="Arial" panose="020B0604020202020204" pitchFamily="34" charset="0"/>
                <a:ea typeface="+mn-ea"/>
                <a:cs typeface="Arial" panose="020B0604020202020204" pitchFamily="34" charset="0"/>
              </a:endParaRP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Process: </a:t>
              </a:r>
              <a:r>
                <a:rPr lang="en-US" sz="1200" dirty="0">
                  <a:solidFill>
                    <a:prstClr val="black"/>
                  </a:solidFill>
                  <a:latin typeface="Arial" panose="020B0604020202020204" pitchFamily="34" charset="0"/>
                  <a:ea typeface="+mn-ea"/>
                  <a:cs typeface="Arial" panose="020B0604020202020204" pitchFamily="34" charset="0"/>
                </a:rPr>
                <a:t>Either joined visit or phones separately</a:t>
              </a:r>
            </a:p>
          </p:txBody>
        </p:sp>
      </p:grpSp>
      <p:cxnSp>
        <p:nvCxnSpPr>
          <p:cNvPr id="38" name="Straight Arrow Connector 37"/>
          <p:cNvCxnSpPr/>
          <p:nvPr/>
        </p:nvCxnSpPr>
        <p:spPr>
          <a:xfrm flipV="1">
            <a:off x="2617788" y="3333750"/>
            <a:ext cx="346075" cy="15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608467" y="3333750"/>
            <a:ext cx="346075" cy="3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607392" y="3330692"/>
            <a:ext cx="346075" cy="3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6300" y="371475"/>
            <a:ext cx="7429500" cy="1200150"/>
          </a:xfrm>
          <a:prstGeom prst="rect">
            <a:avLst/>
          </a:prstGeom>
          <a:noFill/>
        </p:spPr>
        <p:txBody>
          <a:bodyPr>
            <a:spAutoFit/>
          </a:bodyPr>
          <a:lstStyle/>
          <a:p>
            <a:pPr algn="ctr" defTabSz="514350" eaLnBrk="1" fontAlgn="auto" hangingPunct="1">
              <a:spcBef>
                <a:spcPts val="0"/>
              </a:spcBef>
              <a:spcAft>
                <a:spcPts val="0"/>
              </a:spcAft>
              <a:defRPr/>
            </a:pPr>
            <a:r>
              <a:rPr lang="en-US" sz="3600" dirty="0">
                <a:solidFill>
                  <a:prstClr val="black"/>
                </a:solidFill>
                <a:latin typeface="Arial" panose="020B0604020202020204" pitchFamily="34" charset="0"/>
                <a:ea typeface="+mn-ea"/>
                <a:cs typeface="Arial" panose="020B0604020202020204" pitchFamily="34" charset="0"/>
              </a:rPr>
              <a:t>Original Interdisciplinary Diagnostic Assessment (IDA) Model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dirty="0" smtClean="0"/>
              <a:t>Considerations for Telehealth ASD Assessment Model</a:t>
            </a:r>
            <a:endParaRPr lang="en-US" dirty="0"/>
          </a:p>
        </p:txBody>
      </p:sp>
      <p:sp>
        <p:nvSpPr>
          <p:cNvPr id="3" name="Content Placeholder 2"/>
          <p:cNvSpPr>
            <a:spLocks noGrp="1"/>
          </p:cNvSpPr>
          <p:nvPr>
            <p:ph idx="1"/>
          </p:nvPr>
        </p:nvSpPr>
        <p:spPr>
          <a:xfrm>
            <a:off x="457200" y="1600199"/>
            <a:ext cx="8229600" cy="4147457"/>
          </a:xfrm>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Gold standard ASD assessment models include multiple sources of data </a:t>
            </a:r>
            <a:r>
              <a:rPr lang="en-US" sz="2000" dirty="0">
                <a:latin typeface="Arial" panose="020B0604020202020204" pitchFamily="34" charset="0"/>
                <a:cs typeface="Arial" panose="020B0604020202020204" pitchFamily="34" charset="0"/>
              </a:rPr>
              <a:t>(Huerta </a:t>
            </a:r>
            <a:r>
              <a:rPr lang="en-US" sz="2000" dirty="0" smtClean="0">
                <a:latin typeface="Arial" panose="020B0604020202020204" pitchFamily="34" charset="0"/>
                <a:cs typeface="Arial" panose="020B0604020202020204" pitchFamily="34" charset="0"/>
              </a:rPr>
              <a:t>&amp; </a:t>
            </a:r>
            <a:r>
              <a:rPr lang="en-US" sz="2000" dirty="0">
                <a:latin typeface="Arial" panose="020B0604020202020204" pitchFamily="34" charset="0"/>
                <a:cs typeface="Arial" panose="020B0604020202020204" pitchFamily="34" charset="0"/>
              </a:rPr>
              <a:t>Lord 2012; </a:t>
            </a:r>
            <a:r>
              <a:rPr lang="en-US" sz="2000" dirty="0" err="1">
                <a:latin typeface="Arial" panose="020B0604020202020204" pitchFamily="34" charset="0"/>
                <a:cs typeface="Arial" panose="020B0604020202020204" pitchFamily="34" charset="0"/>
              </a:rPr>
              <a:t>Zwaigenbaum</a:t>
            </a:r>
            <a:r>
              <a:rPr lang="en-US" sz="2000" dirty="0">
                <a:latin typeface="Arial" panose="020B0604020202020204" pitchFamily="34" charset="0"/>
                <a:cs typeface="Arial" panose="020B0604020202020204" pitchFamily="34" charset="0"/>
              </a:rPr>
              <a:t> et al., 2009</a:t>
            </a:r>
            <a:r>
              <a:rPr lang="en-US" sz="2000" dirty="0" smtClean="0">
                <a:latin typeface="Arial" panose="020B0604020202020204" pitchFamily="34" charset="0"/>
                <a:cs typeface="Arial" panose="020B0604020202020204" pitchFamily="34" charset="0"/>
              </a:rPr>
              <a:t>)</a:t>
            </a:r>
          </a:p>
          <a:p>
            <a:pPr marL="0" indent="0">
              <a:defRPr/>
            </a:pPr>
            <a:endParaRPr lang="en-US" sz="8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e</a:t>
            </a:r>
            <a:r>
              <a:rPr lang="en-US" dirty="0" smtClean="0">
                <a:latin typeface="Arial" panose="020B0604020202020204" pitchFamily="34" charset="0"/>
                <a:cs typeface="Arial" panose="020B0604020202020204" pitchFamily="34" charset="0"/>
              </a:rPr>
              <a:t>asily translated to telehealth:</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Comprehensive </a:t>
            </a:r>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nterview; Interview measures; Feedback; 	Clinical care coordination</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Parent and teacher forms; Previous evaluations</a:t>
            </a:r>
          </a:p>
          <a:p>
            <a:pPr lvl="1">
              <a:buFont typeface="Arial" panose="020B0604020202020204" pitchFamily="34" charset="0"/>
              <a:buChar char="•"/>
              <a:defRPr/>
            </a:pPr>
            <a:endParaRPr lang="en-US" sz="8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What less easily translated to telehealth:</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Standardized behavioral observations</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Direct assessment of skills (cognitive, developmental,    </a:t>
            </a:r>
          </a:p>
          <a:p>
            <a:pPr lvl="1">
              <a:buFont typeface="Arial"/>
              <a:buNone/>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academic)</a:t>
            </a:r>
          </a:p>
          <a:p>
            <a:pPr lvl="1">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p:cNvCxnSpPr/>
          <p:nvPr/>
        </p:nvCxnSpPr>
        <p:spPr>
          <a:xfrm flipH="1">
            <a:off x="3350920" y="5062010"/>
            <a:ext cx="1588" cy="2778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796" name="Group 22"/>
          <p:cNvGrpSpPr>
            <a:grpSpLocks/>
          </p:cNvGrpSpPr>
          <p:nvPr/>
        </p:nvGrpSpPr>
        <p:grpSpPr bwMode="auto">
          <a:xfrm>
            <a:off x="405494" y="2266645"/>
            <a:ext cx="1628018" cy="1990164"/>
            <a:chOff x="216032" y="1464409"/>
            <a:chExt cx="2892910" cy="3231546"/>
          </a:xfrm>
        </p:grpSpPr>
        <p:sp>
          <p:nvSpPr>
            <p:cNvPr id="4" name="Rectangle 3"/>
            <p:cNvSpPr/>
            <p:nvPr/>
          </p:nvSpPr>
          <p:spPr>
            <a:xfrm>
              <a:off x="216032" y="1464409"/>
              <a:ext cx="2821107" cy="2917078"/>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5" name="TextBox 4"/>
            <p:cNvSpPr txBox="1"/>
            <p:nvPr/>
          </p:nvSpPr>
          <p:spPr>
            <a:xfrm>
              <a:off x="253554" y="1464409"/>
              <a:ext cx="2855388" cy="3231546"/>
            </a:xfrm>
            <a:prstGeom prst="rect">
              <a:avLst/>
            </a:prstGeom>
            <a:noFill/>
          </p:spPr>
          <p:txBody>
            <a:bodyPr wrap="square">
              <a:spAutoFit/>
            </a:bodyPr>
            <a:lstStyle/>
            <a:p>
              <a:pPr algn="ctr" defTabSz="514350" eaLnBrk="1" fontAlgn="auto" hangingPunct="1">
                <a:spcBef>
                  <a:spcPts val="0"/>
                </a:spcBef>
                <a:spcAft>
                  <a:spcPts val="0"/>
                </a:spcAft>
                <a:defRPr/>
              </a:pPr>
              <a:r>
                <a:rPr lang="en-US" sz="1600" b="1" u="sng" dirty="0">
                  <a:solidFill>
                    <a:prstClr val="black"/>
                  </a:solidFill>
                  <a:latin typeface="Arial" panose="020B0604020202020204" pitchFamily="34" charset="0"/>
                  <a:ea typeface="+mn-ea"/>
                  <a:cs typeface="Arial" panose="020B0604020202020204" pitchFamily="34" charset="0"/>
                </a:rPr>
                <a:t>VEDA 1</a:t>
              </a:r>
            </a:p>
            <a:p>
              <a:pPr algn="ctr" defTabSz="514350" eaLnBrk="1" fontAlgn="auto" hangingPunct="1">
                <a:spcBef>
                  <a:spcPts val="0"/>
                </a:spcBef>
                <a:spcAft>
                  <a:spcPts val="0"/>
                </a:spcAft>
                <a:defRPr/>
              </a:pPr>
              <a:r>
                <a:rPr lang="en-US" sz="1050" i="1" dirty="0">
                  <a:solidFill>
                    <a:prstClr val="black"/>
                  </a:solidFill>
                  <a:latin typeface="Arial" panose="020B0604020202020204" pitchFamily="34" charset="0"/>
                  <a:ea typeface="+mn-ea"/>
                  <a:cs typeface="Arial" panose="020B0604020202020204" pitchFamily="34" charset="0"/>
                </a:rPr>
                <a:t>Formerly IDA2</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Psychology and Psychometrician</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Process: </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Overview</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ADI-R Algorithm</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Psychometrician: DP-4 and CARS-2</a:t>
              </a:r>
            </a:p>
          </p:txBody>
        </p:sp>
      </p:grpSp>
      <p:grpSp>
        <p:nvGrpSpPr>
          <p:cNvPr id="33797" name="Group 19"/>
          <p:cNvGrpSpPr>
            <a:grpSpLocks/>
          </p:cNvGrpSpPr>
          <p:nvPr/>
        </p:nvGrpSpPr>
        <p:grpSpPr bwMode="auto">
          <a:xfrm>
            <a:off x="586778" y="4669530"/>
            <a:ext cx="1286565" cy="1462862"/>
            <a:chOff x="434974" y="5229497"/>
            <a:chExt cx="2528083" cy="1263199"/>
          </a:xfrm>
        </p:grpSpPr>
        <p:sp>
          <p:nvSpPr>
            <p:cNvPr id="16" name="Rectangle 15"/>
            <p:cNvSpPr/>
            <p:nvPr/>
          </p:nvSpPr>
          <p:spPr>
            <a:xfrm>
              <a:off x="434974" y="5229497"/>
              <a:ext cx="2528083" cy="1263199"/>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6" name="TextBox 5"/>
            <p:cNvSpPr txBox="1"/>
            <p:nvPr/>
          </p:nvSpPr>
          <p:spPr>
            <a:xfrm>
              <a:off x="434974" y="5260131"/>
              <a:ext cx="2528083" cy="1195960"/>
            </a:xfrm>
            <a:prstGeom prst="rect">
              <a:avLst/>
            </a:prstGeom>
            <a:noFill/>
          </p:spPr>
          <p:txBody>
            <a:bodyPr>
              <a:spAutoFit/>
            </a:bodyPr>
            <a:lstStyle/>
            <a:p>
              <a:pPr algn="ctr" defTabSz="514350" eaLnBrk="1" fontAlgn="auto" hangingPunct="1">
                <a:spcBef>
                  <a:spcPts val="0"/>
                </a:spcBef>
                <a:spcAft>
                  <a:spcPts val="0"/>
                </a:spcAft>
                <a:defRPr/>
              </a:pPr>
              <a:r>
                <a:rPr lang="en-US" sz="1200" b="1" u="sng" dirty="0">
                  <a:solidFill>
                    <a:prstClr val="black"/>
                  </a:solidFill>
                  <a:latin typeface="Arial" panose="020B0604020202020204" pitchFamily="34" charset="0"/>
                  <a:ea typeface="+mn-ea"/>
                  <a:cs typeface="Arial" panose="020B0604020202020204" pitchFamily="34" charset="0"/>
                </a:rPr>
                <a:t>Vineland-3</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Psychologist</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Process: </a:t>
              </a:r>
              <a:r>
                <a:rPr lang="en-US" sz="1200" dirty="0">
                  <a:solidFill>
                    <a:prstClr val="black"/>
                  </a:solidFill>
                  <a:latin typeface="Arial" panose="020B0604020202020204" pitchFamily="34" charset="0"/>
                  <a:ea typeface="+mn-ea"/>
                  <a:cs typeface="Arial" panose="020B0604020202020204" pitchFamily="34" charset="0"/>
                </a:rPr>
                <a:t>Schedule separately as needed</a:t>
              </a:r>
            </a:p>
          </p:txBody>
        </p:sp>
      </p:grpSp>
      <p:grpSp>
        <p:nvGrpSpPr>
          <p:cNvPr id="33798" name="Group 41"/>
          <p:cNvGrpSpPr>
            <a:grpSpLocks/>
          </p:cNvGrpSpPr>
          <p:nvPr/>
        </p:nvGrpSpPr>
        <p:grpSpPr bwMode="auto">
          <a:xfrm>
            <a:off x="2415326" y="2091493"/>
            <a:ext cx="1882817" cy="2966693"/>
            <a:chOff x="3544813" y="1198351"/>
            <a:chExt cx="2338640" cy="3892586"/>
          </a:xfrm>
        </p:grpSpPr>
        <p:sp>
          <p:nvSpPr>
            <p:cNvPr id="8" name="Rectangle 7"/>
            <p:cNvSpPr/>
            <p:nvPr/>
          </p:nvSpPr>
          <p:spPr>
            <a:xfrm>
              <a:off x="3544813" y="1198351"/>
              <a:ext cx="2338640" cy="3892586"/>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7" name="TextBox 6"/>
            <p:cNvSpPr txBox="1"/>
            <p:nvPr/>
          </p:nvSpPr>
          <p:spPr>
            <a:xfrm>
              <a:off x="3623802" y="1198351"/>
              <a:ext cx="2259651" cy="3806120"/>
            </a:xfrm>
            <a:prstGeom prst="rect">
              <a:avLst/>
            </a:prstGeom>
            <a:noFill/>
          </p:spPr>
          <p:txBody>
            <a:bodyPr>
              <a:spAutoFit/>
            </a:bodyPr>
            <a:lstStyle/>
            <a:p>
              <a:pPr algn="ctr" defTabSz="514350" eaLnBrk="1" fontAlgn="auto" hangingPunct="1">
                <a:spcBef>
                  <a:spcPts val="0"/>
                </a:spcBef>
                <a:spcAft>
                  <a:spcPts val="0"/>
                </a:spcAft>
                <a:defRPr/>
              </a:pPr>
              <a:r>
                <a:rPr lang="en-US" sz="1600" b="1" u="sng" dirty="0">
                  <a:solidFill>
                    <a:prstClr val="black"/>
                  </a:solidFill>
                  <a:latin typeface="Arial" panose="020B0604020202020204" pitchFamily="34" charset="0"/>
                  <a:ea typeface="+mn-ea"/>
                  <a:cs typeface="Arial" panose="020B0604020202020204" pitchFamily="34" charset="0"/>
                </a:rPr>
                <a:t>VEDA 2</a:t>
              </a:r>
            </a:p>
            <a:p>
              <a:pPr algn="ctr" defTabSz="514350" eaLnBrk="1" fontAlgn="auto" hangingPunct="1">
                <a:spcBef>
                  <a:spcPts val="0"/>
                </a:spcBef>
                <a:spcAft>
                  <a:spcPts val="0"/>
                </a:spcAft>
                <a:defRPr/>
              </a:pPr>
              <a:r>
                <a:rPr lang="en-US" sz="1050" i="1" dirty="0">
                  <a:solidFill>
                    <a:prstClr val="black"/>
                  </a:solidFill>
                  <a:latin typeface="Arial" panose="020B0604020202020204" pitchFamily="34" charset="0"/>
                  <a:ea typeface="+mn-ea"/>
                  <a:cs typeface="Arial" panose="020B0604020202020204" pitchFamily="34" charset="0"/>
                </a:rPr>
                <a:t>Formerly IDA1</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Psychology, Medical, Speech, &amp; Psychometrician</a:t>
              </a:r>
              <a:r>
                <a:rPr lang="en-US" sz="1200" dirty="0">
                  <a:solidFill>
                    <a:prstClr val="black"/>
                  </a:solidFill>
                  <a:latin typeface="Calibri" panose="020F0502020204030204"/>
                  <a:ea typeface="+mn-ea"/>
                  <a:cs typeface="+mn-cs"/>
                </a:rPr>
                <a:t/>
              </a:r>
              <a:br>
                <a:rPr lang="en-US" sz="1200" dirty="0">
                  <a:solidFill>
                    <a:prstClr val="black"/>
                  </a:solidFill>
                  <a:latin typeface="Calibri" panose="020F0502020204030204"/>
                  <a:ea typeface="+mn-ea"/>
                  <a:cs typeface="+mn-cs"/>
                </a:rPr>
              </a:br>
              <a:r>
                <a:rPr lang="en-US" sz="1200" b="1" dirty="0">
                  <a:solidFill>
                    <a:prstClr val="black"/>
                  </a:solidFill>
                  <a:latin typeface="Arial" panose="020B0604020202020204" pitchFamily="34" charset="0"/>
                  <a:ea typeface="+mn-ea"/>
                  <a:cs typeface="Arial" panose="020B0604020202020204" pitchFamily="34" charset="0"/>
                </a:rPr>
                <a:t>Process: </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AVABO</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Speech</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Clinical and Med Interview</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DP-4 Interview – if not done </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CARS-2 (finish)</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Conference and initial feedback</a:t>
              </a:r>
            </a:p>
          </p:txBody>
        </p:sp>
      </p:grpSp>
      <p:grpSp>
        <p:nvGrpSpPr>
          <p:cNvPr id="33799" name="Group 31"/>
          <p:cNvGrpSpPr>
            <a:grpSpLocks/>
          </p:cNvGrpSpPr>
          <p:nvPr/>
        </p:nvGrpSpPr>
        <p:grpSpPr bwMode="auto">
          <a:xfrm>
            <a:off x="4763859" y="1683761"/>
            <a:ext cx="1499490" cy="1777608"/>
            <a:chOff x="8631741" y="325275"/>
            <a:chExt cx="2913027" cy="1639432"/>
          </a:xfrm>
        </p:grpSpPr>
        <p:sp>
          <p:nvSpPr>
            <p:cNvPr id="30" name="Rectangle 29"/>
            <p:cNvSpPr/>
            <p:nvPr/>
          </p:nvSpPr>
          <p:spPr>
            <a:xfrm>
              <a:off x="8631741" y="325275"/>
              <a:ext cx="2913027" cy="1385209"/>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11" name="TextBox 10"/>
            <p:cNvSpPr txBox="1"/>
            <p:nvPr/>
          </p:nvSpPr>
          <p:spPr>
            <a:xfrm>
              <a:off x="8717117" y="341992"/>
              <a:ext cx="2773009" cy="1622715"/>
            </a:xfrm>
            <a:prstGeom prst="rect">
              <a:avLst/>
            </a:prstGeom>
            <a:noFill/>
          </p:spPr>
          <p:txBody>
            <a:bodyPr>
              <a:spAutoFit/>
            </a:bodyPr>
            <a:lstStyle/>
            <a:p>
              <a:pPr algn="ctr" defTabSz="514350" eaLnBrk="1" fontAlgn="auto" hangingPunct="1">
                <a:spcBef>
                  <a:spcPts val="0"/>
                </a:spcBef>
                <a:spcAft>
                  <a:spcPts val="0"/>
                </a:spcAft>
                <a:defRPr/>
              </a:pPr>
              <a:r>
                <a:rPr lang="en-US" sz="1600" b="1" u="sng" dirty="0">
                  <a:solidFill>
                    <a:prstClr val="black"/>
                  </a:solidFill>
                  <a:latin typeface="Arial" panose="020B0604020202020204" pitchFamily="34" charset="0"/>
                  <a:ea typeface="+mn-ea"/>
                  <a:cs typeface="Arial" panose="020B0604020202020204" pitchFamily="34" charset="0"/>
                </a:rPr>
                <a:t>VEDA 3</a:t>
              </a:r>
            </a:p>
            <a:p>
              <a:pPr algn="ctr" defTabSz="514350" eaLnBrk="1" fontAlgn="auto" hangingPunct="1">
                <a:spcBef>
                  <a:spcPts val="0"/>
                </a:spcBef>
                <a:spcAft>
                  <a:spcPts val="0"/>
                </a:spcAft>
                <a:defRPr/>
              </a:pPr>
              <a:r>
                <a:rPr lang="en-US" sz="1050" i="1" dirty="0">
                  <a:solidFill>
                    <a:prstClr val="black"/>
                  </a:solidFill>
                  <a:latin typeface="Arial" panose="020B0604020202020204" pitchFamily="34" charset="0"/>
                  <a:ea typeface="+mn-ea"/>
                  <a:cs typeface="Arial" panose="020B0604020202020204" pitchFamily="34" charset="0"/>
                </a:rPr>
                <a:t>as needed</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Psychology and Psychometrician</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Process: </a:t>
              </a:r>
              <a:r>
                <a:rPr lang="en-US" sz="1200" dirty="0">
                  <a:solidFill>
                    <a:prstClr val="black"/>
                  </a:solidFill>
                  <a:latin typeface="Arial" panose="020B0604020202020204" pitchFamily="34" charset="0"/>
                  <a:ea typeface="+mn-ea"/>
                  <a:cs typeface="Arial" panose="020B0604020202020204" pitchFamily="34" charset="0"/>
                </a:rPr>
                <a:t>Additional testing</a:t>
              </a:r>
            </a:p>
          </p:txBody>
        </p:sp>
      </p:grpSp>
      <p:grpSp>
        <p:nvGrpSpPr>
          <p:cNvPr id="33800" name="Group 27"/>
          <p:cNvGrpSpPr>
            <a:grpSpLocks/>
          </p:cNvGrpSpPr>
          <p:nvPr/>
        </p:nvGrpSpPr>
        <p:grpSpPr bwMode="auto">
          <a:xfrm>
            <a:off x="4713106" y="3643784"/>
            <a:ext cx="1844250" cy="2436270"/>
            <a:chOff x="8296004" y="1940889"/>
            <a:chExt cx="3726665" cy="2070548"/>
          </a:xfrm>
        </p:grpSpPr>
        <p:sp>
          <p:nvSpPr>
            <p:cNvPr id="26" name="Rectangle 25"/>
            <p:cNvSpPr/>
            <p:nvPr/>
          </p:nvSpPr>
          <p:spPr>
            <a:xfrm>
              <a:off x="8296004" y="1940889"/>
              <a:ext cx="3726665" cy="2070548"/>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13" name="TextBox 12"/>
            <p:cNvSpPr txBox="1"/>
            <p:nvPr/>
          </p:nvSpPr>
          <p:spPr>
            <a:xfrm>
              <a:off x="8403893" y="2007573"/>
              <a:ext cx="3510888" cy="1857179"/>
            </a:xfrm>
            <a:prstGeom prst="rect">
              <a:avLst/>
            </a:prstGeom>
            <a:noFill/>
          </p:spPr>
          <p:txBody>
            <a:bodyPr>
              <a:spAutoFit/>
            </a:bodyPr>
            <a:lstStyle/>
            <a:p>
              <a:pPr algn="ctr" defTabSz="514350" eaLnBrk="1" fontAlgn="auto" hangingPunct="1">
                <a:spcBef>
                  <a:spcPts val="0"/>
                </a:spcBef>
                <a:spcAft>
                  <a:spcPts val="0"/>
                </a:spcAft>
                <a:defRPr/>
              </a:pPr>
              <a:r>
                <a:rPr lang="en-US" sz="1600" b="1" u="sng" dirty="0">
                  <a:solidFill>
                    <a:prstClr val="black"/>
                  </a:solidFill>
                  <a:latin typeface="Arial" panose="020B0604020202020204" pitchFamily="34" charset="0"/>
                  <a:ea typeface="+mn-ea"/>
                  <a:cs typeface="Arial" panose="020B0604020202020204" pitchFamily="34" charset="0"/>
                </a:rPr>
                <a:t>Feedback</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Psychology </a:t>
              </a:r>
              <a:r>
                <a:rPr lang="en-US" sz="1200" b="1" dirty="0">
                  <a:solidFill>
                    <a:prstClr val="black"/>
                  </a:solidFill>
                  <a:latin typeface="Arial" panose="020B0604020202020204" pitchFamily="34" charset="0"/>
                  <a:ea typeface="+mn-ea"/>
                  <a:cs typeface="Arial" panose="020B0604020202020204" pitchFamily="34" charset="0"/>
                </a:rPr>
                <a:t>Process: </a:t>
              </a:r>
            </a:p>
            <a:p>
              <a:pPr defTabSz="514350" eaLnBrk="1" fontAlgn="auto" hangingPunct="1">
                <a:spcBef>
                  <a:spcPts val="0"/>
                </a:spcBef>
                <a:spcAft>
                  <a:spcPts val="0"/>
                </a:spcAft>
                <a:defRPr/>
              </a:pPr>
              <a:r>
                <a:rPr lang="en-US" sz="1200" dirty="0">
                  <a:solidFill>
                    <a:prstClr val="black"/>
                  </a:solidFill>
                  <a:latin typeface="Arial" panose="020B0604020202020204" pitchFamily="34" charset="0"/>
                  <a:ea typeface="+mn-ea"/>
                  <a:cs typeface="Arial" panose="020B0604020202020204" pitchFamily="34" charset="0"/>
                </a:rPr>
                <a:t>Discussion with family</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Goal: </a:t>
              </a:r>
              <a:r>
                <a:rPr lang="en-US" sz="1200" dirty="0">
                  <a:solidFill>
                    <a:prstClr val="black"/>
                  </a:solidFill>
                  <a:latin typeface="Arial" panose="020B0604020202020204" pitchFamily="34" charset="0"/>
                  <a:ea typeface="+mn-ea"/>
                  <a:cs typeface="Arial" panose="020B0604020202020204" pitchFamily="34" charset="0"/>
                </a:rPr>
                <a:t>Provide comprehensive explanation of results and diagnosis. Discuss recommendations</a:t>
              </a:r>
            </a:p>
            <a:p>
              <a:pPr defTabSz="514350" eaLnBrk="1" fontAlgn="auto" hangingPunct="1">
                <a:spcBef>
                  <a:spcPts val="0"/>
                </a:spcBef>
                <a:spcAft>
                  <a:spcPts val="0"/>
                </a:spcAft>
                <a:defRPr/>
              </a:pPr>
              <a:r>
                <a:rPr lang="en-US" sz="1200" dirty="0">
                  <a:solidFill>
                    <a:prstClr val="black"/>
                  </a:solidFill>
                  <a:latin typeface="Arial" panose="020B0604020202020204" pitchFamily="34" charset="0"/>
                  <a:ea typeface="+mn-ea"/>
                  <a:cs typeface="Arial" panose="020B0604020202020204" pitchFamily="34" charset="0"/>
                </a:rPr>
                <a:t>Assess acute needs of family</a:t>
              </a:r>
            </a:p>
          </p:txBody>
        </p:sp>
      </p:grpSp>
      <p:grpSp>
        <p:nvGrpSpPr>
          <p:cNvPr id="33801" name="Group 35"/>
          <p:cNvGrpSpPr>
            <a:grpSpLocks/>
          </p:cNvGrpSpPr>
          <p:nvPr/>
        </p:nvGrpSpPr>
        <p:grpSpPr bwMode="auto">
          <a:xfrm>
            <a:off x="7013628" y="2091494"/>
            <a:ext cx="1910623" cy="2554928"/>
            <a:chOff x="8350644" y="4476750"/>
            <a:chExt cx="3672026" cy="2245376"/>
          </a:xfrm>
        </p:grpSpPr>
        <p:sp>
          <p:nvSpPr>
            <p:cNvPr id="34" name="Rectangle 33"/>
            <p:cNvSpPr/>
            <p:nvPr/>
          </p:nvSpPr>
          <p:spPr>
            <a:xfrm>
              <a:off x="8350644" y="4476750"/>
              <a:ext cx="3672026" cy="2171326"/>
            </a:xfrm>
            <a:prstGeom prst="rect">
              <a:avLst/>
            </a:prstGeom>
            <a:solidFill>
              <a:srgbClr val="EED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14" name="TextBox 13"/>
            <p:cNvSpPr txBox="1"/>
            <p:nvPr/>
          </p:nvSpPr>
          <p:spPr>
            <a:xfrm>
              <a:off x="8434906" y="4562728"/>
              <a:ext cx="3337323" cy="2159398"/>
            </a:xfrm>
            <a:prstGeom prst="rect">
              <a:avLst/>
            </a:prstGeom>
            <a:noFill/>
          </p:spPr>
          <p:txBody>
            <a:bodyPr wrap="square">
              <a:spAutoFit/>
            </a:bodyPr>
            <a:lstStyle/>
            <a:p>
              <a:pPr algn="ctr" defTabSz="514350" eaLnBrk="1" fontAlgn="auto" hangingPunct="1">
                <a:spcBef>
                  <a:spcPts val="0"/>
                </a:spcBef>
                <a:spcAft>
                  <a:spcPts val="0"/>
                </a:spcAft>
                <a:defRPr/>
              </a:pPr>
              <a:r>
                <a:rPr lang="en-US" sz="1600" b="1" u="sng" dirty="0">
                  <a:solidFill>
                    <a:prstClr val="black"/>
                  </a:solidFill>
                  <a:latin typeface="Arial" panose="020B0604020202020204" pitchFamily="34" charset="0"/>
                  <a:ea typeface="+mn-ea"/>
                  <a:cs typeface="Arial" panose="020B0604020202020204" pitchFamily="34" charset="0"/>
                </a:rPr>
                <a:t>Care Cord/ RITI</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Psychology and </a:t>
              </a:r>
              <a:r>
                <a:rPr lang="en-US" sz="1200" dirty="0" smtClean="0">
                  <a:solidFill>
                    <a:prstClr val="black"/>
                  </a:solidFill>
                  <a:latin typeface="Arial" panose="020B0604020202020204" pitchFamily="34" charset="0"/>
                  <a:ea typeface="+mn-ea"/>
                  <a:cs typeface="Arial" panose="020B0604020202020204" pitchFamily="34" charset="0"/>
                </a:rPr>
                <a:t>Outpatient Therapists</a:t>
              </a:r>
              <a:endParaRPr lang="en-US" sz="1200" dirty="0">
                <a:solidFill>
                  <a:prstClr val="black"/>
                </a:solidFill>
                <a:latin typeface="Arial" panose="020B0604020202020204" pitchFamily="34" charset="0"/>
                <a:ea typeface="+mn-ea"/>
                <a:cs typeface="Arial" panose="020B0604020202020204" pitchFamily="34" charset="0"/>
              </a:endParaRP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Goal: </a:t>
              </a:r>
              <a:r>
                <a:rPr lang="en-US" sz="1200" dirty="0">
                  <a:solidFill>
                    <a:prstClr val="black"/>
                  </a:solidFill>
                  <a:latin typeface="Arial" panose="020B0604020202020204" pitchFamily="34" charset="0"/>
                  <a:ea typeface="+mn-ea"/>
                  <a:cs typeface="Arial" panose="020B0604020202020204" pitchFamily="34" charset="0"/>
                </a:rPr>
                <a:t>assist in understanding and implementation of recs. Provide targeted and short term treatment</a:t>
              </a:r>
            </a:p>
            <a:p>
              <a:pPr marL="160735" indent="-160735" defTabSz="514350" eaLnBrk="1" fontAlgn="auto" hangingPunct="1">
                <a:spcBef>
                  <a:spcPts val="0"/>
                </a:spcBef>
                <a:spcAft>
                  <a:spcPts val="0"/>
                </a:spcAft>
                <a:buFont typeface="Arial" panose="020B0604020202020204" pitchFamily="34" charset="0"/>
                <a:buChar char="•"/>
                <a:defRPr/>
              </a:pPr>
              <a:r>
                <a:rPr lang="en-US" sz="1200" dirty="0">
                  <a:solidFill>
                    <a:prstClr val="black"/>
                  </a:solidFill>
                  <a:latin typeface="Arial" panose="020B0604020202020204" pitchFamily="34" charset="0"/>
                  <a:ea typeface="+mn-ea"/>
                  <a:cs typeface="Arial" panose="020B0604020202020204" pitchFamily="34" charset="0"/>
                </a:rPr>
                <a:t>RUBI</a:t>
              </a:r>
            </a:p>
            <a:p>
              <a:pPr marL="160735" indent="-160735" defTabSz="514350" eaLnBrk="1" fontAlgn="auto" hangingPunct="1">
                <a:spcBef>
                  <a:spcPts val="0"/>
                </a:spcBef>
                <a:spcAft>
                  <a:spcPts val="0"/>
                </a:spcAft>
                <a:buFont typeface="Arial" panose="020B0604020202020204" pitchFamily="34" charset="0"/>
                <a:buChar char="•"/>
                <a:defRPr/>
              </a:pPr>
              <a:r>
                <a:rPr lang="en-US" sz="1200" dirty="0" smtClean="0">
                  <a:solidFill>
                    <a:prstClr val="black"/>
                  </a:solidFill>
                  <a:latin typeface="Arial" panose="020B0604020202020204" pitchFamily="34" charset="0"/>
                  <a:ea typeface="+mn-ea"/>
                  <a:cs typeface="Arial" panose="020B0604020202020204" pitchFamily="34" charset="0"/>
                </a:rPr>
                <a:t>Targeted Behavior </a:t>
              </a:r>
              <a:r>
                <a:rPr lang="en-US" sz="1200" dirty="0">
                  <a:solidFill>
                    <a:prstClr val="black"/>
                  </a:solidFill>
                  <a:latin typeface="Arial" panose="020B0604020202020204" pitchFamily="34" charset="0"/>
                  <a:ea typeface="+mn-ea"/>
                  <a:cs typeface="Arial" panose="020B0604020202020204" pitchFamily="34" charset="0"/>
                </a:rPr>
                <a:t>consult</a:t>
              </a:r>
            </a:p>
          </p:txBody>
        </p:sp>
      </p:grpSp>
      <p:grpSp>
        <p:nvGrpSpPr>
          <p:cNvPr id="33802" name="Group 23"/>
          <p:cNvGrpSpPr>
            <a:grpSpLocks/>
          </p:cNvGrpSpPr>
          <p:nvPr/>
        </p:nvGrpSpPr>
        <p:grpSpPr bwMode="auto">
          <a:xfrm>
            <a:off x="2637893" y="5336954"/>
            <a:ext cx="1501275" cy="1072555"/>
            <a:chOff x="4017160" y="5172027"/>
            <a:chExt cx="2850932" cy="1262882"/>
          </a:xfrm>
        </p:grpSpPr>
        <p:sp>
          <p:nvSpPr>
            <p:cNvPr id="17" name="Rectangle 16"/>
            <p:cNvSpPr/>
            <p:nvPr/>
          </p:nvSpPr>
          <p:spPr>
            <a:xfrm>
              <a:off x="4017160" y="5172027"/>
              <a:ext cx="2775997" cy="1262882"/>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14350" eaLnBrk="1" fontAlgn="auto" hangingPunct="1">
                <a:spcBef>
                  <a:spcPts val="0"/>
                </a:spcBef>
                <a:spcAft>
                  <a:spcPts val="0"/>
                </a:spcAft>
                <a:defRPr/>
              </a:pPr>
              <a:endParaRPr lang="en-US" sz="1013" dirty="0">
                <a:solidFill>
                  <a:prstClr val="white"/>
                </a:solidFill>
              </a:endParaRPr>
            </a:p>
          </p:txBody>
        </p:sp>
        <p:sp>
          <p:nvSpPr>
            <p:cNvPr id="18" name="TextBox 17"/>
            <p:cNvSpPr txBox="1"/>
            <p:nvPr/>
          </p:nvSpPr>
          <p:spPr>
            <a:xfrm>
              <a:off x="4092095" y="5172027"/>
              <a:ext cx="2775997" cy="1195894"/>
            </a:xfrm>
            <a:prstGeom prst="rect">
              <a:avLst/>
            </a:prstGeom>
            <a:noFill/>
          </p:spPr>
          <p:txBody>
            <a:bodyPr>
              <a:spAutoFit/>
            </a:bodyPr>
            <a:lstStyle/>
            <a:p>
              <a:pPr algn="ctr" defTabSz="514350" eaLnBrk="1" fontAlgn="auto" hangingPunct="1">
                <a:spcBef>
                  <a:spcPts val="0"/>
                </a:spcBef>
                <a:spcAft>
                  <a:spcPts val="0"/>
                </a:spcAft>
                <a:defRPr/>
              </a:pPr>
              <a:r>
                <a:rPr lang="en-US" sz="1200" b="1" u="sng" dirty="0">
                  <a:solidFill>
                    <a:prstClr val="black"/>
                  </a:solidFill>
                  <a:latin typeface="Arial" panose="020B0604020202020204" pitchFamily="34" charset="0"/>
                  <a:ea typeface="+mn-ea"/>
                  <a:cs typeface="Arial" panose="020B0604020202020204" pitchFamily="34" charset="0"/>
                </a:rPr>
                <a:t>Genetics</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Team: </a:t>
              </a:r>
              <a:r>
                <a:rPr lang="en-US" sz="1200" dirty="0">
                  <a:solidFill>
                    <a:prstClr val="black"/>
                  </a:solidFill>
                  <a:latin typeface="Arial" panose="020B0604020202020204" pitchFamily="34" charset="0"/>
                  <a:ea typeface="+mn-ea"/>
                  <a:cs typeface="Arial" panose="020B0604020202020204" pitchFamily="34" charset="0"/>
                </a:rPr>
                <a:t>Genetics</a:t>
              </a:r>
            </a:p>
            <a:p>
              <a:pPr defTabSz="514350" eaLnBrk="1" fontAlgn="auto" hangingPunct="1">
                <a:spcBef>
                  <a:spcPts val="0"/>
                </a:spcBef>
                <a:spcAft>
                  <a:spcPts val="0"/>
                </a:spcAft>
                <a:defRPr/>
              </a:pPr>
              <a:r>
                <a:rPr lang="en-US" sz="1200" b="1" dirty="0">
                  <a:solidFill>
                    <a:prstClr val="black"/>
                  </a:solidFill>
                  <a:latin typeface="Arial" panose="020B0604020202020204" pitchFamily="34" charset="0"/>
                  <a:ea typeface="+mn-ea"/>
                  <a:cs typeface="Arial" panose="020B0604020202020204" pitchFamily="34" charset="0"/>
                </a:rPr>
                <a:t>Process: </a:t>
              </a:r>
              <a:r>
                <a:rPr lang="en-US" sz="1200" dirty="0">
                  <a:solidFill>
                    <a:prstClr val="black"/>
                  </a:solidFill>
                  <a:latin typeface="Arial" panose="020B0604020202020204" pitchFamily="34" charset="0"/>
                  <a:ea typeface="+mn-ea"/>
                  <a:cs typeface="Arial" panose="020B0604020202020204" pitchFamily="34" charset="0"/>
                </a:rPr>
                <a:t>Either joins Zoom call or phones separately</a:t>
              </a:r>
            </a:p>
          </p:txBody>
        </p:sp>
      </p:grpSp>
      <p:cxnSp>
        <p:nvCxnSpPr>
          <p:cNvPr id="38" name="Straight Arrow Connector 37"/>
          <p:cNvCxnSpPr/>
          <p:nvPr/>
        </p:nvCxnSpPr>
        <p:spPr>
          <a:xfrm flipV="1">
            <a:off x="2053159" y="3849062"/>
            <a:ext cx="346075" cy="15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351535" y="2344916"/>
            <a:ext cx="355600" cy="228600"/>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587868" y="3849062"/>
            <a:ext cx="346075" cy="3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340335" y="3849062"/>
            <a:ext cx="346075" cy="31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824651" y="3205338"/>
            <a:ext cx="0" cy="4286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31825" y="347663"/>
            <a:ext cx="8166100" cy="1200150"/>
          </a:xfrm>
          <a:prstGeom prst="rect">
            <a:avLst/>
          </a:prstGeom>
          <a:noFill/>
        </p:spPr>
        <p:txBody>
          <a:bodyPr>
            <a:spAutoFit/>
          </a:bodyPr>
          <a:lstStyle/>
          <a:p>
            <a:pPr algn="ctr" defTabSz="514350" eaLnBrk="1" fontAlgn="auto" hangingPunct="1">
              <a:spcBef>
                <a:spcPts val="0"/>
              </a:spcBef>
              <a:spcAft>
                <a:spcPts val="0"/>
              </a:spcAft>
              <a:defRPr/>
            </a:pPr>
            <a:r>
              <a:rPr lang="en-US" sz="3600" dirty="0">
                <a:solidFill>
                  <a:prstClr val="black"/>
                </a:solidFill>
                <a:latin typeface="Arial" panose="020B0604020202020204" pitchFamily="34" charset="0"/>
                <a:ea typeface="+mn-ea"/>
                <a:cs typeface="Arial" panose="020B0604020202020204" pitchFamily="34" charset="0"/>
              </a:rPr>
              <a:t>Virtual Evaluation Diagnostic Assessment (VEDA) Telehealth Model</a:t>
            </a:r>
          </a:p>
        </p:txBody>
      </p:sp>
      <p:cxnSp>
        <p:nvCxnSpPr>
          <p:cNvPr id="33" name="Straight Arrow Connector 32"/>
          <p:cNvCxnSpPr/>
          <p:nvPr/>
        </p:nvCxnSpPr>
        <p:spPr>
          <a:xfrm>
            <a:off x="1191619" y="4092217"/>
            <a:ext cx="0" cy="55420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Changes to Assessment Model</a:t>
            </a:r>
            <a:endParaRPr lang="en-US" dirty="0"/>
          </a:p>
        </p:txBody>
      </p:sp>
      <p:sp>
        <p:nvSpPr>
          <p:cNvPr id="3" name="Content Placeholder 2"/>
          <p:cNvSpPr>
            <a:spLocks noGrp="1"/>
          </p:cNvSpPr>
          <p:nvPr>
            <p:ph idx="1"/>
          </p:nvPr>
        </p:nvSpPr>
        <p:spPr>
          <a:xfrm>
            <a:off x="457200" y="1600199"/>
            <a:ext cx="8229600" cy="4320153"/>
          </a:xfrm>
        </p:spPr>
        <p:txBody>
          <a:bodyPr/>
          <a:lstStyle/>
          <a:p>
            <a:pPr>
              <a:spcAft>
                <a:spcPts val="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Standardized interview </a:t>
            </a:r>
            <a:r>
              <a:rPr lang="en-US" dirty="0">
                <a:latin typeface="Arial" panose="020B0604020202020204" pitchFamily="34" charset="0"/>
                <a:cs typeface="Arial" panose="020B0604020202020204" pitchFamily="34" charset="0"/>
              </a:rPr>
              <a:t>measure </a:t>
            </a:r>
            <a:endParaRPr lang="en-US" dirty="0" smtClean="0">
              <a:latin typeface="Arial" panose="020B0604020202020204" pitchFamily="34" charset="0"/>
              <a:cs typeface="Arial" panose="020B0604020202020204" pitchFamily="34" charset="0"/>
            </a:endParaRPr>
          </a:p>
          <a:p>
            <a:pPr marL="1085850" lvl="1" indent="-342900">
              <a:spcAft>
                <a:spcPts val="1200"/>
              </a:spcAft>
            </a:pPr>
            <a:r>
              <a:rPr lang="en-US" sz="2000" dirty="0" smtClean="0">
                <a:latin typeface="Arial" panose="020B0604020202020204" pitchFamily="34" charset="0"/>
                <a:cs typeface="Arial" panose="020B0604020202020204" pitchFamily="34" charset="0"/>
              </a:rPr>
              <a:t>Autism Diagnostic Interview, Revised (ADI-R</a:t>
            </a:r>
            <a:r>
              <a:rPr lang="en-US" sz="2000" dirty="0">
                <a:latin typeface="Arial" panose="020B0604020202020204" pitchFamily="34" charset="0"/>
                <a:cs typeface="Arial" panose="020B0604020202020204" pitchFamily="34" charset="0"/>
              </a:rPr>
              <a:t>)</a:t>
            </a:r>
          </a:p>
          <a:p>
            <a:pPr>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Psych-only first </a:t>
            </a:r>
            <a:r>
              <a:rPr lang="en-US" dirty="0">
                <a:latin typeface="Arial" panose="020B0604020202020204" pitchFamily="34" charset="0"/>
                <a:cs typeface="Arial" panose="020B0604020202020204" pitchFamily="34" charset="0"/>
              </a:rPr>
              <a:t>to gather info for </a:t>
            </a:r>
            <a:r>
              <a:rPr lang="en-US" dirty="0" smtClean="0">
                <a:latin typeface="Arial" panose="020B0604020202020204" pitchFamily="34" charset="0"/>
                <a:cs typeface="Arial" panose="020B0604020202020204" pitchFamily="34" charset="0"/>
              </a:rPr>
              <a:t>team visit</a:t>
            </a:r>
          </a:p>
          <a:p>
            <a:pPr>
              <a:spcAft>
                <a:spcPts val="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Flexible </a:t>
            </a:r>
            <a:r>
              <a:rPr lang="en-US" dirty="0">
                <a:latin typeface="Arial" panose="020B0604020202020204" pitchFamily="34" charset="0"/>
                <a:cs typeface="Arial" panose="020B0604020202020204" pitchFamily="34" charset="0"/>
              </a:rPr>
              <a:t>space for behavior observation </a:t>
            </a:r>
            <a:endParaRPr lang="en-US" dirty="0" smtClean="0">
              <a:latin typeface="Arial" panose="020B0604020202020204" pitchFamily="34" charset="0"/>
              <a:cs typeface="Arial" panose="020B0604020202020204" pitchFamily="34" charset="0"/>
            </a:endParaRPr>
          </a:p>
          <a:p>
            <a:pPr marL="1085850" lvl="1" indent="-342900">
              <a:spcAft>
                <a:spcPts val="1200"/>
              </a:spcAft>
            </a:pPr>
            <a:r>
              <a:rPr lang="en-US" sz="2000" dirty="0" smtClean="0">
                <a:latin typeface="Arial" panose="020B0604020202020204" pitchFamily="34" charset="0"/>
                <a:cs typeface="Arial" panose="020B0604020202020204" pitchFamily="34" charset="0"/>
              </a:rPr>
              <a:t>Initially: structured observation protocols to complete standardized measure (Childhood Autism Rating Scale; CARS-2)</a:t>
            </a:r>
          </a:p>
          <a:p>
            <a:pPr>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Telehealth options for cognitive &amp; </a:t>
            </a:r>
            <a:r>
              <a:rPr lang="en-US" dirty="0">
                <a:latin typeface="Arial" panose="020B0604020202020204" pitchFamily="34" charset="0"/>
                <a:cs typeface="Arial" panose="020B0604020202020204" pitchFamily="34" charset="0"/>
              </a:rPr>
              <a:t>academic </a:t>
            </a:r>
            <a:r>
              <a:rPr lang="en-US" dirty="0" smtClean="0">
                <a:latin typeface="Arial" panose="020B0604020202020204" pitchFamily="34" charset="0"/>
                <a:cs typeface="Arial" panose="020B0604020202020204" pitchFamily="34" charset="0"/>
              </a:rPr>
              <a:t>assessment</a:t>
            </a:r>
          </a:p>
          <a:p>
            <a:pPr>
              <a:spcAft>
                <a:spcPts val="12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More targeted </a:t>
            </a:r>
            <a:r>
              <a:rPr lang="en-US" dirty="0">
                <a:latin typeface="Arial" panose="020B0604020202020204" pitchFamily="34" charset="0"/>
                <a:cs typeface="Arial" panose="020B0604020202020204" pitchFamily="34" charset="0"/>
              </a:rPr>
              <a:t>intervention </a:t>
            </a:r>
            <a:r>
              <a:rPr lang="en-US" dirty="0" smtClean="0">
                <a:latin typeface="Arial" panose="020B0604020202020204" pitchFamily="34" charset="0"/>
                <a:cs typeface="Arial" panose="020B0604020202020204" pitchFamily="34" charset="0"/>
              </a:rPr>
              <a:t>options with care coordination</a:t>
            </a:r>
            <a:endParaRPr lang="en-US" dirty="0"/>
          </a:p>
        </p:txBody>
      </p:sp>
    </p:spTree>
    <p:extLst>
      <p:ext uri="{BB962C8B-B14F-4D97-AF65-F5344CB8AC3E}">
        <p14:creationId xmlns:p14="http://schemas.microsoft.com/office/powerpoint/2010/main" val="1401892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0A5AC-B286-4927-A556-E62F15F9785E}"/>
              </a:ext>
            </a:extLst>
          </p:cNvPr>
          <p:cNvSpPr>
            <a:spLocks noGrp="1"/>
          </p:cNvSpPr>
          <p:nvPr>
            <p:ph type="title"/>
          </p:nvPr>
        </p:nvSpPr>
        <p:spPr/>
        <p:txBody>
          <a:bodyPr/>
          <a:lstStyle/>
          <a:p>
            <a:pPr>
              <a:defRPr/>
            </a:pPr>
            <a:r>
              <a:rPr lang="en-US" dirty="0"/>
              <a:t>VEDA Implementation Timeline</a:t>
            </a:r>
            <a:endParaRPr lang="ru-RU" dirty="0"/>
          </a:p>
        </p:txBody>
      </p:sp>
      <p:graphicFrame>
        <p:nvGraphicFramePr>
          <p:cNvPr id="4" name="Content Placeholder 6" descr="SmartArt Process diagram">
            <a:extLst>
              <a:ext uri="{FF2B5EF4-FFF2-40B4-BE49-F238E27FC236}">
                <a16:creationId xmlns:a16="http://schemas.microsoft.com/office/drawing/2014/main" id="{3F3F2756-2E70-4E81-9B93-4AC1BABBED19}"/>
              </a:ext>
            </a:extLst>
          </p:cNvPr>
          <p:cNvGraphicFramePr>
            <a:graphicFrameLocks noGrp="1"/>
          </p:cNvGraphicFramePr>
          <p:nvPr>
            <p:ph idx="1"/>
            <p:extLst>
              <p:ext uri="{D42A27DB-BD31-4B8C-83A1-F6EECF244321}">
                <p14:modId xmlns:p14="http://schemas.microsoft.com/office/powerpoint/2010/main" val="2330925878"/>
              </p:ext>
            </p:extLst>
          </p:nvPr>
        </p:nvGraphicFramePr>
        <p:xfrm>
          <a:off x="510778" y="1158240"/>
          <a:ext cx="8033147"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6242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AD1D0CA-E4EC-4890-8BC9-D88EA5091423}"/>
              </a:ext>
            </a:extLst>
          </p:cNvPr>
          <p:cNvPicPr/>
          <p:nvPr/>
        </p:nvPicPr>
        <p:blipFill>
          <a:blip r:embed="rId2"/>
          <a:stretch>
            <a:fillRect/>
          </a:stretch>
        </p:blipFill>
        <p:spPr>
          <a:xfrm>
            <a:off x="457200" y="274638"/>
            <a:ext cx="8229600" cy="4901796"/>
          </a:xfrm>
          <a:prstGeom prst="rect">
            <a:avLst/>
          </a:prstGeom>
        </p:spPr>
      </p:pic>
    </p:spTree>
    <p:extLst>
      <p:ext uri="{BB962C8B-B14F-4D97-AF65-F5344CB8AC3E}">
        <p14:creationId xmlns:p14="http://schemas.microsoft.com/office/powerpoint/2010/main" val="315839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sz="3200" dirty="0" smtClean="0"/>
              <a:t>Sample Comparison: Basic Demographics </a:t>
            </a:r>
            <a:r>
              <a:rPr lang="en-US" sz="2400" dirty="0" smtClean="0"/>
              <a:t>(Kryszak, 2021)</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7576676"/>
              </p:ext>
            </p:extLst>
          </p:nvPr>
        </p:nvGraphicFramePr>
        <p:xfrm>
          <a:off x="628650" y="1641475"/>
          <a:ext cx="7886700" cy="3242328"/>
        </p:xfrm>
        <a:graphic>
          <a:graphicData uri="http://schemas.openxmlformats.org/drawingml/2006/table">
            <a:tbl>
              <a:tblPr/>
              <a:tblGrid>
                <a:gridCol w="1643063">
                  <a:extLst>
                    <a:ext uri="{9D8B030D-6E8A-4147-A177-3AD203B41FA5}">
                      <a16:colId xmlns:a16="http://schemas.microsoft.com/office/drawing/2014/main" val="503444667"/>
                    </a:ext>
                  </a:extLst>
                </a:gridCol>
                <a:gridCol w="2084387">
                  <a:extLst>
                    <a:ext uri="{9D8B030D-6E8A-4147-A177-3AD203B41FA5}">
                      <a16:colId xmlns:a16="http://schemas.microsoft.com/office/drawing/2014/main" val="3974542663"/>
                    </a:ext>
                  </a:extLst>
                </a:gridCol>
                <a:gridCol w="2035175">
                  <a:extLst>
                    <a:ext uri="{9D8B030D-6E8A-4147-A177-3AD203B41FA5}">
                      <a16:colId xmlns:a16="http://schemas.microsoft.com/office/drawing/2014/main" val="2330657290"/>
                    </a:ext>
                  </a:extLst>
                </a:gridCol>
                <a:gridCol w="1473200">
                  <a:extLst>
                    <a:ext uri="{9D8B030D-6E8A-4147-A177-3AD203B41FA5}">
                      <a16:colId xmlns:a16="http://schemas.microsoft.com/office/drawing/2014/main" val="514079600"/>
                    </a:ext>
                  </a:extLst>
                </a:gridCol>
                <a:gridCol w="650875">
                  <a:extLst>
                    <a:ext uri="{9D8B030D-6E8A-4147-A177-3AD203B41FA5}">
                      <a16:colId xmlns:a16="http://schemas.microsoft.com/office/drawing/2014/main" val="598974125"/>
                    </a:ext>
                  </a:extLst>
                </a:gridCol>
              </a:tblGrid>
              <a:tr h="579508">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 </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Telehealth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N (%)</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In-Clinic</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N (%)</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Difference</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372356704"/>
                  </a:ext>
                </a:extLst>
              </a:tr>
              <a:tr h="460224">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Total assessments</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392 (100%)</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449 (100%)</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2364878596"/>
                  </a:ext>
                </a:extLst>
              </a:tr>
              <a:tr h="435028">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Male </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292 (74.49%)</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347 (77.28%)</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χ</a:t>
                      </a:r>
                      <a:r>
                        <a:rPr kumimoji="0" lang="en-US" altLang="en-US" sz="16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(1)=0.48</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rowSpan="2">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.49</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84237488"/>
                  </a:ext>
                </a:extLst>
              </a:tr>
              <a:tr h="435028">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Female</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100 (25.51%)</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102 (22.72%)</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5357625"/>
                  </a:ext>
                </a:extLst>
              </a:tr>
              <a:tr h="435028">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Age</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 = 5.44 (SD=3.40)</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M = 5.97 (SD = 3.44)</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t(839)=2.24</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.03*</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81742861"/>
                  </a:ext>
                </a:extLst>
              </a:tr>
              <a:tr h="4350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Medicaid</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235 (59.94%)</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268 (59.69%)</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χ</a:t>
                      </a:r>
                      <a:r>
                        <a:rPr kumimoji="0" lang="en-US" altLang="en-US" sz="16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(1)=1.45</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.23</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496183046"/>
                  </a:ext>
                </a:extLst>
              </a:tr>
              <a:tr h="43502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rPr>
                        <a:t>Rural</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142 (36.22%)</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168 (37.41%)</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χ</a:t>
                      </a:r>
                      <a:r>
                        <a:rPr kumimoji="0" lang="en-US" altLang="en-US" sz="1600" b="0" i="0" u="none" strike="noStrike" cap="none" normalizeH="0" baseline="30000" dirty="0" smtClean="0">
                          <a:ln>
                            <a:noFill/>
                          </a:ln>
                          <a:solidFill>
                            <a:srgbClr val="000000"/>
                          </a:solidFill>
                          <a:effectLst/>
                          <a:latin typeface="Arial" panose="020B0604020202020204" pitchFamily="34" charset="0"/>
                          <a:cs typeface="Arial" panose="020B0604020202020204" pitchFamily="34" charset="0"/>
                        </a:rPr>
                        <a:t>2</a:t>
                      </a: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(1)=1.72</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.19</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351456549"/>
                  </a:ext>
                </a:extLst>
              </a:tr>
            </a:tbl>
          </a:graphicData>
        </a:graphic>
      </p:graphicFrame>
      <p:sp>
        <p:nvSpPr>
          <p:cNvPr id="35879" name="TextBox 6"/>
          <p:cNvSpPr txBox="1">
            <a:spLocks noChangeArrowheads="1"/>
          </p:cNvSpPr>
          <p:nvPr/>
        </p:nvSpPr>
        <p:spPr bwMode="auto">
          <a:xfrm>
            <a:off x="628650" y="4916541"/>
            <a:ext cx="78867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5pPr>
            <a:lvl6pPr marL="25146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6pPr>
            <a:lvl7pPr marL="29718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7pPr>
            <a:lvl8pPr marL="34290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8pPr>
            <a:lvl9pPr marL="38862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9pPr>
          </a:lstStyle>
          <a:p>
            <a:pPr>
              <a:spcBef>
                <a:spcPct val="0"/>
              </a:spcBef>
              <a:buFontTx/>
              <a:buChar char="•"/>
            </a:pPr>
            <a:r>
              <a:rPr lang="en-US" altLang="en-US" sz="1800" dirty="0" smtClean="0">
                <a:solidFill>
                  <a:srgbClr val="000000"/>
                </a:solidFill>
                <a:latin typeface="Arial" panose="020B0604020202020204" pitchFamily="34" charset="0"/>
                <a:cs typeface="Arial" panose="020B0604020202020204" pitchFamily="34" charset="0"/>
              </a:rPr>
              <a:t>Telehealth: telehealth </a:t>
            </a:r>
            <a:r>
              <a:rPr lang="en-US" altLang="en-US" sz="1800" dirty="0">
                <a:solidFill>
                  <a:srgbClr val="000000"/>
                </a:solidFill>
                <a:latin typeface="Arial" panose="020B0604020202020204" pitchFamily="34" charset="0"/>
                <a:cs typeface="Arial" panose="020B0604020202020204" pitchFamily="34" charset="0"/>
              </a:rPr>
              <a:t>assessments from </a:t>
            </a:r>
            <a:r>
              <a:rPr lang="en-US" altLang="en-US" sz="1800" dirty="0" smtClean="0">
                <a:solidFill>
                  <a:srgbClr val="000000"/>
                </a:solidFill>
                <a:latin typeface="Arial" panose="020B0604020202020204" pitchFamily="34" charset="0"/>
                <a:cs typeface="Arial" panose="020B0604020202020204" pitchFamily="34" charset="0"/>
              </a:rPr>
              <a:t>end of March–August </a:t>
            </a:r>
            <a:r>
              <a:rPr lang="en-US" altLang="en-US" sz="1800" dirty="0">
                <a:solidFill>
                  <a:srgbClr val="000000"/>
                </a:solidFill>
                <a:latin typeface="Arial" panose="020B0604020202020204" pitchFamily="34" charset="0"/>
                <a:cs typeface="Arial" panose="020B0604020202020204" pitchFamily="34" charset="0"/>
              </a:rPr>
              <a:t>2020 </a:t>
            </a:r>
          </a:p>
          <a:p>
            <a:pPr>
              <a:spcBef>
                <a:spcPct val="0"/>
              </a:spcBef>
              <a:buFontTx/>
              <a:buChar char="•"/>
            </a:pPr>
            <a:r>
              <a:rPr lang="en-US" altLang="en-US" sz="1800" dirty="0">
                <a:solidFill>
                  <a:srgbClr val="000000"/>
                </a:solidFill>
                <a:latin typeface="Arial" panose="020B0604020202020204" pitchFamily="34" charset="0"/>
                <a:cs typeface="Arial" panose="020B0604020202020204" pitchFamily="34" charset="0"/>
              </a:rPr>
              <a:t>In-Clinic: </a:t>
            </a:r>
            <a:r>
              <a:rPr lang="en-US" altLang="en-US" sz="1800" dirty="0" smtClean="0">
                <a:solidFill>
                  <a:srgbClr val="000000"/>
                </a:solidFill>
                <a:latin typeface="Arial" panose="020B0604020202020204" pitchFamily="34" charset="0"/>
                <a:cs typeface="Arial" panose="020B0604020202020204" pitchFamily="34" charset="0"/>
              </a:rPr>
              <a:t>in-clinic </a:t>
            </a:r>
            <a:r>
              <a:rPr lang="en-US" altLang="en-US" sz="1800" dirty="0">
                <a:solidFill>
                  <a:srgbClr val="000000"/>
                </a:solidFill>
                <a:latin typeface="Arial" panose="020B0604020202020204" pitchFamily="34" charset="0"/>
                <a:cs typeface="Arial" panose="020B0604020202020204" pitchFamily="34" charset="0"/>
              </a:rPr>
              <a:t>assessments from </a:t>
            </a:r>
            <a:r>
              <a:rPr lang="en-US" altLang="en-US" sz="1800" dirty="0" smtClean="0">
                <a:solidFill>
                  <a:srgbClr val="000000"/>
                </a:solidFill>
                <a:latin typeface="Arial" panose="020B0604020202020204" pitchFamily="34" charset="0"/>
                <a:cs typeface="Arial" panose="020B0604020202020204" pitchFamily="34" charset="0"/>
              </a:rPr>
              <a:t>end of March–August </a:t>
            </a:r>
            <a:r>
              <a:rPr lang="en-US" altLang="en-US" sz="1800" dirty="0">
                <a:solidFill>
                  <a:srgbClr val="000000"/>
                </a:solidFill>
                <a:latin typeface="Arial" panose="020B0604020202020204" pitchFamily="34" charset="0"/>
                <a:cs typeface="Arial" panose="020B0604020202020204" pitchFamily="34" charset="0"/>
              </a:rPr>
              <a:t>2019</a:t>
            </a:r>
          </a:p>
          <a:p>
            <a:pPr>
              <a:spcBef>
                <a:spcPct val="0"/>
              </a:spcBef>
              <a:buFontTx/>
              <a:buChar char="•"/>
            </a:pPr>
            <a:r>
              <a:rPr lang="en-US" altLang="en-US" sz="1800" dirty="0">
                <a:solidFill>
                  <a:srgbClr val="000000"/>
                </a:solidFill>
                <a:latin typeface="Arial" panose="020B0604020202020204" pitchFamily="34" charset="0"/>
                <a:cs typeface="Arial" panose="020B0604020202020204" pitchFamily="34" charset="0"/>
              </a:rPr>
              <a:t>Age range in both </a:t>
            </a:r>
            <a:r>
              <a:rPr lang="en-US" altLang="en-US" sz="1800" dirty="0" smtClean="0">
                <a:solidFill>
                  <a:srgbClr val="000000"/>
                </a:solidFill>
                <a:latin typeface="Arial" panose="020B0604020202020204" pitchFamily="34" charset="0"/>
                <a:cs typeface="Arial" panose="020B0604020202020204" pitchFamily="34" charset="0"/>
              </a:rPr>
              <a:t>samples: 18 </a:t>
            </a:r>
            <a:r>
              <a:rPr lang="en-US" altLang="en-US" sz="1800" dirty="0">
                <a:solidFill>
                  <a:srgbClr val="000000"/>
                </a:solidFill>
                <a:latin typeface="Arial" panose="020B0604020202020204" pitchFamily="34" charset="0"/>
                <a:cs typeface="Arial" panose="020B0604020202020204" pitchFamily="34" charset="0"/>
              </a:rPr>
              <a:t>months to 18 years.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sz="3200" dirty="0" smtClean="0"/>
              <a:t>Sample Comparison: Diagnostic Outcomes </a:t>
            </a:r>
            <a:r>
              <a:rPr lang="en-US" sz="2400" dirty="0"/>
              <a:t>(Kryszak, 2021)</a:t>
            </a:r>
          </a:p>
        </p:txBody>
      </p:sp>
      <p:graphicFrame>
        <p:nvGraphicFramePr>
          <p:cNvPr id="4" name="Content Placeholder 3"/>
          <p:cNvGraphicFramePr>
            <a:graphicFrameLocks noGrp="1"/>
          </p:cNvGraphicFramePr>
          <p:nvPr>
            <p:ph idx="1"/>
          </p:nvPr>
        </p:nvGraphicFramePr>
        <p:xfrm>
          <a:off x="582613" y="1751013"/>
          <a:ext cx="7886700" cy="2197101"/>
        </p:xfrm>
        <a:graphic>
          <a:graphicData uri="http://schemas.openxmlformats.org/drawingml/2006/table">
            <a:tbl>
              <a:tblPr/>
              <a:tblGrid>
                <a:gridCol w="2271712">
                  <a:extLst>
                    <a:ext uri="{9D8B030D-6E8A-4147-A177-3AD203B41FA5}">
                      <a16:colId xmlns:a16="http://schemas.microsoft.com/office/drawing/2014/main" val="1223678230"/>
                    </a:ext>
                  </a:extLst>
                </a:gridCol>
                <a:gridCol w="1711325">
                  <a:extLst>
                    <a:ext uri="{9D8B030D-6E8A-4147-A177-3AD203B41FA5}">
                      <a16:colId xmlns:a16="http://schemas.microsoft.com/office/drawing/2014/main" val="2307856240"/>
                    </a:ext>
                  </a:extLst>
                </a:gridCol>
                <a:gridCol w="1828800">
                  <a:extLst>
                    <a:ext uri="{9D8B030D-6E8A-4147-A177-3AD203B41FA5}">
                      <a16:colId xmlns:a16="http://schemas.microsoft.com/office/drawing/2014/main" val="1973655674"/>
                    </a:ext>
                  </a:extLst>
                </a:gridCol>
                <a:gridCol w="1423988">
                  <a:extLst>
                    <a:ext uri="{9D8B030D-6E8A-4147-A177-3AD203B41FA5}">
                      <a16:colId xmlns:a16="http://schemas.microsoft.com/office/drawing/2014/main" val="1305695739"/>
                    </a:ext>
                  </a:extLst>
                </a:gridCol>
                <a:gridCol w="650875">
                  <a:extLst>
                    <a:ext uri="{9D8B030D-6E8A-4147-A177-3AD203B41FA5}">
                      <a16:colId xmlns:a16="http://schemas.microsoft.com/office/drawing/2014/main" val="3158972273"/>
                    </a:ext>
                  </a:extLst>
                </a:gridCol>
              </a:tblGrid>
              <a:tr h="487821">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 </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Telehealth</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N (%)</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In-Clinic</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N (%)</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Difference</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p</a:t>
                      </a:r>
                    </a:p>
                  </a:txBody>
                  <a:tcPr marL="51435" marR="5143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252791124"/>
                  </a:ext>
                </a:extLst>
              </a:tr>
              <a:tr h="366819">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ASD diagnosed</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245 (62.50%)</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313 (69.71%)</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χ</a:t>
                      </a:r>
                      <a:r>
                        <a:rPr kumimoji="0" lang="en-US" altLang="en-US" sz="1600" b="0" i="0" u="none" strike="noStrike" cap="none" normalizeH="0" baseline="30000" smtClean="0">
                          <a:ln>
                            <a:noFill/>
                          </a:ln>
                          <a:solidFill>
                            <a:srgbClr val="000000"/>
                          </a:solidFill>
                          <a:effectLst/>
                          <a:latin typeface="Arial" panose="020B0604020202020204" pitchFamily="34" charset="0"/>
                          <a:cs typeface="Arial" panose="020B0604020202020204" pitchFamily="34" charset="0"/>
                        </a:rPr>
                        <a:t>2</a:t>
                      </a: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(1)=0.13</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.71</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937295298"/>
                  </a:ext>
                </a:extLst>
              </a:tr>
              <a:tr h="366819">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ASD ruled out</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97 (24.74%)</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133 (29.62%)</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00629441"/>
                  </a:ext>
                </a:extLst>
              </a:tr>
              <a:tr h="487821">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ASD deferred: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not due to telehealth</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8 (2.04%)</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3 (0.67%)</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624750232"/>
                  </a:ext>
                </a:extLst>
              </a:tr>
              <a:tr h="487821">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ASD deferred: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anose="020B0604020202020204" pitchFamily="34" charset="0"/>
                          <a:cs typeface="Arial" panose="020B0604020202020204" pitchFamily="34" charset="0"/>
                        </a:rPr>
                        <a:t>due to telehealth</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42 (10.71%)</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1pPr>
                      <a:lvl2pPr marL="742950" indent="-28575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3pPr>
                      <a:lvl4pPr marL="16002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4pPr>
                      <a:lvl5pPr marL="2057400" indent="-228600">
                        <a:spcBef>
                          <a:spcPct val="20000"/>
                        </a:spcBef>
                        <a:defRPr sz="2000">
                          <a:solidFill>
                            <a:schemeClr val="tx1"/>
                          </a:solidFill>
                          <a:latin typeface="Times New Roman" panose="02020603050405020304" pitchFamily="18" charset="0"/>
                          <a:ea typeface="Geneva" charset="0"/>
                          <a:cs typeface="Times New Roman" panose="02020603050405020304" pitchFamily="18" charset="0"/>
                        </a:defRPr>
                      </a:lvl5pPr>
                      <a:lvl6pPr marL="25146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6pPr>
                      <a:lvl7pPr marL="29718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7pPr>
                      <a:lvl8pPr marL="34290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8pPr>
                      <a:lvl9pPr marL="3886200" indent="-228600" defTabSz="457200" eaLnBrk="0" fontAlgn="base" hangingPunct="0">
                        <a:spcBef>
                          <a:spcPct val="20000"/>
                        </a:spcBef>
                        <a:spcAft>
                          <a:spcPct val="0"/>
                        </a:spcAft>
                        <a:defRPr sz="2000">
                          <a:solidFill>
                            <a:schemeClr val="tx1"/>
                          </a:solidFill>
                          <a:latin typeface="Times New Roman" panose="02020603050405020304" pitchFamily="18" charset="0"/>
                          <a:ea typeface="Geneva" charset="0"/>
                          <a:cs typeface="Times New Roman" panose="02020603050405020304"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a:t>
                      </a:r>
                    </a:p>
                  </a:txBody>
                  <a:tcPr marL="51435" marR="5143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993108938"/>
                  </a:ext>
                </a:extLst>
              </a:tr>
            </a:tbl>
          </a:graphicData>
        </a:graphic>
      </p:graphicFrame>
      <p:sp>
        <p:nvSpPr>
          <p:cNvPr id="37927" name="TextBox 4"/>
          <p:cNvSpPr txBox="1">
            <a:spLocks noChangeArrowheads="1"/>
          </p:cNvSpPr>
          <p:nvPr/>
        </p:nvSpPr>
        <p:spPr bwMode="auto">
          <a:xfrm>
            <a:off x="582613" y="4281488"/>
            <a:ext cx="779303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57175" indent="-257175">
              <a:spcBef>
                <a:spcPct val="20000"/>
              </a:spcBef>
              <a:defRPr sz="2400">
                <a:solidFill>
                  <a:schemeClr val="tx1"/>
                </a:solidFill>
                <a:latin typeface="Times New Roman" panose="02020603050405020304" pitchFamily="18" charset="0"/>
                <a:ea typeface="Geneva"/>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5pPr>
            <a:lvl6pPr marL="25146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6pPr>
            <a:lvl7pPr marL="29718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7pPr>
            <a:lvl8pPr marL="34290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8pPr>
            <a:lvl9pPr marL="38862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9pPr>
          </a:lstStyle>
          <a:p>
            <a:pPr>
              <a:spcBef>
                <a:spcPct val="0"/>
              </a:spcBef>
              <a:buFontTx/>
              <a:buChar char="•"/>
            </a:pPr>
            <a:r>
              <a:rPr lang="en-US" altLang="en-US" sz="1800" b="1" dirty="0" smtClean="0">
                <a:solidFill>
                  <a:srgbClr val="000000"/>
                </a:solidFill>
                <a:latin typeface="Arial" panose="020B0604020202020204" pitchFamily="34" charset="0"/>
                <a:cs typeface="Arial" panose="020B0604020202020204" pitchFamily="34" charset="0"/>
              </a:rPr>
              <a:t>Rates </a:t>
            </a:r>
            <a:r>
              <a:rPr lang="en-US" altLang="en-US" sz="1800" b="1" dirty="0">
                <a:solidFill>
                  <a:srgbClr val="000000"/>
                </a:solidFill>
                <a:latin typeface="Arial" panose="020B0604020202020204" pitchFamily="34" charset="0"/>
                <a:cs typeface="Arial" panose="020B0604020202020204" pitchFamily="34" charset="0"/>
              </a:rPr>
              <a:t>of </a:t>
            </a:r>
            <a:r>
              <a:rPr lang="en-US" altLang="en-US" sz="1800" b="1" dirty="0" smtClean="0">
                <a:solidFill>
                  <a:srgbClr val="000000"/>
                </a:solidFill>
                <a:latin typeface="Arial" panose="020B0604020202020204" pitchFamily="34" charset="0"/>
                <a:cs typeface="Arial" panose="020B0604020202020204" pitchFamily="34" charset="0"/>
              </a:rPr>
              <a:t>ASD diagnoses </a:t>
            </a:r>
            <a:r>
              <a:rPr lang="en-US" altLang="en-US" sz="1800" b="1" dirty="0">
                <a:solidFill>
                  <a:srgbClr val="000000"/>
                </a:solidFill>
                <a:latin typeface="Arial" panose="020B0604020202020204" pitchFamily="34" charset="0"/>
                <a:cs typeface="Arial" panose="020B0604020202020204" pitchFamily="34" charset="0"/>
              </a:rPr>
              <a:t>made between </a:t>
            </a:r>
            <a:r>
              <a:rPr lang="en-US" altLang="en-US" sz="1800" b="1" dirty="0" smtClean="0">
                <a:solidFill>
                  <a:srgbClr val="000000"/>
                </a:solidFill>
                <a:latin typeface="Arial" panose="020B0604020202020204" pitchFamily="34" charset="0"/>
                <a:cs typeface="Arial" panose="020B0604020202020204" pitchFamily="34" charset="0"/>
              </a:rPr>
              <a:t>samples not significantly different</a:t>
            </a:r>
            <a:endParaRPr lang="en-US" altLang="en-US" sz="1800" b="1" dirty="0">
              <a:solidFill>
                <a:srgbClr val="000000"/>
              </a:solidFill>
              <a:latin typeface="Arial" panose="020B0604020202020204" pitchFamily="34" charset="0"/>
              <a:cs typeface="Arial" panose="020B0604020202020204" pitchFamily="34" charset="0"/>
            </a:endParaRPr>
          </a:p>
          <a:p>
            <a:pPr>
              <a:spcBef>
                <a:spcPct val="0"/>
              </a:spcBef>
              <a:buFontTx/>
              <a:buChar char="•"/>
            </a:pPr>
            <a:r>
              <a:rPr lang="en-US" altLang="en-US" sz="1800" dirty="0">
                <a:solidFill>
                  <a:srgbClr val="000000"/>
                </a:solidFill>
                <a:latin typeface="Arial" panose="020B0604020202020204" pitchFamily="34" charset="0"/>
                <a:cs typeface="Arial" panose="020B0604020202020204" pitchFamily="34" charset="0"/>
              </a:rPr>
              <a:t>Older age significantly associated with diagnosis deferral in telehealth sample (OR=1.11,</a:t>
            </a:r>
            <a:r>
              <a:rPr lang="en-US" altLang="en-US" sz="1800" i="1" dirty="0">
                <a:solidFill>
                  <a:srgbClr val="000000"/>
                </a:solidFill>
                <a:latin typeface="Arial" panose="020B0604020202020204" pitchFamily="34" charset="0"/>
                <a:cs typeface="Arial" panose="020B0604020202020204" pitchFamily="34" charset="0"/>
              </a:rPr>
              <a:t> p</a:t>
            </a:r>
            <a:r>
              <a:rPr lang="en-US" altLang="en-US" sz="1800" dirty="0">
                <a:solidFill>
                  <a:srgbClr val="000000"/>
                </a:solidFill>
                <a:latin typeface="Arial" panose="020B0604020202020204" pitchFamily="34" charset="0"/>
                <a:cs typeface="Arial" panose="020B0604020202020204" pitchFamily="34" charset="0"/>
              </a:rPr>
              <a:t>=.01) </a:t>
            </a:r>
          </a:p>
          <a:p>
            <a:pPr>
              <a:spcBef>
                <a:spcPct val="0"/>
              </a:spcBef>
              <a:buFontTx/>
              <a:buChar char="•"/>
            </a:pPr>
            <a:r>
              <a:rPr lang="en-US" altLang="en-US" sz="1800" dirty="0">
                <a:solidFill>
                  <a:srgbClr val="000000"/>
                </a:solidFill>
                <a:latin typeface="Arial" panose="020B0604020202020204" pitchFamily="34" charset="0"/>
                <a:cs typeface="Arial" panose="020B0604020202020204" pitchFamily="34" charset="0"/>
              </a:rPr>
              <a:t>Biological sex was not a significant predictor </a:t>
            </a:r>
            <a:r>
              <a:rPr lang="en-US" altLang="en-US" sz="1800" dirty="0" smtClean="0">
                <a:solidFill>
                  <a:srgbClr val="000000"/>
                </a:solidFill>
                <a:latin typeface="Arial" panose="020B0604020202020204" pitchFamily="34" charset="0"/>
                <a:cs typeface="Arial" panose="020B0604020202020204" pitchFamily="34" charset="0"/>
              </a:rPr>
              <a:t>of deferral</a:t>
            </a:r>
            <a:endParaRPr lang="en-US" altLang="en-US" sz="1800"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Clinician Acceptability of VEDA </a:t>
            </a:r>
            <a:r>
              <a:rPr lang="en-US" sz="2400" dirty="0"/>
              <a:t>(Kryszak, 2021)</a:t>
            </a:r>
          </a:p>
        </p:txBody>
      </p:sp>
      <p:graphicFrame>
        <p:nvGraphicFramePr>
          <p:cNvPr id="4" name="Content Placeholder 3"/>
          <p:cNvGraphicFramePr>
            <a:graphicFrameLocks noGrp="1"/>
          </p:cNvGraphicFramePr>
          <p:nvPr>
            <p:ph idx="1"/>
          </p:nvPr>
        </p:nvGraphicFramePr>
        <p:xfrm>
          <a:off x="598488" y="1624013"/>
          <a:ext cx="7716837" cy="2098675"/>
        </p:xfrm>
        <a:graphic>
          <a:graphicData uri="http://schemas.openxmlformats.org/drawingml/2006/table">
            <a:tbl>
              <a:tblPr firstRow="1" firstCol="1" bandRow="1">
                <a:tableStyleId>{5C22544A-7EE6-4342-B048-85BDC9FD1C3A}</a:tableStyleId>
              </a:tblPr>
              <a:tblGrid>
                <a:gridCol w="5112965">
                  <a:extLst>
                    <a:ext uri="{9D8B030D-6E8A-4147-A177-3AD203B41FA5}">
                      <a16:colId xmlns:a16="http://schemas.microsoft.com/office/drawing/2014/main" val="1045308313"/>
                    </a:ext>
                  </a:extLst>
                </a:gridCol>
                <a:gridCol w="2603872">
                  <a:extLst>
                    <a:ext uri="{9D8B030D-6E8A-4147-A177-3AD203B41FA5}">
                      <a16:colId xmlns:a16="http://schemas.microsoft.com/office/drawing/2014/main" val="3929361414"/>
                    </a:ext>
                  </a:extLst>
                </a:gridCol>
              </a:tblGrid>
              <a:tr h="388702">
                <a:tc>
                  <a:txBody>
                    <a:bodyPr/>
                    <a:lstStyle/>
                    <a:p>
                      <a:pPr marL="0" marR="0">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tc>
                  <a:txBody>
                    <a:bodyPr/>
                    <a:lstStyle/>
                    <a:p>
                      <a:pPr marL="0" marR="0" algn="ctr">
                        <a:spcBef>
                          <a:spcPts val="0"/>
                        </a:spcBef>
                        <a:spcAft>
                          <a:spcPts val="0"/>
                        </a:spcAft>
                      </a:pPr>
                      <a:r>
                        <a:rPr lang="en-US" sz="1800" dirty="0">
                          <a:effectLst/>
                          <a:latin typeface="Arial" panose="020B0604020202020204" pitchFamily="34" charset="0"/>
                          <a:cs typeface="Arial" panose="020B0604020202020204" pitchFamily="34" charset="0"/>
                        </a:rPr>
                        <a:t>Mean (SD)</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51436" marR="51436" marT="0" marB="0"/>
                </a:tc>
                <a:extLst>
                  <a:ext uri="{0D108BD9-81ED-4DB2-BD59-A6C34878D82A}">
                    <a16:rowId xmlns:a16="http://schemas.microsoft.com/office/drawing/2014/main" val="3326407195"/>
                  </a:ext>
                </a:extLst>
              </a:tr>
              <a:tr h="569991">
                <a:tc>
                  <a:txBody>
                    <a:bodyPr/>
                    <a:lstStyle/>
                    <a:p>
                      <a:pPr>
                        <a:spcAft>
                          <a:spcPts val="0"/>
                        </a:spcAft>
                      </a:pPr>
                      <a:r>
                        <a:rPr lang="en-US" sz="1800" dirty="0">
                          <a:effectLst/>
                          <a:latin typeface="Arial" panose="020B0604020202020204" pitchFamily="34" charset="0"/>
                          <a:cs typeface="Arial" panose="020B0604020202020204" pitchFamily="34" charset="0"/>
                        </a:rPr>
                        <a:t>Acceptability of Intervention Measure (AIM)*</a:t>
                      </a:r>
                    </a:p>
                  </a:txBody>
                  <a:tcPr marL="51436" marR="51436" marT="0" marB="0" anchor="ctr"/>
                </a:tc>
                <a:tc>
                  <a:txBody>
                    <a:bodyPr/>
                    <a:lstStyle/>
                    <a:p>
                      <a:pPr algn="ctr">
                        <a:spcAft>
                          <a:spcPts val="0"/>
                        </a:spcAft>
                      </a:pPr>
                      <a:r>
                        <a:rPr lang="en-US" sz="1800" dirty="0">
                          <a:effectLst/>
                          <a:latin typeface="Arial" panose="020B0604020202020204" pitchFamily="34" charset="0"/>
                          <a:cs typeface="Arial" panose="020B0604020202020204" pitchFamily="34" charset="0"/>
                        </a:rPr>
                        <a:t>4.10 (0.70)</a:t>
                      </a:r>
                    </a:p>
                  </a:txBody>
                  <a:tcPr marL="51436" marR="51436" marT="0" marB="0" anchor="ctr"/>
                </a:tc>
                <a:extLst>
                  <a:ext uri="{0D108BD9-81ED-4DB2-BD59-A6C34878D82A}">
                    <a16:rowId xmlns:a16="http://schemas.microsoft.com/office/drawing/2014/main" val="3087270960"/>
                  </a:ext>
                </a:extLst>
              </a:tr>
              <a:tr h="569991">
                <a:tc>
                  <a:txBody>
                    <a:bodyPr/>
                    <a:lstStyle/>
                    <a:p>
                      <a:pPr>
                        <a:spcAft>
                          <a:spcPts val="0"/>
                        </a:spcAft>
                      </a:pPr>
                      <a:r>
                        <a:rPr lang="en-US" sz="1800" dirty="0">
                          <a:effectLst/>
                          <a:latin typeface="Arial" panose="020B0604020202020204" pitchFamily="34" charset="0"/>
                          <a:cs typeface="Arial" panose="020B0604020202020204" pitchFamily="34" charset="0"/>
                        </a:rPr>
                        <a:t>Intervention Appropriateness Measure (IAM)*</a:t>
                      </a:r>
                    </a:p>
                  </a:txBody>
                  <a:tcPr marL="51436" marR="51436" marT="0" marB="0" anchor="ctr"/>
                </a:tc>
                <a:tc>
                  <a:txBody>
                    <a:bodyPr/>
                    <a:lstStyle/>
                    <a:p>
                      <a:pPr algn="ctr">
                        <a:spcAft>
                          <a:spcPts val="0"/>
                        </a:spcAft>
                      </a:pPr>
                      <a:r>
                        <a:rPr lang="en-US" sz="1800" dirty="0">
                          <a:effectLst/>
                          <a:latin typeface="Arial" panose="020B0604020202020204" pitchFamily="34" charset="0"/>
                          <a:cs typeface="Arial" panose="020B0604020202020204" pitchFamily="34" charset="0"/>
                        </a:rPr>
                        <a:t>4.05 (0.42)</a:t>
                      </a:r>
                    </a:p>
                  </a:txBody>
                  <a:tcPr marL="51436" marR="51436" marT="0" marB="0" anchor="ctr"/>
                </a:tc>
                <a:extLst>
                  <a:ext uri="{0D108BD9-81ED-4DB2-BD59-A6C34878D82A}">
                    <a16:rowId xmlns:a16="http://schemas.microsoft.com/office/drawing/2014/main" val="2025993462"/>
                  </a:ext>
                </a:extLst>
              </a:tr>
              <a:tr h="569991">
                <a:tc>
                  <a:txBody>
                    <a:bodyPr/>
                    <a:lstStyle/>
                    <a:p>
                      <a:pPr>
                        <a:spcAft>
                          <a:spcPts val="0"/>
                        </a:spcAft>
                      </a:pPr>
                      <a:r>
                        <a:rPr lang="en-US" sz="1800" dirty="0">
                          <a:effectLst/>
                          <a:latin typeface="Arial" panose="020B0604020202020204" pitchFamily="34" charset="0"/>
                          <a:cs typeface="Arial" panose="020B0604020202020204" pitchFamily="34" charset="0"/>
                        </a:rPr>
                        <a:t>Feasibility of Intervention Measure (FIM)*</a:t>
                      </a:r>
                    </a:p>
                  </a:txBody>
                  <a:tcPr marL="51436" marR="51436" marT="0" marB="0" anchor="ctr"/>
                </a:tc>
                <a:tc>
                  <a:txBody>
                    <a:bodyPr/>
                    <a:lstStyle/>
                    <a:p>
                      <a:pPr algn="ctr">
                        <a:spcAft>
                          <a:spcPts val="0"/>
                        </a:spcAft>
                      </a:pPr>
                      <a:r>
                        <a:rPr lang="en-US" sz="1800" dirty="0">
                          <a:effectLst/>
                          <a:latin typeface="Arial" panose="020B0604020202020204" pitchFamily="34" charset="0"/>
                          <a:cs typeface="Arial" panose="020B0604020202020204" pitchFamily="34" charset="0"/>
                        </a:rPr>
                        <a:t>4.27 (0.54)</a:t>
                      </a:r>
                    </a:p>
                  </a:txBody>
                  <a:tcPr marL="51436" marR="51436" marT="0" marB="0" anchor="ctr"/>
                </a:tc>
                <a:extLst>
                  <a:ext uri="{0D108BD9-81ED-4DB2-BD59-A6C34878D82A}">
                    <a16:rowId xmlns:a16="http://schemas.microsoft.com/office/drawing/2014/main" val="926182615"/>
                  </a:ext>
                </a:extLst>
              </a:tr>
            </a:tbl>
          </a:graphicData>
        </a:graphic>
      </p:graphicFrame>
      <p:sp>
        <p:nvSpPr>
          <p:cNvPr id="39956" name="TextBox 4"/>
          <p:cNvSpPr txBox="1">
            <a:spLocks noChangeArrowheads="1"/>
          </p:cNvSpPr>
          <p:nvPr/>
        </p:nvSpPr>
        <p:spPr bwMode="auto">
          <a:xfrm>
            <a:off x="598488" y="3722688"/>
            <a:ext cx="771683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400">
                <a:solidFill>
                  <a:schemeClr val="tx1"/>
                </a:solidFill>
                <a:latin typeface="Times New Roman" panose="02020603050405020304" pitchFamily="18" charset="0"/>
                <a:ea typeface="Geneva"/>
                <a:cs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2pPr>
            <a:lvl3pPr marL="11430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3pPr>
            <a:lvl4pPr marL="16002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4pPr>
            <a:lvl5pPr marL="2057400" indent="-228600">
              <a:spcBef>
                <a:spcPct val="20000"/>
              </a:spcBef>
              <a:defRPr sz="2400">
                <a:solidFill>
                  <a:schemeClr val="tx1"/>
                </a:solidFill>
                <a:latin typeface="Times New Roman" panose="02020603050405020304" pitchFamily="18" charset="0"/>
                <a:ea typeface="Geneva"/>
                <a:cs typeface="Times New Roman" panose="02020603050405020304" pitchFamily="18" charset="0"/>
              </a:defRPr>
            </a:lvl5pPr>
            <a:lvl6pPr marL="25146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6pPr>
            <a:lvl7pPr marL="29718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7pPr>
            <a:lvl8pPr marL="34290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8pPr>
            <a:lvl9pPr marL="3886200" indent="-228600" defTabSz="457200" eaLnBrk="0" fontAlgn="base" hangingPunct="0">
              <a:spcBef>
                <a:spcPct val="20000"/>
              </a:spcBef>
              <a:spcAft>
                <a:spcPct val="0"/>
              </a:spcAft>
              <a:defRPr sz="2400">
                <a:solidFill>
                  <a:schemeClr val="tx1"/>
                </a:solidFill>
                <a:latin typeface="Times New Roman" panose="02020603050405020304" pitchFamily="18" charset="0"/>
                <a:ea typeface="Geneva"/>
                <a:cs typeface="Times New Roman" panose="02020603050405020304" pitchFamily="18" charset="0"/>
              </a:defRPr>
            </a:lvl9pPr>
          </a:lstStyle>
          <a:p>
            <a:pPr>
              <a:spcBef>
                <a:spcPct val="0"/>
              </a:spcBef>
            </a:pPr>
            <a:r>
              <a:rPr lang="en-US" altLang="en-US" sz="1600">
                <a:solidFill>
                  <a:srgbClr val="000000"/>
                </a:solidFill>
                <a:latin typeface="Arial" panose="020B0604020202020204" pitchFamily="34" charset="0"/>
                <a:cs typeface="Arial" panose="020B0604020202020204" pitchFamily="34" charset="0"/>
              </a:rPr>
              <a:t>*Response scale ranged from 1 = completely disagree to 5 = completely agree </a:t>
            </a:r>
          </a:p>
          <a:p>
            <a:pPr>
              <a:spcBef>
                <a:spcPct val="0"/>
              </a:spcBef>
            </a:pPr>
            <a:endParaRPr lang="en-US" altLang="en-US" sz="1800">
              <a:solidFill>
                <a:srgbClr val="000000"/>
              </a:solidFill>
              <a:latin typeface="Arial" panose="020B0604020202020204" pitchFamily="34" charset="0"/>
              <a:cs typeface="Arial" panose="020B0604020202020204" pitchFamily="34" charset="0"/>
            </a:endParaRPr>
          </a:p>
          <a:p>
            <a:pPr>
              <a:spcBef>
                <a:spcPct val="0"/>
              </a:spcBef>
              <a:buFontTx/>
              <a:buChar char="•"/>
            </a:pPr>
            <a:r>
              <a:rPr lang="en-US" altLang="en-US" sz="2000">
                <a:solidFill>
                  <a:srgbClr val="000000"/>
                </a:solidFill>
                <a:latin typeface="Arial" panose="020B0604020202020204" pitchFamily="34" charset="0"/>
                <a:cs typeface="Arial" panose="020B0604020202020204" pitchFamily="34" charset="0"/>
              </a:rPr>
              <a:t> Interdisciplinary Clinicians found the model acceptable, appropriate, and feasible</a:t>
            </a:r>
          </a:p>
          <a:p>
            <a:pPr>
              <a:spcBef>
                <a:spcPct val="0"/>
              </a:spcBef>
            </a:pPr>
            <a:endParaRPr lang="en-US" altLang="en-US" sz="180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Initial Family Acceptability </a:t>
            </a:r>
            <a:r>
              <a:rPr lang="en-US" sz="2400" dirty="0"/>
              <a:t>(Kryszak, 2021)</a:t>
            </a:r>
          </a:p>
        </p:txBody>
      </p:sp>
      <p:pic>
        <p:nvPicPr>
          <p:cNvPr id="4198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3500" y="1531938"/>
            <a:ext cx="5565775" cy="3344862"/>
          </a:xfrm>
        </p:spPr>
      </p:pic>
      <p:sp>
        <p:nvSpPr>
          <p:cNvPr id="3" name="TextBox 2"/>
          <p:cNvSpPr txBox="1"/>
          <p:nvPr/>
        </p:nvSpPr>
        <p:spPr>
          <a:xfrm>
            <a:off x="684213" y="5216525"/>
            <a:ext cx="7185025" cy="708025"/>
          </a:xfrm>
          <a:prstGeom prst="rect">
            <a:avLst/>
          </a:prstGeom>
          <a:noFill/>
        </p:spPr>
        <p:txBody>
          <a:bodyPr>
            <a:spAutoFit/>
          </a:bodyPr>
          <a:lstStyle/>
          <a:p>
            <a:pPr marL="342900" indent="-342900">
              <a:buFont typeface="Arial" panose="020B0604020202020204" pitchFamily="34" charset="0"/>
              <a:buChar char="•"/>
              <a:defRPr/>
            </a:pPr>
            <a:r>
              <a:rPr lang="en-US" sz="2000" dirty="0">
                <a:latin typeface="+mj-lt"/>
              </a:rPr>
              <a:t>86% of families indicated a good to excellent experience with telehealth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Disclosures and Disclaimers</a:t>
            </a:r>
            <a:endParaRPr lang="en-US" dirty="0"/>
          </a:p>
        </p:txBody>
      </p:sp>
      <p:sp>
        <p:nvSpPr>
          <p:cNvPr id="3" name="Content Placeholder 2"/>
          <p:cNvSpPr>
            <a:spLocks noGrp="1"/>
          </p:cNvSpPr>
          <p:nvPr>
            <p:ph idx="1"/>
          </p:nvPr>
        </p:nvSpPr>
        <p:spPr>
          <a:xfrm>
            <a:off x="457200" y="1600200"/>
            <a:ext cx="8229600" cy="4305300"/>
          </a:xfrm>
        </p:spPr>
        <p:txBody>
          <a:bodyPr/>
          <a:lstStyle/>
          <a:p>
            <a:pPr>
              <a:buFont typeface="Arial" panose="020B0604020202020204" pitchFamily="34" charset="0"/>
              <a:buChar char="•"/>
              <a:defRPr/>
            </a:pPr>
            <a:r>
              <a:rPr lang="en-US" dirty="0" smtClean="0"/>
              <a:t>No financial disclosures</a:t>
            </a:r>
          </a:p>
          <a:p>
            <a:pPr>
              <a:buFont typeface="Arial" panose="020B0604020202020204" pitchFamily="34" charset="0"/>
              <a:buChar char="•"/>
              <a:defRPr/>
            </a:pPr>
            <a:r>
              <a:rPr lang="en-US" dirty="0" smtClean="0"/>
              <a:t>Employed by Nationwide Children’s Hospital and The Ohio State University</a:t>
            </a:r>
          </a:p>
          <a:p>
            <a:pPr>
              <a:buFont typeface="Arial" panose="020B0604020202020204" pitchFamily="34" charset="0"/>
              <a:buChar char="•"/>
              <a:defRPr/>
            </a:pPr>
            <a:r>
              <a:rPr lang="en-US" dirty="0" smtClean="0"/>
              <a:t>Licensed clinician specializing in the assessment of children with neurodevelopmental disabilities for 12 years</a:t>
            </a:r>
          </a:p>
          <a:p>
            <a:pPr>
              <a:buFont typeface="Arial" panose="020B0604020202020204" pitchFamily="34" charset="0"/>
              <a:buChar char="•"/>
              <a:defRPr/>
            </a:pPr>
            <a:r>
              <a:rPr lang="en-US" dirty="0" smtClean="0"/>
              <a:t>Clinical service and research interests focus on increasing access through innovative assessment pathways, resource allocation, and technology use</a:t>
            </a:r>
          </a:p>
          <a:p>
            <a:pPr>
              <a:buFont typeface="Arial" panose="020B0604020202020204" pitchFamily="34" charset="0"/>
              <a:buChar char="•"/>
              <a:defRPr/>
            </a:pPr>
            <a:r>
              <a:rPr lang="en-US" dirty="0" smtClean="0"/>
              <a:t>Focus on telehealth begin in 2020</a:t>
            </a:r>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Initial Outcomes </a:t>
            </a:r>
            <a:r>
              <a:rPr lang="en-US" sz="2400" dirty="0"/>
              <a:t>(Kryszak, 2021)</a:t>
            </a:r>
          </a:p>
        </p:txBody>
      </p:sp>
      <p:sp>
        <p:nvSpPr>
          <p:cNvPr id="3" name="Content Placeholder 2"/>
          <p:cNvSpPr>
            <a:spLocks noGrp="1"/>
          </p:cNvSpPr>
          <p:nvPr>
            <p:ph idx="1"/>
          </p:nvPr>
        </p:nvSpPr>
        <p:spPr>
          <a:xfrm>
            <a:off x="457200" y="1600200"/>
            <a:ext cx="8229600" cy="4177602"/>
          </a:xfrm>
        </p:spPr>
        <p:txBody>
          <a:bodyPr/>
          <a:lstStyle/>
          <a:p>
            <a:pPr>
              <a:spcAft>
                <a:spcPts val="600"/>
              </a:spcAft>
              <a:buFont typeface="Arial" panose="020B0604020202020204" pitchFamily="34" charset="0"/>
              <a:buChar char="•"/>
              <a:defRPr/>
            </a:pPr>
            <a:r>
              <a:rPr lang="en-US" dirty="0" smtClean="0">
                <a:solidFill>
                  <a:schemeClr val="bg2">
                    <a:lumMod val="50000"/>
                  </a:schemeClr>
                </a:solidFill>
                <a:latin typeface="Arial" panose="020B0604020202020204" pitchFamily="34" charset="0"/>
                <a:cs typeface="Arial" panose="020B0604020202020204" pitchFamily="34" charset="0"/>
              </a:rPr>
              <a:t>Acceptable</a:t>
            </a:r>
            <a:r>
              <a:rPr lang="en-US" dirty="0" smtClean="0">
                <a:latin typeface="Arial" panose="020B0604020202020204" pitchFamily="34" charset="0"/>
                <a:cs typeface="Arial" panose="020B0604020202020204" pitchFamily="34" charset="0"/>
              </a:rPr>
              <a:t>: model was </a:t>
            </a:r>
            <a:r>
              <a:rPr lang="en-US" b="1" dirty="0">
                <a:latin typeface="Arial" panose="020B0604020202020204" pitchFamily="34" charset="0"/>
                <a:cs typeface="Arial" panose="020B0604020202020204" pitchFamily="34" charset="0"/>
              </a:rPr>
              <a:t>acceptable to clinicians and </a:t>
            </a:r>
            <a:r>
              <a:rPr lang="en-US" b="1" dirty="0" smtClean="0">
                <a:latin typeface="Arial" panose="020B0604020202020204" pitchFamily="34" charset="0"/>
                <a:cs typeface="Arial" panose="020B0604020202020204" pitchFamily="34" charset="0"/>
              </a:rPr>
              <a:t>families</a:t>
            </a:r>
          </a:p>
          <a:p>
            <a:pPr>
              <a:spcAft>
                <a:spcPts val="600"/>
              </a:spcAft>
              <a:buFont typeface="Arial" panose="020B0604020202020204" pitchFamily="34" charset="0"/>
              <a:buChar char="•"/>
              <a:defRPr/>
            </a:pPr>
            <a:r>
              <a:rPr lang="en-US" dirty="0" smtClean="0">
                <a:solidFill>
                  <a:schemeClr val="accent6">
                    <a:lumMod val="75000"/>
                  </a:schemeClr>
                </a:solidFill>
                <a:latin typeface="Arial" panose="020B0604020202020204" pitchFamily="34" charset="0"/>
                <a:cs typeface="Arial" panose="020B0604020202020204" pitchFamily="34" charset="0"/>
              </a:rPr>
              <a:t>Comparable </a:t>
            </a:r>
            <a:r>
              <a:rPr lang="en-US" dirty="0" smtClean="0">
                <a:latin typeface="Arial" panose="020B0604020202020204" pitchFamily="34" charset="0"/>
                <a:cs typeface="Arial" panose="020B0604020202020204" pitchFamily="34" charset="0"/>
              </a:rPr>
              <a:t>&amp;</a:t>
            </a:r>
            <a:r>
              <a:rPr lang="en-US" dirty="0" smtClean="0">
                <a:solidFill>
                  <a:schemeClr val="accent4"/>
                </a:solidFill>
                <a:latin typeface="Arial" panose="020B0604020202020204" pitchFamily="34" charset="0"/>
                <a:cs typeface="Arial" panose="020B0604020202020204" pitchFamily="34" charset="0"/>
              </a:rPr>
              <a:t> Feasible</a:t>
            </a:r>
            <a:r>
              <a:rPr lang="en-US" dirty="0" smtClean="0">
                <a:solidFill>
                  <a:schemeClr val="accent6">
                    <a:lumMod val="75000"/>
                  </a:schemeClr>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Included </a:t>
            </a:r>
            <a:r>
              <a:rPr lang="en-US" dirty="0">
                <a:latin typeface="Arial" panose="020B0604020202020204" pitchFamily="34" charset="0"/>
                <a:cs typeface="Arial" panose="020B0604020202020204" pitchFamily="34" charset="0"/>
              </a:rPr>
              <a:t>standardized interview </a:t>
            </a:r>
            <a:r>
              <a:rPr lang="en-US" dirty="0" smtClean="0">
                <a:latin typeface="Arial" panose="020B0604020202020204" pitchFamily="34" charset="0"/>
                <a:cs typeface="Arial" panose="020B0604020202020204" pitchFamily="34" charset="0"/>
              </a:rPr>
              <a:t>&amp; observation measures; completed structured behavior observation using </a:t>
            </a:r>
            <a:r>
              <a:rPr lang="en-US" dirty="0">
                <a:latin typeface="Arial" panose="020B0604020202020204" pitchFamily="34" charset="0"/>
                <a:cs typeface="Arial" panose="020B0604020202020204" pitchFamily="34" charset="0"/>
              </a:rPr>
              <a:t>materials families </a:t>
            </a:r>
            <a:r>
              <a:rPr lang="en-US" dirty="0" smtClean="0">
                <a:latin typeface="Arial" panose="020B0604020202020204" pitchFamily="34" charset="0"/>
                <a:cs typeface="Arial" panose="020B0604020202020204" pitchFamily="34" charset="0"/>
              </a:rPr>
              <a:t>have </a:t>
            </a:r>
            <a:r>
              <a:rPr lang="en-US" dirty="0">
                <a:latin typeface="Arial" panose="020B0604020202020204" pitchFamily="34" charset="0"/>
                <a:cs typeface="Arial" panose="020B0604020202020204" pitchFamily="34" charset="0"/>
              </a:rPr>
              <a:t>at </a:t>
            </a:r>
            <a:r>
              <a:rPr lang="en-US" dirty="0" smtClean="0">
                <a:latin typeface="Arial" panose="020B0604020202020204" pitchFamily="34" charset="0"/>
                <a:cs typeface="Arial" panose="020B0604020202020204" pitchFamily="34" charset="0"/>
              </a:rPr>
              <a:t>home</a:t>
            </a:r>
            <a:endParaRPr lang="en-US" b="1" dirty="0" smtClean="0">
              <a:latin typeface="Arial" panose="020B0604020202020204" pitchFamily="34" charset="0"/>
              <a:cs typeface="Arial" panose="020B0604020202020204" pitchFamily="34" charset="0"/>
            </a:endParaRPr>
          </a:p>
          <a:p>
            <a:pPr>
              <a:spcAft>
                <a:spcPts val="600"/>
              </a:spcAft>
              <a:buFont typeface="Arial" panose="020B0604020202020204" pitchFamily="34" charset="0"/>
              <a:buChar char="•"/>
              <a:defRPr/>
            </a:pPr>
            <a:r>
              <a:rPr lang="en-US" dirty="0" smtClean="0">
                <a:solidFill>
                  <a:schemeClr val="accent2"/>
                </a:solidFill>
                <a:latin typeface="Arial" panose="020B0604020202020204" pitchFamily="34" charset="0"/>
                <a:cs typeface="Arial" panose="020B0604020202020204" pitchFamily="34" charset="0"/>
              </a:rPr>
              <a:t>Equitable: </a:t>
            </a:r>
            <a:r>
              <a:rPr lang="en-US" dirty="0" smtClean="0">
                <a:latin typeface="Arial" panose="020B0604020202020204" pitchFamily="34" charset="0"/>
                <a:cs typeface="Arial" panose="020B0604020202020204" pitchFamily="34" charset="0"/>
              </a:rPr>
              <a:t>population seen similar in ages, gender, </a:t>
            </a:r>
            <a:r>
              <a:rPr lang="en-US" dirty="0" err="1" smtClean="0">
                <a:latin typeface="Arial" panose="020B0604020202020204" pitchFamily="34" charset="0"/>
                <a:cs typeface="Arial" panose="020B0604020202020204" pitchFamily="34" charset="0"/>
              </a:rPr>
              <a:t>payor</a:t>
            </a:r>
            <a:r>
              <a:rPr lang="en-US" dirty="0" smtClean="0">
                <a:latin typeface="Arial" panose="020B0604020202020204" pitchFamily="34" charset="0"/>
                <a:cs typeface="Arial" panose="020B0604020202020204" pitchFamily="34" charset="0"/>
              </a:rPr>
              <a:t>, and geographical areas</a:t>
            </a:r>
            <a:endParaRPr lang="en-US" sz="800" b="1" dirty="0" smtClean="0">
              <a:latin typeface="Arial" panose="020B0604020202020204" pitchFamily="34" charset="0"/>
              <a:cs typeface="Arial" panose="020B0604020202020204" pitchFamily="34" charset="0"/>
            </a:endParaRPr>
          </a:p>
          <a:p>
            <a:pPr>
              <a:spcAft>
                <a:spcPts val="0"/>
              </a:spcAft>
              <a:buFont typeface="Arial" panose="020B0604020202020204" pitchFamily="34" charset="0"/>
              <a:buChar char="•"/>
              <a:defRPr/>
            </a:pPr>
            <a:r>
              <a:rPr lang="en-US" dirty="0" smtClean="0">
                <a:solidFill>
                  <a:srgbClr val="0070C0"/>
                </a:solidFill>
                <a:latin typeface="Arial" panose="020B0604020202020204" pitchFamily="34" charset="0"/>
                <a:cs typeface="Arial" panose="020B0604020202020204" pitchFamily="34" charset="0"/>
              </a:rPr>
              <a:t>Effective: </a:t>
            </a:r>
            <a:r>
              <a:rPr lang="en-US" b="1" dirty="0">
                <a:latin typeface="Arial" panose="020B0604020202020204" pitchFamily="34" charset="0"/>
                <a:cs typeface="Arial" panose="020B0604020202020204" pitchFamily="34" charset="0"/>
              </a:rPr>
              <a:t>i</a:t>
            </a:r>
            <a:r>
              <a:rPr lang="en-US" b="1" dirty="0" smtClean="0">
                <a:latin typeface="Arial" panose="020B0604020202020204" pitchFamily="34" charset="0"/>
                <a:cs typeface="Arial" panose="020B0604020202020204" pitchFamily="34" charset="0"/>
              </a:rPr>
              <a:t>nterdisciplinary diagnostic assessment </a:t>
            </a:r>
            <a:r>
              <a:rPr lang="en-US" b="1" dirty="0">
                <a:latin typeface="Arial" panose="020B0604020202020204" pitchFamily="34" charset="0"/>
                <a:cs typeface="Arial" panose="020B0604020202020204" pitchFamily="34" charset="0"/>
              </a:rPr>
              <a:t>services continued at near typical rates </a:t>
            </a:r>
          </a:p>
          <a:p>
            <a:pPr marL="1085850" lvl="1" indent="-342900">
              <a:spcAft>
                <a:spcPts val="600"/>
              </a:spcAft>
              <a:defRPr/>
            </a:pPr>
            <a:r>
              <a:rPr lang="en-US" dirty="0">
                <a:latin typeface="Arial" panose="020B0604020202020204" pitchFamily="34" charset="0"/>
                <a:cs typeface="Arial" panose="020B0604020202020204" pitchFamily="34" charset="0"/>
              </a:rPr>
              <a:t>Only ~</a:t>
            </a:r>
            <a:r>
              <a:rPr lang="en-US" dirty="0" smtClean="0">
                <a:latin typeface="Arial" panose="020B0604020202020204" pitchFamily="34" charset="0"/>
                <a:cs typeface="Arial" panose="020B0604020202020204" pitchFamily="34" charset="0"/>
              </a:rPr>
              <a:t>11% </a:t>
            </a:r>
            <a:r>
              <a:rPr lang="en-US" dirty="0">
                <a:latin typeface="Arial" panose="020B0604020202020204" pitchFamily="34" charset="0"/>
                <a:cs typeface="Arial" panose="020B0604020202020204" pitchFamily="34" charset="0"/>
              </a:rPr>
              <a:t>needed in-clinic follow up</a:t>
            </a:r>
          </a:p>
          <a:p>
            <a:pPr>
              <a:spcAft>
                <a:spcPts val="600"/>
              </a:spcAft>
              <a:buFont typeface="Arial" panose="020B0604020202020204"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dirty="0"/>
              <a:t>Clinician Perspectives </a:t>
            </a:r>
            <a:r>
              <a:rPr lang="en-US" dirty="0" smtClean="0"/>
              <a:t>on Telehealth </a:t>
            </a:r>
            <a:r>
              <a:rPr lang="en-US" dirty="0"/>
              <a:t>Assessment of </a:t>
            </a:r>
            <a:r>
              <a:rPr lang="en-US" dirty="0" smtClean="0"/>
              <a:t>ASD</a:t>
            </a:r>
            <a:r>
              <a:rPr lang="en-US" sz="2000" dirty="0" smtClean="0"/>
              <a:t> </a:t>
            </a:r>
            <a:r>
              <a:rPr lang="en-US" sz="2400" dirty="0" smtClean="0"/>
              <a:t>(Kryszak et al, 2022a)</a:t>
            </a:r>
            <a:endParaRPr lang="en-US" sz="2400" dirty="0"/>
          </a:p>
        </p:txBody>
      </p:sp>
      <p:sp>
        <p:nvSpPr>
          <p:cNvPr id="3" name="Content Placeholder 2"/>
          <p:cNvSpPr>
            <a:spLocks noGrp="1"/>
          </p:cNvSpPr>
          <p:nvPr>
            <p:ph idx="1"/>
          </p:nvPr>
        </p:nvSpPr>
        <p:spPr>
          <a:xfrm>
            <a:off x="457200" y="1817688"/>
            <a:ext cx="8229600" cy="3786187"/>
          </a:xfrm>
        </p:spPr>
        <p:txBody>
          <a:bodyPr/>
          <a:lstStyle/>
          <a:p>
            <a:pPr marL="68580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Interviewed 35 representatives from 17 sites part of the Autism Care Network (ACN)</a:t>
            </a:r>
          </a:p>
          <a:p>
            <a:pPr marL="1085850" lvl="1" indent="-342900">
              <a:defRPr/>
            </a:pPr>
            <a:r>
              <a:rPr lang="en-US" sz="2000" dirty="0" smtClean="0">
                <a:latin typeface="Arial" panose="020B0604020202020204" pitchFamily="34" charset="0"/>
                <a:cs typeface="Arial" panose="020B0604020202020204" pitchFamily="34" charset="0"/>
              </a:rPr>
              <a:t>Psychologists, Medical Providers, Speech and Occupational Therapists</a:t>
            </a:r>
          </a:p>
          <a:p>
            <a:pPr lvl="1">
              <a:buNone/>
              <a:defRPr/>
            </a:pPr>
            <a:endParaRPr lang="en-US" dirty="0" smtClean="0">
              <a:latin typeface="Arial" panose="020B0604020202020204" pitchFamily="34" charset="0"/>
              <a:cs typeface="Arial" panose="020B0604020202020204" pitchFamily="34" charset="0"/>
            </a:endParaRPr>
          </a:p>
          <a:p>
            <a:pPr marL="68580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Focused on adaptations made to ASD assessment during COVID-19 Restrictions</a:t>
            </a:r>
          </a:p>
          <a:p>
            <a:pPr marL="1085850" lvl="1" indent="-342900">
              <a:defRPr/>
            </a:pPr>
            <a:r>
              <a:rPr lang="en-US" sz="2000" b="1" dirty="0" smtClean="0">
                <a:latin typeface="Arial" panose="020B0604020202020204" pitchFamily="34" charset="0"/>
                <a:cs typeface="Arial" panose="020B0604020202020204" pitchFamily="34" charset="0"/>
              </a:rPr>
              <a:t>Particularly focused on Telehealth adaptations</a:t>
            </a:r>
            <a:endParaRPr lang="en-US" sz="2000" b="1" dirty="0">
              <a:latin typeface="Arial" panose="020B0604020202020204" pitchFamily="34" charset="0"/>
              <a:cs typeface="Arial" panose="020B0604020202020204" pitchFamily="34" charset="0"/>
            </a:endParaRPr>
          </a:p>
          <a:p>
            <a:pPr>
              <a:defRPr/>
            </a:pPr>
            <a:endParaRPr lang="en-US" dirty="0"/>
          </a:p>
        </p:txBody>
      </p:sp>
    </p:spTree>
    <p:extLst>
      <p:ext uri="{BB962C8B-B14F-4D97-AF65-F5344CB8AC3E}">
        <p14:creationId xmlns:p14="http://schemas.microsoft.com/office/powerpoint/2010/main" val="848360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dirty="0" smtClean="0"/>
              <a:t>Telehealth Assessment is Effective </a:t>
            </a:r>
            <a:endParaRPr lang="en-US" sz="2400" dirty="0"/>
          </a:p>
        </p:txBody>
      </p:sp>
      <p:sp>
        <p:nvSpPr>
          <p:cNvPr id="3" name="Content Placeholder 2"/>
          <p:cNvSpPr>
            <a:spLocks noGrp="1"/>
          </p:cNvSpPr>
          <p:nvPr>
            <p:ph idx="1"/>
          </p:nvPr>
        </p:nvSpPr>
        <p:spPr>
          <a:xfrm>
            <a:off x="457200" y="1633728"/>
            <a:ext cx="8229600" cy="4214413"/>
          </a:xfrm>
        </p:spPr>
        <p:txBody>
          <a:bodyPr/>
          <a:lstStyle/>
          <a:p>
            <a:pPr>
              <a:defRPr/>
            </a:pPr>
            <a:r>
              <a:rPr lang="en-US" b="1" dirty="0">
                <a:solidFill>
                  <a:schemeClr val="accent6">
                    <a:lumMod val="75000"/>
                  </a:schemeClr>
                </a:solidFill>
                <a:latin typeface="Arial" panose="020B0604020202020204" pitchFamily="34" charset="0"/>
                <a:cs typeface="Arial" panose="020B0604020202020204" pitchFamily="34" charset="0"/>
              </a:rPr>
              <a:t>Confidence </a:t>
            </a:r>
            <a:r>
              <a:rPr lang="en-US" b="1" dirty="0" smtClean="0">
                <a:solidFill>
                  <a:schemeClr val="accent6">
                    <a:lumMod val="75000"/>
                  </a:schemeClr>
                </a:solidFill>
                <a:latin typeface="Arial" panose="020B0604020202020204" pitchFamily="34" charset="0"/>
                <a:cs typeface="Arial" panose="020B0604020202020204" pitchFamily="34" charset="0"/>
              </a:rPr>
              <a:t>in diagnosis varied</a:t>
            </a:r>
            <a:r>
              <a:rPr lang="en-US" dirty="0" smtClean="0">
                <a:solidFill>
                  <a:schemeClr val="accent6">
                    <a:lumMod val="75000"/>
                  </a:schemeClr>
                </a:solidFill>
                <a:latin typeface="Arial" panose="020B0604020202020204" pitchFamily="34" charset="0"/>
                <a:cs typeface="Arial" panose="020B0604020202020204" pitchFamily="34" charset="0"/>
              </a:rPr>
              <a:t> </a:t>
            </a:r>
          </a:p>
          <a:p>
            <a:pPr marL="1085850" lvl="1" indent="-342900">
              <a:defRPr/>
            </a:pPr>
            <a:r>
              <a:rPr lang="en-US" sz="2000" dirty="0" smtClean="0">
                <a:latin typeface="Arial" panose="020B0604020202020204" pitchFamily="34" charset="0"/>
                <a:cs typeface="Arial" panose="020B0604020202020204" pitchFamily="34" charset="0"/>
              </a:rPr>
              <a:t>More indicated </a:t>
            </a:r>
            <a:r>
              <a:rPr lang="en-US" sz="2000" dirty="0">
                <a:latin typeface="Arial" panose="020B0604020202020204" pitchFamily="34" charset="0"/>
                <a:cs typeface="Arial" panose="020B0604020202020204" pitchFamily="34" charset="0"/>
              </a:rPr>
              <a:t>feeling relatively confident in diagnoses </a:t>
            </a:r>
            <a:endParaRPr lang="en-US" sz="2000" dirty="0" smtClean="0">
              <a:latin typeface="Arial" panose="020B0604020202020204" pitchFamily="34" charset="0"/>
              <a:cs typeface="Arial" panose="020B0604020202020204" pitchFamily="34" charset="0"/>
            </a:endParaRPr>
          </a:p>
          <a:p>
            <a:pPr marL="1085850" lvl="1" indent="-342900">
              <a:defRPr/>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few indicated very little </a:t>
            </a:r>
            <a:r>
              <a:rPr lang="en-US" sz="2000" dirty="0" smtClean="0">
                <a:latin typeface="Arial" panose="020B0604020202020204" pitchFamily="34" charset="0"/>
                <a:cs typeface="Arial" panose="020B0604020202020204" pitchFamily="34" charset="0"/>
              </a:rPr>
              <a:t>confidence</a:t>
            </a:r>
          </a:p>
          <a:p>
            <a:pPr marL="0" indent="0">
              <a:defRPr/>
            </a:pPr>
            <a:endParaRPr lang="en-US" sz="2000" dirty="0">
              <a:latin typeface="Arial" panose="020B0604020202020204" pitchFamily="34" charset="0"/>
              <a:cs typeface="Arial" panose="020B0604020202020204" pitchFamily="34" charset="0"/>
            </a:endParaRPr>
          </a:p>
          <a:p>
            <a:pPr marL="0" indent="0">
              <a:defRPr/>
            </a:pPr>
            <a:r>
              <a:rPr lang="en-US" dirty="0" smtClean="0">
                <a:latin typeface="Arial" panose="020B0604020202020204" pitchFamily="34" charset="0"/>
                <a:cs typeface="Arial" panose="020B0604020202020204" pitchFamily="34" charset="0"/>
              </a:rPr>
              <a:t>Many </a:t>
            </a:r>
            <a:r>
              <a:rPr lang="en-US" dirty="0">
                <a:latin typeface="Arial" panose="020B0604020202020204" pitchFamily="34" charset="0"/>
                <a:cs typeface="Arial" panose="020B0604020202020204" pitchFamily="34" charset="0"/>
              </a:rPr>
              <a:t>felt they </a:t>
            </a:r>
            <a:r>
              <a:rPr lang="en-US" b="1" dirty="0">
                <a:solidFill>
                  <a:srgbClr val="0070C0"/>
                </a:solidFill>
                <a:latin typeface="Arial" panose="020B0604020202020204" pitchFamily="34" charset="0"/>
                <a:cs typeface="Arial" panose="020B0604020202020204" pitchFamily="34" charset="0"/>
              </a:rPr>
              <a:t>could make a final diagnosis in most cases</a:t>
            </a:r>
          </a:p>
          <a:p>
            <a:pPr marL="1085850" lvl="1" indent="-342900">
              <a:defRPr/>
            </a:pPr>
            <a:r>
              <a:rPr lang="en-US" sz="2000" dirty="0" smtClean="0">
                <a:latin typeface="Arial" panose="020B0604020202020204" pitchFamily="34" charset="0"/>
                <a:cs typeface="Arial" panose="020B0604020202020204" pitchFamily="34" charset="0"/>
              </a:rPr>
              <a:t>Of those that estimated: </a:t>
            </a:r>
            <a:r>
              <a:rPr lang="en-US" sz="2000" dirty="0">
                <a:latin typeface="Arial" panose="020B0604020202020204" pitchFamily="34" charset="0"/>
                <a:cs typeface="Arial" panose="020B0604020202020204" pitchFamily="34" charset="0"/>
              </a:rPr>
              <a:t>80-95% of cases were successful by </a:t>
            </a:r>
            <a:r>
              <a:rPr lang="en-US" sz="2000" dirty="0" smtClean="0">
                <a:latin typeface="Arial" panose="020B0604020202020204" pitchFamily="34" charset="0"/>
                <a:cs typeface="Arial" panose="020B0604020202020204" pitchFamily="34" charset="0"/>
              </a:rPr>
              <a:t>telehealth</a:t>
            </a:r>
          </a:p>
          <a:p>
            <a:pPr marL="1085850" lvl="1" indent="-342900">
              <a:defRPr/>
            </a:pPr>
            <a:r>
              <a:rPr lang="en-US" sz="2000" dirty="0" smtClean="0">
                <a:latin typeface="Arial" panose="020B0604020202020204" pitchFamily="34" charset="0"/>
                <a:cs typeface="Arial" panose="020B0604020202020204" pitchFamily="34" charset="0"/>
              </a:rPr>
              <a:t>Most centers had a clear plan in-clinic assessment for those who telehealth was unsuccessful for</a:t>
            </a:r>
          </a:p>
          <a:p>
            <a:pPr marL="1085850" lvl="1" indent="-342900">
              <a:defRPr/>
            </a:pPr>
            <a:r>
              <a:rPr lang="en-US" sz="2000" b="1" dirty="0" smtClean="0">
                <a:solidFill>
                  <a:srgbClr val="FF0000"/>
                </a:solidFill>
                <a:latin typeface="Arial" panose="020B0604020202020204" pitchFamily="34" charset="0"/>
                <a:cs typeface="Arial" panose="020B0604020202020204" pitchFamily="34" charset="0"/>
              </a:rPr>
              <a:t>Those seen in clinic </a:t>
            </a:r>
            <a:r>
              <a:rPr lang="en-US" sz="2000" b="1" dirty="0">
                <a:solidFill>
                  <a:srgbClr val="FF0000"/>
                </a:solidFill>
                <a:latin typeface="Arial" panose="020B0604020202020204" pitchFamily="34" charset="0"/>
                <a:cs typeface="Arial" panose="020B0604020202020204" pitchFamily="34" charset="0"/>
              </a:rPr>
              <a:t>were still </a:t>
            </a:r>
            <a:r>
              <a:rPr lang="en-US" sz="2000" b="1" dirty="0" smtClean="0">
                <a:solidFill>
                  <a:srgbClr val="FF0000"/>
                </a:solidFill>
                <a:latin typeface="Arial" panose="020B0604020202020204" pitchFamily="34" charset="0"/>
                <a:cs typeface="Arial" panose="020B0604020202020204" pitchFamily="34" charset="0"/>
              </a:rPr>
              <a:t>difficult to diagnosis</a:t>
            </a:r>
            <a:endParaRPr lang="en-US" sz="2000" b="1" dirty="0">
              <a:solidFill>
                <a:srgbClr val="FF0000"/>
              </a:solidFill>
              <a:latin typeface="Arial" panose="020B0604020202020204" pitchFamily="34" charset="0"/>
              <a:cs typeface="Arial" panose="020B0604020202020204" pitchFamily="34" charset="0"/>
            </a:endParaRPr>
          </a:p>
          <a:p>
            <a:pPr>
              <a:defRPr/>
            </a:pPr>
            <a:endParaRPr lang="en-US" dirty="0"/>
          </a:p>
        </p:txBody>
      </p:sp>
    </p:spTree>
    <p:extLst>
      <p:ext uri="{BB962C8B-B14F-4D97-AF65-F5344CB8AC3E}">
        <p14:creationId xmlns:p14="http://schemas.microsoft.com/office/powerpoint/2010/main" val="1981168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Translating Services to Telehealth</a:t>
            </a:r>
            <a:endParaRPr lang="en-US" dirty="0"/>
          </a:p>
        </p:txBody>
      </p:sp>
      <p:sp>
        <p:nvSpPr>
          <p:cNvPr id="3" name="Content Placeholder 2"/>
          <p:cNvSpPr>
            <a:spLocks noGrp="1"/>
          </p:cNvSpPr>
          <p:nvPr>
            <p:ph idx="1"/>
          </p:nvPr>
        </p:nvSpPr>
        <p:spPr>
          <a:xfrm>
            <a:off x="457200" y="1600199"/>
            <a:ext cx="8229600" cy="4157505"/>
          </a:xfrm>
        </p:spPr>
        <p:txBody>
          <a:bodyPr/>
          <a:lstStyle/>
          <a:p>
            <a:pPr>
              <a:defRPr/>
            </a:pPr>
            <a:r>
              <a:rPr lang="en-US" dirty="0" smtClean="0">
                <a:latin typeface="Arial" panose="020B0604020202020204" pitchFamily="34" charset="0"/>
                <a:cs typeface="Arial" panose="020B0604020202020204" pitchFamily="34" charset="0"/>
              </a:rPr>
              <a:t>Perceptions on viability varied:</a:t>
            </a:r>
            <a:endParaRPr lang="en-US" dirty="0">
              <a:latin typeface="Arial" panose="020B0604020202020204" pitchFamily="34" charset="0"/>
              <a:cs typeface="Arial" panose="020B0604020202020204" pitchFamily="34" charset="0"/>
            </a:endParaRPr>
          </a:p>
          <a:p>
            <a:pPr lvl="1">
              <a:defRPr/>
            </a:pPr>
            <a:r>
              <a:rPr lang="en-US" sz="2000" dirty="0" smtClean="0">
                <a:solidFill>
                  <a:srgbClr val="0070C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Worked Well: </a:t>
            </a:r>
            <a:r>
              <a:rPr lang="en-US" sz="2000" dirty="0" smtClean="0">
                <a:latin typeface="Arial" panose="020B0604020202020204" pitchFamily="34" charset="0"/>
                <a:cs typeface="Arial" panose="020B0604020202020204" pitchFamily="34" charset="0"/>
              </a:rPr>
              <a:t>Interview </a:t>
            </a:r>
            <a:r>
              <a:rPr lang="en-US" sz="2000" dirty="0">
                <a:latin typeface="Arial" panose="020B0604020202020204" pitchFamily="34" charset="0"/>
                <a:cs typeface="Arial" panose="020B0604020202020204" pitchFamily="34" charset="0"/>
              </a:rPr>
              <a:t>and feedbacks </a:t>
            </a:r>
          </a:p>
          <a:p>
            <a:pPr lvl="2">
              <a:defRPr/>
            </a:pPr>
            <a:r>
              <a:rPr lang="en-US" sz="2000" dirty="0" smtClean="0">
                <a:latin typeface="Arial" panose="020B0604020202020204" pitchFamily="34" charset="0"/>
                <a:cs typeface="Arial" panose="020B0604020202020204" pitchFamily="34" charset="0"/>
              </a:rPr>
              <a:t> Most </a:t>
            </a:r>
            <a:r>
              <a:rPr lang="en-US" sz="2000" dirty="0">
                <a:latin typeface="Arial" panose="020B0604020202020204" pitchFamily="34" charset="0"/>
                <a:cs typeface="Arial" panose="020B0604020202020204" pitchFamily="34" charset="0"/>
              </a:rPr>
              <a:t>agreed these worked fine by telehealth</a:t>
            </a:r>
          </a:p>
          <a:p>
            <a:pPr lvl="2">
              <a:defRPr/>
            </a:pPr>
            <a:r>
              <a:rPr lang="en-US" sz="2000" dirty="0" smtClean="0">
                <a:latin typeface="Arial" panose="020B0604020202020204" pitchFamily="34" charset="0"/>
                <a:cs typeface="Arial" panose="020B0604020202020204" pitchFamily="34" charset="0"/>
              </a:rPr>
              <a:t> Most </a:t>
            </a:r>
            <a:r>
              <a:rPr lang="en-US" sz="2000" dirty="0">
                <a:latin typeface="Arial" panose="020B0604020202020204" pitchFamily="34" charset="0"/>
                <a:cs typeface="Arial" panose="020B0604020202020204" pitchFamily="34" charset="0"/>
              </a:rPr>
              <a:t>noticed no changes in </a:t>
            </a:r>
            <a:r>
              <a:rPr lang="en-US" sz="2000" dirty="0" smtClean="0">
                <a:latin typeface="Arial" panose="020B0604020202020204" pitchFamily="34" charset="0"/>
                <a:cs typeface="Arial" panose="020B0604020202020204" pitchFamily="34" charset="0"/>
              </a:rPr>
              <a:t>rapport</a:t>
            </a:r>
          </a:p>
          <a:p>
            <a:pPr lvl="2">
              <a:defRPr/>
            </a:pPr>
            <a:endParaRPr lang="en-US" sz="800" dirty="0">
              <a:latin typeface="Arial" panose="020B0604020202020204" pitchFamily="34" charset="0"/>
              <a:cs typeface="Arial" panose="020B0604020202020204" pitchFamily="34" charset="0"/>
            </a:endParaRPr>
          </a:p>
          <a:p>
            <a:pPr lvl="1">
              <a:defRPr/>
            </a:pPr>
            <a:r>
              <a:rPr lang="en-US" sz="2000" dirty="0">
                <a:solidFill>
                  <a:srgbClr val="FFC000"/>
                </a:solidFill>
                <a:latin typeface="Arial" panose="020B0604020202020204" pitchFamily="34" charset="0"/>
                <a:cs typeface="Arial" panose="020B0604020202020204" pitchFamily="34" charset="0"/>
              </a:rPr>
              <a:t> </a:t>
            </a:r>
            <a:r>
              <a:rPr lang="en-US" sz="2000" b="1" dirty="0" smtClean="0">
                <a:solidFill>
                  <a:schemeClr val="accent6">
                    <a:lumMod val="75000"/>
                  </a:schemeClr>
                </a:solidFill>
                <a:latin typeface="Arial" panose="020B0604020202020204" pitchFamily="34" charset="0"/>
                <a:cs typeface="Arial" panose="020B0604020202020204" pitchFamily="34" charset="0"/>
              </a:rPr>
              <a:t>More Challenging: </a:t>
            </a:r>
            <a:r>
              <a:rPr lang="en-US" sz="2000" dirty="0" smtClean="0">
                <a:latin typeface="Arial" panose="020B0604020202020204" pitchFamily="34" charset="0"/>
                <a:cs typeface="Arial" panose="020B0604020202020204" pitchFamily="34" charset="0"/>
              </a:rPr>
              <a:t>Behavior </a:t>
            </a:r>
            <a:r>
              <a:rPr lang="en-US" sz="2000" dirty="0">
                <a:latin typeface="Arial" panose="020B0604020202020204" pitchFamily="34" charset="0"/>
                <a:cs typeface="Arial" panose="020B0604020202020204" pitchFamily="34" charset="0"/>
              </a:rPr>
              <a:t>observation of ASD symptoms </a:t>
            </a:r>
          </a:p>
          <a:p>
            <a:pPr lvl="2">
              <a:defRPr/>
            </a:pPr>
            <a:r>
              <a:rPr lang="en-US" sz="2000" dirty="0" smtClean="0">
                <a:latin typeface="Arial" panose="020B0604020202020204" pitchFamily="34" charset="0"/>
                <a:cs typeface="Arial" panose="020B0604020202020204" pitchFamily="34" charset="0"/>
              </a:rPr>
              <a:t> Less agreement </a:t>
            </a:r>
            <a:r>
              <a:rPr lang="en-US" sz="2000" dirty="0">
                <a:latin typeface="Arial" panose="020B0604020202020204" pitchFamily="34" charset="0"/>
                <a:cs typeface="Arial" panose="020B0604020202020204" pitchFamily="34" charset="0"/>
              </a:rPr>
              <a:t>in whether this was a </a:t>
            </a:r>
            <a:r>
              <a:rPr lang="en-US" sz="2000" dirty="0" smtClean="0">
                <a:latin typeface="Arial" panose="020B0604020202020204" pitchFamily="34" charset="0"/>
                <a:cs typeface="Arial" panose="020B0604020202020204" pitchFamily="34" charset="0"/>
              </a:rPr>
              <a:t>success</a:t>
            </a:r>
          </a:p>
          <a:p>
            <a:pPr lvl="2">
              <a:defRPr/>
            </a:pPr>
            <a:endParaRPr lang="en-US" sz="800" dirty="0">
              <a:latin typeface="Arial" panose="020B0604020202020204" pitchFamily="34" charset="0"/>
              <a:cs typeface="Arial" panose="020B0604020202020204" pitchFamily="34" charset="0"/>
            </a:endParaRPr>
          </a:p>
          <a:p>
            <a:pPr lvl="1">
              <a:defRPr/>
            </a:pPr>
            <a:r>
              <a:rPr lang="en-US" sz="2000" b="1" dirty="0" smtClean="0">
                <a:solidFill>
                  <a:srgbClr val="FF0000"/>
                </a:solidFill>
                <a:latin typeface="Arial" panose="020B0604020202020204" pitchFamily="34" charset="0"/>
                <a:cs typeface="Arial" panose="020B0604020202020204" pitchFamily="34" charset="0"/>
              </a:rPr>
              <a:t> Limited Data: </a:t>
            </a:r>
            <a:r>
              <a:rPr lang="en-US" sz="2000" dirty="0" smtClean="0">
                <a:latin typeface="Arial" panose="020B0604020202020204" pitchFamily="34" charset="0"/>
                <a:cs typeface="Arial" panose="020B0604020202020204" pitchFamily="34" charset="0"/>
              </a:rPr>
              <a:t>Cognitive </a:t>
            </a:r>
            <a:r>
              <a:rPr lang="en-US" sz="2000" dirty="0">
                <a:latin typeface="Arial" panose="020B0604020202020204" pitchFamily="34" charset="0"/>
                <a:cs typeface="Arial" panose="020B0604020202020204" pitchFamily="34" charset="0"/>
              </a:rPr>
              <a:t>and other testing </a:t>
            </a:r>
          </a:p>
          <a:p>
            <a:pPr lvl="2">
              <a:defRPr/>
            </a:pPr>
            <a:r>
              <a:rPr lang="en-US" sz="2000" dirty="0" smtClean="0">
                <a:latin typeface="Arial" panose="020B0604020202020204" pitchFamily="34" charset="0"/>
                <a:cs typeface="Arial" panose="020B0604020202020204" pitchFamily="34" charset="0"/>
              </a:rPr>
              <a:t> Very </a:t>
            </a:r>
            <a:r>
              <a:rPr lang="en-US" sz="2000" dirty="0">
                <a:latin typeface="Arial" panose="020B0604020202020204" pitchFamily="34" charset="0"/>
                <a:cs typeface="Arial" panose="020B0604020202020204" pitchFamily="34" charset="0"/>
              </a:rPr>
              <a:t>few sites attempted</a:t>
            </a:r>
          </a:p>
          <a:p>
            <a:pPr lvl="2">
              <a:defRPr/>
            </a:pPr>
            <a:r>
              <a:rPr lang="en-US" sz="2000" dirty="0" smtClean="0">
                <a:latin typeface="Arial" panose="020B0604020202020204" pitchFamily="34" charset="0"/>
                <a:cs typeface="Arial" panose="020B0604020202020204" pitchFamily="34" charset="0"/>
              </a:rPr>
              <a:t> Those </a:t>
            </a:r>
            <a:r>
              <a:rPr lang="en-US" sz="2000" dirty="0">
                <a:latin typeface="Arial" panose="020B0604020202020204" pitchFamily="34" charset="0"/>
                <a:cs typeface="Arial" panose="020B0604020202020204" pitchFamily="34" charset="0"/>
              </a:rPr>
              <a:t>that did felt </a:t>
            </a:r>
            <a:r>
              <a:rPr lang="en-US" sz="2000" dirty="0" smtClean="0">
                <a:latin typeface="Arial" panose="020B0604020202020204" pitchFamily="34" charset="0"/>
                <a:cs typeface="Arial" panose="020B0604020202020204" pitchFamily="34" charset="0"/>
              </a:rPr>
              <a:t>options are limited currently</a:t>
            </a:r>
          </a:p>
          <a:p>
            <a:pPr lvl="3">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Best </a:t>
            </a:r>
            <a:r>
              <a:rPr lang="en-US" sz="2000" dirty="0">
                <a:latin typeface="Arial" panose="020B0604020202020204" pitchFamily="34" charset="0"/>
                <a:cs typeface="Arial" panose="020B0604020202020204" pitchFamily="34" charset="0"/>
              </a:rPr>
              <a:t>for older children with few behavior concerns</a:t>
            </a:r>
          </a:p>
          <a:p>
            <a:pPr>
              <a:defRPr/>
            </a:pPr>
            <a:endParaRPr lang="en-US" dirty="0"/>
          </a:p>
        </p:txBody>
      </p:sp>
    </p:spTree>
    <p:extLst>
      <p:ext uri="{BB962C8B-B14F-4D97-AF65-F5344CB8AC3E}">
        <p14:creationId xmlns:p14="http://schemas.microsoft.com/office/powerpoint/2010/main" val="1619432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dirty="0" smtClean="0"/>
              <a:t>Analysis of Telehealth Behavior Observation</a:t>
            </a:r>
            <a:endParaRPr lang="en-US" dirty="0"/>
          </a:p>
        </p:txBody>
      </p:sp>
      <p:sp>
        <p:nvSpPr>
          <p:cNvPr id="3" name="Content Placeholder 2"/>
          <p:cNvSpPr>
            <a:spLocks noGrp="1"/>
          </p:cNvSpPr>
          <p:nvPr>
            <p:ph idx="1"/>
          </p:nvPr>
        </p:nvSpPr>
        <p:spPr>
          <a:xfrm>
            <a:off x="457200" y="1600200"/>
            <a:ext cx="8229600" cy="3968750"/>
          </a:xfrm>
        </p:spPr>
        <p:txBody>
          <a:bodyPr/>
          <a:lstStyle/>
          <a:p>
            <a:pPr>
              <a:defRPr/>
            </a:pPr>
            <a:r>
              <a:rPr lang="en-US" dirty="0">
                <a:latin typeface="Arial" panose="020B0604020202020204" pitchFamily="34" charset="0"/>
                <a:cs typeface="Arial" panose="020B0604020202020204" pitchFamily="34" charset="0"/>
              </a:rPr>
              <a:t>Strengths reported:</a:t>
            </a:r>
          </a:p>
          <a:p>
            <a:pPr lvl="1">
              <a:defRPr/>
            </a:pPr>
            <a:r>
              <a:rPr lang="en-US" sz="2000" b="1" dirty="0" smtClean="0">
                <a:solidFill>
                  <a:srgbClr val="0070C0"/>
                </a:solidFill>
                <a:latin typeface="Arial" panose="020B0604020202020204" pitchFamily="34" charset="0"/>
                <a:cs typeface="Arial" panose="020B0604020202020204" pitchFamily="34" charset="0"/>
              </a:rPr>
              <a:t> More naturalistic </a:t>
            </a:r>
            <a:r>
              <a:rPr lang="en-US" sz="2000" dirty="0">
                <a:latin typeface="Arial" panose="020B0604020202020204" pitchFamily="34" charset="0"/>
                <a:cs typeface="Arial" panose="020B0604020202020204" pitchFamily="34" charset="0"/>
              </a:rPr>
              <a:t>observation</a:t>
            </a:r>
          </a:p>
          <a:p>
            <a:pPr lvl="1">
              <a:defRPr/>
            </a:pPr>
            <a:r>
              <a:rPr lang="en-US" sz="2000" dirty="0" smtClean="0">
                <a:latin typeface="Arial" panose="020B0604020202020204" pitchFamily="34" charset="0"/>
                <a:cs typeface="Arial" panose="020B0604020202020204" pitchFamily="34" charset="0"/>
              </a:rPr>
              <a:t> Opportunity </a:t>
            </a:r>
            <a:r>
              <a:rPr lang="en-US" sz="2000" dirty="0">
                <a:latin typeface="Arial" panose="020B0604020202020204" pitchFamily="34" charset="0"/>
                <a:cs typeface="Arial" panose="020B0604020202020204" pitchFamily="34" charset="0"/>
              </a:rPr>
              <a:t>to </a:t>
            </a:r>
            <a:r>
              <a:rPr lang="en-US" sz="2000" b="1" dirty="0" smtClean="0">
                <a:solidFill>
                  <a:srgbClr val="0070C0"/>
                </a:solidFill>
                <a:latin typeface="Arial" panose="020B0604020202020204" pitchFamily="34" charset="0"/>
                <a:cs typeface="Arial" panose="020B0604020202020204" pitchFamily="34" charset="0"/>
              </a:rPr>
              <a:t>see behaviors </a:t>
            </a:r>
            <a:r>
              <a:rPr lang="en-US" sz="2000" b="1" dirty="0">
                <a:solidFill>
                  <a:srgbClr val="0070C0"/>
                </a:solidFill>
                <a:latin typeface="Arial" panose="020B0604020202020204" pitchFamily="34" charset="0"/>
                <a:cs typeface="Arial" panose="020B0604020202020204" pitchFamily="34" charset="0"/>
              </a:rPr>
              <a:t>not seen in clinic</a:t>
            </a:r>
          </a:p>
          <a:p>
            <a:pPr lvl="2">
              <a:defRPr/>
            </a:pPr>
            <a:r>
              <a:rPr lang="en-US" sz="2000" dirty="0" smtClean="0">
                <a:latin typeface="Arial" panose="020B0604020202020204" pitchFamily="34" charset="0"/>
                <a:cs typeface="Arial" panose="020B0604020202020204" pitchFamily="34" charset="0"/>
              </a:rPr>
              <a:t> Particularly </a:t>
            </a:r>
            <a:r>
              <a:rPr lang="en-US" sz="2000" dirty="0">
                <a:latin typeface="Arial" panose="020B0604020202020204" pitchFamily="34" charset="0"/>
                <a:cs typeface="Arial" panose="020B0604020202020204" pitchFamily="34" charset="0"/>
              </a:rPr>
              <a:t>good for anxious kids </a:t>
            </a:r>
            <a:r>
              <a:rPr lang="en-US" sz="2000" dirty="0" smtClean="0">
                <a:latin typeface="Arial" panose="020B0604020202020204" pitchFamily="34" charset="0"/>
                <a:cs typeface="Arial" panose="020B0604020202020204" pitchFamily="34" charset="0"/>
              </a:rPr>
              <a:t>and </a:t>
            </a:r>
            <a:r>
              <a:rPr lang="en-US" sz="2000" dirty="0">
                <a:latin typeface="Arial" panose="020B0604020202020204" pitchFamily="34" charset="0"/>
                <a:cs typeface="Arial" panose="020B0604020202020204" pitchFamily="34" charset="0"/>
              </a:rPr>
              <a:t>unique interests/play</a:t>
            </a:r>
          </a:p>
          <a:p>
            <a:pPr lvl="1">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 Family </a:t>
            </a:r>
            <a:r>
              <a:rPr lang="en-US" sz="2000" dirty="0">
                <a:latin typeface="Arial" panose="020B0604020202020204" pitchFamily="34" charset="0"/>
                <a:cs typeface="Arial" panose="020B0604020202020204" pitchFamily="34" charset="0"/>
              </a:rPr>
              <a:t>participation </a:t>
            </a:r>
            <a:r>
              <a:rPr lang="en-US" sz="2000" b="1" dirty="0" smtClean="0">
                <a:solidFill>
                  <a:srgbClr val="0070C0"/>
                </a:solidFill>
                <a:latin typeface="Arial" panose="020B0604020202020204" pitchFamily="34" charset="0"/>
                <a:cs typeface="Arial" panose="020B0604020202020204" pitchFamily="34" charset="0"/>
              </a:rPr>
              <a:t>strengthened </a:t>
            </a:r>
            <a:r>
              <a:rPr lang="en-US" sz="2000" b="1" dirty="0">
                <a:solidFill>
                  <a:srgbClr val="0070C0"/>
                </a:solidFill>
                <a:latin typeface="Arial" panose="020B0604020202020204" pitchFamily="34" charset="0"/>
                <a:cs typeface="Arial" panose="020B0604020202020204" pitchFamily="34" charset="0"/>
              </a:rPr>
              <a:t>partnership </a:t>
            </a:r>
            <a:r>
              <a:rPr lang="en-US" sz="2000" dirty="0">
                <a:latin typeface="Arial" panose="020B0604020202020204" pitchFamily="34" charset="0"/>
                <a:cs typeface="Arial" panose="020B0604020202020204" pitchFamily="34" charset="0"/>
              </a:rPr>
              <a:t>with </a:t>
            </a:r>
            <a:r>
              <a:rPr lang="en-US" sz="2000" dirty="0" smtClean="0">
                <a:latin typeface="Arial" panose="020B0604020202020204" pitchFamily="34" charset="0"/>
                <a:cs typeface="Arial" panose="020B0604020202020204" pitchFamily="34" charset="0"/>
              </a:rPr>
              <a:t>clinician</a:t>
            </a:r>
          </a:p>
          <a:p>
            <a:pPr lvl="1">
              <a:buFont typeface="Arial"/>
              <a:buNone/>
              <a:defRPr/>
            </a:pPr>
            <a:endParaRPr lang="en-US" sz="800" dirty="0">
              <a:latin typeface="Arial" panose="020B0604020202020204" pitchFamily="34" charset="0"/>
              <a:cs typeface="Arial" panose="020B0604020202020204" pitchFamily="34" charset="0"/>
            </a:endParaRPr>
          </a:p>
          <a:p>
            <a:pPr>
              <a:defRPr/>
            </a:pPr>
            <a:r>
              <a:rPr lang="en-US" dirty="0" smtClean="0">
                <a:latin typeface="Arial" panose="020B0604020202020204" pitchFamily="34" charset="0"/>
                <a:cs typeface="Arial" panose="020B0604020202020204" pitchFamily="34" charset="0"/>
              </a:rPr>
              <a:t>Challenges </a:t>
            </a:r>
            <a:r>
              <a:rPr lang="en-US" dirty="0">
                <a:latin typeface="Arial" panose="020B0604020202020204" pitchFamily="34" charset="0"/>
                <a:cs typeface="Arial" panose="020B0604020202020204" pitchFamily="34" charset="0"/>
              </a:rPr>
              <a:t>reported:</a:t>
            </a:r>
          </a:p>
          <a:p>
            <a:pPr lvl="1">
              <a:defRPr/>
            </a:pPr>
            <a:r>
              <a:rPr lang="en-US" sz="2000" dirty="0" smtClean="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Worries </a:t>
            </a:r>
            <a:r>
              <a:rPr lang="en-US" sz="2000" b="1" dirty="0">
                <a:solidFill>
                  <a:srgbClr val="FF0000"/>
                </a:solidFill>
                <a:latin typeface="Arial" panose="020B0604020202020204" pitchFamily="34" charset="0"/>
                <a:cs typeface="Arial" panose="020B0604020202020204" pitchFamily="34" charset="0"/>
              </a:rPr>
              <a:t>of </a:t>
            </a:r>
            <a:r>
              <a:rPr lang="en-US" sz="2000" b="1" dirty="0" smtClean="0">
                <a:solidFill>
                  <a:srgbClr val="FF0000"/>
                </a:solidFill>
                <a:latin typeface="Arial" panose="020B0604020202020204" pitchFamily="34" charset="0"/>
                <a:cs typeface="Arial" panose="020B0604020202020204" pitchFamily="34" charset="0"/>
              </a:rPr>
              <a:t>reliability </a:t>
            </a:r>
            <a:r>
              <a:rPr lang="en-US" sz="2000" dirty="0" smtClean="0">
                <a:latin typeface="Arial" panose="020B0604020202020204" pitchFamily="34" charset="0"/>
                <a:cs typeface="Arial" panose="020B0604020202020204" pitchFamily="34" charset="0"/>
              </a:rPr>
              <a:t>&amp;</a:t>
            </a:r>
            <a:r>
              <a:rPr lang="en-US" sz="2000" b="1"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quality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info: more research needed</a:t>
            </a:r>
            <a:endParaRPr lang="en-US" sz="2000" dirty="0">
              <a:latin typeface="Arial" panose="020B0604020202020204" pitchFamily="34" charset="0"/>
              <a:cs typeface="Arial" panose="020B0604020202020204" pitchFamily="34" charset="0"/>
            </a:endParaRPr>
          </a:p>
          <a:p>
            <a:pPr lvl="1">
              <a:defRPr/>
            </a:pPr>
            <a:r>
              <a:rPr lang="en-US" sz="2000" dirty="0" smtClean="0">
                <a:latin typeface="Arial" panose="020B0604020202020204" pitchFamily="34" charset="0"/>
                <a:cs typeface="Arial" panose="020B0604020202020204" pitchFamily="34" charset="0"/>
              </a:rPr>
              <a:t> </a:t>
            </a:r>
            <a:r>
              <a:rPr lang="en-US" sz="2000" b="1" dirty="0" smtClean="0">
                <a:solidFill>
                  <a:srgbClr val="FF0000"/>
                </a:solidFill>
                <a:latin typeface="Arial" panose="020B0604020202020204" pitchFamily="34" charset="0"/>
                <a:cs typeface="Arial" panose="020B0604020202020204" pitchFamily="34" charset="0"/>
              </a:rPr>
              <a:t>Less </a:t>
            </a:r>
            <a:r>
              <a:rPr lang="en-US" sz="2000" b="1" dirty="0">
                <a:solidFill>
                  <a:srgbClr val="FF0000"/>
                </a:solidFill>
                <a:latin typeface="Arial" panose="020B0604020202020204" pitchFamily="34" charset="0"/>
                <a:cs typeface="Arial" panose="020B0604020202020204" pitchFamily="34" charset="0"/>
              </a:rPr>
              <a:t>control over the environment</a:t>
            </a:r>
            <a:r>
              <a:rPr lang="en-US" sz="2000" dirty="0">
                <a:latin typeface="Arial" panose="020B0604020202020204" pitchFamily="34" charset="0"/>
                <a:cs typeface="Arial" panose="020B0604020202020204" pitchFamily="34" charset="0"/>
              </a:rPr>
              <a:t>/less </a:t>
            </a:r>
            <a:r>
              <a:rPr lang="en-US" sz="2000" dirty="0" smtClean="0">
                <a:latin typeface="Arial" panose="020B0604020202020204" pitchFamily="34" charset="0"/>
                <a:cs typeface="Arial" panose="020B0604020202020204" pitchFamily="34" charset="0"/>
              </a:rPr>
              <a:t>standardization</a:t>
            </a:r>
          </a:p>
          <a:p>
            <a:pPr lvl="2">
              <a:defRPr/>
            </a:pPr>
            <a:r>
              <a:rPr lang="en-US" sz="2000" dirty="0" smtClean="0">
                <a:latin typeface="Arial" panose="020B0604020202020204" pitchFamily="34" charset="0"/>
                <a:cs typeface="Arial" panose="020B0604020202020204" pitchFamily="34" charset="0"/>
              </a:rPr>
              <a:t> Reliance on family to administer assessment</a:t>
            </a:r>
            <a:endParaRPr lang="en-US" sz="2000" dirty="0">
              <a:latin typeface="Arial" panose="020B0604020202020204" pitchFamily="34" charset="0"/>
              <a:cs typeface="Arial" panose="020B0604020202020204" pitchFamily="34" charset="0"/>
            </a:endParaRPr>
          </a:p>
          <a:p>
            <a:pPr lvl="1">
              <a:defRPr/>
            </a:pPr>
            <a:r>
              <a:rPr lang="en-US" sz="2000" dirty="0" smtClean="0">
                <a:latin typeface="Arial" panose="020B0604020202020204" pitchFamily="34" charset="0"/>
                <a:cs typeface="Arial" panose="020B0604020202020204" pitchFamily="34" charset="0"/>
              </a:rPr>
              <a:t> Less </a:t>
            </a:r>
            <a:r>
              <a:rPr lang="en-US" sz="2000" dirty="0">
                <a:latin typeface="Arial" panose="020B0604020202020204" pitchFamily="34" charset="0"/>
                <a:cs typeface="Arial" panose="020B0604020202020204" pitchFamily="34" charset="0"/>
              </a:rPr>
              <a:t>info available on how</a:t>
            </a:r>
            <a:r>
              <a:rPr lang="en-US" sz="2000" b="1" dirty="0">
                <a:latin typeface="Arial" panose="020B0604020202020204" pitchFamily="34" charset="0"/>
                <a:cs typeface="Arial" panose="020B0604020202020204" pitchFamily="34" charset="0"/>
              </a:rPr>
              <a:t> </a:t>
            </a:r>
            <a:r>
              <a:rPr lang="en-US" sz="2000" b="1" dirty="0">
                <a:solidFill>
                  <a:srgbClr val="FF0000"/>
                </a:solidFill>
                <a:latin typeface="Arial" panose="020B0604020202020204" pitchFamily="34" charset="0"/>
                <a:cs typeface="Arial" panose="020B0604020202020204" pitchFamily="34" charset="0"/>
              </a:rPr>
              <a:t>social behavior varies by video</a:t>
            </a:r>
          </a:p>
          <a:p>
            <a:pPr>
              <a:buFont typeface="Arial" panose="020B0604020202020204" pitchFamily="34" charset="0"/>
              <a:buChar char="•"/>
              <a:defRPr/>
            </a:pPr>
            <a:endParaRPr lang="en-US" sz="2000" dirty="0" smtClean="0"/>
          </a:p>
          <a:p>
            <a:pPr lvl="1">
              <a:buFont typeface="Arial"/>
              <a:buNone/>
              <a:defRPr/>
            </a:pPr>
            <a:r>
              <a:rPr lang="en-US" sz="2000" dirty="0" smtClean="0"/>
              <a:t> </a:t>
            </a:r>
            <a:endParaRPr lang="en-US" sz="2000" dirty="0"/>
          </a:p>
        </p:txBody>
      </p:sp>
    </p:spTree>
    <p:extLst>
      <p:ext uri="{BB962C8B-B14F-4D97-AF65-F5344CB8AC3E}">
        <p14:creationId xmlns:p14="http://schemas.microsoft.com/office/powerpoint/2010/main" val="599681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dirty="0"/>
              <a:t>Factors </a:t>
            </a:r>
            <a:r>
              <a:rPr lang="en-US" dirty="0" smtClean="0"/>
              <a:t>Influencing a Successful Start</a:t>
            </a:r>
            <a:endParaRPr lang="en-US" dirty="0"/>
          </a:p>
        </p:txBody>
      </p:sp>
      <p:sp>
        <p:nvSpPr>
          <p:cNvPr id="3" name="Content Placeholder 2"/>
          <p:cNvSpPr>
            <a:spLocks noGrp="1"/>
          </p:cNvSpPr>
          <p:nvPr>
            <p:ph idx="1"/>
          </p:nvPr>
        </p:nvSpPr>
        <p:spPr>
          <a:xfrm>
            <a:off x="457200" y="1600200"/>
            <a:ext cx="8229600" cy="4217796"/>
          </a:xfrm>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Trainings, webinars, &amp; observations </a:t>
            </a:r>
            <a:r>
              <a:rPr lang="en-US" dirty="0">
                <a:latin typeface="Arial" panose="020B0604020202020204" pitchFamily="34" charset="0"/>
                <a:cs typeface="Arial" panose="020B0604020202020204" pitchFamily="34" charset="0"/>
              </a:rPr>
              <a:t>to build </a:t>
            </a:r>
            <a:r>
              <a:rPr lang="en-US" dirty="0" smtClean="0">
                <a:latin typeface="Arial" panose="020B0604020202020204" pitchFamily="34" charset="0"/>
                <a:cs typeface="Arial" panose="020B0604020202020204" pitchFamily="34" charset="0"/>
              </a:rPr>
              <a:t>knowledge</a:t>
            </a:r>
            <a:endParaRPr lang="en-US"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Previous training </a:t>
            </a:r>
            <a:r>
              <a:rPr lang="en-US" dirty="0">
                <a:latin typeface="Arial" panose="020B0604020202020204" pitchFamily="34" charset="0"/>
                <a:cs typeface="Arial" panose="020B0604020202020204" pitchFamily="34" charset="0"/>
              </a:rPr>
              <a:t>in parent </a:t>
            </a:r>
            <a:r>
              <a:rPr lang="en-US" dirty="0" smtClean="0">
                <a:latin typeface="Arial" panose="020B0604020202020204" pitchFamily="34" charset="0"/>
                <a:cs typeface="Arial" panose="020B0604020202020204" pitchFamily="34" charset="0"/>
              </a:rPr>
              <a:t>coaching (e.g., PCIT)</a:t>
            </a: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Comfort </a:t>
            </a:r>
            <a:r>
              <a:rPr lang="en-US" dirty="0">
                <a:latin typeface="Arial" panose="020B0604020202020204" pitchFamily="34" charset="0"/>
                <a:cs typeface="Arial" panose="020B0604020202020204" pitchFamily="34" charset="0"/>
              </a:rPr>
              <a:t>with new </a:t>
            </a:r>
            <a:r>
              <a:rPr lang="en-US" dirty="0" smtClean="0">
                <a:latin typeface="Arial" panose="020B0604020202020204" pitchFamily="34" charset="0"/>
                <a:cs typeface="Arial" panose="020B0604020202020204" pitchFamily="34" charset="0"/>
              </a:rPr>
              <a:t>technology</a:t>
            </a:r>
          </a:p>
          <a:p>
            <a:pPr>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b="1" dirty="0" smtClean="0">
                <a:solidFill>
                  <a:srgbClr val="0070C0"/>
                </a:solidFill>
                <a:latin typeface="Arial" panose="020B0604020202020204" pitchFamily="34" charset="0"/>
                <a:cs typeface="Arial" panose="020B0604020202020204" pitchFamily="34" charset="0"/>
              </a:rPr>
              <a:t>TRYING </a:t>
            </a:r>
            <a:r>
              <a:rPr lang="en-US" b="1" dirty="0">
                <a:solidFill>
                  <a:srgbClr val="0070C0"/>
                </a:solidFill>
                <a:latin typeface="Arial" panose="020B0604020202020204" pitchFamily="34" charset="0"/>
                <a:cs typeface="Arial" panose="020B0604020202020204" pitchFamily="34" charset="0"/>
              </a:rPr>
              <a:t>IT!!!</a:t>
            </a:r>
          </a:p>
          <a:p>
            <a:pPr marL="1085850" lvl="1" indent="-342900">
              <a:defRPr/>
            </a:pPr>
            <a:r>
              <a:rPr lang="en-US" sz="2000" dirty="0" smtClean="0">
                <a:latin typeface="Arial" panose="020B0604020202020204" pitchFamily="34" charset="0"/>
                <a:cs typeface="Arial" panose="020B0604020202020204" pitchFamily="34" charset="0"/>
              </a:rPr>
              <a:t>Many </a:t>
            </a:r>
            <a:r>
              <a:rPr lang="en-US" sz="2000" dirty="0">
                <a:latin typeface="Arial" panose="020B0604020202020204" pitchFamily="34" charset="0"/>
                <a:cs typeface="Arial" panose="020B0604020202020204" pitchFamily="34" charset="0"/>
              </a:rPr>
              <a:t>felt uncomfortable until they tried it </a:t>
            </a:r>
            <a:endParaRPr lang="en-US" sz="2000" dirty="0" smtClean="0">
              <a:latin typeface="Arial" panose="020B0604020202020204" pitchFamily="34" charset="0"/>
              <a:cs typeface="Arial" panose="020B0604020202020204" pitchFamily="34" charset="0"/>
            </a:endParaRPr>
          </a:p>
          <a:p>
            <a:pPr marL="1085850" lvl="1" indent="-342900">
              <a:defRPr/>
            </a:pPr>
            <a:r>
              <a:rPr lang="en-US" sz="2000" dirty="0" smtClean="0">
                <a:latin typeface="Arial" panose="020B0604020202020204" pitchFamily="34" charset="0"/>
                <a:cs typeface="Arial" panose="020B0604020202020204" pitchFamily="34" charset="0"/>
              </a:rPr>
              <a:t>Then surprised </a:t>
            </a:r>
            <a:r>
              <a:rPr lang="en-US" sz="2000" dirty="0">
                <a:latin typeface="Arial" panose="020B0604020202020204" pitchFamily="34" charset="0"/>
                <a:cs typeface="Arial" panose="020B0604020202020204" pitchFamily="34" charset="0"/>
              </a:rPr>
              <a:t>with how well it </a:t>
            </a:r>
            <a:r>
              <a:rPr lang="en-US" sz="2000" dirty="0" smtClean="0">
                <a:latin typeface="Arial" panose="020B0604020202020204" pitchFamily="34" charset="0"/>
                <a:cs typeface="Arial" panose="020B0604020202020204" pitchFamily="34" charset="0"/>
              </a:rPr>
              <a:t>worked </a:t>
            </a:r>
          </a:p>
          <a:p>
            <a:pPr marL="1085850" lvl="1" indent="-342900">
              <a:defRPr/>
            </a:pPr>
            <a:r>
              <a:rPr lang="en-US" sz="2000" dirty="0" smtClean="0">
                <a:latin typeface="Arial" panose="020B0604020202020204" pitchFamily="34" charset="0"/>
                <a:cs typeface="Arial" panose="020B0604020202020204" pitchFamily="34" charset="0"/>
              </a:rPr>
              <a:t>Felt similar to in clinic services</a:t>
            </a:r>
            <a:endParaRPr lang="en-US" sz="2000" dirty="0">
              <a:latin typeface="Arial" panose="020B0604020202020204" pitchFamily="34" charset="0"/>
              <a:cs typeface="Arial" panose="020B0604020202020204" pitchFamily="34" charset="0"/>
            </a:endParaRPr>
          </a:p>
          <a:p>
            <a:pPr marL="1085850" lvl="1" indent="-342900">
              <a:defRPr/>
            </a:pPr>
            <a:r>
              <a:rPr lang="en-US" sz="2000" dirty="0" smtClean="0">
                <a:latin typeface="Arial" panose="020B0604020202020204" pitchFamily="34" charset="0"/>
                <a:cs typeface="Arial" panose="020B0604020202020204" pitchFamily="34" charset="0"/>
              </a:rPr>
              <a:t>Getting </a:t>
            </a:r>
            <a:r>
              <a:rPr lang="en-US" sz="2000" dirty="0">
                <a:latin typeface="Arial" panose="020B0604020202020204" pitchFamily="34" charset="0"/>
                <a:cs typeface="Arial" panose="020B0604020202020204" pitchFamily="34" charset="0"/>
              </a:rPr>
              <a:t>to observe colleagues and </a:t>
            </a:r>
            <a:r>
              <a:rPr lang="en-US" sz="2000" dirty="0" smtClean="0">
                <a:latin typeface="Arial" panose="020B0604020202020204" pitchFamily="34" charset="0"/>
                <a:cs typeface="Arial" panose="020B0604020202020204" pitchFamily="34" charset="0"/>
              </a:rPr>
              <a:t>working </a:t>
            </a:r>
            <a:r>
              <a:rPr lang="en-US" sz="2000" dirty="0">
                <a:latin typeface="Arial" panose="020B0604020202020204" pitchFamily="34" charset="0"/>
                <a:cs typeface="Arial" panose="020B0604020202020204" pitchFamily="34" charset="0"/>
              </a:rPr>
              <a:t>in a team also made it easier</a:t>
            </a:r>
          </a:p>
          <a:p>
            <a:pPr>
              <a:defRPr/>
            </a:pPr>
            <a:endParaRPr lang="en-US" dirty="0"/>
          </a:p>
        </p:txBody>
      </p:sp>
    </p:spTree>
    <p:extLst>
      <p:ext uri="{BB962C8B-B14F-4D97-AF65-F5344CB8AC3E}">
        <p14:creationId xmlns:p14="http://schemas.microsoft.com/office/powerpoint/2010/main" val="1036236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Institutional Support is Needed</a:t>
            </a:r>
            <a:endParaRPr lang="en-US" dirty="0"/>
          </a:p>
        </p:txBody>
      </p:sp>
      <p:sp>
        <p:nvSpPr>
          <p:cNvPr id="3" name="Content Placeholder 2"/>
          <p:cNvSpPr>
            <a:spLocks noGrp="1"/>
          </p:cNvSpPr>
          <p:nvPr>
            <p:ph idx="1"/>
          </p:nvPr>
        </p:nvSpPr>
        <p:spPr>
          <a:xfrm>
            <a:off x="457200" y="1600200"/>
            <a:ext cx="8229600" cy="4298182"/>
          </a:xfrm>
        </p:spPr>
        <p:txBody>
          <a:bodyPr/>
          <a:lstStyle/>
          <a:p>
            <a:pPr>
              <a:defRPr/>
            </a:pPr>
            <a:r>
              <a:rPr lang="en-US" b="1" dirty="0" smtClean="0">
                <a:solidFill>
                  <a:srgbClr val="0070C0"/>
                </a:solidFill>
                <a:latin typeface="Arial" panose="020B0604020202020204" pitchFamily="34" charset="0"/>
                <a:cs typeface="Arial" panose="020B0604020202020204" pitchFamily="34" charset="0"/>
              </a:rPr>
              <a:t>Institutional support was key </a:t>
            </a:r>
            <a:r>
              <a:rPr lang="en-US" b="1" dirty="0">
                <a:solidFill>
                  <a:srgbClr val="0070C0"/>
                </a:solidFill>
                <a:latin typeface="Arial" panose="020B0604020202020204" pitchFamily="34" charset="0"/>
                <a:cs typeface="Arial" panose="020B0604020202020204" pitchFamily="34" charset="0"/>
              </a:rPr>
              <a:t>to a successful transition</a:t>
            </a:r>
          </a:p>
          <a:p>
            <a:pPr lvl="1">
              <a:defRPr/>
            </a:pPr>
            <a:r>
              <a:rPr lang="en-US" sz="2000" dirty="0" smtClean="0">
                <a:latin typeface="Arial" panose="020B0604020202020204" pitchFamily="34" charset="0"/>
                <a:cs typeface="Arial" panose="020B0604020202020204" pitchFamily="34" charset="0"/>
              </a:rPr>
              <a:t> Level </a:t>
            </a:r>
            <a:r>
              <a:rPr lang="en-US" sz="2000" dirty="0">
                <a:latin typeface="Arial" panose="020B0604020202020204" pitchFamily="34" charset="0"/>
                <a:cs typeface="Arial" panose="020B0604020202020204" pitchFamily="34" charset="0"/>
              </a:rPr>
              <a:t>of support varied </a:t>
            </a:r>
            <a:r>
              <a:rPr lang="en-US" sz="2000" dirty="0" smtClean="0">
                <a:latin typeface="Arial" panose="020B0604020202020204" pitchFamily="34" charset="0"/>
                <a:cs typeface="Arial" panose="020B0604020202020204" pitchFamily="34" charset="0"/>
              </a:rPr>
              <a:t>significantly</a:t>
            </a:r>
          </a:p>
          <a:p>
            <a:pPr lvl="1">
              <a:defRPr/>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Factors included in institutional </a:t>
            </a:r>
            <a:r>
              <a:rPr lang="en-US" dirty="0" smtClean="0">
                <a:latin typeface="Arial" panose="020B0604020202020204" pitchFamily="34" charset="0"/>
                <a:cs typeface="Arial" panose="020B0604020202020204" pitchFamily="34" charset="0"/>
              </a:rPr>
              <a:t>support:</a:t>
            </a:r>
          </a:p>
          <a:p>
            <a:pPr lvl="1">
              <a:buFont typeface="Arial" panose="020B0604020202020204" pitchFamily="34" charset="0"/>
              <a:buChar char="•"/>
              <a:defRPr/>
            </a:pPr>
            <a:r>
              <a:rPr lang="en-US" sz="2000" b="1" dirty="0" smtClean="0">
                <a:latin typeface="Arial" panose="020B0604020202020204" pitchFamily="34" charset="0"/>
                <a:cs typeface="Arial" panose="020B0604020202020204" pitchFamily="34" charset="0"/>
              </a:rPr>
              <a:t> Leadership </a:t>
            </a:r>
            <a:r>
              <a:rPr lang="en-US" sz="2000" b="1" dirty="0">
                <a:latin typeface="Arial" panose="020B0604020202020204" pitchFamily="34" charset="0"/>
                <a:cs typeface="Arial" panose="020B0604020202020204" pitchFamily="34" charset="0"/>
              </a:rPr>
              <a:t>and support around </a:t>
            </a:r>
            <a:r>
              <a:rPr lang="en-US" sz="2000" b="1" dirty="0" smtClean="0">
                <a:latin typeface="Arial" panose="020B0604020202020204" pitchFamily="34" charset="0"/>
                <a:cs typeface="Arial" panose="020B0604020202020204" pitchFamily="34" charset="0"/>
              </a:rPr>
              <a:t>innovation</a:t>
            </a:r>
          </a:p>
          <a:p>
            <a:pPr lvl="1">
              <a:defRPr/>
            </a:pPr>
            <a:r>
              <a:rPr lang="en-US" sz="2000" b="1" dirty="0">
                <a:latin typeface="Arial" panose="020B0604020202020204" pitchFamily="34" charset="0"/>
                <a:cs typeface="Arial" panose="020B0604020202020204" pitchFamily="34" charset="0"/>
              </a:rPr>
              <a:t> Good administrative support to help families access </a:t>
            </a:r>
            <a:r>
              <a:rPr lang="en-US" sz="2000" b="1" dirty="0" smtClean="0">
                <a:latin typeface="Arial" panose="020B0604020202020204" pitchFamily="34" charset="0"/>
                <a:cs typeface="Arial" panose="020B0604020202020204" pitchFamily="34" charset="0"/>
              </a:rPr>
              <a:t>    	telehealth</a:t>
            </a:r>
            <a:endParaRPr lang="en-US" sz="2000" b="1" dirty="0">
              <a:latin typeface="Arial" panose="020B0604020202020204" pitchFamily="34" charset="0"/>
              <a:cs typeface="Arial" panose="020B0604020202020204" pitchFamily="34" charset="0"/>
            </a:endParaRPr>
          </a:p>
          <a:p>
            <a:pPr lvl="1">
              <a:defRPr/>
            </a:pPr>
            <a:r>
              <a:rPr lang="en-US" sz="2000" b="1" dirty="0">
                <a:latin typeface="Arial" panose="020B0604020202020204" pitchFamily="34" charset="0"/>
                <a:cs typeface="Arial" panose="020B0604020202020204" pitchFamily="34" charset="0"/>
              </a:rPr>
              <a:t> Access to </a:t>
            </a:r>
            <a:r>
              <a:rPr lang="en-US" sz="2000" b="1" dirty="0" smtClean="0">
                <a:latin typeface="Arial" panose="020B0604020202020204" pitchFamily="34" charset="0"/>
                <a:cs typeface="Arial" panose="020B0604020202020204" pitchFamily="34" charset="0"/>
              </a:rPr>
              <a:t>technology</a:t>
            </a:r>
          </a:p>
          <a:p>
            <a:pPr lvl="1">
              <a:defRPr/>
            </a:pPr>
            <a:r>
              <a:rPr lang="en-US" sz="2000" dirty="0" smtClean="0">
                <a:latin typeface="Arial" panose="020B0604020202020204" pitchFamily="34" charset="0"/>
                <a:cs typeface="Arial" panose="020B0604020202020204" pitchFamily="34" charset="0"/>
              </a:rPr>
              <a:t> Clarity </a:t>
            </a:r>
            <a:r>
              <a:rPr lang="en-US" sz="2000" dirty="0">
                <a:latin typeface="Arial" panose="020B0604020202020204" pitchFamily="34" charset="0"/>
                <a:cs typeface="Arial" panose="020B0604020202020204" pitchFamily="34" charset="0"/>
              </a:rPr>
              <a:t>of communication around </a:t>
            </a:r>
            <a:r>
              <a:rPr lang="en-US" sz="2000" dirty="0" smtClean="0">
                <a:latin typeface="Arial" panose="020B0604020202020204" pitchFamily="34" charset="0"/>
                <a:cs typeface="Arial" panose="020B0604020202020204" pitchFamily="34" charset="0"/>
              </a:rPr>
              <a:t>changes</a:t>
            </a:r>
            <a:endParaRPr lang="en-US" sz="2000" dirty="0">
              <a:latin typeface="Arial" panose="020B0604020202020204" pitchFamily="34" charset="0"/>
              <a:cs typeface="Arial" panose="020B0604020202020204" pitchFamily="34" charset="0"/>
            </a:endParaRPr>
          </a:p>
          <a:p>
            <a:pPr lvl="1">
              <a:defRPr/>
            </a:pPr>
            <a:r>
              <a:rPr lang="en-US" sz="2000" dirty="0" smtClean="0">
                <a:latin typeface="Arial" panose="020B0604020202020204" pitchFamily="34" charset="0"/>
                <a:cs typeface="Arial" panose="020B0604020202020204" pitchFamily="34" charset="0"/>
              </a:rPr>
              <a:t> Level </a:t>
            </a:r>
            <a:r>
              <a:rPr lang="en-US" sz="2000" dirty="0">
                <a:latin typeface="Arial" panose="020B0604020202020204" pitchFamily="34" charset="0"/>
                <a:cs typeface="Arial" panose="020B0604020202020204" pitchFamily="34" charset="0"/>
              </a:rPr>
              <a:t>of pressure to maintain productivity</a:t>
            </a:r>
          </a:p>
          <a:p>
            <a:pPr lvl="1">
              <a:defRPr/>
            </a:pPr>
            <a:r>
              <a:rPr lang="en-US" sz="2000" dirty="0" smtClean="0">
                <a:latin typeface="Arial" panose="020B0604020202020204" pitchFamily="34" charset="0"/>
                <a:cs typeface="Arial" panose="020B0604020202020204" pitchFamily="34" charset="0"/>
              </a:rPr>
              <a:t> Understanding </a:t>
            </a:r>
            <a:r>
              <a:rPr lang="en-US" sz="2000" dirty="0">
                <a:latin typeface="Arial" panose="020B0604020202020204" pitchFamily="34" charset="0"/>
                <a:cs typeface="Arial" panose="020B0604020202020204" pitchFamily="34" charset="0"/>
              </a:rPr>
              <a:t>and support for home-life challenges</a:t>
            </a:r>
          </a:p>
          <a:p>
            <a:pPr>
              <a:defRPr/>
            </a:pPr>
            <a:endParaRPr lang="en-US" dirty="0"/>
          </a:p>
        </p:txBody>
      </p:sp>
    </p:spTree>
    <p:extLst>
      <p:ext uri="{BB962C8B-B14F-4D97-AF65-F5344CB8AC3E}">
        <p14:creationId xmlns:p14="http://schemas.microsoft.com/office/powerpoint/2010/main" val="22891156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Charting the Future Course of Telehealth </a:t>
            </a:r>
            <a:endParaRPr lang="en-US" dirty="0"/>
          </a:p>
        </p:txBody>
      </p:sp>
      <p:sp>
        <p:nvSpPr>
          <p:cNvPr id="3" name="Content Placeholder 2"/>
          <p:cNvSpPr>
            <a:spLocks noGrp="1"/>
          </p:cNvSpPr>
          <p:nvPr>
            <p:ph idx="1"/>
          </p:nvPr>
        </p:nvSpPr>
        <p:spPr>
          <a:xfrm>
            <a:off x="457200" y="1311275"/>
            <a:ext cx="8229600" cy="4387850"/>
          </a:xfrm>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Telehealth is a tool to increase access – Create a </a:t>
            </a:r>
            <a:r>
              <a:rPr lang="en-US" dirty="0">
                <a:latin typeface="Arial" panose="020B0604020202020204" pitchFamily="34" charset="0"/>
                <a:cs typeface="Arial" panose="020B0604020202020204" pitchFamily="34" charset="0"/>
              </a:rPr>
              <a:t>triage process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identify </a:t>
            </a:r>
            <a:r>
              <a:rPr lang="en-US" dirty="0" smtClean="0">
                <a:latin typeface="Arial" panose="020B0604020202020204" pitchFamily="34" charset="0"/>
                <a:cs typeface="Arial" panose="020B0604020202020204" pitchFamily="34" charset="0"/>
              </a:rPr>
              <a:t>who benefits most:</a:t>
            </a:r>
            <a:endParaRPr lang="en-US" sz="2000" dirty="0" smtClean="0">
              <a:latin typeface="Arial" panose="020B0604020202020204" pitchFamily="34" charset="0"/>
              <a:cs typeface="Arial" panose="020B0604020202020204" pitchFamily="34" charset="0"/>
            </a:endParaRP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Barriers to service access</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Preference for Telehealth vs. In-Clinic services</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Clinical </a:t>
            </a:r>
            <a:r>
              <a:rPr lang="en-US" sz="2000" dirty="0" smtClean="0">
                <a:latin typeface="Arial" panose="020B0604020202020204" pitchFamily="34" charset="0"/>
                <a:cs typeface="Arial" panose="020B0604020202020204" pitchFamily="34" charset="0"/>
              </a:rPr>
              <a:t>presentation/ability to do telehealth</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Need plan for when telehealth does not work</a:t>
            </a:r>
            <a:endParaRPr lang="en-US" sz="2000" dirty="0">
              <a:latin typeface="Arial" panose="020B0604020202020204" pitchFamily="34" charset="0"/>
              <a:cs typeface="Arial" panose="020B0604020202020204" pitchFamily="34" charset="0"/>
            </a:endParaRPr>
          </a:p>
          <a:p>
            <a:pPr marL="0" indent="0">
              <a:defRPr/>
            </a:pPr>
            <a:endParaRPr lang="en-US" sz="8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Establish standards of practice for telehealth to:</a:t>
            </a:r>
          </a:p>
          <a:p>
            <a:pPr lvl="1">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 Continue advocating for insurance reimbursement</a:t>
            </a:r>
          </a:p>
          <a:p>
            <a:pPr lvl="1">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 Improve acceptance by community partners</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Licensing including practicing across state lines </a:t>
            </a:r>
          </a:p>
          <a:p>
            <a:pPr lvl="1">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 Ensure ethical and effective use of telehealth as a tool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52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Choosing a Telehealth Observation Tool</a:t>
            </a:r>
            <a:endParaRPr lang="en-US" dirty="0"/>
          </a:p>
        </p:txBody>
      </p:sp>
      <p:sp>
        <p:nvSpPr>
          <p:cNvPr id="3" name="Content Placeholder 2"/>
          <p:cNvSpPr>
            <a:spLocks noGrp="1"/>
          </p:cNvSpPr>
          <p:nvPr>
            <p:ph idx="1"/>
          </p:nvPr>
        </p:nvSpPr>
        <p:spPr>
          <a:xfrm>
            <a:off x="457200" y="1600200"/>
            <a:ext cx="8229600" cy="3409950"/>
          </a:xfrm>
        </p:spPr>
        <p:txBody>
          <a:bodyPr/>
          <a:lstStyle/>
          <a:p>
            <a:pPr>
              <a:buFont typeface="Arial" panose="020B0604020202020204" pitchFamily="34" charset="0"/>
              <a:buChar char="•"/>
              <a:defRPr/>
            </a:pPr>
            <a:r>
              <a:rPr lang="en-US" dirty="0" smtClean="0">
                <a:solidFill>
                  <a:srgbClr val="FF0000"/>
                </a:solidFill>
                <a:latin typeface="Arial" panose="020B0604020202020204" pitchFamily="34" charset="0"/>
                <a:cs typeface="Arial" panose="020B0604020202020204" pitchFamily="34" charset="0"/>
              </a:rPr>
              <a:t>Challenges</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observation by video</a:t>
            </a:r>
          </a:p>
          <a:p>
            <a:pPr lvl="1">
              <a:buFont typeface="Arial" panose="020B0604020202020204" pitchFamily="34" charset="0"/>
              <a:buChar cha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More difficult to control the environment</a:t>
            </a:r>
          </a:p>
          <a:p>
            <a:pPr lvl="1">
              <a:buFont typeface="Arial" panose="020B0604020202020204" pitchFamily="34" charset="0"/>
              <a:buChar char="•"/>
              <a:defRPr/>
            </a:pPr>
            <a:r>
              <a:rPr lang="en-US" dirty="0">
                <a:latin typeface="Arial" panose="020B0604020202020204" pitchFamily="34" charset="0"/>
                <a:cs typeface="Arial" panose="020B0604020202020204" pitchFamily="34" charset="0"/>
              </a:rPr>
              <a:t> R</a:t>
            </a:r>
            <a:r>
              <a:rPr lang="en-US" dirty="0" smtClean="0">
                <a:latin typeface="Arial" panose="020B0604020202020204" pitchFamily="34" charset="0"/>
                <a:cs typeface="Arial" panose="020B0604020202020204" pitchFamily="34" charset="0"/>
              </a:rPr>
              <a:t>eliance on family for administration support</a:t>
            </a:r>
          </a:p>
          <a:p>
            <a:pPr lvl="1">
              <a:buFont typeface="Arial"/>
              <a:buNone/>
              <a:defRPr/>
            </a:pP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dirty="0" smtClean="0">
                <a:solidFill>
                  <a:srgbClr val="0070C0"/>
                </a:solidFill>
                <a:latin typeface="Arial" panose="020B0604020202020204" pitchFamily="34" charset="0"/>
                <a:cs typeface="Arial" panose="020B0604020202020204" pitchFamily="34" charset="0"/>
              </a:rPr>
              <a:t>Benefits</a:t>
            </a:r>
            <a:r>
              <a:rPr lang="en-US" b="1" dirty="0" smtClean="0">
                <a:solidFill>
                  <a:srgbClr val="0070C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observation by </a:t>
            </a:r>
            <a:r>
              <a:rPr lang="en-US" dirty="0" smtClean="0">
                <a:latin typeface="Arial" panose="020B0604020202020204" pitchFamily="34" charset="0"/>
                <a:cs typeface="Arial" panose="020B0604020202020204" pitchFamily="34" charset="0"/>
              </a:rPr>
              <a:t>video</a:t>
            </a:r>
          </a:p>
          <a:p>
            <a:pPr lvl="1">
              <a:buFont typeface="Arial" panose="020B0604020202020204" pitchFamily="34" charset="0"/>
              <a:buChar cha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More naturalistic observation</a:t>
            </a:r>
          </a:p>
          <a:p>
            <a:pPr lvl="1">
              <a:buFont typeface="Arial" panose="020B0604020202020204" pitchFamily="34" charset="0"/>
              <a:buChar cha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Strengthen partnership with family</a:t>
            </a:r>
          </a:p>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defRPr/>
            </a:pPr>
            <a:r>
              <a:rPr lang="en-US" dirty="0" smtClean="0"/>
              <a:t>(Some) Possible ASD </a:t>
            </a:r>
            <a:r>
              <a:rPr lang="en-US" dirty="0"/>
              <a:t>T</a:t>
            </a:r>
            <a:r>
              <a:rPr lang="en-US" dirty="0" smtClean="0"/>
              <a:t>elehealth Behavioral Observation Tools</a:t>
            </a:r>
            <a:endParaRPr lang="en-US" dirty="0"/>
          </a:p>
        </p:txBody>
      </p:sp>
      <p:sp>
        <p:nvSpPr>
          <p:cNvPr id="3" name="Content Placeholder 2"/>
          <p:cNvSpPr>
            <a:spLocks noGrp="1"/>
          </p:cNvSpPr>
          <p:nvPr>
            <p:ph idx="1"/>
          </p:nvPr>
        </p:nvSpPr>
        <p:spPr>
          <a:xfrm>
            <a:off x="457200" y="1600199"/>
            <a:ext cx="8229600" cy="4395651"/>
          </a:xfrm>
        </p:spPr>
        <p:txBody>
          <a:bodyPr/>
          <a:lstStyle/>
          <a:p>
            <a:pPr marL="0" indent="0">
              <a:spcBef>
                <a:spcPts val="0"/>
              </a:spcBef>
              <a:spcAft>
                <a:spcPts val="0"/>
              </a:spcAft>
              <a:defRPr/>
            </a:pP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2565692092"/>
              </p:ext>
            </p:extLst>
          </p:nvPr>
        </p:nvGraphicFramePr>
        <p:xfrm>
          <a:off x="457200" y="1600199"/>
          <a:ext cx="8229599" cy="3928448"/>
        </p:xfrm>
        <a:graphic>
          <a:graphicData uri="http://schemas.openxmlformats.org/drawingml/2006/table">
            <a:tbl>
              <a:tblPr firstRow="1" bandRow="1">
                <a:tableStyleId>{5C22544A-7EE6-4342-B048-85BDC9FD1C3A}</a:tableStyleId>
              </a:tblPr>
              <a:tblGrid>
                <a:gridCol w="5908430">
                  <a:extLst>
                    <a:ext uri="{9D8B030D-6E8A-4147-A177-3AD203B41FA5}">
                      <a16:colId xmlns:a16="http://schemas.microsoft.com/office/drawing/2014/main" val="1364856461"/>
                    </a:ext>
                  </a:extLst>
                </a:gridCol>
                <a:gridCol w="2321169">
                  <a:extLst>
                    <a:ext uri="{9D8B030D-6E8A-4147-A177-3AD203B41FA5}">
                      <a16:colId xmlns:a16="http://schemas.microsoft.com/office/drawing/2014/main" val="1799356799"/>
                    </a:ext>
                  </a:extLst>
                </a:gridCol>
              </a:tblGrid>
              <a:tr h="269935">
                <a:tc>
                  <a:txBody>
                    <a:bodyPr/>
                    <a:lstStyle/>
                    <a:p>
                      <a:r>
                        <a:rPr lang="en-US" sz="1200" dirty="0" smtClean="0">
                          <a:latin typeface="Arial" panose="020B0604020202020204" pitchFamily="34" charset="0"/>
                          <a:cs typeface="Arial" panose="020B0604020202020204" pitchFamily="34" charset="0"/>
                        </a:rPr>
                        <a:t>Measure </a:t>
                      </a:r>
                      <a:endParaRPr lang="en-US"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Primary citation</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0220247"/>
                  </a:ext>
                </a:extLst>
              </a:tr>
              <a:tr h="329921">
                <a:tc>
                  <a:txBody>
                    <a:bodyPr/>
                    <a:lstStyle/>
                    <a:p>
                      <a:r>
                        <a:rPr lang="en-US" sz="1600" i="1" dirty="0" smtClean="0">
                          <a:latin typeface="Arial" panose="020B0604020202020204" pitchFamily="34" charset="0"/>
                          <a:cs typeface="Arial" panose="020B0604020202020204" pitchFamily="34" charset="0"/>
                        </a:rPr>
                        <a:t>Adapted Virtual Autism Behavioral Assessment </a:t>
                      </a:r>
                      <a:r>
                        <a:rPr lang="en-US" sz="1600" dirty="0" smtClean="0">
                          <a:latin typeface="Arial" panose="020B0604020202020204" pitchFamily="34" charset="0"/>
                          <a:cs typeface="Arial" panose="020B0604020202020204" pitchFamily="34" charset="0"/>
                        </a:rPr>
                        <a:t>(AVABO)</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Albright et al, 2021</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3326578"/>
                  </a:ext>
                </a:extLst>
              </a:tr>
              <a:tr h="569864">
                <a:tc>
                  <a:txBody>
                    <a:bodyPr/>
                    <a:lstStyle/>
                    <a:p>
                      <a:r>
                        <a:rPr lang="en-US" sz="1600" i="1" dirty="0" smtClean="0">
                          <a:latin typeface="Arial" panose="020B0604020202020204" pitchFamily="34" charset="0"/>
                          <a:cs typeface="Arial" panose="020B0604020202020204" pitchFamily="34" charset="0"/>
                        </a:rPr>
                        <a:t>Autism Assessment for Preschoolers with Language Element Sequence (AAPLES)</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Zwaigenbaum et al., 2023</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02931151"/>
                  </a:ext>
                </a:extLst>
              </a:tr>
              <a:tr h="329921">
                <a:tc>
                  <a:txBody>
                    <a:bodyPr/>
                    <a:lstStyle/>
                    <a:p>
                      <a:r>
                        <a:rPr lang="en-US" sz="1600" i="1" dirty="0" smtClean="0">
                          <a:latin typeface="Arial" panose="020B0604020202020204" pitchFamily="34" charset="0"/>
                          <a:cs typeface="Arial" panose="020B0604020202020204" pitchFamily="34" charset="0"/>
                        </a:rPr>
                        <a:t>Autism Detection in Early Childhood – Virtual </a:t>
                      </a:r>
                      <a:r>
                        <a:rPr lang="en-US" sz="1600" dirty="0" smtClean="0">
                          <a:latin typeface="Arial" panose="020B0604020202020204" pitchFamily="34" charset="0"/>
                          <a:cs typeface="Arial" panose="020B0604020202020204" pitchFamily="34" charset="0"/>
                        </a:rPr>
                        <a:t>(ADEC-V)</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Kryszak et al., 2022b</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6277986"/>
                  </a:ext>
                </a:extLst>
              </a:tr>
              <a:tr h="569864">
                <a:tc>
                  <a:txBody>
                    <a:bodyPr/>
                    <a:lstStyle/>
                    <a:p>
                      <a:r>
                        <a:rPr lang="en-US" sz="1600" i="1" dirty="0" smtClean="0">
                          <a:latin typeface="Arial" panose="020B0604020202020204" pitchFamily="34" charset="0"/>
                          <a:cs typeface="Arial" panose="020B0604020202020204" pitchFamily="34" charset="0"/>
                        </a:rPr>
                        <a:t>Autism Spectrum Disorder - Diagnostic Interview and Activities, Lifespan, Version 2 </a:t>
                      </a:r>
                      <a:r>
                        <a:rPr lang="en-US" sz="1600" dirty="0" smtClean="0">
                          <a:latin typeface="Arial" panose="020B0604020202020204" pitchFamily="34" charset="0"/>
                          <a:cs typeface="Arial" panose="020B0604020202020204" pitchFamily="34" charset="0"/>
                        </a:rPr>
                        <a:t>(ASD-DIAL)</a:t>
                      </a:r>
                      <a:endParaRPr lang="en-US" sz="1600" dirty="0">
                        <a:latin typeface="Arial" panose="020B0604020202020204" pitchFamily="34" charset="0"/>
                        <a:cs typeface="Arial" panose="020B0604020202020204" pitchFamily="34" charset="0"/>
                      </a:endParaRPr>
                    </a:p>
                  </a:txBody>
                  <a:tcPr/>
                </a:tc>
                <a:tc>
                  <a:txBody>
                    <a:bodyPr/>
                    <a:lstStyle/>
                    <a:p>
                      <a:r>
                        <a:rPr lang="en-US" sz="1600" i="0" dirty="0" smtClean="0">
                          <a:latin typeface="Arial" panose="020B0604020202020204" pitchFamily="34" charset="0"/>
                          <a:cs typeface="Arial" panose="020B0604020202020204" pitchFamily="34" charset="0"/>
                        </a:rPr>
                        <a:t>Miller, 2020</a:t>
                      </a:r>
                      <a:endParaRPr lang="en-US"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0126238"/>
                  </a:ext>
                </a:extLst>
              </a:tr>
              <a:tr h="329921">
                <a:tc>
                  <a:txBody>
                    <a:bodyPr/>
                    <a:lstStyle/>
                    <a:p>
                      <a:r>
                        <a:rPr lang="en-US" sz="1600" i="1" dirty="0" smtClean="0">
                          <a:latin typeface="Arial" panose="020B0604020202020204" pitchFamily="34" charset="0"/>
                          <a:cs typeface="Arial" panose="020B0604020202020204" pitchFamily="34" charset="0"/>
                        </a:rPr>
                        <a:t>Brief Observation of Symptoms of Autism </a:t>
                      </a:r>
                      <a:r>
                        <a:rPr lang="en-US" sz="1600" i="0" dirty="0" smtClean="0">
                          <a:latin typeface="Arial" panose="020B0604020202020204" pitchFamily="34" charset="0"/>
                          <a:cs typeface="Arial" panose="020B0604020202020204" pitchFamily="34" charset="0"/>
                        </a:rPr>
                        <a:t>(BOSA)</a:t>
                      </a:r>
                      <a:endParaRPr lang="en-US" sz="1600" i="0" dirty="0">
                        <a:latin typeface="Arial" panose="020B0604020202020204" pitchFamily="34" charset="0"/>
                        <a:cs typeface="Arial" panose="020B0604020202020204" pitchFamily="34" charset="0"/>
                      </a:endParaRPr>
                    </a:p>
                  </a:txBody>
                  <a:tcPr/>
                </a:tc>
                <a:tc>
                  <a:txBody>
                    <a:bodyPr/>
                    <a:lstStyle/>
                    <a:p>
                      <a:r>
                        <a:rPr lang="en-US" sz="1600" i="0" dirty="0" smtClean="0">
                          <a:latin typeface="Arial" panose="020B0604020202020204" pitchFamily="34" charset="0"/>
                          <a:cs typeface="Arial" panose="020B0604020202020204" pitchFamily="34" charset="0"/>
                        </a:rPr>
                        <a:t>Dow et al., 2022</a:t>
                      </a:r>
                      <a:endParaRPr lang="en-US" sz="160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2929722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i="1" dirty="0" smtClean="0">
                          <a:latin typeface="Arial" panose="020B0604020202020204" pitchFamily="34" charset="0"/>
                          <a:cs typeface="Arial" panose="020B0604020202020204" pitchFamily="34" charset="0"/>
                        </a:rPr>
                        <a:t>Observation of Play Screener: Home Edition </a:t>
                      </a:r>
                      <a:r>
                        <a:rPr lang="en-US" sz="1600" dirty="0" smtClean="0">
                          <a:latin typeface="Arial" panose="020B0604020202020204" pitchFamily="34" charset="0"/>
                          <a:cs typeface="Arial" panose="020B0604020202020204" pitchFamily="34" charset="0"/>
                        </a:rPr>
                        <a:t>(OOPS:HE)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Nickel, 2020</a:t>
                      </a:r>
                    </a:p>
                  </a:txBody>
                  <a:tcPr/>
                </a:tc>
                <a:extLst>
                  <a:ext uri="{0D108BD9-81ED-4DB2-BD59-A6C34878D82A}">
                    <a16:rowId xmlns:a16="http://schemas.microsoft.com/office/drawing/2014/main" val="2620928814"/>
                  </a:ext>
                </a:extLst>
              </a:tr>
              <a:tr h="3792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i="1" dirty="0" smtClean="0">
                          <a:latin typeface="Arial" panose="020B0604020202020204" pitchFamily="34" charset="0"/>
                          <a:cs typeface="Arial" panose="020B0604020202020204" pitchFamily="34" charset="0"/>
                        </a:rPr>
                        <a:t>Naturalistic Observation Diagnostic Assessment</a:t>
                      </a:r>
                      <a:r>
                        <a:rPr lang="en-US" sz="1600" dirty="0" smtClean="0">
                          <a:latin typeface="Arial" panose="020B0604020202020204" pitchFamily="34" charset="0"/>
                          <a:cs typeface="Arial" panose="020B0604020202020204" pitchFamily="34" charset="0"/>
                        </a:rPr>
                        <a:t> (NODA)</a:t>
                      </a:r>
                    </a:p>
                  </a:txBody>
                  <a:tcPr/>
                </a:tc>
                <a:tc>
                  <a:txBody>
                    <a:bodyPr/>
                    <a:lstStyle/>
                    <a:p>
                      <a:r>
                        <a:rPr lang="en-US" sz="1600" dirty="0" smtClean="0">
                          <a:latin typeface="Arial" panose="020B0604020202020204" pitchFamily="34" charset="0"/>
                          <a:cs typeface="Arial" panose="020B0604020202020204" pitchFamily="34" charset="0"/>
                        </a:rPr>
                        <a:t>Smith et al., 2017</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58259353"/>
                  </a:ext>
                </a:extLst>
              </a:tr>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i="1" dirty="0" smtClean="0">
                          <a:latin typeface="Arial" panose="020B0604020202020204" pitchFamily="34" charset="0"/>
                          <a:cs typeface="Arial" panose="020B0604020202020204" pitchFamily="34" charset="0"/>
                        </a:rPr>
                        <a:t>Tele-ASD-</a:t>
                      </a:r>
                      <a:r>
                        <a:rPr lang="en-US" sz="1600" i="1" dirty="0" err="1" smtClean="0">
                          <a:latin typeface="Arial" panose="020B0604020202020204" pitchFamily="34" charset="0"/>
                          <a:cs typeface="Arial" panose="020B0604020202020204" pitchFamily="34" charset="0"/>
                        </a:rPr>
                        <a:t>Peds</a:t>
                      </a:r>
                      <a:r>
                        <a:rPr lang="en-US" sz="1600" i="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(TAP)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Corona et al., 2020</a:t>
                      </a:r>
                    </a:p>
                  </a:txBody>
                  <a:tcPr/>
                </a:tc>
                <a:extLst>
                  <a:ext uri="{0D108BD9-81ED-4DB2-BD59-A6C34878D82A}">
                    <a16:rowId xmlns:a16="http://schemas.microsoft.com/office/drawing/2014/main" val="2305264702"/>
                  </a:ext>
                </a:extLst>
              </a:tr>
              <a:tr h="3792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i="1" dirty="0" smtClean="0">
                          <a:latin typeface="Arial" panose="020B0604020202020204" pitchFamily="34" charset="0"/>
                          <a:cs typeface="Arial" panose="020B0604020202020204" pitchFamily="34" charset="0"/>
                        </a:rPr>
                        <a:t>TELE STAT </a:t>
                      </a:r>
                      <a:r>
                        <a:rPr lang="en-US" sz="1600" dirty="0" smtClean="0">
                          <a:latin typeface="Arial" panose="020B0604020202020204" pitchFamily="34" charset="0"/>
                          <a:cs typeface="Arial" panose="020B0604020202020204" pitchFamily="34" charset="0"/>
                        </a:rPr>
                        <a:t>(adapted from the STAT)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Corona et al., 2021</a:t>
                      </a:r>
                    </a:p>
                  </a:txBody>
                  <a:tcPr/>
                </a:tc>
                <a:extLst>
                  <a:ext uri="{0D108BD9-81ED-4DB2-BD59-A6C34878D82A}">
                    <a16:rowId xmlns:a16="http://schemas.microsoft.com/office/drawing/2014/main" val="2300634438"/>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Learning Objectives</a:t>
            </a:r>
            <a:endParaRPr lang="en-US" dirty="0"/>
          </a:p>
        </p:txBody>
      </p:sp>
      <p:sp>
        <p:nvSpPr>
          <p:cNvPr id="3" name="Content Placeholder 2"/>
          <p:cNvSpPr>
            <a:spLocks noGrp="1"/>
          </p:cNvSpPr>
          <p:nvPr>
            <p:ph idx="1"/>
          </p:nvPr>
        </p:nvSpPr>
        <p:spPr>
          <a:xfrm>
            <a:off x="457200" y="1600200"/>
            <a:ext cx="8229600" cy="4305300"/>
          </a:xfrm>
        </p:spPr>
        <p:txBody>
          <a:bodyPr/>
          <a:lstStyle/>
          <a:p>
            <a:pPr>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Discuss the need for telehealth assessment options and describe </a:t>
            </a:r>
            <a:r>
              <a:rPr lang="en-US" dirty="0" smtClean="0">
                <a:latin typeface="Arial" panose="020B0604020202020204" pitchFamily="34" charset="0"/>
                <a:cs typeface="Arial" panose="020B0604020202020204" pitchFamily="34" charset="0"/>
              </a:rPr>
              <a:t>support </a:t>
            </a:r>
            <a:r>
              <a:rPr lang="en-US" dirty="0">
                <a:latin typeface="Arial" panose="020B0604020202020204" pitchFamily="34" charset="0"/>
                <a:cs typeface="Arial" panose="020B0604020202020204" pitchFamily="34" charset="0"/>
              </a:rPr>
              <a:t>for the use </a:t>
            </a:r>
            <a:r>
              <a:rPr lang="en-US" dirty="0" smtClean="0">
                <a:latin typeface="Arial" panose="020B0604020202020204" pitchFamily="34" charset="0"/>
                <a:cs typeface="Arial" panose="020B0604020202020204" pitchFamily="34" charset="0"/>
              </a:rPr>
              <a:t>of </a:t>
            </a:r>
            <a:r>
              <a:rPr lang="en-US" dirty="0">
                <a:latin typeface="Arial" panose="020B0604020202020204" pitchFamily="34" charset="0"/>
                <a:cs typeface="Arial" panose="020B0604020202020204" pitchFamily="34" charset="0"/>
              </a:rPr>
              <a:t>telehealth for assessment of Autism Spectrum Disorder (ASD</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Identify steps toward developing a telehealth assessment practice and describe one possible model of telehealth assessment of ASD </a:t>
            </a:r>
            <a:endParaRPr lang="en-US" dirty="0" smtClean="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Compare possible options for behavior observation measures/protocols for ASD assessment through telehealth</a:t>
            </a:r>
          </a:p>
          <a:p>
            <a:pPr marL="0" indent="0">
              <a:defRPr/>
            </a:pPr>
            <a:endParaRPr lang="en-US" sz="800" dirty="0"/>
          </a:p>
          <a:p>
            <a:pPr>
              <a:defRPr/>
            </a:pPr>
            <a:r>
              <a:rPr lang="en-US" dirty="0"/>
              <a:t>	</a:t>
            </a:r>
            <a:endParaRPr lang="en-US" dirty="0" smtClean="0"/>
          </a:p>
          <a:p>
            <a:pPr>
              <a:defRPr/>
            </a:pPr>
            <a:endParaRPr lang="en-US" dirty="0"/>
          </a:p>
          <a:p>
            <a:pPr>
              <a:defRPr/>
            </a:pPr>
            <a:endParaRPr lang="en-US" dirty="0"/>
          </a:p>
        </p:txBody>
      </p:sp>
    </p:spTree>
    <p:extLst>
      <p:ext uri="{BB962C8B-B14F-4D97-AF65-F5344CB8AC3E}">
        <p14:creationId xmlns:p14="http://schemas.microsoft.com/office/powerpoint/2010/main" val="1227232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Choosing a Telehealth Observation Tool</a:t>
            </a:r>
          </a:p>
        </p:txBody>
      </p:sp>
      <p:sp>
        <p:nvSpPr>
          <p:cNvPr id="3" name="Content Placeholder 2"/>
          <p:cNvSpPr>
            <a:spLocks noGrp="1"/>
          </p:cNvSpPr>
          <p:nvPr>
            <p:ph idx="1"/>
          </p:nvPr>
        </p:nvSpPr>
        <p:spPr>
          <a:xfrm>
            <a:off x="457200" y="1600200"/>
            <a:ext cx="8229600" cy="3925389"/>
          </a:xfrm>
        </p:spPr>
        <p:txBody>
          <a:bodyPr/>
          <a:lstStyle/>
          <a:p>
            <a:pPr marL="0" indent="0"/>
            <a:r>
              <a:rPr lang="en-US" dirty="0" smtClean="0">
                <a:latin typeface="Arial" panose="020B0604020202020204" pitchFamily="34" charset="0"/>
                <a:cs typeface="Arial" panose="020B0604020202020204" pitchFamily="34" charset="0"/>
              </a:rPr>
              <a:t>Factors to consider:</a:t>
            </a:r>
          </a:p>
          <a:p>
            <a:pPr>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Level </a:t>
            </a:r>
            <a:r>
              <a:rPr lang="en-US" b="1" dirty="0">
                <a:latin typeface="Arial" panose="020B0604020202020204" pitchFamily="34" charset="0"/>
                <a:cs typeface="Arial" panose="020B0604020202020204" pitchFamily="34" charset="0"/>
              </a:rPr>
              <a:t>of structure </a:t>
            </a:r>
            <a:r>
              <a:rPr lang="en-US" dirty="0">
                <a:latin typeface="Arial" panose="020B0604020202020204" pitchFamily="34" charset="0"/>
                <a:cs typeface="Arial" panose="020B0604020202020204" pitchFamily="34" charset="0"/>
              </a:rPr>
              <a:t>versus flexibility in </a:t>
            </a:r>
            <a:r>
              <a:rPr lang="en-US" dirty="0" smtClean="0">
                <a:latin typeface="Arial" panose="020B0604020202020204" pitchFamily="34" charset="0"/>
                <a:cs typeface="Arial" panose="020B0604020202020204" pitchFamily="34" charset="0"/>
              </a:rPr>
              <a:t>activities and administration</a:t>
            </a:r>
            <a:endParaRPr lang="en-US" dirty="0">
              <a:latin typeface="Arial" panose="020B0604020202020204" pitchFamily="34" charset="0"/>
              <a:cs typeface="Arial" panose="020B0604020202020204" pitchFamily="34" charset="0"/>
            </a:endParaRPr>
          </a:p>
          <a:p>
            <a:pPr>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Materials needed </a:t>
            </a:r>
            <a:r>
              <a:rPr lang="en-US" dirty="0">
                <a:latin typeface="Arial" panose="020B0604020202020204" pitchFamily="34" charset="0"/>
                <a:cs typeface="Arial" panose="020B0604020202020204" pitchFamily="34" charset="0"/>
              </a:rPr>
              <a:t>– How many? How specific? Do you need to send things?</a:t>
            </a:r>
          </a:p>
          <a:p>
            <a:pPr>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Level of caregiver involvement</a:t>
            </a:r>
            <a:r>
              <a:rPr lang="en-US" dirty="0">
                <a:latin typeface="Arial" panose="020B0604020202020204" pitchFamily="34" charset="0"/>
                <a:cs typeface="Arial" panose="020B0604020202020204" pitchFamily="34" charset="0"/>
              </a:rPr>
              <a:t>/complexity of </a:t>
            </a:r>
            <a:r>
              <a:rPr lang="en-US" dirty="0" smtClean="0">
                <a:latin typeface="Arial" panose="020B0604020202020204" pitchFamily="34" charset="0"/>
                <a:cs typeface="Arial" panose="020B0604020202020204" pitchFamily="34" charset="0"/>
              </a:rPr>
              <a:t>prompts</a:t>
            </a:r>
          </a:p>
          <a:p>
            <a:pPr>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How is data collected - </a:t>
            </a:r>
            <a:r>
              <a:rPr lang="en-US" dirty="0" smtClean="0">
                <a:latin typeface="Arial" panose="020B0604020202020204" pitchFamily="34" charset="0"/>
                <a:cs typeface="Arial" panose="020B0604020202020204" pitchFamily="34" charset="0"/>
              </a:rPr>
              <a:t>by video or in real time</a:t>
            </a:r>
            <a:endParaRPr lang="en-US" dirty="0">
              <a:latin typeface="Arial" panose="020B0604020202020204" pitchFamily="34" charset="0"/>
              <a:cs typeface="Arial" panose="020B0604020202020204" pitchFamily="34" charset="0"/>
            </a:endParaRPr>
          </a:p>
          <a:p>
            <a:pPr>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Data given </a:t>
            </a:r>
            <a:r>
              <a:rPr lang="en-US" dirty="0" smtClean="0">
                <a:latin typeface="Arial" panose="020B0604020202020204" pitchFamily="34" charset="0"/>
                <a:cs typeface="Arial" panose="020B0604020202020204" pitchFamily="34" charset="0"/>
              </a:rPr>
              <a:t>– Qualitative observations; standardized score</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6578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Why Adapt The ADEC?</a:t>
            </a:r>
            <a:endParaRPr lang="en-US" dirty="0"/>
          </a:p>
        </p:txBody>
      </p:sp>
      <p:sp>
        <p:nvSpPr>
          <p:cNvPr id="3" name="Content Placeholder 2"/>
          <p:cNvSpPr>
            <a:spLocks noGrp="1"/>
          </p:cNvSpPr>
          <p:nvPr>
            <p:ph idx="1"/>
          </p:nvPr>
        </p:nvSpPr>
        <p:spPr>
          <a:xfrm>
            <a:off x="457200" y="1600200"/>
            <a:ext cx="8229600" cy="4214813"/>
          </a:xfrm>
        </p:spPr>
        <p:txBody>
          <a:bodyPr/>
          <a:lstStyle/>
          <a:p>
            <a:pPr>
              <a:buFont typeface="Arial" panose="020B0604020202020204" pitchFamily="34" charset="0"/>
              <a:buChar char="•"/>
              <a:defRPr/>
            </a:pPr>
            <a:r>
              <a:rPr lang="en-US" dirty="0">
                <a:latin typeface="Arial" panose="020B0604020202020204" pitchFamily="34" charset="0"/>
                <a:cs typeface="Arial" panose="020B0604020202020204" pitchFamily="34" charset="0"/>
              </a:rPr>
              <a:t>Autism Detection in Early Childhood (ADEC; Young 2007) </a:t>
            </a:r>
            <a:r>
              <a:rPr lang="en-US" dirty="0" smtClean="0">
                <a:latin typeface="Arial" panose="020B0604020202020204" pitchFamily="34" charset="0"/>
                <a:cs typeface="Arial" panose="020B0604020202020204" pitchFamily="34" charset="0"/>
              </a:rPr>
              <a:t> </a:t>
            </a:r>
          </a:p>
          <a:p>
            <a:pPr lvl="1">
              <a:buFont typeface="Arial" panose="020B0604020202020204" pitchFamily="34" charset="0"/>
              <a:buChar cha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Level 2 Screener </a:t>
            </a:r>
          </a:p>
          <a:p>
            <a:pPr lvl="1">
              <a:buFont typeface="Arial" panose="020B0604020202020204" pitchFamily="34" charset="0"/>
              <a:buChar char="•"/>
              <a:defRPr/>
            </a:pPr>
            <a:r>
              <a:rPr lang="en-US" dirty="0">
                <a:latin typeface="Arial" panose="020B0604020202020204" pitchFamily="34" charset="0"/>
                <a:cs typeface="Arial" panose="020B0604020202020204" pitchFamily="34" charset="0"/>
              </a:rPr>
              <a:t> Q</a:t>
            </a:r>
            <a:r>
              <a:rPr lang="en-US" dirty="0" smtClean="0">
                <a:latin typeface="Arial" panose="020B0604020202020204" pitchFamily="34" charset="0"/>
                <a:cs typeface="Arial" panose="020B0604020202020204" pitchFamily="34" charset="0"/>
              </a:rPr>
              <a:t>uick, easy to administer</a:t>
            </a:r>
          </a:p>
          <a:p>
            <a:pPr lvl="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 Items </a:t>
            </a:r>
            <a:r>
              <a:rPr lang="en-US" dirty="0">
                <a:latin typeface="Arial" panose="020B0604020202020204" pitchFamily="34" charset="0"/>
                <a:cs typeface="Arial" panose="020B0604020202020204" pitchFamily="34" charset="0"/>
              </a:rPr>
              <a:t>are straightforward in both administration and 	scoring</a:t>
            </a:r>
          </a:p>
          <a:p>
            <a:pPr lvl="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equires minimal training and experience to reach     	reliability</a:t>
            </a:r>
          </a:p>
          <a:p>
            <a:pPr lvl="1">
              <a:buFont typeface="Arial" panose="020B0604020202020204" pitchFamily="34" charset="0"/>
              <a:buChar cha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Minimal materials are needed; materials not 	standardized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Support for the ADEC</a:t>
            </a:r>
            <a:endParaRPr lang="en-US" dirty="0"/>
          </a:p>
        </p:txBody>
      </p:sp>
      <p:sp>
        <p:nvSpPr>
          <p:cNvPr id="3" name="Content Placeholder 2"/>
          <p:cNvSpPr>
            <a:spLocks noGrp="1"/>
          </p:cNvSpPr>
          <p:nvPr>
            <p:ph idx="1"/>
          </p:nvPr>
        </p:nvSpPr>
        <p:spPr>
          <a:xfrm>
            <a:off x="457200" y="1600200"/>
            <a:ext cx="8229600" cy="4214813"/>
          </a:xfrm>
        </p:spPr>
        <p:txBody>
          <a:bodyPr/>
          <a:lstStyle/>
          <a:p>
            <a:pPr>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Well established psychometric properties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Young, </a:t>
            </a:r>
            <a:r>
              <a:rPr lang="en-US" sz="2000" dirty="0" smtClean="0">
                <a:latin typeface="Arial" panose="020B0604020202020204" pitchFamily="34" charset="0"/>
                <a:cs typeface="Arial" panose="020B0604020202020204" pitchFamily="34" charset="0"/>
              </a:rPr>
              <a:t>2007)</a:t>
            </a:r>
          </a:p>
          <a:p>
            <a:pPr>
              <a:spcAft>
                <a:spcPts val="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Works very well as a screener </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Hedley et al., 2015; Young &amp; Nah, 2016</a:t>
            </a:r>
            <a:r>
              <a:rPr lang="en-US" sz="2000" dirty="0" smtClean="0">
                <a:latin typeface="Arial" panose="020B0604020202020204" pitchFamily="34" charset="0"/>
                <a:cs typeface="Arial" panose="020B0604020202020204" pitchFamily="34" charset="0"/>
              </a:rPr>
              <a:t>)</a:t>
            </a:r>
          </a:p>
          <a:p>
            <a:pPr lvl="1">
              <a:spcBef>
                <a:spcPts val="0"/>
              </a:spcBef>
              <a:spcAft>
                <a:spcPts val="1200"/>
              </a:spcAft>
              <a:buFont typeface="Arial" panose="020B0604020202020204" pitchFamily="34" charset="0"/>
              <a:buChar char="•"/>
              <a:defRPr/>
            </a:pPr>
            <a:r>
              <a:rPr lang="en-US" sz="2000" dirty="0" smtClean="0">
                <a:latin typeface="Arial" panose="020B0604020202020204" pitchFamily="34" charset="0"/>
                <a:ea typeface="+mj-lt"/>
                <a:cs typeface="Arial" panose="020B0604020202020204" pitchFamily="34" charset="0"/>
              </a:rPr>
              <a:t> Good </a:t>
            </a:r>
            <a:r>
              <a:rPr lang="en-US" sz="2000" dirty="0">
                <a:latin typeface="Arial" panose="020B0604020202020204" pitchFamily="34" charset="0"/>
                <a:ea typeface="+mj-lt"/>
                <a:cs typeface="Arial" panose="020B0604020202020204" pitchFamily="34" charset="0"/>
              </a:rPr>
              <a:t>sensitivity (</a:t>
            </a:r>
            <a:r>
              <a:rPr lang="en-US" sz="2000" dirty="0" smtClean="0">
                <a:latin typeface="Arial" panose="020B0604020202020204" pitchFamily="34" charset="0"/>
                <a:ea typeface="+mj-lt"/>
                <a:cs typeface="Arial" panose="020B0604020202020204" pitchFamily="34" charset="0"/>
              </a:rPr>
              <a:t>1.0-.</a:t>
            </a:r>
            <a:r>
              <a:rPr lang="en-US" sz="2000" dirty="0">
                <a:latin typeface="Arial" panose="020B0604020202020204" pitchFamily="34" charset="0"/>
                <a:ea typeface="+mj-lt"/>
                <a:cs typeface="Arial" panose="020B0604020202020204" pitchFamily="34" charset="0"/>
              </a:rPr>
              <a:t>88) and moderate specificity (.</a:t>
            </a:r>
            <a:r>
              <a:rPr lang="en-US" sz="2000" dirty="0" smtClean="0">
                <a:latin typeface="Arial" panose="020B0604020202020204" pitchFamily="34" charset="0"/>
                <a:ea typeface="+mj-lt"/>
                <a:cs typeface="Arial" panose="020B0604020202020204" pitchFamily="34" charset="0"/>
              </a:rPr>
              <a:t>62-.</a:t>
            </a:r>
            <a:r>
              <a:rPr lang="en-US" sz="2000" dirty="0">
                <a:latin typeface="Arial" panose="020B0604020202020204" pitchFamily="34" charset="0"/>
                <a:ea typeface="+mj-lt"/>
                <a:cs typeface="Arial" panose="020B0604020202020204" pitchFamily="34" charset="0"/>
              </a:rPr>
              <a:t>89) </a:t>
            </a:r>
            <a:endParaRPr lang="en-US" sz="2000" dirty="0" smtClean="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Good </a:t>
            </a:r>
            <a:r>
              <a:rPr lang="en-US" dirty="0">
                <a:latin typeface="Arial" panose="020B0604020202020204" pitchFamily="34" charset="0"/>
                <a:cs typeface="Arial" panose="020B0604020202020204" pitchFamily="34" charset="0"/>
              </a:rPr>
              <a:t>reliability with the ADOS-2 </a:t>
            </a:r>
            <a:r>
              <a:rPr lang="en-US" sz="2000" dirty="0">
                <a:latin typeface="Arial" panose="020B0604020202020204" pitchFamily="34" charset="0"/>
                <a:cs typeface="Arial" panose="020B0604020202020204" pitchFamily="34" charset="0"/>
              </a:rPr>
              <a:t>(Hedley et al., 2015; </a:t>
            </a:r>
            <a:r>
              <a:rPr lang="en-US" sz="2000" dirty="0" err="1">
                <a:latin typeface="Arial" panose="020B0604020202020204" pitchFamily="34" charset="0"/>
                <a:cs typeface="Arial" panose="020B0604020202020204" pitchFamily="34" charset="0"/>
              </a:rPr>
              <a:t>Bellando</a:t>
            </a:r>
            <a:r>
              <a:rPr lang="en-US" sz="2000" dirty="0">
                <a:latin typeface="Arial" panose="020B0604020202020204" pitchFamily="34" charset="0"/>
                <a:cs typeface="Arial" panose="020B0604020202020204" pitchFamily="34" charset="0"/>
              </a:rPr>
              <a:t> et al., </a:t>
            </a:r>
            <a:r>
              <a:rPr lang="en-US" sz="2000" dirty="0" smtClean="0">
                <a:latin typeface="Arial" panose="020B0604020202020204" pitchFamily="34" charset="0"/>
                <a:cs typeface="Arial" panose="020B0604020202020204" pitchFamily="34" charset="0"/>
              </a:rPr>
              <a:t>2018)</a:t>
            </a:r>
          </a:p>
          <a:p>
            <a:pPr>
              <a:spcBef>
                <a:spcPts val="0"/>
              </a:spcBef>
              <a:spcAft>
                <a:spcPts val="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Performs </a:t>
            </a:r>
            <a:r>
              <a:rPr lang="en-US" dirty="0">
                <a:latin typeface="Arial" panose="020B0604020202020204" pitchFamily="34" charset="0"/>
                <a:cs typeface="Arial" panose="020B0604020202020204" pitchFamily="34" charset="0"/>
              </a:rPr>
              <a:t>similarly to the </a:t>
            </a:r>
            <a:r>
              <a:rPr lang="en-US" dirty="0" smtClean="0">
                <a:latin typeface="Arial" panose="020B0604020202020204" pitchFamily="34" charset="0"/>
                <a:cs typeface="Arial" panose="020B0604020202020204" pitchFamily="34" charset="0"/>
              </a:rPr>
              <a:t>ADI-R, CARS-2, &amp; ADOS-2 (particularly </a:t>
            </a:r>
            <a:r>
              <a:rPr lang="en-US" dirty="0">
                <a:latin typeface="Arial" panose="020B0604020202020204" pitchFamily="34" charset="0"/>
                <a:cs typeface="Arial" panose="020B0604020202020204" pitchFamily="34" charset="0"/>
              </a:rPr>
              <a:t>the toddler </a:t>
            </a:r>
            <a:r>
              <a:rPr lang="en-US" dirty="0" smtClean="0">
                <a:latin typeface="Arial" panose="020B0604020202020204" pitchFamily="34" charset="0"/>
                <a:cs typeface="Arial" panose="020B0604020202020204" pitchFamily="34" charset="0"/>
              </a:rPr>
              <a:t>module), </a:t>
            </a:r>
            <a:r>
              <a:rPr lang="en-US" dirty="0">
                <a:latin typeface="Arial" panose="020B0604020202020204" pitchFamily="34" charset="0"/>
                <a:cs typeface="Arial" panose="020B0604020202020204" pitchFamily="34" charset="0"/>
              </a:rPr>
              <a:t>in differentiating ASD </a:t>
            </a:r>
            <a:r>
              <a:rPr lang="en-US" dirty="0" smtClean="0">
                <a:latin typeface="Arial" panose="020B0604020202020204" pitchFamily="34" charset="0"/>
                <a:cs typeface="Arial" panose="020B0604020202020204" pitchFamily="34" charset="0"/>
              </a:rPr>
              <a:t>in toddlers</a:t>
            </a:r>
            <a:r>
              <a:rPr lang="en-US"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(Nah </a:t>
            </a:r>
            <a:r>
              <a:rPr lang="en-US" sz="2000" dirty="0">
                <a:latin typeface="Arial" panose="020B0604020202020204" pitchFamily="34" charset="0"/>
                <a:cs typeface="Arial" panose="020B0604020202020204" pitchFamily="34" charset="0"/>
              </a:rPr>
              <a:t>et al., </a:t>
            </a:r>
            <a:r>
              <a:rPr lang="en-US" sz="2000" dirty="0" smtClean="0">
                <a:latin typeface="Arial" panose="020B0604020202020204" pitchFamily="34" charset="0"/>
                <a:cs typeface="Arial" panose="020B0604020202020204" pitchFamily="34" charset="0"/>
              </a:rPr>
              <a:t>2014; </a:t>
            </a:r>
            <a:r>
              <a:rPr lang="en-US" sz="2000" dirty="0">
                <a:latin typeface="Arial" panose="020B0604020202020204" pitchFamily="34" charset="0"/>
                <a:cs typeface="Arial" panose="020B0604020202020204" pitchFamily="34" charset="0"/>
              </a:rPr>
              <a:t>Hedley et al., </a:t>
            </a:r>
            <a:r>
              <a:rPr lang="en-US" sz="2000" dirty="0" smtClean="0">
                <a:latin typeface="Arial" panose="020B0604020202020204" pitchFamily="34" charset="0"/>
                <a:cs typeface="Arial" panose="020B0604020202020204" pitchFamily="34" charset="0"/>
              </a:rPr>
              <a:t>2015)</a:t>
            </a:r>
          </a:p>
          <a:p>
            <a:pPr lvl="1">
              <a:spcAft>
                <a:spcPts val="1200"/>
              </a:spcAft>
              <a:buFont typeface="Arial" panose="020B0604020202020204" pitchFamily="34" charset="0"/>
              <a:buChar char="•"/>
              <a:defRPr/>
            </a:pPr>
            <a:r>
              <a:rPr lang="en-US" sz="2000" dirty="0" smtClean="0">
                <a:latin typeface="Arial" panose="020B0604020202020204" pitchFamily="34" charset="0"/>
                <a:ea typeface="+mj-lt"/>
                <a:cs typeface="Arial" panose="020B0604020202020204" pitchFamily="34" charset="0"/>
              </a:rPr>
              <a:t>   sensitivity .</a:t>
            </a:r>
            <a:r>
              <a:rPr lang="en-US" sz="2000" dirty="0">
                <a:latin typeface="Arial" panose="020B0604020202020204" pitchFamily="34" charset="0"/>
                <a:ea typeface="+mj-lt"/>
                <a:cs typeface="Arial" panose="020B0604020202020204" pitchFamily="34" charset="0"/>
              </a:rPr>
              <a:t>85–.</a:t>
            </a:r>
            <a:r>
              <a:rPr lang="en-US" sz="2000" dirty="0" smtClean="0">
                <a:latin typeface="Arial" panose="020B0604020202020204" pitchFamily="34" charset="0"/>
                <a:ea typeface="+mj-lt"/>
                <a:cs typeface="Arial" panose="020B0604020202020204" pitchFamily="34" charset="0"/>
              </a:rPr>
              <a:t>87 &amp; specificity .</a:t>
            </a:r>
            <a:r>
              <a:rPr lang="en-US" sz="2000" dirty="0">
                <a:latin typeface="Arial" panose="020B0604020202020204" pitchFamily="34" charset="0"/>
                <a:ea typeface="+mj-lt"/>
                <a:cs typeface="Arial" panose="020B0604020202020204" pitchFamily="34" charset="0"/>
              </a:rPr>
              <a:t>79–.</a:t>
            </a:r>
            <a:r>
              <a:rPr lang="en-US" sz="2000" dirty="0" smtClean="0">
                <a:latin typeface="Arial" panose="020B0604020202020204" pitchFamily="34" charset="0"/>
                <a:ea typeface="+mj-lt"/>
                <a:cs typeface="Arial" panose="020B0604020202020204" pitchFamily="34" charset="0"/>
              </a:rPr>
              <a:t>82 </a:t>
            </a:r>
            <a:r>
              <a:rPr lang="en-US" sz="2000" dirty="0">
                <a:latin typeface="Arial" panose="020B0604020202020204" pitchFamily="34" charset="0"/>
                <a:ea typeface="+mj-lt"/>
                <a:cs typeface="Arial" panose="020B0604020202020204" pitchFamily="34" charset="0"/>
              </a:rPr>
              <a:t>using </a:t>
            </a:r>
            <a:r>
              <a:rPr lang="en-US" sz="2000" dirty="0" smtClean="0">
                <a:latin typeface="Arial" panose="020B0604020202020204" pitchFamily="34" charset="0"/>
                <a:ea typeface="+mj-lt"/>
                <a:cs typeface="Arial" panose="020B0604020202020204" pitchFamily="34" charset="0"/>
              </a:rPr>
              <a:t>High Risk cutoff</a:t>
            </a: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Properties of the ADEC-Virtual</a:t>
            </a:r>
            <a:endParaRPr lang="en-US" dirty="0"/>
          </a:p>
        </p:txBody>
      </p:sp>
      <p:sp>
        <p:nvSpPr>
          <p:cNvPr id="3" name="Content Placeholder 2"/>
          <p:cNvSpPr>
            <a:spLocks noGrp="1"/>
          </p:cNvSpPr>
          <p:nvPr>
            <p:ph idx="1"/>
          </p:nvPr>
        </p:nvSpPr>
        <p:spPr>
          <a:xfrm>
            <a:off x="457200" y="1600200"/>
            <a:ext cx="8229600" cy="4044950"/>
          </a:xfrm>
        </p:spPr>
        <p:txBody>
          <a:bodyPr/>
          <a:lstStyle/>
          <a:p>
            <a:pPr>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Adapted in collaboration with original author</a:t>
            </a: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20-25 </a:t>
            </a:r>
            <a:r>
              <a:rPr lang="en-US" dirty="0">
                <a:latin typeface="Arial" panose="020B0604020202020204" pitchFamily="34" charset="0"/>
                <a:cs typeface="Arial" panose="020B0604020202020204" pitchFamily="34" charset="0"/>
              </a:rPr>
              <a:t>minutes to administer by </a:t>
            </a:r>
            <a:r>
              <a:rPr lang="en-US" dirty="0" smtClean="0">
                <a:latin typeface="Arial" panose="020B0604020202020204" pitchFamily="34" charset="0"/>
                <a:cs typeface="Arial" panose="020B0604020202020204" pitchFamily="34" charset="0"/>
              </a:rPr>
              <a:t>telehealth</a:t>
            </a:r>
          </a:p>
          <a:p>
            <a:pPr lvl="1">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 Same 16 activities</a:t>
            </a:r>
          </a:p>
          <a:p>
            <a:pPr lvl="1">
              <a:spcAft>
                <a:spcPts val="1200"/>
              </a:spcAft>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 First </a:t>
            </a:r>
            <a:r>
              <a:rPr lang="en-US" sz="2000" dirty="0">
                <a:latin typeface="Arial" panose="020B0604020202020204" pitchFamily="34" charset="0"/>
                <a:cs typeface="Arial" panose="020B0604020202020204" pitchFamily="34" charset="0"/>
              </a:rPr>
              <a:t>used as an observation to complete </a:t>
            </a:r>
            <a:r>
              <a:rPr lang="en-US" sz="2000" dirty="0" smtClean="0">
                <a:latin typeface="Arial" panose="020B0604020202020204" pitchFamily="34" charset="0"/>
                <a:cs typeface="Arial" panose="020B0604020202020204" pitchFamily="34" charset="0"/>
              </a:rPr>
              <a:t>CARS-2</a:t>
            </a:r>
          </a:p>
          <a:p>
            <a:pPr>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Few materials – all typical household toys and items</a:t>
            </a: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Administered by a family member who is coached by clinician</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Scored by clinician</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Scores provide a risk level for ASD</a:t>
            </a:r>
          </a:p>
          <a:p>
            <a:pPr>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CEC6-B895-A5BA-424A-7C927DBB5DF0}"/>
              </a:ext>
            </a:extLst>
          </p:cNvPr>
          <p:cNvSpPr>
            <a:spLocks noGrp="1"/>
          </p:cNvSpPr>
          <p:nvPr>
            <p:ph type="title"/>
          </p:nvPr>
        </p:nvSpPr>
        <p:spPr/>
        <p:txBody>
          <a:bodyPr/>
          <a:lstStyle/>
          <a:p>
            <a:pPr>
              <a:lnSpc>
                <a:spcPct val="100000"/>
              </a:lnSpc>
              <a:spcBef>
                <a:spcPts val="0"/>
              </a:spcBef>
              <a:spcAft>
                <a:spcPts val="0"/>
              </a:spcAft>
              <a:defRPr/>
            </a:pPr>
            <a:r>
              <a:rPr lang="en-US" dirty="0"/>
              <a:t>Preliminary Validation Study Conclusions </a:t>
            </a:r>
            <a:r>
              <a:rPr lang="en-US" sz="2400" dirty="0"/>
              <a:t>(Kryszak, et al., 2022)</a:t>
            </a:r>
          </a:p>
        </p:txBody>
      </p:sp>
      <p:sp>
        <p:nvSpPr>
          <p:cNvPr id="3" name="Content Placeholder 2">
            <a:extLst>
              <a:ext uri="{FF2B5EF4-FFF2-40B4-BE49-F238E27FC236}">
                <a16:creationId xmlns:a16="http://schemas.microsoft.com/office/drawing/2014/main" id="{0D89B188-AA4A-9BA4-7AD2-F3A6F1479553}"/>
              </a:ext>
            </a:extLst>
          </p:cNvPr>
          <p:cNvSpPr>
            <a:spLocks noGrp="1"/>
          </p:cNvSpPr>
          <p:nvPr>
            <p:ph idx="1"/>
          </p:nvPr>
        </p:nvSpPr>
        <p:spPr>
          <a:xfrm>
            <a:off x="342900" y="1600200"/>
            <a:ext cx="8229600" cy="4348163"/>
          </a:xfrm>
        </p:spPr>
        <p:txBody>
          <a:bodyPr/>
          <a:lstStyle/>
          <a:p>
            <a:pPr>
              <a:spcBef>
                <a:spcPts val="0"/>
              </a:spcBef>
              <a:spcAft>
                <a:spcPts val="0"/>
              </a:spcAft>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ADEC-V has acceptable </a:t>
            </a:r>
            <a:r>
              <a:rPr lang="en-US" b="1" dirty="0">
                <a:latin typeface="Arial" panose="020B0604020202020204" pitchFamily="34" charset="0"/>
                <a:cs typeface="Arial" panose="020B0604020202020204" pitchFamily="34" charset="0"/>
              </a:rPr>
              <a:t>diagnostic accuracy</a:t>
            </a:r>
          </a:p>
          <a:p>
            <a:pPr lvl="1">
              <a:spcBef>
                <a:spcPts val="0"/>
              </a:spcBef>
              <a:spcAft>
                <a:spcPts val="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 Best if “High Risk” cutoff is used</a:t>
            </a:r>
          </a:p>
          <a:p>
            <a:pPr lvl="1">
              <a:spcBef>
                <a:spcPts val="0"/>
              </a:spcBef>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Sensitivity 0.82; Specificity; 0.78 (Clinical Sample</a:t>
            </a:r>
            <a:r>
              <a:rPr lang="en-US" sz="2000"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pPr>
              <a:spcBef>
                <a:spcPts val="0"/>
              </a:spcBef>
              <a:spcAft>
                <a:spcPts val="0"/>
              </a:spcAft>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ADEC-V </a:t>
            </a:r>
            <a:r>
              <a:rPr lang="en-US" b="1" dirty="0">
                <a:latin typeface="Arial" panose="020B0604020202020204" pitchFamily="34" charset="0"/>
                <a:cs typeface="Arial" panose="020B0604020202020204" pitchFamily="34" charset="0"/>
              </a:rPr>
              <a:t>and ADI-R contribute significantly and     separately</a:t>
            </a:r>
          </a:p>
          <a:p>
            <a:pPr lvl="1">
              <a:spcBef>
                <a:spcPts val="0"/>
              </a:spcBef>
              <a:spcAft>
                <a:spcPts val="120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 Best to use combo of interview &amp; observation measures (Huerta and Lord, 2012) </a:t>
            </a:r>
            <a:endParaRPr lang="en-US" dirty="0" smtClean="0">
              <a:latin typeface="Arial" panose="020B0604020202020204" pitchFamily="34" charset="0"/>
              <a:cs typeface="Arial" panose="020B0604020202020204" pitchFamily="34" charset="0"/>
            </a:endParaRPr>
          </a:p>
          <a:p>
            <a:pPr>
              <a:spcBef>
                <a:spcPts val="0"/>
              </a:spcBef>
              <a:spcAft>
                <a:spcPts val="0"/>
              </a:spcAft>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ADEC-V slightly </a:t>
            </a:r>
            <a:r>
              <a:rPr lang="en-US" b="1" dirty="0">
                <a:latin typeface="Arial" panose="020B0604020202020204" pitchFamily="34" charset="0"/>
                <a:cs typeface="Arial" panose="020B0604020202020204" pitchFamily="34" charset="0"/>
              </a:rPr>
              <a:t>negatively correlated with age</a:t>
            </a:r>
          </a:p>
          <a:p>
            <a:pPr lvl="1">
              <a:spcBef>
                <a:spcPts val="0"/>
              </a:spcBef>
              <a:spcAft>
                <a:spcPts val="0"/>
              </a:spcAft>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 Use </a:t>
            </a:r>
            <a:r>
              <a:rPr lang="en-US" sz="2000" dirty="0">
                <a:latin typeface="Arial" panose="020B0604020202020204" pitchFamily="34" charset="0"/>
                <a:cs typeface="Arial" panose="020B0604020202020204" pitchFamily="34" charset="0"/>
              </a:rPr>
              <a:t>caution over 3 years </a:t>
            </a:r>
            <a:r>
              <a:rPr lang="en-US" sz="2000" dirty="0" smtClean="0">
                <a:latin typeface="Arial" panose="020B0604020202020204" pitchFamily="34" charset="0"/>
                <a:cs typeface="Arial" panose="020B0604020202020204" pitchFamily="34" charset="0"/>
              </a:rPr>
              <a:t>old, particularly with more words</a:t>
            </a:r>
            <a:endParaRPr lang="en-US" sz="2000" dirty="0">
              <a:latin typeface="Arial" panose="020B0604020202020204" pitchFamily="34" charset="0"/>
              <a:cs typeface="Arial" panose="020B0604020202020204" pitchFamily="34" charset="0"/>
            </a:endParaRPr>
          </a:p>
          <a:p>
            <a:pPr lvl="1">
              <a:spcBef>
                <a:spcPts val="0"/>
              </a:spcBef>
              <a:spcAft>
                <a:spcPts val="0"/>
              </a:spcAft>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Consider </a:t>
            </a:r>
            <a:r>
              <a:rPr lang="en-US" sz="2000" dirty="0">
                <a:latin typeface="Arial" panose="020B0604020202020204" pitchFamily="34" charset="0"/>
                <a:cs typeface="Arial" panose="020B0604020202020204" pitchFamily="34" charset="0"/>
              </a:rPr>
              <a:t>adding other tasks (e.g., pretend </a:t>
            </a:r>
            <a:r>
              <a:rPr lang="en-US" sz="2000" dirty="0" smtClean="0">
                <a:latin typeface="Arial" panose="020B0604020202020204" pitchFamily="34" charset="0"/>
                <a:cs typeface="Arial" panose="020B0604020202020204" pitchFamily="34" charset="0"/>
              </a:rPr>
              <a:t>play)</a:t>
            </a:r>
          </a:p>
          <a:p>
            <a:pPr>
              <a:spcBef>
                <a:spcPts val="0"/>
              </a:spcBef>
              <a:spcAft>
                <a:spcPts val="0"/>
              </a:spcAft>
              <a:buFont typeface="Arial" panose="020B0604020202020204" pitchFamily="34" charset="0"/>
              <a:buChar char="•"/>
              <a:defRPr/>
            </a:pPr>
            <a:endParaRPr lang="en-US" dirty="0"/>
          </a:p>
          <a:p>
            <a:pPr lvl="1">
              <a:spcBef>
                <a:spcPts val="0"/>
              </a:spcBef>
              <a:spcAft>
                <a:spcPts val="0"/>
              </a:spcAft>
              <a:buFont typeface="Arial"/>
              <a:buNone/>
              <a:defRPr/>
            </a:pPr>
            <a:endParaRPr lang="en-US" sz="2000" dirty="0">
              <a:latin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Example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1558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3" name="Content Placeholder 2"/>
          <p:cNvSpPr>
            <a:spLocks noGrp="1"/>
          </p:cNvSpPr>
          <p:nvPr>
            <p:ph idx="1"/>
          </p:nvPr>
        </p:nvSpPr>
        <p:spPr>
          <a:xfrm>
            <a:off x="457200" y="1417638"/>
            <a:ext cx="8229600" cy="4520938"/>
          </a:xfrm>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ASD Assessment is </a:t>
            </a:r>
            <a:r>
              <a:rPr lang="en-US" b="1" dirty="0" smtClean="0">
                <a:solidFill>
                  <a:srgbClr val="0070C0"/>
                </a:solidFill>
                <a:latin typeface="Arial" panose="020B0604020202020204" pitchFamily="34" charset="0"/>
                <a:cs typeface="Arial" panose="020B0604020202020204" pitchFamily="34" charset="0"/>
              </a:rPr>
              <a:t>effective, </a:t>
            </a:r>
            <a:r>
              <a:rPr lang="en-US" b="1" dirty="0" smtClean="0">
                <a:solidFill>
                  <a:schemeClr val="accent6">
                    <a:lumMod val="75000"/>
                  </a:schemeClr>
                </a:solidFill>
                <a:latin typeface="Arial" panose="020B0604020202020204" pitchFamily="34" charset="0"/>
                <a:cs typeface="Arial" panose="020B0604020202020204" pitchFamily="34" charset="0"/>
              </a:rPr>
              <a:t>comparable</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&amp; </a:t>
            </a:r>
            <a:r>
              <a:rPr lang="en-US" b="1" dirty="0" smtClean="0">
                <a:solidFill>
                  <a:schemeClr val="accent4"/>
                </a:solidFill>
                <a:latin typeface="Arial" panose="020B0604020202020204" pitchFamily="34" charset="0"/>
                <a:cs typeface="Arial" panose="020B0604020202020204" pitchFamily="34" charset="0"/>
              </a:rPr>
              <a:t>feasible</a:t>
            </a:r>
            <a:r>
              <a:rPr lang="en-US" b="1" dirty="0" smtClean="0">
                <a:solidFill>
                  <a:schemeClr val="bg2">
                    <a:lumMod val="50000"/>
                  </a:schemeClr>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via telehealth</a:t>
            </a:r>
          </a:p>
          <a:p>
            <a:pPr lvl="1">
              <a:spcAft>
                <a:spcPts val="1200"/>
              </a:spcAft>
              <a:buFont typeface="Arial" panose="020B0604020202020204" pitchFamily="34" charset="0"/>
              <a:buChar char="•"/>
              <a:defRPr/>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One tool in a comprehensive model</a:t>
            </a:r>
          </a:p>
          <a:p>
            <a:pPr>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Telehealth services are </a:t>
            </a:r>
            <a:r>
              <a:rPr lang="en-US" b="1" dirty="0" smtClean="0">
                <a:solidFill>
                  <a:schemeClr val="bg2">
                    <a:lumMod val="50000"/>
                  </a:schemeClr>
                </a:solidFill>
                <a:latin typeface="Arial" panose="020B0604020202020204" pitchFamily="34" charset="0"/>
                <a:cs typeface="Arial" panose="020B0604020202020204" pitchFamily="34" charset="0"/>
              </a:rPr>
              <a:t>acceptable</a:t>
            </a:r>
            <a:r>
              <a:rPr lang="en-US" dirty="0" smtClean="0">
                <a:latin typeface="Arial" panose="020B0604020202020204" pitchFamily="34" charset="0"/>
                <a:cs typeface="Arial" panose="020B0604020202020204" pitchFamily="34" charset="0"/>
              </a:rPr>
              <a:t> to families and clinicians </a:t>
            </a:r>
          </a:p>
          <a:p>
            <a:pPr>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Telehealth have the potential to increase </a:t>
            </a:r>
            <a:r>
              <a:rPr lang="en-US" b="1" dirty="0" smtClean="0">
                <a:solidFill>
                  <a:schemeClr val="accent2"/>
                </a:solidFill>
                <a:latin typeface="Arial" panose="020B0604020202020204" pitchFamily="34" charset="0"/>
                <a:cs typeface="Arial" panose="020B0604020202020204" pitchFamily="34" charset="0"/>
              </a:rPr>
              <a:t>equitable</a:t>
            </a:r>
            <a:r>
              <a:rPr lang="en-US" dirty="0" smtClean="0">
                <a:solidFill>
                  <a:schemeClr val="accent2"/>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access to services</a:t>
            </a:r>
            <a:endParaRPr lang="en-US" dirty="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Flexible assessment models increase families</a:t>
            </a:r>
            <a:r>
              <a:rPr lang="en-US" b="1" dirty="0">
                <a:latin typeface="Arial" panose="020B0604020202020204" pitchFamily="34" charset="0"/>
                <a:cs typeface="Arial" panose="020B0604020202020204" pitchFamily="34" charset="0"/>
              </a:rPr>
              <a:t>’ access to quality services individualized to meet their current </a:t>
            </a:r>
            <a:r>
              <a:rPr lang="en-US" b="1" dirty="0" smtClean="0">
                <a:latin typeface="Arial" panose="020B0604020202020204" pitchFamily="34" charset="0"/>
                <a:cs typeface="Arial" panose="020B0604020202020204" pitchFamily="34" charset="0"/>
              </a:rPr>
              <a:t>needs</a:t>
            </a:r>
            <a:endParaRPr lang="en-US" b="1"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a:t>
            </a:r>
            <a:endParaRPr lang="en-US" dirty="0"/>
          </a:p>
        </p:txBody>
      </p:sp>
      <p:sp>
        <p:nvSpPr>
          <p:cNvPr id="3" name="Content Placeholder 2"/>
          <p:cNvSpPr>
            <a:spLocks noGrp="1"/>
          </p:cNvSpPr>
          <p:nvPr>
            <p:ph idx="1"/>
          </p:nvPr>
        </p:nvSpPr>
        <p:spPr>
          <a:xfrm>
            <a:off x="457200" y="1600200"/>
            <a:ext cx="8229600" cy="4292600"/>
          </a:xfrm>
        </p:spPr>
        <p:txBody>
          <a:bodyPr/>
          <a:lstStyle/>
          <a:p>
            <a:pPr>
              <a:defRPr/>
            </a:pPr>
            <a:r>
              <a:rPr lang="en-US" sz="1200" dirty="0"/>
              <a:t>Albright, C., Kryszak, E., Stephenson, K., Harris, S., Norris, M., Geib, E., Tiede, G., Cacciato, N., Butz, G., Mulick, J. (2021, August 9-13). Adapted Virtual Autism Behavior Observation (AVABO). In C. Albright &amp; E. Kryszak (Chairs), The VEDA: A telehealth interdisciplinary autism assessment model [Symposium]. American Psychological Association Annual Convention 2021, Virtual Conference, United States</a:t>
            </a:r>
            <a:r>
              <a:rPr lang="en-US" sz="1200" dirty="0" smtClean="0"/>
              <a:t>.</a:t>
            </a:r>
          </a:p>
          <a:p>
            <a:pPr>
              <a:defRPr/>
            </a:pPr>
            <a:r>
              <a:rPr lang="en-US" sz="1200" dirty="0" err="1"/>
              <a:t>Aylward</a:t>
            </a:r>
            <a:r>
              <a:rPr lang="en-US" sz="1200" dirty="0"/>
              <a:t>, B. S., Gal-Szabo, D. E., &amp; </a:t>
            </a:r>
            <a:r>
              <a:rPr lang="en-US" sz="1200" dirty="0" err="1"/>
              <a:t>Taraman</a:t>
            </a:r>
            <a:r>
              <a:rPr lang="en-US" sz="1200" dirty="0"/>
              <a:t>, S. </a:t>
            </a:r>
            <a:r>
              <a:rPr lang="en-US" sz="1200" dirty="0" smtClean="0"/>
              <a:t>(2021</a:t>
            </a:r>
            <a:r>
              <a:rPr lang="en-US" sz="1200" dirty="0"/>
              <a:t>). </a:t>
            </a:r>
            <a:r>
              <a:rPr lang="en-US" sz="1200" dirty="0" smtClean="0"/>
              <a:t>Racial, Ethnic, and Sociodemographic Disparities in Diagnosis of Children with Autism Spectrum Disorder. Journal of developmental and behavioral pediatrics : </a:t>
            </a:r>
            <a:r>
              <a:rPr lang="en-US" sz="1200" dirty="0"/>
              <a:t>JDBP, 42(8), 682–689. </a:t>
            </a:r>
            <a:r>
              <a:rPr lang="en-US" sz="1200" dirty="0">
                <a:hlinkClick r:id="rId2"/>
              </a:rPr>
              <a:t>https://</a:t>
            </a:r>
            <a:r>
              <a:rPr lang="en-US" sz="1200" dirty="0" smtClean="0">
                <a:hlinkClick r:id="rId2"/>
              </a:rPr>
              <a:t>doi.org/10.1097/DBP.0000000000000996</a:t>
            </a:r>
            <a:r>
              <a:rPr lang="en-US" sz="1200" dirty="0" smtClean="0"/>
              <a:t> </a:t>
            </a:r>
          </a:p>
          <a:p>
            <a:pPr>
              <a:defRPr/>
            </a:pPr>
            <a:r>
              <a:rPr lang="en-US" sz="1200" dirty="0" err="1"/>
              <a:t>Alfuraydan</a:t>
            </a:r>
            <a:r>
              <a:rPr lang="en-US" sz="1200" dirty="0"/>
              <a:t>, M., </a:t>
            </a:r>
            <a:r>
              <a:rPr lang="en-US" sz="1200" dirty="0" err="1"/>
              <a:t>Croxall</a:t>
            </a:r>
            <a:r>
              <a:rPr lang="en-US" sz="1200" dirty="0"/>
              <a:t>, J., Hurt, L., Kerr, M., &amp; </a:t>
            </a:r>
            <a:r>
              <a:rPr lang="en-US" sz="1200" dirty="0" err="1"/>
              <a:t>Brophy</a:t>
            </a:r>
            <a:r>
              <a:rPr lang="en-US" sz="1200" dirty="0"/>
              <a:t>, S. (2020). Use of telehealth for facilitating the diagnostic assessment of Autism Spectrum Disorder (ASD): A scoping review. </a:t>
            </a:r>
            <a:r>
              <a:rPr lang="en-US" sz="1200" i="1" dirty="0" err="1"/>
              <a:t>PloS</a:t>
            </a:r>
            <a:r>
              <a:rPr lang="en-US" sz="1200" i="1" dirty="0"/>
              <a:t> one</a:t>
            </a:r>
            <a:r>
              <a:rPr lang="en-US" sz="1200" dirty="0"/>
              <a:t>, </a:t>
            </a:r>
            <a:r>
              <a:rPr lang="en-US" sz="1200" i="1" dirty="0"/>
              <a:t>15</a:t>
            </a:r>
            <a:r>
              <a:rPr lang="en-US" sz="1200" dirty="0"/>
              <a:t>(7), e0236415.</a:t>
            </a:r>
            <a:endParaRPr lang="en-US" sz="1200" dirty="0" smtClean="0"/>
          </a:p>
          <a:p>
            <a:pPr>
              <a:defRPr/>
            </a:pPr>
            <a:r>
              <a:rPr lang="en-US" sz="1200" dirty="0" smtClean="0"/>
              <a:t>Corona</a:t>
            </a:r>
            <a:r>
              <a:rPr lang="en-US" sz="1200" dirty="0"/>
              <a:t>, L., Hine, J., Nicholson, A., Stone, C., Swanson, A., Wagner, L., </a:t>
            </a:r>
            <a:r>
              <a:rPr lang="en-US" sz="1200" dirty="0" err="1"/>
              <a:t>Weitlauf</a:t>
            </a:r>
            <a:r>
              <a:rPr lang="en-US" sz="1200" dirty="0"/>
              <a:t>, A. S., &amp; Warren, Z. (2020). TELE-ASD-PEDS: A Telemedicine-based ASD Evaluation Tool for Toddlers and Young Children. Vanderbilt University Medical Center. </a:t>
            </a:r>
            <a:r>
              <a:rPr lang="en-US" sz="1200" dirty="0">
                <a:hlinkClick r:id="rId3"/>
              </a:rPr>
              <a:t>https://</a:t>
            </a:r>
            <a:r>
              <a:rPr lang="en-US" sz="1200" dirty="0" smtClean="0">
                <a:hlinkClick r:id="rId3"/>
              </a:rPr>
              <a:t>vkc.vumc.org/vkc/triad/tele-asd-peds</a:t>
            </a:r>
            <a:endParaRPr lang="en-US" sz="1200" dirty="0" smtClean="0"/>
          </a:p>
          <a:p>
            <a:pPr>
              <a:defRPr/>
            </a:pPr>
            <a:r>
              <a:rPr lang="en-US" sz="1200" dirty="0"/>
              <a:t>Corona, L. L., </a:t>
            </a:r>
            <a:r>
              <a:rPr lang="en-US" sz="1200" dirty="0" err="1"/>
              <a:t>Weitlauf</a:t>
            </a:r>
            <a:r>
              <a:rPr lang="en-US" sz="1200" dirty="0"/>
              <a:t>, A. S., Hine, J., Berman, A., </a:t>
            </a:r>
            <a:r>
              <a:rPr lang="en-US" sz="1200" dirty="0" err="1"/>
              <a:t>Miceli</a:t>
            </a:r>
            <a:r>
              <a:rPr lang="en-US" sz="1200" dirty="0"/>
              <a:t>, A., Nicholson, A., ... &amp; Warren, Z. (2021). Parent perceptions of caregiver-mediated telemedicine tools for assessing autism risk in toddlers. </a:t>
            </a:r>
            <a:r>
              <a:rPr lang="en-US" sz="1200" i="1" dirty="0"/>
              <a:t>Journal of Autism and Developmental Disorders</a:t>
            </a:r>
            <a:r>
              <a:rPr lang="en-US" sz="1200" dirty="0"/>
              <a:t>, </a:t>
            </a:r>
            <a:r>
              <a:rPr lang="en-US" sz="1200" i="1" dirty="0"/>
              <a:t>51</a:t>
            </a:r>
            <a:r>
              <a:rPr lang="en-US" sz="1200" dirty="0"/>
              <a:t>, 476-486. </a:t>
            </a:r>
            <a:r>
              <a:rPr lang="en-US" sz="1200" dirty="0">
                <a:hlinkClick r:id="rId4"/>
              </a:rPr>
              <a:t>https://</a:t>
            </a:r>
            <a:r>
              <a:rPr lang="en-US" sz="1200" dirty="0" smtClean="0">
                <a:hlinkClick r:id="rId4"/>
              </a:rPr>
              <a:t>doi.org/10.1007/s10803-020-04554-9</a:t>
            </a:r>
            <a:r>
              <a:rPr lang="en-US" sz="1200" dirty="0" smtClean="0"/>
              <a:t> </a:t>
            </a:r>
          </a:p>
          <a:p>
            <a:pPr>
              <a:defRPr/>
            </a:pPr>
            <a:r>
              <a:rPr lang="en-US" sz="1200" dirty="0"/>
              <a:t>Dow, D., Holbrook, A., </a:t>
            </a:r>
            <a:r>
              <a:rPr lang="en-US" sz="1200" dirty="0" err="1"/>
              <a:t>Toolan</a:t>
            </a:r>
            <a:r>
              <a:rPr lang="en-US" sz="1200" dirty="0"/>
              <a:t>, C., McDonald, N., </a:t>
            </a:r>
            <a:r>
              <a:rPr lang="en-US" sz="1200" dirty="0" err="1"/>
              <a:t>Sterrett</a:t>
            </a:r>
            <a:r>
              <a:rPr lang="en-US" sz="1200" dirty="0"/>
              <a:t>, K., Rosen, N., ... &amp; Lord, C. (2022). The brief observation of symptoms of autism (BOSA): development of a new adapted assessment measure for remote telehealth administration through COVID-19 and beyond. Journal of Autism and Developmental Disorders, 52(12), 5383-5394. </a:t>
            </a:r>
            <a:r>
              <a:rPr lang="en-US" sz="1200" dirty="0">
                <a:hlinkClick r:id="rId5"/>
              </a:rPr>
              <a:t>https://</a:t>
            </a:r>
            <a:r>
              <a:rPr lang="en-US" sz="1200" dirty="0" smtClean="0">
                <a:hlinkClick r:id="rId5"/>
              </a:rPr>
              <a:t>doi.org/10.1007/s10803-021-05395-w</a:t>
            </a:r>
            <a:r>
              <a:rPr lang="en-US" sz="1200"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a:t>
            </a:r>
            <a:endParaRPr lang="en-US" dirty="0"/>
          </a:p>
        </p:txBody>
      </p:sp>
      <p:sp>
        <p:nvSpPr>
          <p:cNvPr id="3" name="Content Placeholder 2"/>
          <p:cNvSpPr>
            <a:spLocks noGrp="1"/>
          </p:cNvSpPr>
          <p:nvPr>
            <p:ph idx="1"/>
          </p:nvPr>
        </p:nvSpPr>
        <p:spPr>
          <a:xfrm>
            <a:off x="457200" y="1600199"/>
            <a:ext cx="8229600" cy="4395651"/>
          </a:xfrm>
        </p:spPr>
        <p:txBody>
          <a:bodyPr/>
          <a:lstStyle/>
          <a:p>
            <a:pPr>
              <a:defRPr/>
            </a:pPr>
            <a:r>
              <a:rPr lang="en-US" sz="1200" dirty="0"/>
              <a:t>Ellison, K. S., Guidry, J., </a:t>
            </a:r>
            <a:r>
              <a:rPr lang="en-US" sz="1200" dirty="0" err="1"/>
              <a:t>Picou</a:t>
            </a:r>
            <a:r>
              <a:rPr lang="en-US" sz="1200" dirty="0"/>
              <a:t>, P., </a:t>
            </a:r>
            <a:r>
              <a:rPr lang="en-US" sz="1200" dirty="0" err="1"/>
              <a:t>Adenuga</a:t>
            </a:r>
            <a:r>
              <a:rPr lang="en-US" sz="1200" dirty="0"/>
              <a:t>, P., &amp; Davis, T. E. (2021). Telehealth and Autism Prior to and in the Age of COVID-19: A Systematic and Critical Review of the Last Decade. </a:t>
            </a:r>
            <a:r>
              <a:rPr lang="en-US" sz="1200" i="1" dirty="0"/>
              <a:t>Clinical Child and Family Psychology Review</a:t>
            </a:r>
            <a:r>
              <a:rPr lang="en-US" sz="1200" dirty="0"/>
              <a:t>, </a:t>
            </a:r>
            <a:r>
              <a:rPr lang="en-US" sz="1200" i="1" dirty="0"/>
              <a:t>24</a:t>
            </a:r>
            <a:r>
              <a:rPr lang="en-US" sz="1200" dirty="0"/>
              <a:t>(3), 599-630. </a:t>
            </a:r>
            <a:r>
              <a:rPr lang="en-US" sz="1200" dirty="0">
                <a:hlinkClick r:id="rId2"/>
              </a:rPr>
              <a:t>https://doi.org/10.1007/s10567-021-00358-0</a:t>
            </a:r>
            <a:r>
              <a:rPr lang="en-US" sz="1200" dirty="0"/>
              <a:t> </a:t>
            </a:r>
            <a:endParaRPr lang="en-US" sz="1200" dirty="0" smtClean="0"/>
          </a:p>
          <a:p>
            <a:pPr>
              <a:defRPr/>
            </a:pPr>
            <a:r>
              <a:rPr lang="en-US" sz="1200" dirty="0" smtClean="0"/>
              <a:t>Huerta</a:t>
            </a:r>
            <a:r>
              <a:rPr lang="en-US" sz="1200" dirty="0"/>
              <a:t>, M., &amp; Lord, C. (2012). Diagnostic evaluation of autism spectrum disorders. Pediatric clinics of North America, 59(1), 103–xi. </a:t>
            </a:r>
            <a:r>
              <a:rPr lang="en-US" sz="1200" dirty="0">
                <a:hlinkClick r:id="rId3"/>
              </a:rPr>
              <a:t>https://</a:t>
            </a:r>
            <a:r>
              <a:rPr lang="en-US" sz="1200" dirty="0" smtClean="0">
                <a:hlinkClick r:id="rId3"/>
              </a:rPr>
              <a:t>doi.org/10.1016/j.pcl.2011.10.018</a:t>
            </a:r>
            <a:endParaRPr lang="en-US" sz="1200" dirty="0" smtClean="0"/>
          </a:p>
          <a:p>
            <a:pPr>
              <a:defRPr/>
            </a:pPr>
            <a:r>
              <a:rPr lang="en-US" sz="1200" dirty="0" err="1"/>
              <a:t>Katakis</a:t>
            </a:r>
            <a:r>
              <a:rPr lang="en-US" sz="1200" dirty="0"/>
              <a:t>, P., Estrin, G. L., </a:t>
            </a:r>
            <a:r>
              <a:rPr lang="en-US" sz="1200" dirty="0" err="1"/>
              <a:t>Wolstencroft</a:t>
            </a:r>
            <a:r>
              <a:rPr lang="en-US" sz="1200" dirty="0"/>
              <a:t>, J., </a:t>
            </a:r>
            <a:r>
              <a:rPr lang="en-US" sz="1200" dirty="0" err="1"/>
              <a:t>Sayani</a:t>
            </a:r>
            <a:r>
              <a:rPr lang="en-US" sz="1200" dirty="0"/>
              <a:t>, S., Buckley, E., </a:t>
            </a:r>
            <a:r>
              <a:rPr lang="en-US" sz="1200" dirty="0" err="1"/>
              <a:t>Mirzaei</a:t>
            </a:r>
            <a:r>
              <a:rPr lang="en-US" sz="1200" dirty="0"/>
              <a:t>, V., ... &amp; </a:t>
            </a:r>
            <a:r>
              <a:rPr lang="en-US" sz="1200" dirty="0" err="1"/>
              <a:t>Skuse</a:t>
            </a:r>
            <a:r>
              <a:rPr lang="en-US" sz="1200" dirty="0"/>
              <a:t>, D. (2023). Diagnostic Assessment of Autism in Children Using Telehealth in a Global Context: a Systematic Review. Review Journal of Autism and Developmental Disorders, 1-16. </a:t>
            </a:r>
            <a:r>
              <a:rPr lang="en-US" sz="1200" dirty="0">
                <a:hlinkClick r:id="rId4"/>
              </a:rPr>
              <a:t>https://</a:t>
            </a:r>
            <a:r>
              <a:rPr lang="en-US" sz="1200" dirty="0" smtClean="0">
                <a:hlinkClick r:id="rId4"/>
              </a:rPr>
              <a:t>doi.org/10.1007/s40489-023-00408-z</a:t>
            </a:r>
            <a:r>
              <a:rPr lang="en-US" sz="1200" dirty="0" smtClean="0"/>
              <a:t> </a:t>
            </a:r>
            <a:endParaRPr lang="en-US" sz="1200" dirty="0"/>
          </a:p>
          <a:p>
            <a:pPr>
              <a:defRPr/>
            </a:pPr>
            <a:r>
              <a:rPr lang="en-US" sz="1200" dirty="0"/>
              <a:t>Kryszak, E.M., Albright, C.M., Fell, L.A., Butter, E.M., &amp; Kuhlthau, K.A. (2022a). Clinician Perspectives on Telehealth Assessment of Autism Spectrum Disorder During the COVID-19 Pandemic. Journal of autism and developmental disorders, 1–16. Advance online publication. </a:t>
            </a:r>
            <a:r>
              <a:rPr lang="en-US" sz="1200" dirty="0">
                <a:hlinkClick r:id="rId5"/>
              </a:rPr>
              <a:t>https://doi.org/10.1007/s10803-022-05435-z</a:t>
            </a:r>
            <a:r>
              <a:rPr lang="en-US" sz="1200" dirty="0"/>
              <a:t> </a:t>
            </a:r>
            <a:endParaRPr lang="en-US" sz="1200" dirty="0" smtClean="0"/>
          </a:p>
          <a:p>
            <a:pPr>
              <a:defRPr/>
            </a:pPr>
            <a:r>
              <a:rPr lang="en-US" sz="1200" dirty="0" smtClean="0"/>
              <a:t>Kryszak</a:t>
            </a:r>
            <a:r>
              <a:rPr lang="en-US" sz="1200" dirty="0"/>
              <a:t>, E.M., Albright, C.M., Stephenson, K.G., Nevill, R.E., Hedley, D., Burns, C.O., Young, R.L., Butter, E.M., Vargo, K., &amp; Mulick, J.A. (2022b). Preliminary Validation and Feasibility of the Autism Detection in Early Childhood-Virtual (ADEC-V) for Autism Telehealth Evaluations in a Hospital Setting. Journal of autism and developmental disorders, 10.1007/s10803-022-05433-1. Advance online publication. </a:t>
            </a:r>
            <a:r>
              <a:rPr lang="en-US" sz="1200" dirty="0">
                <a:hlinkClick r:id="rId6"/>
              </a:rPr>
              <a:t>https://doi.org/10.1007/s10803-022-05433-1</a:t>
            </a:r>
            <a:r>
              <a:rPr lang="en-US" sz="1200" dirty="0"/>
              <a:t> </a:t>
            </a:r>
            <a:endParaRPr lang="en-US" sz="1200" dirty="0" smtClean="0"/>
          </a:p>
          <a:p>
            <a:pPr>
              <a:defRPr/>
            </a:pPr>
            <a:r>
              <a:rPr lang="en-US" sz="1200" dirty="0" smtClean="0"/>
              <a:t>Kryszak</a:t>
            </a:r>
            <a:r>
              <a:rPr lang="en-US" sz="1200" dirty="0"/>
              <a:t>, E. (Presenter), Albright, C., Stephenson, K., Harris, S., Norris, M., Burns, C., </a:t>
            </a:r>
            <a:r>
              <a:rPr lang="en-US" sz="1200" dirty="0" err="1"/>
              <a:t>Kalomiris</a:t>
            </a:r>
            <a:r>
              <a:rPr lang="en-US" sz="1200" dirty="0"/>
              <a:t>, A., Newmeyer, A., Hollingsworth, T., Mulick, J., &amp; Butter, E. (May 5, 2021). Initial Implementation of the VEDA Telehealth Assessment Model of Autism Spectrum Disorder across Childhood. In C. Albright &amp; E. Kryszak (Chairs) Innovations in the Use of Telehealth for Evaluating and Treating Autism Spectrum Disorder.  International Society for Autism Research (INSAR) 2021 Annual Meeting, Conference held virtually due to COVID-19 restrictions</a:t>
            </a:r>
            <a:r>
              <a:rPr lang="en-US" sz="1200" dirty="0" smtClean="0"/>
              <a:t>.</a:t>
            </a:r>
          </a:p>
          <a:p>
            <a:pP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References</a:t>
            </a:r>
            <a:endParaRPr lang="en-US" dirty="0"/>
          </a:p>
        </p:txBody>
      </p:sp>
      <p:sp>
        <p:nvSpPr>
          <p:cNvPr id="3" name="Content Placeholder 2"/>
          <p:cNvSpPr>
            <a:spLocks noGrp="1"/>
          </p:cNvSpPr>
          <p:nvPr>
            <p:ph idx="1"/>
          </p:nvPr>
        </p:nvSpPr>
        <p:spPr>
          <a:xfrm>
            <a:off x="457200" y="1600200"/>
            <a:ext cx="8229600" cy="4337304"/>
          </a:xfrm>
        </p:spPr>
        <p:txBody>
          <a:bodyPr/>
          <a:lstStyle/>
          <a:p>
            <a:pPr>
              <a:defRPr/>
            </a:pPr>
            <a:r>
              <a:rPr lang="en-US" sz="1200" dirty="0"/>
              <a:t>Lindgren, S., Wacker, D., </a:t>
            </a:r>
            <a:r>
              <a:rPr lang="en-US" sz="1200" dirty="0" err="1"/>
              <a:t>Suess</a:t>
            </a:r>
            <a:r>
              <a:rPr lang="en-US" sz="1200" dirty="0"/>
              <a:t>, A., Schieltz, K., </a:t>
            </a:r>
            <a:r>
              <a:rPr lang="en-US" sz="1200" dirty="0" err="1"/>
              <a:t>Pelzel</a:t>
            </a:r>
            <a:r>
              <a:rPr lang="en-US" sz="1200" dirty="0"/>
              <a:t>, K., </a:t>
            </a:r>
            <a:r>
              <a:rPr lang="en-US" sz="1200" dirty="0" err="1"/>
              <a:t>Kopelman</a:t>
            </a:r>
            <a:r>
              <a:rPr lang="en-US" sz="1200" dirty="0"/>
              <a:t>, T., ... &amp; Waldron, D. (2016). Telehealth and autism: Treating challenging behavior at lower cost. </a:t>
            </a:r>
            <a:r>
              <a:rPr lang="en-US" sz="1200" i="1" dirty="0"/>
              <a:t>Pediatrics</a:t>
            </a:r>
            <a:r>
              <a:rPr lang="en-US" sz="1200" dirty="0"/>
              <a:t>, </a:t>
            </a:r>
            <a:r>
              <a:rPr lang="en-US" sz="1200" i="1" dirty="0"/>
              <a:t>137</a:t>
            </a:r>
            <a:r>
              <a:rPr lang="en-US" sz="1200" dirty="0"/>
              <a:t>(Supplement_2), S167-S175. </a:t>
            </a:r>
            <a:r>
              <a:rPr lang="en-US" sz="1200" dirty="0">
                <a:hlinkClick r:id="rId2"/>
              </a:rPr>
              <a:t>https://doi.org/10.1007/s10803-020-04451-1</a:t>
            </a:r>
            <a:r>
              <a:rPr lang="en-US" sz="1200" dirty="0"/>
              <a:t> </a:t>
            </a:r>
            <a:endParaRPr lang="en-US" sz="1200" dirty="0" smtClean="0"/>
          </a:p>
          <a:p>
            <a:pPr>
              <a:defRPr/>
            </a:pPr>
            <a:r>
              <a:rPr lang="en-US" sz="1200" dirty="0" err="1" smtClean="0"/>
              <a:t>Maenner</a:t>
            </a:r>
            <a:r>
              <a:rPr lang="en-US" sz="1200" dirty="0" smtClean="0"/>
              <a:t>, M.J., et al. (2021). Prevalence and characteristics of autism spectrum disorder among children aged 8 years - autism and Developmental Disabilities Monitoring Network, 11 sites, United States, 2018. Centers for Disease Control and Prevention. </a:t>
            </a:r>
            <a:r>
              <a:rPr lang="en-US" sz="1200" dirty="0" smtClean="0">
                <a:hlinkClick r:id="rId3"/>
              </a:rPr>
              <a:t>https://www.cdc.gov/mmwr/volumes/70/ss/ss7011a1.htm#contribAff</a:t>
            </a:r>
            <a:r>
              <a:rPr lang="en-US" sz="1200" dirty="0" smtClean="0"/>
              <a:t> </a:t>
            </a:r>
          </a:p>
          <a:p>
            <a:pPr>
              <a:defRPr/>
            </a:pPr>
            <a:r>
              <a:rPr lang="en-US" sz="1200" dirty="0" smtClean="0"/>
              <a:t>Miller</a:t>
            </a:r>
            <a:r>
              <a:rPr lang="en-US" sz="1200" dirty="0"/>
              <a:t>, J. (2020). ASD-DIAL: Diagnostic interview and activities—Lifespan, version 2. Children’s Hospital of Philadelphia.</a:t>
            </a:r>
          </a:p>
          <a:p>
            <a:pPr>
              <a:defRPr/>
            </a:pPr>
            <a:r>
              <a:rPr lang="en-US" sz="1200" dirty="0"/>
              <a:t>Nickel, R. (2020). The observation of play screener: Home edition. Oregon Health &amp; Science University</a:t>
            </a:r>
            <a:r>
              <a:rPr lang="en-US" sz="1200" dirty="0" smtClean="0"/>
              <a:t>.</a:t>
            </a:r>
          </a:p>
          <a:p>
            <a:pPr>
              <a:defRPr/>
            </a:pPr>
            <a:r>
              <a:rPr lang="en-US" sz="1200" dirty="0" err="1" smtClean="0"/>
              <a:t>Ruffini</a:t>
            </a:r>
            <a:r>
              <a:rPr lang="en-US" sz="1200" dirty="0"/>
              <a:t>, C., </a:t>
            </a:r>
            <a:r>
              <a:rPr lang="en-US" sz="1200" dirty="0" err="1"/>
              <a:t>Tarchi</a:t>
            </a:r>
            <a:r>
              <a:rPr lang="en-US" sz="1200" dirty="0"/>
              <a:t>, C., </a:t>
            </a:r>
            <a:r>
              <a:rPr lang="en-US" sz="1200" dirty="0" err="1"/>
              <a:t>Morini</a:t>
            </a:r>
            <a:r>
              <a:rPr lang="en-US" sz="1200" dirty="0"/>
              <a:t>, M., Giuliano, G., &amp; </a:t>
            </a:r>
            <a:r>
              <a:rPr lang="en-US" sz="1200" dirty="0" err="1"/>
              <a:t>Pecini</a:t>
            </a:r>
            <a:r>
              <a:rPr lang="en-US" sz="1200" dirty="0"/>
              <a:t>, C. (2022). Tele-assessment of cognitive functions in children: A systematic review. </a:t>
            </a:r>
            <a:r>
              <a:rPr lang="en-US" sz="1200" i="1" dirty="0"/>
              <a:t>Child Neuropsychology</a:t>
            </a:r>
            <a:r>
              <a:rPr lang="en-US" sz="1200" dirty="0"/>
              <a:t>, </a:t>
            </a:r>
            <a:r>
              <a:rPr lang="en-US" sz="1200" i="1" dirty="0"/>
              <a:t>28</a:t>
            </a:r>
            <a:r>
              <a:rPr lang="en-US" sz="1200" dirty="0"/>
              <a:t>(6), 709-745</a:t>
            </a:r>
            <a:r>
              <a:rPr lang="en-US" sz="1200" dirty="0" smtClean="0"/>
              <a:t>. </a:t>
            </a:r>
            <a:r>
              <a:rPr lang="en-US" sz="1200" dirty="0">
                <a:hlinkClick r:id="rId4"/>
              </a:rPr>
              <a:t>https://</a:t>
            </a:r>
            <a:r>
              <a:rPr lang="en-US" sz="1200" dirty="0" smtClean="0">
                <a:hlinkClick r:id="rId4"/>
              </a:rPr>
              <a:t>doi.org/10.1080/09297049.2021.2005011</a:t>
            </a:r>
            <a:endParaRPr lang="en-US" sz="1200" dirty="0" smtClean="0"/>
          </a:p>
          <a:p>
            <a:pPr>
              <a:defRPr/>
            </a:pPr>
            <a:r>
              <a:rPr lang="en-US" sz="1200" dirty="0"/>
              <a:t>Schieltz, K. M., O’Brien, M. J., </a:t>
            </a:r>
            <a:r>
              <a:rPr lang="en-US" sz="1200" dirty="0" err="1"/>
              <a:t>Tsami</a:t>
            </a:r>
            <a:r>
              <a:rPr lang="en-US" sz="1200" dirty="0"/>
              <a:t>, L., Call, N. A., &amp; </a:t>
            </a:r>
            <a:r>
              <a:rPr lang="en-US" sz="1200" dirty="0" err="1"/>
              <a:t>Lerman</a:t>
            </a:r>
            <a:r>
              <a:rPr lang="en-US" sz="1200" dirty="0"/>
              <a:t>, D. C. (2022). Behavioral assessment and treatment via telehealth for children with autism: From local to global clinical applications. </a:t>
            </a:r>
            <a:r>
              <a:rPr lang="en-US" sz="1200" i="1" dirty="0"/>
              <a:t>International journal of environmental research and public health</a:t>
            </a:r>
            <a:r>
              <a:rPr lang="en-US" sz="1200" dirty="0"/>
              <a:t>, </a:t>
            </a:r>
            <a:r>
              <a:rPr lang="en-US" sz="1200" i="1" dirty="0"/>
              <a:t>19</a:t>
            </a:r>
            <a:r>
              <a:rPr lang="en-US" sz="1200" dirty="0"/>
              <a:t>(4), 2190. </a:t>
            </a:r>
            <a:r>
              <a:rPr lang="en-US" sz="1200" dirty="0">
                <a:hlinkClick r:id="rId5"/>
              </a:rPr>
              <a:t>https://</a:t>
            </a:r>
            <a:r>
              <a:rPr lang="en-US" sz="1200" dirty="0" smtClean="0">
                <a:hlinkClick r:id="rId5"/>
              </a:rPr>
              <a:t>doi.org/10.3390/ijerph19042190</a:t>
            </a:r>
            <a:r>
              <a:rPr lang="en-US" sz="1200" dirty="0" smtClean="0"/>
              <a:t> </a:t>
            </a:r>
          </a:p>
          <a:p>
            <a:pPr>
              <a:defRPr/>
            </a:pPr>
            <a:r>
              <a:rPr lang="en-US" sz="1200" dirty="0" err="1"/>
              <a:t>Simacek</a:t>
            </a:r>
            <a:r>
              <a:rPr lang="en-US" sz="1200" dirty="0"/>
              <a:t>, J., </a:t>
            </a:r>
            <a:r>
              <a:rPr lang="en-US" sz="1200" dirty="0" err="1"/>
              <a:t>Elmquist</a:t>
            </a:r>
            <a:r>
              <a:rPr lang="en-US" sz="1200" dirty="0"/>
              <a:t>, M., </a:t>
            </a:r>
            <a:r>
              <a:rPr lang="en-US" sz="1200" dirty="0" err="1"/>
              <a:t>Dimian</a:t>
            </a:r>
            <a:r>
              <a:rPr lang="en-US" sz="1200" dirty="0"/>
              <a:t>, A. F., &amp; </a:t>
            </a:r>
            <a:r>
              <a:rPr lang="en-US" sz="1200" dirty="0" err="1"/>
              <a:t>Reichle</a:t>
            </a:r>
            <a:r>
              <a:rPr lang="en-US" sz="1200" dirty="0"/>
              <a:t>, J. (2021). Current trends in telehealth applications to deliver social communication interventions for young children with or at risk for autism spectrum disorder. Current Developmental Disorders Reports, 8, 15-23. </a:t>
            </a:r>
            <a:r>
              <a:rPr lang="en-US" sz="1200" dirty="0">
                <a:hlinkClick r:id="rId6"/>
              </a:rPr>
              <a:t>https://</a:t>
            </a:r>
            <a:r>
              <a:rPr lang="en-US" sz="1200" dirty="0" smtClean="0">
                <a:hlinkClick r:id="rId6"/>
              </a:rPr>
              <a:t>doi.org/10.1007/s40474-020-00214-w</a:t>
            </a:r>
            <a:r>
              <a:rPr lang="en-US" sz="1200" dirty="0" smtClean="0"/>
              <a:t> </a:t>
            </a:r>
          </a:p>
          <a:p>
            <a:pPr>
              <a:defRPr/>
            </a:pPr>
            <a:r>
              <a:rPr lang="en-US" sz="1200" dirty="0"/>
              <a:t>Smith, C. J., </a:t>
            </a:r>
            <a:r>
              <a:rPr lang="en-US" sz="1200" dirty="0" err="1"/>
              <a:t>Rozga</a:t>
            </a:r>
            <a:r>
              <a:rPr lang="en-US" sz="1200" dirty="0"/>
              <a:t>, A., Matthews, N., </a:t>
            </a:r>
            <a:r>
              <a:rPr lang="en-US" sz="1200" dirty="0" err="1"/>
              <a:t>Oberleitner</a:t>
            </a:r>
            <a:r>
              <a:rPr lang="en-US" sz="1200" dirty="0"/>
              <a:t>, R., </a:t>
            </a:r>
            <a:r>
              <a:rPr lang="en-US" sz="1200" dirty="0" err="1"/>
              <a:t>Nazneen</a:t>
            </a:r>
            <a:r>
              <a:rPr lang="en-US" sz="1200" dirty="0"/>
              <a:t>, N., &amp; </a:t>
            </a:r>
            <a:r>
              <a:rPr lang="en-US" sz="1200" dirty="0" err="1"/>
              <a:t>Abowd</a:t>
            </a:r>
            <a:r>
              <a:rPr lang="en-US" sz="1200" dirty="0"/>
              <a:t>, G. (2017). Investigating the accuracy of a novel telehealth diagnostic approach for autism spectrum disorder. </a:t>
            </a:r>
            <a:r>
              <a:rPr lang="en-US" sz="1200" i="1" dirty="0"/>
              <a:t>Psychological assessment</a:t>
            </a:r>
            <a:r>
              <a:rPr lang="en-US" sz="1200" dirty="0"/>
              <a:t>, </a:t>
            </a:r>
            <a:r>
              <a:rPr lang="en-US" sz="1200" i="1" dirty="0"/>
              <a:t>29</a:t>
            </a:r>
            <a:r>
              <a:rPr lang="en-US" sz="1200" dirty="0"/>
              <a:t>(3), 245</a:t>
            </a:r>
            <a:r>
              <a:rPr lang="en-US" sz="1200" dirty="0" smtClean="0"/>
              <a:t>. </a:t>
            </a:r>
            <a:r>
              <a:rPr lang="en-US" sz="1200" dirty="0">
                <a:hlinkClick r:id="rId7"/>
              </a:rPr>
              <a:t>https://</a:t>
            </a:r>
            <a:r>
              <a:rPr lang="en-US" sz="1200" dirty="0" smtClean="0">
                <a:hlinkClick r:id="rId7"/>
              </a:rPr>
              <a:t>doi.org/10.1037/pas0000317</a:t>
            </a:r>
            <a:r>
              <a:rPr lang="en-US" sz="1200" dirty="0" smtClean="0"/>
              <a:t> </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Family-Centered Services</a:t>
            </a:r>
            <a:endParaRPr lang="en-US" dirty="0"/>
          </a:p>
        </p:txBody>
      </p:sp>
      <p:sp>
        <p:nvSpPr>
          <p:cNvPr id="3" name="Content Placeholder 2"/>
          <p:cNvSpPr>
            <a:spLocks noGrp="1"/>
          </p:cNvSpPr>
          <p:nvPr>
            <p:ph idx="1"/>
          </p:nvPr>
        </p:nvSpPr>
        <p:spPr>
          <a:xfrm>
            <a:off x="457200" y="1600199"/>
            <a:ext cx="8229600" cy="4308231"/>
          </a:xfrm>
        </p:spPr>
        <p:txBody>
          <a:bodyPr/>
          <a:lstStyle/>
          <a:p>
            <a:pPr marL="0" indent="0"/>
            <a:r>
              <a:rPr lang="en-US" altLang="en-US" dirty="0" smtClean="0">
                <a:latin typeface="Arial" panose="020B0604020202020204" pitchFamily="34" charset="0"/>
                <a:cs typeface="Arial" panose="020B0604020202020204" pitchFamily="34" charset="0"/>
              </a:rPr>
              <a:t>Service created should be:</a:t>
            </a:r>
          </a:p>
          <a:p>
            <a:pPr>
              <a:buFont typeface="Arial" panose="020B0604020202020204" pitchFamily="34" charset="0"/>
              <a:buChar char="•"/>
            </a:pPr>
            <a:r>
              <a:rPr lang="en-US" altLang="en-US" b="1" dirty="0" smtClean="0">
                <a:solidFill>
                  <a:srgbClr val="0070C0"/>
                </a:solidFill>
                <a:latin typeface="Arial" panose="020B0604020202020204" pitchFamily="34" charset="0"/>
                <a:cs typeface="Arial" panose="020B0604020202020204" pitchFamily="34" charset="0"/>
              </a:rPr>
              <a:t>Effective </a:t>
            </a:r>
          </a:p>
          <a:p>
            <a:pPr>
              <a:buFont typeface="Arial" panose="020B0604020202020204" pitchFamily="34" charset="0"/>
              <a:buChar char="•"/>
            </a:pPr>
            <a:r>
              <a:rPr lang="en-US" altLang="en-US" b="1" dirty="0">
                <a:solidFill>
                  <a:schemeClr val="bg2">
                    <a:lumMod val="50000"/>
                  </a:schemeClr>
                </a:solidFill>
                <a:latin typeface="Arial" panose="020B0604020202020204" pitchFamily="34" charset="0"/>
                <a:cs typeface="Arial" panose="020B0604020202020204" pitchFamily="34" charset="0"/>
              </a:rPr>
              <a:t>Acceptable</a:t>
            </a:r>
            <a:r>
              <a:rPr lang="en-US" altLang="en-US" dirty="0">
                <a:latin typeface="Arial" panose="020B0604020202020204" pitchFamily="34" charset="0"/>
                <a:cs typeface="Arial" panose="020B0604020202020204" pitchFamily="34" charset="0"/>
              </a:rPr>
              <a:t> to both clinicians and </a:t>
            </a:r>
            <a:r>
              <a:rPr lang="en-US" altLang="en-US" dirty="0" smtClean="0">
                <a:latin typeface="Arial" panose="020B0604020202020204" pitchFamily="34" charset="0"/>
                <a:cs typeface="Arial" panose="020B0604020202020204" pitchFamily="34" charset="0"/>
              </a:rPr>
              <a:t>families</a:t>
            </a:r>
            <a:endParaRPr lang="en-US" altLang="en-US" dirty="0" smtClean="0">
              <a:solidFill>
                <a:srgbClr val="0070C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b="1" dirty="0" smtClean="0">
                <a:solidFill>
                  <a:schemeClr val="accent6">
                    <a:lumMod val="75000"/>
                  </a:schemeClr>
                </a:solidFill>
                <a:latin typeface="Arial" panose="020B0604020202020204" pitchFamily="34" charset="0"/>
                <a:cs typeface="Arial" panose="020B0604020202020204" pitchFamily="34" charset="0"/>
              </a:rPr>
              <a:t>Comparable in </a:t>
            </a:r>
            <a:r>
              <a:rPr lang="en-US" altLang="en-US" b="1" dirty="0">
                <a:solidFill>
                  <a:schemeClr val="accent6">
                    <a:lumMod val="75000"/>
                  </a:schemeClr>
                </a:solidFill>
                <a:latin typeface="Arial" panose="020B0604020202020204" pitchFamily="34" charset="0"/>
                <a:cs typeface="Arial" panose="020B0604020202020204" pitchFamily="34" charset="0"/>
              </a:rPr>
              <a:t>Quality </a:t>
            </a:r>
            <a:r>
              <a:rPr lang="en-US" altLang="en-US" dirty="0">
                <a:latin typeface="Arial" panose="020B0604020202020204" pitchFamily="34" charset="0"/>
                <a:cs typeface="Arial" panose="020B0604020202020204" pitchFamily="34" charset="0"/>
              </a:rPr>
              <a:t>to </a:t>
            </a:r>
            <a:r>
              <a:rPr lang="en-US" altLang="en-US" dirty="0" smtClean="0">
                <a:latin typeface="Arial" panose="020B0604020202020204" pitchFamily="34" charset="0"/>
                <a:cs typeface="Arial" panose="020B0604020202020204" pitchFamily="34" charset="0"/>
              </a:rPr>
              <a:t>existing best practices</a:t>
            </a: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b="1" dirty="0" smtClean="0">
                <a:solidFill>
                  <a:schemeClr val="accent4"/>
                </a:solidFill>
                <a:latin typeface="Arial" panose="020B0604020202020204" pitchFamily="34" charset="0"/>
                <a:cs typeface="Arial" panose="020B0604020202020204" pitchFamily="34" charset="0"/>
              </a:rPr>
              <a:t>Feasible</a:t>
            </a:r>
            <a:r>
              <a:rPr lang="en-US" altLang="en-US" dirty="0" smtClean="0">
                <a:latin typeface="Arial" panose="020B0604020202020204" pitchFamily="34" charset="0"/>
                <a:cs typeface="Arial" panose="020B0604020202020204" pitchFamily="34" charset="0"/>
              </a:rPr>
              <a:t> with resources allotted </a:t>
            </a: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b="1" dirty="0" smtClean="0">
                <a:solidFill>
                  <a:schemeClr val="accent2"/>
                </a:solidFill>
                <a:latin typeface="Arial" panose="020B0604020202020204" pitchFamily="34" charset="0"/>
                <a:cs typeface="Arial" panose="020B0604020202020204" pitchFamily="34" charset="0"/>
              </a:rPr>
              <a:t>Equitable </a:t>
            </a:r>
            <a:r>
              <a:rPr lang="en-US" altLang="en-US" dirty="0" smtClean="0">
                <a:latin typeface="Arial" panose="020B0604020202020204" pitchFamily="34" charset="0"/>
                <a:cs typeface="Arial" panose="020B0604020202020204" pitchFamily="34" charset="0"/>
              </a:rPr>
              <a:t>for all who need the service across age, race/ethnicity, SES, geographical location, etc.</a:t>
            </a:r>
          </a:p>
          <a:p>
            <a:pPr>
              <a:buFont typeface="Arial" panose="020B0604020202020204" pitchFamily="34" charset="0"/>
              <a:buChar char="•"/>
            </a:pPr>
            <a:endParaRPr lang="en-US" sz="800" dirty="0" smtClean="0">
              <a:latin typeface="Arial" panose="020B0604020202020204" pitchFamily="34" charset="0"/>
              <a:cs typeface="Arial" panose="020B0604020202020204" pitchFamily="34" charset="0"/>
            </a:endParaRPr>
          </a:p>
          <a:p>
            <a:pPr marL="0" indent="0"/>
            <a:r>
              <a:rPr lang="en-US" b="1" dirty="0" smtClean="0">
                <a:latin typeface="Arial" panose="020B0604020202020204" pitchFamily="34" charset="0"/>
                <a:cs typeface="Arial" panose="020B0604020202020204" pitchFamily="34" charset="0"/>
              </a:rPr>
              <a:t>Create flexible model that allocates resources effectively to increase access for all to quality </a:t>
            </a:r>
            <a:r>
              <a:rPr lang="en-US" b="1" dirty="0">
                <a:latin typeface="Arial" panose="020B0604020202020204" pitchFamily="34" charset="0"/>
                <a:cs typeface="Arial" panose="020B0604020202020204" pitchFamily="34" charset="0"/>
              </a:rPr>
              <a:t>services individualized to meet </a:t>
            </a:r>
            <a:r>
              <a:rPr lang="en-US" b="1" dirty="0" smtClean="0">
                <a:latin typeface="Arial" panose="020B0604020202020204" pitchFamily="34" charset="0"/>
                <a:cs typeface="Arial" panose="020B0604020202020204" pitchFamily="34" charset="0"/>
              </a:rPr>
              <a:t>current </a:t>
            </a:r>
            <a:r>
              <a:rPr lang="en-US" b="1" dirty="0">
                <a:latin typeface="Arial" panose="020B0604020202020204" pitchFamily="34" charset="0"/>
                <a:cs typeface="Arial" panose="020B0604020202020204" pitchFamily="34" charset="0"/>
              </a:rPr>
              <a:t>needs</a:t>
            </a:r>
          </a:p>
          <a:p>
            <a:pPr marL="0" indent="0"/>
            <a:endParaRPr lang="en-US" dirty="0"/>
          </a:p>
        </p:txBody>
      </p:sp>
    </p:spTree>
    <p:extLst>
      <p:ext uri="{BB962C8B-B14F-4D97-AF65-F5344CB8AC3E}">
        <p14:creationId xmlns:p14="http://schemas.microsoft.com/office/powerpoint/2010/main" val="904825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a:defRPr/>
            </a:pPr>
            <a:r>
              <a:rPr lang="en-US" sz="1200" dirty="0" err="1"/>
              <a:t>Vismara</a:t>
            </a:r>
            <a:r>
              <a:rPr lang="en-US" sz="1200" dirty="0"/>
              <a:t>, L. A., McCormick, C., Young, G. S., </a:t>
            </a:r>
            <a:r>
              <a:rPr lang="en-US" sz="1200" dirty="0" err="1"/>
              <a:t>Nadhan</a:t>
            </a:r>
            <a:r>
              <a:rPr lang="en-US" sz="1200" dirty="0"/>
              <a:t>, A., &amp; </a:t>
            </a:r>
            <a:r>
              <a:rPr lang="en-US" sz="1200" dirty="0" err="1"/>
              <a:t>Monlux</a:t>
            </a:r>
            <a:r>
              <a:rPr lang="en-US" sz="1200" dirty="0"/>
              <a:t>, K. (2013). Preliminary findings of a telehealth approach to parent training in autism. </a:t>
            </a:r>
            <a:r>
              <a:rPr lang="en-US" sz="1200" i="1" dirty="0"/>
              <a:t>Journal of autism and developmental disorders</a:t>
            </a:r>
            <a:r>
              <a:rPr lang="en-US" sz="1200" dirty="0"/>
              <a:t>, </a:t>
            </a:r>
            <a:r>
              <a:rPr lang="en-US" sz="1200" i="1" dirty="0"/>
              <a:t>43</a:t>
            </a:r>
            <a:r>
              <a:rPr lang="en-US" sz="1200" dirty="0"/>
              <a:t>(12), 2953-2969. </a:t>
            </a:r>
            <a:r>
              <a:rPr lang="en-US" sz="1200" dirty="0">
                <a:hlinkClick r:id="rId2"/>
              </a:rPr>
              <a:t>https://doi.org/10.1007/s10803-013-1841-8</a:t>
            </a:r>
            <a:r>
              <a:rPr lang="en-US" sz="1200" dirty="0"/>
              <a:t> </a:t>
            </a:r>
            <a:endParaRPr lang="en-US" sz="1200" dirty="0" smtClean="0">
              <a:latin typeface="Arial" panose="020B0604020202020204" pitchFamily="34" charset="0"/>
              <a:cs typeface="Arial" panose="020B0604020202020204" pitchFamily="34" charset="0"/>
            </a:endParaRPr>
          </a:p>
          <a:p>
            <a:pPr>
              <a:defRPr/>
            </a:pPr>
            <a:r>
              <a:rPr lang="en-US" sz="1200" dirty="0" smtClean="0">
                <a:latin typeface="Arial" panose="020B0604020202020204" pitchFamily="34" charset="0"/>
                <a:cs typeface="Arial" panose="020B0604020202020204" pitchFamily="34" charset="0"/>
              </a:rPr>
              <a:t>Zwaigenbaum</a:t>
            </a:r>
            <a:r>
              <a:rPr lang="en-US" sz="1200" dirty="0">
                <a:latin typeface="Arial" panose="020B0604020202020204" pitchFamily="34" charset="0"/>
                <a:cs typeface="Arial" panose="020B0604020202020204" pitchFamily="34" charset="0"/>
              </a:rPr>
              <a:t>, L., </a:t>
            </a:r>
            <a:r>
              <a:rPr lang="en-US" sz="1200" dirty="0" err="1">
                <a:latin typeface="Arial" panose="020B0604020202020204" pitchFamily="34" charset="0"/>
                <a:cs typeface="Arial" panose="020B0604020202020204" pitchFamily="34" charset="0"/>
              </a:rPr>
              <a:t>Koning</a:t>
            </a:r>
            <a:r>
              <a:rPr lang="en-US" sz="1200" dirty="0">
                <a:latin typeface="Arial" panose="020B0604020202020204" pitchFamily="34" charset="0"/>
                <a:cs typeface="Arial" panose="020B0604020202020204" pitchFamily="34" charset="0"/>
              </a:rPr>
              <a:t>, C., Ortega, M. B., Mumme, L., &amp; </a:t>
            </a:r>
            <a:r>
              <a:rPr lang="en-US" sz="1200" dirty="0" err="1">
                <a:latin typeface="Arial" panose="020B0604020202020204" pitchFamily="34" charset="0"/>
                <a:cs typeface="Arial" panose="020B0604020202020204" pitchFamily="34" charset="0"/>
              </a:rPr>
              <a:t>Sonnenberg</a:t>
            </a:r>
            <a:r>
              <a:rPr lang="en-US" sz="1200" dirty="0">
                <a:latin typeface="Arial" panose="020B0604020202020204" pitchFamily="34" charset="0"/>
                <a:cs typeface="Arial" panose="020B0604020202020204" pitchFamily="34" charset="0"/>
              </a:rPr>
              <a:t>, L. (2023). Virtual Health Assessment for Autism Spectrum Disorder Using a Novel Measure: The Autism Assessment for Preschoolers with Language Element Sequence (AAPLES). </a:t>
            </a:r>
            <a:r>
              <a:rPr lang="en-US" sz="1200" i="1" dirty="0">
                <a:latin typeface="Arial" panose="020B0604020202020204" pitchFamily="34" charset="0"/>
                <a:cs typeface="Arial" panose="020B0604020202020204" pitchFamily="34" charset="0"/>
              </a:rPr>
              <a:t>INSAR 2023</a:t>
            </a:r>
            <a:r>
              <a:rPr lang="en-US" sz="1200" dirty="0">
                <a:latin typeface="Arial" panose="020B0604020202020204" pitchFamily="34" charset="0"/>
                <a:cs typeface="Arial" panose="020B0604020202020204" pitchFamily="34" charset="0"/>
              </a:rPr>
              <a:t>.</a:t>
            </a:r>
          </a:p>
          <a:p>
            <a:pPr>
              <a:defRPr/>
            </a:pPr>
            <a:r>
              <a:rPr lang="en-US" sz="1200" dirty="0">
                <a:latin typeface="Arial" panose="020B0604020202020204" pitchFamily="34" charset="0"/>
                <a:cs typeface="Arial" panose="020B0604020202020204" pitchFamily="34" charset="0"/>
              </a:rPr>
              <a:t>Zwaigenbaum, L., &amp; Warren, Z. (2021). Commentary: Embracing innovation is necessary to improve assessment and care for individuals with ASD: A reflection on </a:t>
            </a:r>
            <a:r>
              <a:rPr lang="en-US" sz="1200" dirty="0" err="1">
                <a:latin typeface="Arial" panose="020B0604020202020204" pitchFamily="34" charset="0"/>
                <a:cs typeface="Arial" panose="020B0604020202020204" pitchFamily="34" charset="0"/>
              </a:rPr>
              <a:t>Kanne</a:t>
            </a:r>
            <a:r>
              <a:rPr lang="en-US" sz="1200" dirty="0">
                <a:latin typeface="Arial" panose="020B0604020202020204" pitchFamily="34" charset="0"/>
                <a:cs typeface="Arial" panose="020B0604020202020204" pitchFamily="34" charset="0"/>
              </a:rPr>
              <a:t> and Bishop (2020). Journal of Child Psychology and Psychiatry, 62(2), 143–145. </a:t>
            </a:r>
            <a:r>
              <a:rPr lang="en-US" sz="1200" dirty="0">
                <a:latin typeface="Arial" panose="020B0604020202020204" pitchFamily="34" charset="0"/>
                <a:cs typeface="Arial" panose="020B0604020202020204" pitchFamily="34" charset="0"/>
                <a:hlinkClick r:id="rId3"/>
              </a:rPr>
              <a:t>https://doi.org/10.1111/jcpp.13271</a:t>
            </a:r>
            <a:r>
              <a:rPr lang="en-US" sz="1200"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382594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Thank you to my amazing </a:t>
            </a:r>
            <a:r>
              <a:rPr lang="en-US" dirty="0"/>
              <a:t>t</a:t>
            </a:r>
            <a:r>
              <a:rPr lang="en-US" dirty="0" smtClean="0"/>
              <a:t>eam!!!</a:t>
            </a:r>
            <a:endParaRPr lang="en-US" dirty="0"/>
          </a:p>
        </p:txBody>
      </p:sp>
      <p:sp>
        <p:nvSpPr>
          <p:cNvPr id="3" name="Content Placeholder 2"/>
          <p:cNvSpPr>
            <a:spLocks noGrp="1"/>
          </p:cNvSpPr>
          <p:nvPr>
            <p:ph idx="1"/>
          </p:nvPr>
        </p:nvSpPr>
        <p:spPr>
          <a:xfrm>
            <a:off x="457200" y="1600200"/>
            <a:ext cx="8229600" cy="3806825"/>
          </a:xfrm>
        </p:spPr>
        <p:txBody>
          <a:bodyPr>
            <a:normAutofit fontScale="77500" lnSpcReduction="20000"/>
          </a:bodyPr>
          <a:lstStyle/>
          <a:p>
            <a:pPr>
              <a:defRPr/>
            </a:pPr>
            <a:r>
              <a:rPr lang="en-US" dirty="0" smtClean="0"/>
              <a:t>Thank you SCCAP!!!!!!!!!!!</a:t>
            </a:r>
          </a:p>
          <a:p>
            <a:pPr>
              <a:defRPr/>
            </a:pPr>
            <a:endParaRPr lang="en-US" dirty="0" smtClean="0"/>
          </a:p>
          <a:p>
            <a:pPr>
              <a:defRPr/>
            </a:pPr>
            <a:r>
              <a:rPr lang="en-US" dirty="0" smtClean="0"/>
              <a:t>Thank you to my colleagues who contributed to our telehealth projects: </a:t>
            </a:r>
            <a:r>
              <a:rPr lang="en-AU" dirty="0" smtClean="0"/>
              <a:t>Charles Albright, Eric Butter, Lucy Fell, </a:t>
            </a:r>
            <a:r>
              <a:rPr lang="en-AU" dirty="0"/>
              <a:t>Kevin </a:t>
            </a:r>
            <a:r>
              <a:rPr lang="en-AU" dirty="0" smtClean="0"/>
              <a:t>Stephenson, Karen </a:t>
            </a:r>
            <a:r>
              <a:rPr lang="en-US" dirty="0"/>
              <a:t>Kuhlthau</a:t>
            </a:r>
            <a:r>
              <a:rPr lang="en-AU" dirty="0" smtClean="0"/>
              <a:t>, Rose Nevill, </a:t>
            </a:r>
            <a:r>
              <a:rPr lang="en-AU" dirty="0"/>
              <a:t>Darren </a:t>
            </a:r>
            <a:r>
              <a:rPr lang="en-AU" dirty="0" smtClean="0"/>
              <a:t>Hedley, Moira Wendel </a:t>
            </a:r>
            <a:r>
              <a:rPr lang="en-AU" dirty="0"/>
              <a:t>Claire </a:t>
            </a:r>
            <a:r>
              <a:rPr lang="en-AU" dirty="0" smtClean="0"/>
              <a:t>Burns, Megan Norris, Sharnita Harris, Anne </a:t>
            </a:r>
            <a:r>
              <a:rPr lang="en-AU" dirty="0" err="1" smtClean="0"/>
              <a:t>Kalomiris</a:t>
            </a:r>
            <a:r>
              <a:rPr lang="en-AU" dirty="0" smtClean="0"/>
              <a:t>, Robyn Young, </a:t>
            </a:r>
            <a:r>
              <a:rPr lang="en-US" dirty="0" smtClean="0"/>
              <a:t>Kerrigan Vargo,</a:t>
            </a:r>
            <a:r>
              <a:rPr lang="en-AU" dirty="0" smtClean="0"/>
              <a:t> Amy Newmeyer, Tracy Hollingsworth, &amp; James Mulick</a:t>
            </a:r>
          </a:p>
          <a:p>
            <a:pPr>
              <a:defRPr/>
            </a:pPr>
            <a:endParaRPr lang="en-US" dirty="0" smtClean="0"/>
          </a:p>
          <a:p>
            <a:pPr marL="0" indent="0">
              <a:defRPr/>
            </a:pPr>
            <a:r>
              <a:rPr lang="en-US" dirty="0" smtClean="0"/>
              <a:t>Thank you for the hard work and flexibility from all those who participated in the creation and implementation of our telehealth model including all at the NCH Child Development Center!!</a:t>
            </a:r>
          </a:p>
          <a:p>
            <a:pPr>
              <a:defRPr/>
            </a:pPr>
            <a:endParaRPr lang="en-US" dirty="0"/>
          </a:p>
          <a:p>
            <a:pPr>
              <a:defRPr/>
            </a:pPr>
            <a:r>
              <a:rPr lang="en-US" b="1" dirty="0" smtClean="0"/>
              <a:t>And a huge thank you to our families who were so willing to jump in and be flexible!!!!!!!</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Questions? Thoughts? More Info?</a:t>
            </a:r>
            <a:endParaRPr lang="en-US" dirty="0"/>
          </a:p>
        </p:txBody>
      </p:sp>
      <p:sp>
        <p:nvSpPr>
          <p:cNvPr id="3" name="Content Placeholder 2"/>
          <p:cNvSpPr>
            <a:spLocks noGrp="1"/>
          </p:cNvSpPr>
          <p:nvPr>
            <p:ph idx="1"/>
          </p:nvPr>
        </p:nvSpPr>
        <p:spPr>
          <a:xfrm>
            <a:off x="355600" y="1536700"/>
            <a:ext cx="8229600" cy="2852738"/>
          </a:xfrm>
        </p:spPr>
        <p:txBody>
          <a:bodyPr/>
          <a:lstStyle/>
          <a:p>
            <a:pPr>
              <a:defRPr/>
            </a:pPr>
            <a:r>
              <a:rPr lang="en-US" dirty="0" smtClean="0"/>
              <a:t>Please contact Liz Kryszak at </a:t>
            </a:r>
            <a:r>
              <a:rPr lang="en-US" dirty="0" smtClean="0">
                <a:hlinkClick r:id="rId3"/>
              </a:rPr>
              <a:t>Elizabeth.Kryszak@nationwidechildrens.org</a:t>
            </a:r>
            <a:endParaRPr lang="en-US" dirty="0" smtClean="0"/>
          </a:p>
          <a:p>
            <a:pPr>
              <a:defRPr/>
            </a:pPr>
            <a:endParaRPr lang="en-US" dirty="0" smtClean="0"/>
          </a:p>
          <a:p>
            <a:pPr>
              <a:defRPr/>
            </a:pPr>
            <a:r>
              <a:rPr lang="en-US" dirty="0" smtClean="0"/>
              <a:t>Interested in learning more about implementing Telehealth ASD Assessment?</a:t>
            </a:r>
          </a:p>
          <a:p>
            <a:pPr>
              <a:defRPr/>
            </a:pPr>
            <a:r>
              <a:rPr lang="en-US" dirty="0" smtClean="0"/>
              <a:t> Join </a:t>
            </a:r>
            <a:r>
              <a:rPr lang="en-US" smtClean="0"/>
              <a:t>our ECHO!</a:t>
            </a:r>
            <a:endParaRPr lang="en-US" dirty="0" smtClean="0"/>
          </a:p>
          <a:p>
            <a:pPr>
              <a:defRPr/>
            </a:pPr>
            <a:endParaRPr lang="en-US" dirty="0" smtClean="0"/>
          </a:p>
          <a:p>
            <a:pPr>
              <a:defRPr/>
            </a:pPr>
            <a:r>
              <a:rPr lang="en-US" dirty="0">
                <a:hlinkClick r:id="rId4"/>
              </a:rPr>
              <a:t>Project ECHO: Telehealth Autism Assessment | Nationwide Children's Hospital (nationwidechildrens.org)</a:t>
            </a:r>
            <a:endParaRPr lang="en-US" dirty="0"/>
          </a:p>
        </p:txBody>
      </p:sp>
      <p:pic>
        <p:nvPicPr>
          <p:cNvPr id="10342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2650" y="3276600"/>
            <a:ext cx="17589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Crisis of Access for ASD Services</a:t>
            </a:r>
            <a:endParaRPr lang="en-US" dirty="0"/>
          </a:p>
        </p:txBody>
      </p:sp>
      <p:sp>
        <p:nvSpPr>
          <p:cNvPr id="3" name="Content Placeholder 2"/>
          <p:cNvSpPr>
            <a:spLocks noGrp="1"/>
          </p:cNvSpPr>
          <p:nvPr>
            <p:ph idx="1"/>
          </p:nvPr>
        </p:nvSpPr>
        <p:spPr>
          <a:xfrm>
            <a:off x="457200" y="1600200"/>
            <a:ext cx="8229600" cy="4144963"/>
          </a:xfrm>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Many families </a:t>
            </a:r>
            <a:r>
              <a:rPr lang="en-US" b="1" dirty="0" smtClean="0">
                <a:solidFill>
                  <a:srgbClr val="FF0000"/>
                </a:solidFill>
                <a:latin typeface="Arial" panose="020B0604020202020204" pitchFamily="34" charset="0"/>
                <a:cs typeface="Arial" panose="020B0604020202020204" pitchFamily="34" charset="0"/>
              </a:rPr>
              <a:t>waiting years </a:t>
            </a:r>
            <a:r>
              <a:rPr lang="en-US" dirty="0" smtClean="0">
                <a:latin typeface="Arial" panose="020B0604020202020204" pitchFamily="34" charset="0"/>
                <a:cs typeface="Arial" panose="020B0604020202020204" pitchFamily="34" charset="0"/>
              </a:rPr>
              <a:t>for initial assessment</a:t>
            </a:r>
            <a:endParaRPr lang="en-US" dirty="0">
              <a:latin typeface="Arial" panose="020B0604020202020204" pitchFamily="34" charset="0"/>
              <a:cs typeface="Arial" panose="020B0604020202020204" pitchFamily="34" charset="0"/>
            </a:endParaRPr>
          </a:p>
          <a:p>
            <a:pPr marL="685800">
              <a:buFont typeface="Arial" panose="020B0604020202020204" pitchFamily="34" charset="0"/>
              <a:buChar char="•"/>
              <a:defRPr/>
            </a:pPr>
            <a:r>
              <a:rPr lang="en-US" sz="2000" dirty="0" smtClean="0">
                <a:latin typeface="Arial" panose="020B0604020202020204" pitchFamily="34" charset="0"/>
                <a:cs typeface="Arial" panose="020B0604020202020204" pitchFamily="34" charset="0"/>
              </a:rPr>
              <a:t>Average </a:t>
            </a:r>
            <a:r>
              <a:rPr lang="en-US" sz="2000" dirty="0">
                <a:latin typeface="Arial" panose="020B0604020202020204" pitchFamily="34" charset="0"/>
                <a:cs typeface="Arial" panose="020B0604020202020204" pitchFamily="34" charset="0"/>
              </a:rPr>
              <a:t>age of </a:t>
            </a:r>
            <a:r>
              <a:rPr lang="en-US" sz="2000" dirty="0" smtClean="0">
                <a:latin typeface="Arial" panose="020B0604020202020204" pitchFamily="34" charset="0"/>
                <a:cs typeface="Arial" panose="020B0604020202020204" pitchFamily="34" charset="0"/>
              </a:rPr>
              <a:t>ASD diagnosis: ~4.5 </a:t>
            </a:r>
            <a:r>
              <a:rPr lang="en-US" sz="2000" dirty="0">
                <a:latin typeface="Arial" panose="020B0604020202020204" pitchFamily="34" charset="0"/>
                <a:cs typeface="Arial" panose="020B0604020202020204" pitchFamily="34" charset="0"/>
              </a:rPr>
              <a:t>years </a:t>
            </a:r>
            <a:r>
              <a:rPr lang="en-US" sz="2000" dirty="0" smtClean="0">
                <a:latin typeface="Arial" panose="020B0604020202020204" pitchFamily="34" charset="0"/>
                <a:cs typeface="Arial" panose="020B0604020202020204" pitchFamily="34" charset="0"/>
              </a:rPr>
              <a:t>old </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Maenner</a:t>
            </a:r>
            <a:r>
              <a:rPr lang="en-US" sz="1600" dirty="0" smtClean="0">
                <a:latin typeface="Arial" panose="020B0604020202020204" pitchFamily="34" charset="0"/>
                <a:cs typeface="Arial" panose="020B0604020202020204" pitchFamily="34" charset="0"/>
              </a:rPr>
              <a:t> et al., 2021)</a:t>
            </a:r>
          </a:p>
          <a:p>
            <a:pPr marL="1085850" lvl="1">
              <a:buFont typeface="Arial" panose="020B0604020202020204" pitchFamily="34" charset="0"/>
              <a:buChar char="•"/>
              <a:defRPr/>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First concerns are often as early as 12-18 months</a:t>
            </a:r>
          </a:p>
          <a:p>
            <a:pPr marL="685800">
              <a:buFont typeface="Arial" panose="020B0604020202020204" pitchFamily="34" charset="0"/>
              <a:buChar char="•"/>
              <a:defRPr/>
            </a:pPr>
            <a:r>
              <a:rPr lang="en-US" sz="2000" b="1" dirty="0" smtClean="0">
                <a:solidFill>
                  <a:srgbClr val="FF0000"/>
                </a:solidFill>
                <a:latin typeface="Arial" panose="020B0604020202020204" pitchFamily="34" charset="0"/>
                <a:cs typeface="Arial" panose="020B0604020202020204" pitchFamily="34" charset="0"/>
              </a:rPr>
              <a:t>Greater delays </a:t>
            </a:r>
            <a:r>
              <a:rPr lang="en-US" sz="2000" dirty="0" smtClean="0">
                <a:latin typeface="Arial" panose="020B0604020202020204" pitchFamily="34" charset="0"/>
                <a:cs typeface="Arial" panose="020B0604020202020204" pitchFamily="34" charset="0"/>
              </a:rPr>
              <a:t>for those from </a:t>
            </a:r>
            <a:r>
              <a:rPr lang="en-US" sz="1600" dirty="0" smtClean="0">
                <a:latin typeface="Arial" panose="020B0604020202020204" pitchFamily="34" charset="0"/>
                <a:cs typeface="Arial" panose="020B0604020202020204" pitchFamily="34" charset="0"/>
              </a:rPr>
              <a:t>(</a:t>
            </a:r>
            <a:r>
              <a:rPr lang="en-US" sz="1600" dirty="0" err="1" smtClean="0">
                <a:latin typeface="Arial" panose="020B0604020202020204" pitchFamily="34" charset="0"/>
                <a:cs typeface="Arial" panose="020B0604020202020204" pitchFamily="34" charset="0"/>
              </a:rPr>
              <a:t>Aylward</a:t>
            </a:r>
            <a:r>
              <a:rPr lang="en-US" sz="1600" dirty="0" smtClean="0">
                <a:latin typeface="Arial" panose="020B0604020202020204" pitchFamily="34" charset="0"/>
                <a:cs typeface="Arial" panose="020B0604020202020204" pitchFamily="34" charset="0"/>
              </a:rPr>
              <a:t> et al., 2021)</a:t>
            </a:r>
            <a:r>
              <a:rPr lang="en-US" sz="2000" dirty="0" smtClean="0">
                <a:latin typeface="Arial" panose="020B0604020202020204" pitchFamily="34" charset="0"/>
                <a:cs typeface="Arial" panose="020B0604020202020204" pitchFamily="34" charset="0"/>
              </a:rPr>
              <a:t>: </a:t>
            </a:r>
          </a:p>
          <a:p>
            <a:pPr marL="1428750" lvl="1" indent="-342900">
              <a:defRPr/>
            </a:pPr>
            <a:r>
              <a:rPr lang="en-US" sz="2000" dirty="0">
                <a:latin typeface="Arial" panose="020B0604020202020204" pitchFamily="34" charset="0"/>
                <a:cs typeface="Arial" panose="020B0604020202020204" pitchFamily="34" charset="0"/>
              </a:rPr>
              <a:t>L</a:t>
            </a:r>
            <a:r>
              <a:rPr lang="en-US" sz="2000" dirty="0" smtClean="0">
                <a:latin typeface="Arial" panose="020B0604020202020204" pitchFamily="34" charset="0"/>
                <a:cs typeface="Arial" panose="020B0604020202020204" pitchFamily="34" charset="0"/>
              </a:rPr>
              <a:t>ower </a:t>
            </a:r>
            <a:r>
              <a:rPr lang="en-US" sz="2000" dirty="0">
                <a:latin typeface="Arial" panose="020B0604020202020204" pitchFamily="34" charset="0"/>
                <a:cs typeface="Arial" panose="020B0604020202020204" pitchFamily="34" charset="0"/>
              </a:rPr>
              <a:t>SES </a:t>
            </a:r>
            <a:endParaRPr lang="en-US" sz="2000" dirty="0" smtClean="0">
              <a:latin typeface="Arial" panose="020B0604020202020204" pitchFamily="34" charset="0"/>
              <a:cs typeface="Arial" panose="020B0604020202020204" pitchFamily="34" charset="0"/>
            </a:endParaRPr>
          </a:p>
          <a:p>
            <a:pPr marL="1428750" lvl="1" indent="-342900">
              <a:defRPr/>
            </a:pPr>
            <a:r>
              <a:rPr lang="en-US" sz="2000" dirty="0" smtClean="0">
                <a:latin typeface="Arial" panose="020B0604020202020204" pitchFamily="34" charset="0"/>
                <a:cs typeface="Arial" panose="020B0604020202020204" pitchFamily="34" charset="0"/>
              </a:rPr>
              <a:t>Rural areas </a:t>
            </a:r>
          </a:p>
          <a:p>
            <a:pPr marL="1428750" lvl="1" indent="-342900">
              <a:defRPr/>
            </a:pPr>
            <a:r>
              <a:rPr lang="en-US" sz="2000" dirty="0">
                <a:latin typeface="Arial" panose="020B0604020202020204" pitchFamily="34" charset="0"/>
                <a:cs typeface="Arial" panose="020B0604020202020204" pitchFamily="34" charset="0"/>
              </a:rPr>
              <a:t>U</a:t>
            </a:r>
            <a:r>
              <a:rPr lang="en-US" sz="2000" dirty="0" smtClean="0">
                <a:latin typeface="Arial" panose="020B0604020202020204" pitchFamily="34" charset="0"/>
                <a:cs typeface="Arial" panose="020B0604020202020204" pitchFamily="34" charset="0"/>
              </a:rPr>
              <a:t>nderrepresented ethnic </a:t>
            </a:r>
            <a:r>
              <a:rPr lang="en-US" sz="2000" dirty="0">
                <a:latin typeface="Arial" panose="020B0604020202020204" pitchFamily="34" charset="0"/>
                <a:cs typeface="Arial" panose="020B0604020202020204" pitchFamily="34" charset="0"/>
              </a:rPr>
              <a:t>and racial </a:t>
            </a:r>
            <a:r>
              <a:rPr lang="en-US" sz="2000" dirty="0" smtClean="0">
                <a:latin typeface="Arial" panose="020B0604020202020204" pitchFamily="34" charset="0"/>
                <a:cs typeface="Arial" panose="020B0604020202020204" pitchFamily="34" charset="0"/>
              </a:rPr>
              <a:t>groups</a:t>
            </a:r>
          </a:p>
          <a:p>
            <a:pPr marL="1085850" lvl="1">
              <a:buNone/>
              <a:defRPr/>
            </a:pPr>
            <a:endParaRPr lang="en-US" sz="16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b="1" dirty="0" smtClean="0">
                <a:solidFill>
                  <a:srgbClr val="0070C0"/>
                </a:solidFill>
                <a:latin typeface="Arial" panose="020B0604020202020204" pitchFamily="34" charset="0"/>
                <a:cs typeface="Arial" panose="020B0604020202020204" pitchFamily="34" charset="0"/>
              </a:rPr>
              <a:t>Innovative </a:t>
            </a:r>
            <a:r>
              <a:rPr lang="en-US" b="1" dirty="0">
                <a:solidFill>
                  <a:srgbClr val="0070C0"/>
                </a:solidFill>
                <a:latin typeface="Arial" panose="020B0604020202020204" pitchFamily="34" charset="0"/>
                <a:cs typeface="Arial" panose="020B0604020202020204" pitchFamily="34" charset="0"/>
              </a:rPr>
              <a:t>assessment models for </a:t>
            </a:r>
            <a:r>
              <a:rPr lang="en-US" b="1" dirty="0" smtClean="0">
                <a:solidFill>
                  <a:srgbClr val="0070C0"/>
                </a:solidFill>
                <a:latin typeface="Arial" panose="020B0604020202020204" pitchFamily="34" charset="0"/>
                <a:cs typeface="Arial" panose="020B0604020202020204" pitchFamily="34" charset="0"/>
              </a:rPr>
              <a:t>ASD </a:t>
            </a:r>
            <a:r>
              <a:rPr lang="en-US" b="1" dirty="0">
                <a:solidFill>
                  <a:srgbClr val="0070C0"/>
                </a:solidFill>
                <a:latin typeface="Arial" panose="020B0604020202020204" pitchFamily="34" charset="0"/>
                <a:cs typeface="Arial" panose="020B0604020202020204" pitchFamily="34" charset="0"/>
              </a:rPr>
              <a:t>can increase access to services </a:t>
            </a:r>
            <a:r>
              <a:rPr lang="en-US" sz="1800" dirty="0">
                <a:latin typeface="Arial" panose="020B0604020202020204" pitchFamily="34" charset="0"/>
                <a:cs typeface="Arial" panose="020B0604020202020204" pitchFamily="34" charset="0"/>
              </a:rPr>
              <a:t>(Zwaigenbaum &amp; Warren, 2020)</a:t>
            </a:r>
          </a:p>
          <a:p>
            <a:pPr>
              <a:defRPr/>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Need for Telehealth as a Tool</a:t>
            </a:r>
            <a:endParaRPr lang="en-US" dirty="0"/>
          </a:p>
        </p:txBody>
      </p:sp>
      <p:sp>
        <p:nvSpPr>
          <p:cNvPr id="3" name="Content Placeholder 2"/>
          <p:cNvSpPr>
            <a:spLocks noGrp="1"/>
          </p:cNvSpPr>
          <p:nvPr>
            <p:ph idx="1"/>
          </p:nvPr>
        </p:nvSpPr>
        <p:spPr>
          <a:xfrm>
            <a:off x="457200" y="1600200"/>
            <a:ext cx="8229600" cy="4160838"/>
          </a:xfrm>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Telehealth has potential to enhance comprehensive assessment models</a:t>
            </a:r>
          </a:p>
          <a:p>
            <a:pPr lvl="1">
              <a:defRPr/>
            </a:pPr>
            <a:r>
              <a:rPr lang="en-US" sz="2000" dirty="0" smtClean="0">
                <a:solidFill>
                  <a:srgbClr val="0070C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Overcome barriers to accessing in-clinic services </a:t>
            </a:r>
            <a:r>
              <a:rPr lang="en-US" sz="2000" dirty="0" smtClean="0">
                <a:latin typeface="Arial" panose="020B0604020202020204" pitchFamily="34" charset="0"/>
                <a:cs typeface="Arial" panose="020B0604020202020204" pitchFamily="34" charset="0"/>
              </a:rPr>
              <a:t>including:</a:t>
            </a:r>
          </a:p>
          <a:p>
            <a:pPr lvl="2">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Transportation </a:t>
            </a:r>
          </a:p>
          <a:p>
            <a:pPr lvl="2">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Geographical location</a:t>
            </a:r>
          </a:p>
          <a:p>
            <a:pPr lvl="2">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Time and income missed from work</a:t>
            </a:r>
          </a:p>
          <a:p>
            <a:pPr lvl="2">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Need for child care for other children</a:t>
            </a:r>
          </a:p>
          <a:p>
            <a:pPr lvl="2">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Family stress</a:t>
            </a:r>
          </a:p>
          <a:p>
            <a:pPr lvl="2">
              <a:buFont typeface="Arial"/>
              <a:buNone/>
              <a:defRPr/>
            </a:pPr>
            <a:endParaRPr lang="en-US" sz="2000" dirty="0" smtClean="0">
              <a:latin typeface="Arial" panose="020B0604020202020204" pitchFamily="34" charset="0"/>
              <a:cs typeface="Arial" panose="020B0604020202020204" pitchFamily="34" charset="0"/>
            </a:endParaRPr>
          </a:p>
          <a:p>
            <a:pPr lvl="1">
              <a:defRPr/>
            </a:pPr>
            <a:r>
              <a:rPr lang="en-US" sz="2000" dirty="0" smtClean="0">
                <a:solidFill>
                  <a:srgbClr val="0070C0"/>
                </a:solidFill>
                <a:latin typeface="Arial" panose="020B0604020202020204" pitchFamily="34" charset="0"/>
                <a:cs typeface="Arial" panose="020B0604020202020204" pitchFamily="34" charset="0"/>
              </a:rPr>
              <a:t> </a:t>
            </a:r>
            <a:r>
              <a:rPr lang="en-US" sz="2000" b="1" dirty="0" smtClean="0">
                <a:solidFill>
                  <a:srgbClr val="0070C0"/>
                </a:solidFill>
                <a:latin typeface="Arial" panose="020B0604020202020204" pitchFamily="34" charset="0"/>
                <a:cs typeface="Arial" panose="020B0604020202020204" pitchFamily="34" charset="0"/>
              </a:rPr>
              <a:t>Increase agility </a:t>
            </a:r>
            <a:r>
              <a:rPr lang="en-US" sz="2000" dirty="0" smtClean="0">
                <a:latin typeface="Arial" panose="020B0604020202020204" pitchFamily="34" charset="0"/>
                <a:cs typeface="Arial" panose="020B0604020202020204" pitchFamily="34" charset="0"/>
              </a:rPr>
              <a:t>during </a:t>
            </a:r>
            <a:r>
              <a:rPr lang="en-US" sz="2000" dirty="0">
                <a:latin typeface="Arial" panose="020B0604020202020204" pitchFamily="34" charset="0"/>
                <a:cs typeface="Arial" panose="020B0604020202020204" pitchFamily="34" charset="0"/>
              </a:rPr>
              <a:t>times of </a:t>
            </a:r>
            <a:r>
              <a:rPr lang="en-US" sz="2000" dirty="0" smtClean="0">
                <a:latin typeface="Arial" panose="020B0604020202020204" pitchFamily="34" charset="0"/>
                <a:cs typeface="Arial" panose="020B0604020202020204" pitchFamily="34" charset="0"/>
              </a:rPr>
              <a:t>crisis</a:t>
            </a:r>
          </a:p>
          <a:p>
            <a:pPr lvl="2">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Such as during a global pandemic…</a:t>
            </a:r>
          </a:p>
          <a:p>
            <a:pPr>
              <a:defRPr/>
            </a:pPr>
            <a:endParaRPr lang="en-US" sz="11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Early Support for Telehealth</a:t>
            </a:r>
            <a:endParaRPr lang="en-US" dirty="0"/>
          </a:p>
        </p:txBody>
      </p:sp>
      <p:sp>
        <p:nvSpPr>
          <p:cNvPr id="3" name="Content Placeholder 2"/>
          <p:cNvSpPr>
            <a:spLocks noGrp="1"/>
          </p:cNvSpPr>
          <p:nvPr>
            <p:ph idx="1"/>
          </p:nvPr>
        </p:nvSpPr>
        <p:spPr>
          <a:xfrm>
            <a:off x="457200" y="1600199"/>
            <a:ext cx="8229600" cy="4499149"/>
          </a:xfrm>
        </p:spPr>
        <p:txBody>
          <a:bodyPr/>
          <a:lstStyle/>
          <a:p>
            <a:pPr>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ASD intervention &amp; parent coaching by telehealth are </a:t>
            </a:r>
            <a:r>
              <a:rPr lang="en-US" dirty="0" smtClean="0">
                <a:solidFill>
                  <a:schemeClr val="accent1"/>
                </a:solidFill>
                <a:latin typeface="Arial" panose="020B0604020202020204" pitchFamily="34" charset="0"/>
                <a:cs typeface="Arial" panose="020B0604020202020204" pitchFamily="34" charset="0"/>
              </a:rPr>
              <a:t>effective</a:t>
            </a:r>
            <a:r>
              <a:rPr lang="en-US" dirty="0" smtClean="0">
                <a:latin typeface="Arial" panose="020B0604020202020204" pitchFamily="34" charset="0"/>
                <a:cs typeface="Arial" panose="020B0604020202020204" pitchFamily="34" charset="0"/>
              </a:rPr>
              <a:t>, </a:t>
            </a:r>
            <a:r>
              <a:rPr lang="en-US" dirty="0" smtClean="0">
                <a:solidFill>
                  <a:schemeClr val="bg2">
                    <a:lumMod val="50000"/>
                  </a:schemeClr>
                </a:solidFill>
                <a:latin typeface="Arial" panose="020B0604020202020204" pitchFamily="34" charset="0"/>
                <a:cs typeface="Arial" panose="020B0604020202020204" pitchFamily="34" charset="0"/>
              </a:rPr>
              <a:t>acceptable</a:t>
            </a:r>
            <a:r>
              <a:rPr lang="en-US" dirty="0" smtClean="0">
                <a:latin typeface="Arial" panose="020B0604020202020204" pitchFamily="34" charset="0"/>
                <a:cs typeface="Arial" panose="020B0604020202020204" pitchFamily="34" charset="0"/>
              </a:rPr>
              <a:t>, &amp; </a:t>
            </a:r>
            <a:r>
              <a:rPr lang="en-US" dirty="0" smtClean="0">
                <a:solidFill>
                  <a:schemeClr val="accent4"/>
                </a:solidFill>
                <a:latin typeface="Arial" panose="020B0604020202020204" pitchFamily="34" charset="0"/>
                <a:cs typeface="Arial" panose="020B0604020202020204" pitchFamily="34" charset="0"/>
              </a:rPr>
              <a:t>feasible</a:t>
            </a:r>
            <a:r>
              <a:rPr lang="en-US" dirty="0" smtClean="0">
                <a:latin typeface="Arial" panose="020B0604020202020204" pitchFamily="34" charset="0"/>
                <a:cs typeface="Arial" panose="020B0604020202020204" pitchFamily="34" charset="0"/>
              </a:rPr>
              <a:t> </a:t>
            </a:r>
            <a:r>
              <a:rPr lang="en-AU" sz="1800" dirty="0">
                <a:latin typeface="Arial" panose="020B0604020202020204" pitchFamily="34" charset="0"/>
                <a:cs typeface="Arial" panose="020B0604020202020204" pitchFamily="34" charset="0"/>
              </a:rPr>
              <a:t>(Lindgren et al., 2016; </a:t>
            </a:r>
            <a:r>
              <a:rPr lang="en-AU" sz="1800" dirty="0" smtClean="0">
                <a:latin typeface="Arial" panose="020B0604020202020204" pitchFamily="34" charset="0"/>
                <a:cs typeface="Arial" panose="020B0604020202020204" pitchFamily="34" charset="0"/>
              </a:rPr>
              <a:t>Schieltz et al., 2022; </a:t>
            </a:r>
            <a:r>
              <a:rPr lang="en-AU" sz="1800" dirty="0" err="1" smtClean="0">
                <a:latin typeface="Arial" panose="020B0604020202020204" pitchFamily="34" charset="0"/>
                <a:cs typeface="Arial" panose="020B0604020202020204" pitchFamily="34" charset="0"/>
              </a:rPr>
              <a:t>Simacek</a:t>
            </a:r>
            <a:r>
              <a:rPr lang="en-AU" sz="1800" dirty="0" smtClean="0">
                <a:latin typeface="Arial" panose="020B0604020202020204" pitchFamily="34" charset="0"/>
                <a:cs typeface="Arial" panose="020B0604020202020204" pitchFamily="34" charset="0"/>
              </a:rPr>
              <a:t> et al., 2020; </a:t>
            </a:r>
            <a:r>
              <a:rPr lang="en-AU" sz="1800" dirty="0" err="1" smtClean="0">
                <a:latin typeface="Arial" panose="020B0604020202020204" pitchFamily="34" charset="0"/>
                <a:cs typeface="Arial" panose="020B0604020202020204" pitchFamily="34" charset="0"/>
              </a:rPr>
              <a:t>Vismara</a:t>
            </a:r>
            <a:r>
              <a:rPr lang="en-AU" sz="1800" dirty="0" smtClean="0">
                <a:latin typeface="Arial" panose="020B0604020202020204" pitchFamily="34" charset="0"/>
                <a:cs typeface="Arial" panose="020B0604020202020204" pitchFamily="34" charset="0"/>
              </a:rPr>
              <a:t> </a:t>
            </a:r>
            <a:r>
              <a:rPr lang="en-AU" sz="1800" dirty="0">
                <a:latin typeface="Arial" panose="020B0604020202020204" pitchFamily="34" charset="0"/>
                <a:cs typeface="Arial" panose="020B0604020202020204" pitchFamily="34" charset="0"/>
              </a:rPr>
              <a:t>et al., 2013</a:t>
            </a:r>
            <a:r>
              <a:rPr lang="en-AU" sz="1800" dirty="0" smtClean="0">
                <a:latin typeface="Arial" panose="020B0604020202020204" pitchFamily="34" charset="0"/>
                <a:cs typeface="Arial" panose="020B0604020202020204" pitchFamily="34" charset="0"/>
              </a:rPr>
              <a:t>)</a:t>
            </a:r>
            <a:endParaRPr lang="en-US" sz="1800" dirty="0" smtClean="0">
              <a:latin typeface="Arial" panose="020B0604020202020204" pitchFamily="34" charset="0"/>
              <a:cs typeface="Arial" panose="020B0604020202020204" pitchFamily="34" charset="0"/>
            </a:endParaRPr>
          </a:p>
          <a:p>
            <a:pPr>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Review of cognitive, language, &amp; academic testing by telehealth for school-age children and adolescents </a:t>
            </a:r>
            <a:r>
              <a:rPr lang="en-US" dirty="0" smtClean="0">
                <a:solidFill>
                  <a:schemeClr val="accent6">
                    <a:lumMod val="75000"/>
                  </a:schemeClr>
                </a:solidFill>
                <a:latin typeface="Arial" panose="020B0604020202020204" pitchFamily="34" charset="0"/>
                <a:cs typeface="Arial" panose="020B0604020202020204" pitchFamily="34" charset="0"/>
              </a:rPr>
              <a:t>comparable</a:t>
            </a:r>
            <a:r>
              <a:rPr lang="en-US" dirty="0" smtClean="0">
                <a:latin typeface="Arial" panose="020B0604020202020204" pitchFamily="34" charset="0"/>
                <a:cs typeface="Arial" panose="020B0604020202020204" pitchFamily="34" charset="0"/>
              </a:rPr>
              <a:t> to in person results </a:t>
            </a:r>
            <a:r>
              <a:rPr lang="en-US" sz="1800" dirty="0" smtClean="0">
                <a:latin typeface="Arial" panose="020B0604020202020204" pitchFamily="34" charset="0"/>
                <a:cs typeface="Arial" panose="020B0604020202020204" pitchFamily="34" charset="0"/>
              </a:rPr>
              <a:t>(</a:t>
            </a:r>
            <a:r>
              <a:rPr lang="en-US" sz="1800" dirty="0" err="1" smtClean="0">
                <a:latin typeface="Arial" panose="020B0604020202020204" pitchFamily="34" charset="0"/>
                <a:cs typeface="Arial" panose="020B0604020202020204" pitchFamily="34" charset="0"/>
              </a:rPr>
              <a:t>Ruffini</a:t>
            </a:r>
            <a:r>
              <a:rPr lang="en-US" sz="1800" dirty="0" smtClean="0">
                <a:latin typeface="Arial" panose="020B0604020202020204" pitchFamily="34" charset="0"/>
                <a:cs typeface="Arial" panose="020B0604020202020204" pitchFamily="34" charset="0"/>
              </a:rPr>
              <a:t> et al., 2022) </a:t>
            </a: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Reviews of telehealth ASD assessment indicate services are </a:t>
            </a:r>
            <a:r>
              <a:rPr lang="en-US" dirty="0" smtClean="0">
                <a:solidFill>
                  <a:schemeClr val="accent1"/>
                </a:solidFill>
                <a:latin typeface="Arial" panose="020B0604020202020204" pitchFamily="34" charset="0"/>
                <a:cs typeface="Arial" panose="020B0604020202020204" pitchFamily="34" charset="0"/>
              </a:rPr>
              <a:t>effective, </a:t>
            </a:r>
            <a:r>
              <a:rPr lang="en-US" dirty="0" smtClean="0">
                <a:solidFill>
                  <a:schemeClr val="accent6">
                    <a:lumMod val="75000"/>
                  </a:schemeClr>
                </a:solidFill>
                <a:latin typeface="Arial" panose="020B0604020202020204" pitchFamily="34" charset="0"/>
                <a:cs typeface="Arial" panose="020B0604020202020204" pitchFamily="34" charset="0"/>
              </a:rPr>
              <a:t>comparable</a:t>
            </a:r>
            <a:r>
              <a:rPr lang="en-US" dirty="0" smtClean="0">
                <a:solidFill>
                  <a:schemeClr val="accent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in-clinic evaluation &amp;</a:t>
            </a:r>
            <a:r>
              <a:rPr lang="en-US" dirty="0" smtClean="0">
                <a:solidFill>
                  <a:schemeClr val="accent1"/>
                </a:solidFill>
                <a:latin typeface="Arial" panose="020B0604020202020204" pitchFamily="34" charset="0"/>
                <a:cs typeface="Arial" panose="020B0604020202020204" pitchFamily="34" charset="0"/>
              </a:rPr>
              <a:t> </a:t>
            </a:r>
            <a:r>
              <a:rPr lang="en-US" dirty="0" smtClean="0">
                <a:solidFill>
                  <a:schemeClr val="bg2">
                    <a:lumMod val="50000"/>
                  </a:schemeClr>
                </a:solidFill>
                <a:latin typeface="Arial" panose="020B0604020202020204" pitchFamily="34" charset="0"/>
                <a:cs typeface="Arial" panose="020B0604020202020204" pitchFamily="34" charset="0"/>
              </a:rPr>
              <a:t>acceptable</a:t>
            </a:r>
            <a:r>
              <a:rPr lang="en-US" dirty="0" smtClean="0">
                <a:latin typeface="Arial" panose="020B0604020202020204" pitchFamily="34" charset="0"/>
                <a:cs typeface="Arial" panose="020B0604020202020204" pitchFamily="34" charset="0"/>
              </a:rPr>
              <a:t> to families and clinicians </a:t>
            </a:r>
            <a:r>
              <a:rPr lang="en-AU" sz="1800" dirty="0" smtClean="0">
                <a:latin typeface="Arial" panose="020B0604020202020204" pitchFamily="34" charset="0"/>
                <a:cs typeface="Arial" panose="020B0604020202020204" pitchFamily="34" charset="0"/>
              </a:rPr>
              <a:t>(</a:t>
            </a:r>
            <a:r>
              <a:rPr lang="en-AU" sz="1800" dirty="0" err="1" smtClean="0">
                <a:latin typeface="Arial" panose="020B0604020202020204" pitchFamily="34" charset="0"/>
                <a:cs typeface="Arial" panose="020B0604020202020204" pitchFamily="34" charset="0"/>
              </a:rPr>
              <a:t>Alfuraydan</a:t>
            </a:r>
            <a:r>
              <a:rPr lang="en-AU" sz="1800" dirty="0" smtClean="0">
                <a:latin typeface="Arial" panose="020B0604020202020204" pitchFamily="34" charset="0"/>
                <a:cs typeface="Arial" panose="020B0604020202020204" pitchFamily="34" charset="0"/>
              </a:rPr>
              <a:t> et al., 2020; Ellison et al., 2021; </a:t>
            </a:r>
            <a:r>
              <a:rPr lang="en-US" sz="1800" dirty="0" err="1" smtClean="0"/>
              <a:t>Katakis</a:t>
            </a:r>
            <a:r>
              <a:rPr lang="en-US" sz="1800" dirty="0" smtClean="0"/>
              <a:t> et al., 2023</a:t>
            </a:r>
            <a:r>
              <a:rPr lang="en-AU" sz="1800" dirty="0" smtClean="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Crisis as a Catalyst for Change</a:t>
            </a:r>
            <a:endParaRPr lang="en-US" dirty="0"/>
          </a:p>
        </p:txBody>
      </p:sp>
      <p:sp>
        <p:nvSpPr>
          <p:cNvPr id="3" name="Content Placeholder 2"/>
          <p:cNvSpPr>
            <a:spLocks noGrp="1"/>
          </p:cNvSpPr>
          <p:nvPr>
            <p:ph idx="1"/>
          </p:nvPr>
        </p:nvSpPr>
        <p:spPr>
          <a:xfrm>
            <a:off x="457200" y="1600199"/>
            <a:ext cx="8229600" cy="4219687"/>
          </a:xfrm>
        </p:spPr>
        <p:txBody>
          <a:bodyPr/>
          <a:lstStyle/>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Despite initial support, telehealth was not widely used</a:t>
            </a:r>
          </a:p>
          <a:p>
            <a:pPr lvl="1">
              <a:buFont typeface="Arial" panose="020B0604020202020204" pitchFamily="34" charset="0"/>
              <a:buChar char="•"/>
              <a:defRPr/>
            </a:pPr>
            <a:r>
              <a:rPr lang="en-US"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Until March 2020….</a:t>
            </a:r>
          </a:p>
          <a:p>
            <a:pPr lvl="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dirty="0" smtClean="0">
                <a:latin typeface="Arial" panose="020B0604020202020204" pitchFamily="34" charset="0"/>
                <a:cs typeface="Arial" panose="020B0604020202020204" pitchFamily="34" charset="0"/>
              </a:rPr>
              <a:t>COVID pandemic necessitated quick transition to telehealth </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Waitlist were already long </a:t>
            </a:r>
          </a:p>
          <a:p>
            <a:pPr lvl="1">
              <a:buFont typeface="Arial" panose="020B0604020202020204" pitchFamily="34" charset="0"/>
              <a:buChar char="•"/>
              <a:defRP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Had no idea how long lockdown would last</a:t>
            </a:r>
          </a:p>
          <a:p>
            <a:pPr lvl="1">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How do we translate what we already know works to new platform?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Goals for Telehealth ASD Assessment Model</a:t>
            </a:r>
            <a:endParaRPr lang="en-US" dirty="0"/>
          </a:p>
        </p:txBody>
      </p:sp>
      <p:sp>
        <p:nvSpPr>
          <p:cNvPr id="3" name="Content Placeholder 2"/>
          <p:cNvSpPr>
            <a:spLocks noGrp="1"/>
          </p:cNvSpPr>
          <p:nvPr>
            <p:ph idx="1"/>
          </p:nvPr>
        </p:nvSpPr>
        <p:spPr>
          <a:xfrm>
            <a:off x="457200" y="1600199"/>
            <a:ext cx="8229600" cy="4257989"/>
          </a:xfrm>
        </p:spPr>
        <p:txBody>
          <a:bodyPr/>
          <a:lstStyle/>
          <a:p>
            <a:pPr>
              <a:spcAft>
                <a:spcPts val="600"/>
              </a:spcAft>
              <a:buFont typeface="Arial" panose="020B0604020202020204" pitchFamily="34" charset="0"/>
              <a:buChar char="•"/>
            </a:pPr>
            <a:r>
              <a:rPr lang="en-US" b="1" dirty="0" smtClean="0">
                <a:solidFill>
                  <a:srgbClr val="0070C0"/>
                </a:solidFill>
                <a:latin typeface="Arial" panose="020B0604020202020204" pitchFamily="34" charset="0"/>
                <a:cs typeface="Arial" panose="020B0604020202020204" pitchFamily="34" charset="0"/>
              </a:rPr>
              <a:t>Effective</a:t>
            </a:r>
            <a:r>
              <a:rPr lang="en-US" dirty="0" smtClean="0">
                <a:solidFill>
                  <a:srgbClr val="0070C0"/>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Assess for ASD with interdisciplinary team at same capacity</a:t>
            </a:r>
          </a:p>
          <a:p>
            <a:pPr>
              <a:spcAft>
                <a:spcPts val="600"/>
              </a:spcAft>
              <a:buFont typeface="Arial" panose="020B0604020202020204" pitchFamily="34" charset="0"/>
              <a:buChar char="•"/>
            </a:pPr>
            <a:r>
              <a:rPr lang="en-US" b="1" dirty="0">
                <a:solidFill>
                  <a:schemeClr val="bg2">
                    <a:lumMod val="50000"/>
                  </a:schemeClr>
                </a:solidFill>
                <a:latin typeface="Arial" panose="020B0604020202020204" pitchFamily="34" charset="0"/>
                <a:cs typeface="Arial" panose="020B0604020202020204" pitchFamily="34" charset="0"/>
              </a:rPr>
              <a:t>Acceptable</a:t>
            </a:r>
            <a:r>
              <a:rPr lang="en-US" dirty="0">
                <a:latin typeface="Arial" panose="020B0604020202020204" pitchFamily="34" charset="0"/>
                <a:cs typeface="Arial" panose="020B0604020202020204" pitchFamily="34" charset="0"/>
              </a:rPr>
              <a:t>: Acceptable to clinicians and </a:t>
            </a:r>
            <a:r>
              <a:rPr lang="en-US" dirty="0" smtClean="0">
                <a:latin typeface="Arial" panose="020B0604020202020204" pitchFamily="34" charset="0"/>
                <a:cs typeface="Arial" panose="020B0604020202020204" pitchFamily="34" charset="0"/>
              </a:rPr>
              <a:t>families</a:t>
            </a:r>
          </a:p>
          <a:p>
            <a:pPr>
              <a:spcAft>
                <a:spcPts val="600"/>
              </a:spcAft>
              <a:buFont typeface="Arial" panose="020B0604020202020204" pitchFamily="34" charset="0"/>
              <a:buChar char="•"/>
            </a:pPr>
            <a:r>
              <a:rPr lang="en-US" b="1" dirty="0" smtClean="0">
                <a:solidFill>
                  <a:schemeClr val="accent6">
                    <a:lumMod val="75000"/>
                  </a:schemeClr>
                </a:solidFill>
                <a:latin typeface="Arial" panose="020B0604020202020204" pitchFamily="34" charset="0"/>
                <a:cs typeface="Arial" panose="020B0604020202020204" pitchFamily="34" charset="0"/>
              </a:rPr>
              <a:t>Comparable in Quality</a:t>
            </a:r>
            <a:r>
              <a:rPr lang="en-US" dirty="0" smtClean="0">
                <a:latin typeface="Arial" panose="020B0604020202020204" pitchFamily="34" charset="0"/>
                <a:cs typeface="Arial" panose="020B0604020202020204" pitchFamily="34" charset="0"/>
              </a:rPr>
              <a:t>: Include </a:t>
            </a:r>
            <a:r>
              <a:rPr lang="en-US" dirty="0">
                <a:latin typeface="Arial" panose="020B0604020202020204" pitchFamily="34" charset="0"/>
                <a:cs typeface="Arial" panose="020B0604020202020204" pitchFamily="34" charset="0"/>
              </a:rPr>
              <a:t>standardized </a:t>
            </a:r>
            <a:r>
              <a:rPr lang="en-US" dirty="0" smtClean="0">
                <a:latin typeface="Arial" panose="020B0604020202020204" pitchFamily="34" charset="0"/>
                <a:cs typeface="Arial" panose="020B0604020202020204" pitchFamily="34" charset="0"/>
              </a:rPr>
              <a:t>measures &amp; structured </a:t>
            </a:r>
            <a:r>
              <a:rPr lang="en-US" dirty="0">
                <a:latin typeface="Arial" panose="020B0604020202020204" pitchFamily="34" charset="0"/>
                <a:cs typeface="Arial" panose="020B0604020202020204" pitchFamily="34" charset="0"/>
              </a:rPr>
              <a:t>behavior observation </a:t>
            </a:r>
            <a:endParaRPr lang="en-US" dirty="0" smtClean="0">
              <a:latin typeface="Arial" panose="020B0604020202020204" pitchFamily="34" charset="0"/>
              <a:cs typeface="Arial" panose="020B0604020202020204" pitchFamily="34" charset="0"/>
            </a:endParaRPr>
          </a:p>
          <a:p>
            <a:pPr>
              <a:spcAft>
                <a:spcPts val="600"/>
              </a:spcAft>
              <a:buFont typeface="Arial" panose="020B0604020202020204" pitchFamily="34" charset="0"/>
              <a:buChar char="•"/>
            </a:pPr>
            <a:r>
              <a:rPr lang="en-US" b="1" dirty="0" smtClean="0">
                <a:solidFill>
                  <a:schemeClr val="accent4"/>
                </a:solidFill>
                <a:latin typeface="Arial" panose="020B0604020202020204" pitchFamily="34" charset="0"/>
                <a:cs typeface="Arial" panose="020B0604020202020204" pitchFamily="34" charset="0"/>
              </a:rPr>
              <a:t>Feasible:</a:t>
            </a:r>
            <a:r>
              <a:rPr lang="en-US" dirty="0" smtClean="0">
                <a:latin typeface="Arial" panose="020B0604020202020204" pitchFamily="34" charset="0"/>
                <a:cs typeface="Arial" panose="020B0604020202020204" pitchFamily="34" charset="0"/>
              </a:rPr>
              <a:t> Minimize </a:t>
            </a:r>
            <a:r>
              <a:rPr lang="en-US" dirty="0">
                <a:latin typeface="Arial" panose="020B0604020202020204" pitchFamily="34" charset="0"/>
                <a:cs typeface="Arial" panose="020B0604020202020204" pitchFamily="34" charset="0"/>
              </a:rPr>
              <a:t>burden on </a:t>
            </a:r>
            <a:r>
              <a:rPr lang="en-US" dirty="0" smtClean="0">
                <a:latin typeface="Arial" panose="020B0604020202020204" pitchFamily="34" charset="0"/>
                <a:cs typeface="Arial" panose="020B0604020202020204" pitchFamily="34" charset="0"/>
              </a:rPr>
              <a:t>families</a:t>
            </a:r>
          </a:p>
          <a:p>
            <a:pPr>
              <a:spcAft>
                <a:spcPts val="600"/>
              </a:spcAft>
              <a:buFont typeface="Arial" panose="020B0604020202020204" pitchFamily="34" charset="0"/>
              <a:buChar char="•"/>
            </a:pPr>
            <a:r>
              <a:rPr lang="en-US" b="1" dirty="0" smtClean="0">
                <a:solidFill>
                  <a:schemeClr val="accent2"/>
                </a:solidFill>
                <a:latin typeface="Arial" panose="020B0604020202020204" pitchFamily="34" charset="0"/>
                <a:cs typeface="Arial" panose="020B0604020202020204" pitchFamily="34" charset="0"/>
              </a:rPr>
              <a:t>Equitable</a:t>
            </a:r>
            <a:r>
              <a:rPr lang="en-US" dirty="0" smtClean="0">
                <a:solidFill>
                  <a:schemeClr val="accent2"/>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Continue to see children of </a:t>
            </a:r>
            <a:r>
              <a:rPr lang="en-US" b="1" dirty="0" smtClean="0">
                <a:latin typeface="Arial" panose="020B0604020202020204" pitchFamily="34" charset="0"/>
                <a:cs typeface="Arial" panose="020B0604020202020204" pitchFamily="34" charset="0"/>
              </a:rPr>
              <a:t>all ages</a:t>
            </a:r>
            <a:r>
              <a:rPr lang="en-US" dirty="0" smtClean="0">
                <a:latin typeface="Arial" panose="020B0604020202020204" pitchFamily="34" charset="0"/>
                <a:cs typeface="Arial" panose="020B0604020202020204" pitchFamily="34" charset="0"/>
              </a:rPr>
              <a:t>, insurance </a:t>
            </a:r>
            <a:r>
              <a:rPr lang="en-US" dirty="0" err="1" smtClean="0">
                <a:latin typeface="Arial" panose="020B0604020202020204" pitchFamily="34" charset="0"/>
                <a:cs typeface="Arial" panose="020B0604020202020204" pitchFamily="34" charset="0"/>
              </a:rPr>
              <a:t>payors</a:t>
            </a:r>
            <a:r>
              <a:rPr lang="en-US" dirty="0" smtClean="0">
                <a:latin typeface="Arial" panose="020B0604020202020204" pitchFamily="34" charset="0"/>
                <a:cs typeface="Arial" panose="020B0604020202020204" pitchFamily="34" charset="0"/>
              </a:rPr>
              <a:t>, geographical locations, etc.</a:t>
            </a:r>
          </a:p>
        </p:txBody>
      </p:sp>
    </p:spTree>
    <p:extLst>
      <p:ext uri="{BB962C8B-B14F-4D97-AF65-F5344CB8AC3E}">
        <p14:creationId xmlns:p14="http://schemas.microsoft.com/office/powerpoint/2010/main" val="1265136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neric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1afb1a5-5648-4536-963f-d60bc3644e11"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06C52A51E24243868A24D27D77BDA2" ma:contentTypeVersion="19" ma:contentTypeDescription="Create a new document." ma:contentTypeScope="" ma:versionID="59e22246d006a57d9f1d5f6fb9c9bb41">
  <xsd:schema xmlns:xsd="http://www.w3.org/2001/XMLSchema" xmlns:xs="http://www.w3.org/2001/XMLSchema" xmlns:p="http://schemas.microsoft.com/office/2006/metadata/properties" xmlns:ns1="http://schemas.microsoft.com/sharepoint/v3" xmlns:ns3="c3ccbd16-3f64-4f48-9560-1b0b2c222aec" xmlns:ns4="61afb1a5-5648-4536-963f-d60bc3644e11" targetNamespace="http://schemas.microsoft.com/office/2006/metadata/properties" ma:root="true" ma:fieldsID="89840dd3e2defc6c7c0bbd81b203f88d" ns1:_="" ns3:_="" ns4:_="">
    <xsd:import namespace="http://schemas.microsoft.com/sharepoint/v3"/>
    <xsd:import namespace="c3ccbd16-3f64-4f48-9560-1b0b2c222aec"/>
    <xsd:import namespace="61afb1a5-5648-4536-963f-d60bc3644e1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element ref="ns4:MediaServiceDateTaken" minOccurs="0"/>
                <xsd:element ref="ns4:MediaServiceSystemTags" minOccurs="0"/>
                <xsd:element ref="ns4:MediaServiceGenerationTime" minOccurs="0"/>
                <xsd:element ref="ns4:MediaServiceEventHashCode" minOccurs="0"/>
                <xsd:element ref="ns4:MediaLengthInSeconds" minOccurs="0"/>
                <xsd:element ref="ns4:MediaServiceSearchProperties" minOccurs="0"/>
                <xsd:element ref="ns1:_ip_UnifiedCompliancePolicyProperties" minOccurs="0"/>
                <xsd:element ref="ns1:_ip_UnifiedCompliancePolicyUIActio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ccbd16-3f64-4f48-9560-1b0b2c222a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afb1a5-5648-4536-963f-d60bc3644e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Location" ma:index="2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56FD4B-6994-4979-B376-D5B36B73BC1B}">
  <ds:schemaRefs>
    <ds:schemaRef ds:uri="http://schemas.microsoft.com/sharepoint/v3/contenttype/forms"/>
  </ds:schemaRefs>
</ds:datastoreItem>
</file>

<file path=customXml/itemProps2.xml><?xml version="1.0" encoding="utf-8"?>
<ds:datastoreItem xmlns:ds="http://schemas.openxmlformats.org/officeDocument/2006/customXml" ds:itemID="{D7FDF960-1004-4D31-A679-F06782182051}">
  <ds:schemaRefs>
    <ds:schemaRef ds:uri="http://purl.org/dc/terms/"/>
    <ds:schemaRef ds:uri="http://purl.org/dc/dcmitype/"/>
    <ds:schemaRef ds:uri="c3ccbd16-3f64-4f48-9560-1b0b2c222aec"/>
    <ds:schemaRef ds:uri="http://schemas.microsoft.com/sharepoint/v3"/>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61afb1a5-5648-4536-963f-d60bc3644e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FCEF6E9-4617-42BE-869C-273AC22921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ccbd16-3f64-4f48-9560-1b0b2c222aec"/>
    <ds:schemaRef ds:uri="61afb1a5-5648-4536-963f-d60bc3644e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11934</TotalTime>
  <Words>5727</Words>
  <Application>Microsoft Office PowerPoint</Application>
  <PresentationFormat>On-screen Show (4:3)</PresentationFormat>
  <Paragraphs>598</Paragraphs>
  <Slides>42</Slides>
  <Notes>30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MS PGothic</vt:lpstr>
      <vt:lpstr>MS PGothic</vt:lpstr>
      <vt:lpstr>Adobe Garamond Pro</vt:lpstr>
      <vt:lpstr>Arial</vt:lpstr>
      <vt:lpstr>Calibri</vt:lpstr>
      <vt:lpstr>Calibri Light</vt:lpstr>
      <vt:lpstr>Courier New</vt:lpstr>
      <vt:lpstr>Geneva</vt:lpstr>
      <vt:lpstr>Helvetica Neue</vt:lpstr>
      <vt:lpstr>Times New Roman</vt:lpstr>
      <vt:lpstr>Office Theme</vt:lpstr>
      <vt:lpstr>Generic PPT</vt:lpstr>
      <vt:lpstr>Translating Best Practices in Autism Assessment to a Telehealth Platform</vt:lpstr>
      <vt:lpstr>Disclosures and Disclaimers</vt:lpstr>
      <vt:lpstr>Learning Objectives</vt:lpstr>
      <vt:lpstr>Developing Family-Centered Services</vt:lpstr>
      <vt:lpstr>Crisis of Access for ASD Services</vt:lpstr>
      <vt:lpstr>Need for Telehealth as a Tool</vt:lpstr>
      <vt:lpstr>Early Support for Telehealth</vt:lpstr>
      <vt:lpstr>Crisis as a Catalyst for Change</vt:lpstr>
      <vt:lpstr>Goals for Telehealth ASD Assessment Model</vt:lpstr>
      <vt:lpstr>PowerPoint Presentation</vt:lpstr>
      <vt:lpstr>Considerations for Telehealth ASD Assessment Model</vt:lpstr>
      <vt:lpstr>PowerPoint Presentation</vt:lpstr>
      <vt:lpstr>Major Changes to Assessment Model</vt:lpstr>
      <vt:lpstr>VEDA Implementation Timeline</vt:lpstr>
      <vt:lpstr>PowerPoint Presentation</vt:lpstr>
      <vt:lpstr>Sample Comparison: Basic Demographics (Kryszak, 2021)</vt:lpstr>
      <vt:lpstr>Sample Comparison: Diagnostic Outcomes (Kryszak, 2021)</vt:lpstr>
      <vt:lpstr>Clinician Acceptability of VEDA (Kryszak, 2021)</vt:lpstr>
      <vt:lpstr>Initial Family Acceptability (Kryszak, 2021)</vt:lpstr>
      <vt:lpstr>Initial Outcomes (Kryszak, 2021)</vt:lpstr>
      <vt:lpstr>Clinician Perspectives on Telehealth Assessment of ASD (Kryszak et al, 2022a)</vt:lpstr>
      <vt:lpstr>Telehealth Assessment is Effective </vt:lpstr>
      <vt:lpstr>Translating Services to Telehealth</vt:lpstr>
      <vt:lpstr>Analysis of Telehealth Behavior Observation</vt:lpstr>
      <vt:lpstr>Factors Influencing a Successful Start</vt:lpstr>
      <vt:lpstr>Institutional Support is Needed</vt:lpstr>
      <vt:lpstr>Charting the Future Course of Telehealth </vt:lpstr>
      <vt:lpstr>Choosing a Telehealth Observation Tool</vt:lpstr>
      <vt:lpstr>(Some) Possible ASD Telehealth Behavioral Observation Tools</vt:lpstr>
      <vt:lpstr> Choosing a Telehealth Observation Tool</vt:lpstr>
      <vt:lpstr>Why Adapt The ADEC?</vt:lpstr>
      <vt:lpstr>Support for the ADEC</vt:lpstr>
      <vt:lpstr>Properties of the ADEC-Virtual</vt:lpstr>
      <vt:lpstr>Preliminary Validation Study Conclusions (Kryszak, et al., 2022)</vt:lpstr>
      <vt:lpstr>Video Example</vt:lpstr>
      <vt:lpstr>Conclusions</vt:lpstr>
      <vt:lpstr>References</vt:lpstr>
      <vt:lpstr>References</vt:lpstr>
      <vt:lpstr>References</vt:lpstr>
      <vt:lpstr>References</vt:lpstr>
      <vt:lpstr>Thank you to my amazing team!!!</vt:lpstr>
      <vt:lpstr>Questions? Thoughts? More Info?</vt:lpstr>
    </vt:vector>
  </TitlesOfParts>
  <Company>Conrad Phillips Vutech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 Rafter</dc:creator>
  <cp:lastModifiedBy>Kryszak, Elizabeth</cp:lastModifiedBy>
  <cp:revision>249</cp:revision>
  <cp:lastPrinted>2022-05-26T21:36:36Z</cp:lastPrinted>
  <dcterms:created xsi:type="dcterms:W3CDTF">2011-10-05T17:44:27Z</dcterms:created>
  <dcterms:modified xsi:type="dcterms:W3CDTF">2024-10-17T16:56:45Z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Type">
    <vt:lpwstr/>
  </property>
  <property fmtid="{D5CDD505-2E9C-101B-9397-08002B2CF9AE}" pid="3" name="ContentTypeId">
    <vt:lpwstr>0x0101000D06C52A51E24243868A24D27D77BDA2</vt:lpwstr>
  </property>
</Properties>
</file>