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6" r:id="rId1"/>
    <p:sldMasterId id="2147483687" r:id="rId2"/>
  </p:sldMasterIdLst>
  <p:notesMasterIdLst>
    <p:notesMasterId r:id="rId52"/>
  </p:notesMasterIdLst>
  <p:sldIdLst>
    <p:sldId id="581" r:id="rId3"/>
    <p:sldId id="578" r:id="rId4"/>
    <p:sldId id="280" r:id="rId5"/>
    <p:sldId id="369" r:id="rId6"/>
    <p:sldId id="386" r:id="rId7"/>
    <p:sldId id="532" r:id="rId8"/>
    <p:sldId id="330" r:id="rId9"/>
    <p:sldId id="370" r:id="rId10"/>
    <p:sldId id="316" r:id="rId11"/>
    <p:sldId id="366" r:id="rId12"/>
    <p:sldId id="583" r:id="rId13"/>
    <p:sldId id="572" r:id="rId14"/>
    <p:sldId id="586" r:id="rId15"/>
    <p:sldId id="551" r:id="rId16"/>
    <p:sldId id="547" r:id="rId17"/>
    <p:sldId id="548" r:id="rId18"/>
    <p:sldId id="579" r:id="rId19"/>
    <p:sldId id="374" r:id="rId20"/>
    <p:sldId id="585" r:id="rId21"/>
    <p:sldId id="582" r:id="rId22"/>
    <p:sldId id="557" r:id="rId23"/>
    <p:sldId id="560" r:id="rId24"/>
    <p:sldId id="569" r:id="rId25"/>
    <p:sldId id="563" r:id="rId26"/>
    <p:sldId id="574" r:id="rId27"/>
    <p:sldId id="530" r:id="rId28"/>
    <p:sldId id="577" r:id="rId29"/>
    <p:sldId id="570" r:id="rId30"/>
    <p:sldId id="527" r:id="rId31"/>
    <p:sldId id="375" r:id="rId32"/>
    <p:sldId id="271" r:id="rId33"/>
    <p:sldId id="385" r:id="rId34"/>
    <p:sldId id="528" r:id="rId35"/>
    <p:sldId id="509" r:id="rId36"/>
    <p:sldId id="512" r:id="rId37"/>
    <p:sldId id="575" r:id="rId38"/>
    <p:sldId id="513" r:id="rId39"/>
    <p:sldId id="584" r:id="rId40"/>
    <p:sldId id="514" r:id="rId41"/>
    <p:sldId id="515" r:id="rId42"/>
    <p:sldId id="516" r:id="rId43"/>
    <p:sldId id="517" r:id="rId44"/>
    <p:sldId id="511" r:id="rId45"/>
    <p:sldId id="566" r:id="rId46"/>
    <p:sldId id="362" r:id="rId47"/>
    <p:sldId id="363" r:id="rId48"/>
    <p:sldId id="364" r:id="rId49"/>
    <p:sldId id="276" r:id="rId50"/>
    <p:sldId id="295" r:id="rId5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3000A"/>
    <a:srgbClr val="FF9324"/>
    <a:srgbClr val="9A46DB"/>
    <a:srgbClr val="62E666"/>
    <a:srgbClr val="05DBB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3151"/>
    <p:restoredTop sz="77415"/>
  </p:normalViewPr>
  <p:slideViewPr>
    <p:cSldViewPr snapToGrid="0" snapToObjects="1">
      <p:cViewPr varScale="1">
        <p:scale>
          <a:sx n="49" d="100"/>
          <a:sy n="49" d="100"/>
        </p:scale>
        <p:origin x="632" y="2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presProps" Target="presProps.xml"/><Relationship Id="rId5" Type="http://schemas.openxmlformats.org/officeDocument/2006/relationships/slide" Target="slides/slide3.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s>
</file>

<file path=ppt/diagrams/colors1.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1C0F9D5-EB2B-4F3C-AAB9-AFA78447379B}" type="doc">
      <dgm:prSet loTypeId="urn:microsoft.com/office/officeart/2005/8/layout/default" loCatId="list" qsTypeId="urn:microsoft.com/office/officeart/2005/8/quickstyle/simple1" qsCatId="simple" csTypeId="urn:microsoft.com/office/officeart/2005/8/colors/accent2_1" csCatId="accent2" phldr="1"/>
      <dgm:spPr/>
      <dgm:t>
        <a:bodyPr/>
        <a:lstStyle/>
        <a:p>
          <a:endParaRPr lang="en-NZ"/>
        </a:p>
      </dgm:t>
    </dgm:pt>
    <dgm:pt modelId="{2BDD13DE-F779-47F3-8023-1C1509BD42CF}">
      <dgm:prSet phldrT="[Text]"/>
      <dgm:spPr/>
      <dgm:t>
        <a:bodyPr/>
        <a:lstStyle/>
        <a:p>
          <a:r>
            <a:rPr lang="en-NZ" dirty="0"/>
            <a:t>Align with parents on aim to support their child</a:t>
          </a:r>
        </a:p>
      </dgm:t>
    </dgm:pt>
    <dgm:pt modelId="{21544DF9-8164-42DD-9524-F9F660278585}" type="parTrans" cxnId="{D32638F3-3B05-489E-BB38-5967F8CEA41D}">
      <dgm:prSet/>
      <dgm:spPr/>
      <dgm:t>
        <a:bodyPr/>
        <a:lstStyle/>
        <a:p>
          <a:endParaRPr lang="en-NZ"/>
        </a:p>
      </dgm:t>
    </dgm:pt>
    <dgm:pt modelId="{B0744D25-E055-4185-81AF-BEB982EE791E}" type="sibTrans" cxnId="{D32638F3-3B05-489E-BB38-5967F8CEA41D}">
      <dgm:prSet/>
      <dgm:spPr/>
      <dgm:t>
        <a:bodyPr/>
        <a:lstStyle/>
        <a:p>
          <a:endParaRPr lang="en-NZ"/>
        </a:p>
      </dgm:t>
    </dgm:pt>
    <dgm:pt modelId="{A92D0890-21B7-4768-8583-1F2F9418B1B8}">
      <dgm:prSet phldrT="[Text]"/>
      <dgm:spPr/>
      <dgm:t>
        <a:bodyPr/>
        <a:lstStyle/>
        <a:p>
          <a:r>
            <a:rPr lang="en-NZ" dirty="0"/>
            <a:t>Softly, softly (unless safety concerns)</a:t>
          </a:r>
        </a:p>
      </dgm:t>
    </dgm:pt>
    <dgm:pt modelId="{84FE7B67-E430-4446-90FF-A637BC9F7AE3}" type="parTrans" cxnId="{BFB4A086-1076-49C7-90D7-15F043DDF756}">
      <dgm:prSet/>
      <dgm:spPr/>
      <dgm:t>
        <a:bodyPr/>
        <a:lstStyle/>
        <a:p>
          <a:endParaRPr lang="en-NZ"/>
        </a:p>
      </dgm:t>
    </dgm:pt>
    <dgm:pt modelId="{C1E91EFE-B718-4EBB-87B5-A9325E713F37}" type="sibTrans" cxnId="{BFB4A086-1076-49C7-90D7-15F043DDF756}">
      <dgm:prSet/>
      <dgm:spPr/>
      <dgm:t>
        <a:bodyPr/>
        <a:lstStyle/>
        <a:p>
          <a:endParaRPr lang="en-NZ"/>
        </a:p>
      </dgm:t>
    </dgm:pt>
    <dgm:pt modelId="{AE134F40-24E3-43B1-8155-90BCFC874C89}">
      <dgm:prSet phldrT="[Text]"/>
      <dgm:spPr/>
      <dgm:t>
        <a:bodyPr/>
        <a:lstStyle/>
        <a:p>
          <a:r>
            <a:rPr lang="en-NZ" dirty="0"/>
            <a:t>Hear them out fully; validate what you can; stay true to your affirming principles</a:t>
          </a:r>
        </a:p>
      </dgm:t>
    </dgm:pt>
    <dgm:pt modelId="{C221EBF9-1307-4AB0-9560-176EC9FC5B55}" type="parTrans" cxnId="{5025E5E9-1FE5-4E1A-8C01-6025835F59C8}">
      <dgm:prSet/>
      <dgm:spPr/>
      <dgm:t>
        <a:bodyPr/>
        <a:lstStyle/>
        <a:p>
          <a:endParaRPr lang="en-NZ"/>
        </a:p>
      </dgm:t>
    </dgm:pt>
    <dgm:pt modelId="{A78B3244-4FC6-4E39-854F-C14F98E5C59C}" type="sibTrans" cxnId="{5025E5E9-1FE5-4E1A-8C01-6025835F59C8}">
      <dgm:prSet/>
      <dgm:spPr/>
      <dgm:t>
        <a:bodyPr/>
        <a:lstStyle/>
        <a:p>
          <a:endParaRPr lang="en-NZ"/>
        </a:p>
      </dgm:t>
    </dgm:pt>
    <dgm:pt modelId="{8CCBE8F9-BC7D-4360-BA85-30FFD4A7D6BB}">
      <dgm:prSet phldrT="[Text]"/>
      <dgm:spPr/>
      <dgm:t>
        <a:bodyPr/>
        <a:lstStyle/>
        <a:p>
          <a:r>
            <a:rPr lang="en-NZ" dirty="0"/>
            <a:t>Connect parents with support groups, books, websites, etc.</a:t>
          </a:r>
        </a:p>
      </dgm:t>
    </dgm:pt>
    <dgm:pt modelId="{71B9BE05-F29C-4C33-8B9B-4D99FA34F8F1}" type="parTrans" cxnId="{113AB5C9-2372-4D21-A8FA-050F07731402}">
      <dgm:prSet/>
      <dgm:spPr/>
      <dgm:t>
        <a:bodyPr/>
        <a:lstStyle/>
        <a:p>
          <a:endParaRPr lang="en-NZ"/>
        </a:p>
      </dgm:t>
    </dgm:pt>
    <dgm:pt modelId="{4D348845-FC0A-40AE-B9B5-6B836B48AEAD}" type="sibTrans" cxnId="{113AB5C9-2372-4D21-A8FA-050F07731402}">
      <dgm:prSet/>
      <dgm:spPr/>
      <dgm:t>
        <a:bodyPr/>
        <a:lstStyle/>
        <a:p>
          <a:endParaRPr lang="en-NZ"/>
        </a:p>
      </dgm:t>
    </dgm:pt>
    <dgm:pt modelId="{E010973C-1BE1-4CC2-814E-E1C0D4C89A3F}">
      <dgm:prSet phldrT="[Text]"/>
      <dgm:spPr/>
      <dgm:t>
        <a:bodyPr/>
        <a:lstStyle/>
        <a:p>
          <a:r>
            <a:rPr lang="en-NZ" dirty="0"/>
            <a:t>If parent-child relationship is too contentious, consider teaming up with another clinician</a:t>
          </a:r>
        </a:p>
      </dgm:t>
    </dgm:pt>
    <dgm:pt modelId="{6C34C078-665B-4C8A-AE36-81294F110582}" type="parTrans" cxnId="{2C034AB4-51CA-4F33-97F8-02F19F186655}">
      <dgm:prSet/>
      <dgm:spPr/>
      <dgm:t>
        <a:bodyPr/>
        <a:lstStyle/>
        <a:p>
          <a:endParaRPr lang="en-NZ"/>
        </a:p>
      </dgm:t>
    </dgm:pt>
    <dgm:pt modelId="{E8D440B6-3225-44A2-9F62-A6B9DE0A2590}" type="sibTrans" cxnId="{2C034AB4-51CA-4F33-97F8-02F19F186655}">
      <dgm:prSet/>
      <dgm:spPr/>
      <dgm:t>
        <a:bodyPr/>
        <a:lstStyle/>
        <a:p>
          <a:endParaRPr lang="en-NZ"/>
        </a:p>
      </dgm:t>
    </dgm:pt>
    <dgm:pt modelId="{29127EC4-17A0-43D9-A2E2-BC617D694905}" type="pres">
      <dgm:prSet presAssocID="{41C0F9D5-EB2B-4F3C-AAB9-AFA78447379B}" presName="diagram" presStyleCnt="0">
        <dgm:presLayoutVars>
          <dgm:dir/>
          <dgm:resizeHandles val="exact"/>
        </dgm:presLayoutVars>
      </dgm:prSet>
      <dgm:spPr/>
    </dgm:pt>
    <dgm:pt modelId="{6D654A07-D626-4918-936C-E1E08181DEBB}" type="pres">
      <dgm:prSet presAssocID="{2BDD13DE-F779-47F3-8023-1C1509BD42CF}" presName="node" presStyleLbl="node1" presStyleIdx="0" presStyleCnt="5">
        <dgm:presLayoutVars>
          <dgm:bulletEnabled val="1"/>
        </dgm:presLayoutVars>
      </dgm:prSet>
      <dgm:spPr/>
    </dgm:pt>
    <dgm:pt modelId="{8AC8679F-F5E0-4389-AF41-2016AFBF7120}" type="pres">
      <dgm:prSet presAssocID="{B0744D25-E055-4185-81AF-BEB982EE791E}" presName="sibTrans" presStyleCnt="0"/>
      <dgm:spPr/>
    </dgm:pt>
    <dgm:pt modelId="{7C990ED3-0152-4BA4-ACA9-D7162417622F}" type="pres">
      <dgm:prSet presAssocID="{A92D0890-21B7-4768-8583-1F2F9418B1B8}" presName="node" presStyleLbl="node1" presStyleIdx="1" presStyleCnt="5">
        <dgm:presLayoutVars>
          <dgm:bulletEnabled val="1"/>
        </dgm:presLayoutVars>
      </dgm:prSet>
      <dgm:spPr/>
    </dgm:pt>
    <dgm:pt modelId="{B0344DE0-65C3-4672-9210-C37128870386}" type="pres">
      <dgm:prSet presAssocID="{C1E91EFE-B718-4EBB-87B5-A9325E713F37}" presName="sibTrans" presStyleCnt="0"/>
      <dgm:spPr/>
    </dgm:pt>
    <dgm:pt modelId="{C2FCFF6F-032B-4B3C-8D3B-3EDC68A12CA7}" type="pres">
      <dgm:prSet presAssocID="{AE134F40-24E3-43B1-8155-90BCFC874C89}" presName="node" presStyleLbl="node1" presStyleIdx="2" presStyleCnt="5">
        <dgm:presLayoutVars>
          <dgm:bulletEnabled val="1"/>
        </dgm:presLayoutVars>
      </dgm:prSet>
      <dgm:spPr/>
    </dgm:pt>
    <dgm:pt modelId="{6F1F893D-3759-4EEC-89F9-B3658ECC5F68}" type="pres">
      <dgm:prSet presAssocID="{A78B3244-4FC6-4E39-854F-C14F98E5C59C}" presName="sibTrans" presStyleCnt="0"/>
      <dgm:spPr/>
    </dgm:pt>
    <dgm:pt modelId="{DD87FDDF-3993-4568-A6F9-238078363727}" type="pres">
      <dgm:prSet presAssocID="{8CCBE8F9-BC7D-4360-BA85-30FFD4A7D6BB}" presName="node" presStyleLbl="node1" presStyleIdx="3" presStyleCnt="5">
        <dgm:presLayoutVars>
          <dgm:bulletEnabled val="1"/>
        </dgm:presLayoutVars>
      </dgm:prSet>
      <dgm:spPr/>
    </dgm:pt>
    <dgm:pt modelId="{9927C14C-A982-424C-BAFC-AE9E593D51A6}" type="pres">
      <dgm:prSet presAssocID="{4D348845-FC0A-40AE-B9B5-6B836B48AEAD}" presName="sibTrans" presStyleCnt="0"/>
      <dgm:spPr/>
    </dgm:pt>
    <dgm:pt modelId="{6562B6B4-E46D-4502-84C2-B6DCF073E1A6}" type="pres">
      <dgm:prSet presAssocID="{E010973C-1BE1-4CC2-814E-E1C0D4C89A3F}" presName="node" presStyleLbl="node1" presStyleIdx="4" presStyleCnt="5">
        <dgm:presLayoutVars>
          <dgm:bulletEnabled val="1"/>
        </dgm:presLayoutVars>
      </dgm:prSet>
      <dgm:spPr/>
    </dgm:pt>
  </dgm:ptLst>
  <dgm:cxnLst>
    <dgm:cxn modelId="{3ACE141B-A5B7-4FA3-A929-2B7CD1E8166B}" type="presOf" srcId="{A92D0890-21B7-4768-8583-1F2F9418B1B8}" destId="{7C990ED3-0152-4BA4-ACA9-D7162417622F}" srcOrd="0" destOrd="0" presId="urn:microsoft.com/office/officeart/2005/8/layout/default"/>
    <dgm:cxn modelId="{598DF12E-1733-40AF-9B77-BF803F3EA513}" type="presOf" srcId="{2BDD13DE-F779-47F3-8023-1C1509BD42CF}" destId="{6D654A07-D626-4918-936C-E1E08181DEBB}" srcOrd="0" destOrd="0" presId="urn:microsoft.com/office/officeart/2005/8/layout/default"/>
    <dgm:cxn modelId="{9BF1923C-AA93-4724-9FF2-9DE62FD99B3A}" type="presOf" srcId="{41C0F9D5-EB2B-4F3C-AAB9-AFA78447379B}" destId="{29127EC4-17A0-43D9-A2E2-BC617D694905}" srcOrd="0" destOrd="0" presId="urn:microsoft.com/office/officeart/2005/8/layout/default"/>
    <dgm:cxn modelId="{DDCA9843-043C-4BE4-ABFD-8F2EDE01262A}" type="presOf" srcId="{E010973C-1BE1-4CC2-814E-E1C0D4C89A3F}" destId="{6562B6B4-E46D-4502-84C2-B6DCF073E1A6}" srcOrd="0" destOrd="0" presId="urn:microsoft.com/office/officeart/2005/8/layout/default"/>
    <dgm:cxn modelId="{BFB4A086-1076-49C7-90D7-15F043DDF756}" srcId="{41C0F9D5-EB2B-4F3C-AAB9-AFA78447379B}" destId="{A92D0890-21B7-4768-8583-1F2F9418B1B8}" srcOrd="1" destOrd="0" parTransId="{84FE7B67-E430-4446-90FF-A637BC9F7AE3}" sibTransId="{C1E91EFE-B718-4EBB-87B5-A9325E713F37}"/>
    <dgm:cxn modelId="{A8D5469D-CC2A-4709-863C-5395F7A2B7CD}" type="presOf" srcId="{AE134F40-24E3-43B1-8155-90BCFC874C89}" destId="{C2FCFF6F-032B-4B3C-8D3B-3EDC68A12CA7}" srcOrd="0" destOrd="0" presId="urn:microsoft.com/office/officeart/2005/8/layout/default"/>
    <dgm:cxn modelId="{B23813B1-A563-4D8E-913C-BBEE9D99E91F}" type="presOf" srcId="{8CCBE8F9-BC7D-4360-BA85-30FFD4A7D6BB}" destId="{DD87FDDF-3993-4568-A6F9-238078363727}" srcOrd="0" destOrd="0" presId="urn:microsoft.com/office/officeart/2005/8/layout/default"/>
    <dgm:cxn modelId="{2C034AB4-51CA-4F33-97F8-02F19F186655}" srcId="{41C0F9D5-EB2B-4F3C-AAB9-AFA78447379B}" destId="{E010973C-1BE1-4CC2-814E-E1C0D4C89A3F}" srcOrd="4" destOrd="0" parTransId="{6C34C078-665B-4C8A-AE36-81294F110582}" sibTransId="{E8D440B6-3225-44A2-9F62-A6B9DE0A2590}"/>
    <dgm:cxn modelId="{113AB5C9-2372-4D21-A8FA-050F07731402}" srcId="{41C0F9D5-EB2B-4F3C-AAB9-AFA78447379B}" destId="{8CCBE8F9-BC7D-4360-BA85-30FFD4A7D6BB}" srcOrd="3" destOrd="0" parTransId="{71B9BE05-F29C-4C33-8B9B-4D99FA34F8F1}" sibTransId="{4D348845-FC0A-40AE-B9B5-6B836B48AEAD}"/>
    <dgm:cxn modelId="{5025E5E9-1FE5-4E1A-8C01-6025835F59C8}" srcId="{41C0F9D5-EB2B-4F3C-AAB9-AFA78447379B}" destId="{AE134F40-24E3-43B1-8155-90BCFC874C89}" srcOrd="2" destOrd="0" parTransId="{C221EBF9-1307-4AB0-9560-176EC9FC5B55}" sibTransId="{A78B3244-4FC6-4E39-854F-C14F98E5C59C}"/>
    <dgm:cxn modelId="{D32638F3-3B05-489E-BB38-5967F8CEA41D}" srcId="{41C0F9D5-EB2B-4F3C-AAB9-AFA78447379B}" destId="{2BDD13DE-F779-47F3-8023-1C1509BD42CF}" srcOrd="0" destOrd="0" parTransId="{21544DF9-8164-42DD-9524-F9F660278585}" sibTransId="{B0744D25-E055-4185-81AF-BEB982EE791E}"/>
    <dgm:cxn modelId="{DBE26CB6-E2E3-40C8-A7CD-99E17946C91D}" type="presParOf" srcId="{29127EC4-17A0-43D9-A2E2-BC617D694905}" destId="{6D654A07-D626-4918-936C-E1E08181DEBB}" srcOrd="0" destOrd="0" presId="urn:microsoft.com/office/officeart/2005/8/layout/default"/>
    <dgm:cxn modelId="{DE5D2AF1-920E-4541-8360-5BE390E6E196}" type="presParOf" srcId="{29127EC4-17A0-43D9-A2E2-BC617D694905}" destId="{8AC8679F-F5E0-4389-AF41-2016AFBF7120}" srcOrd="1" destOrd="0" presId="urn:microsoft.com/office/officeart/2005/8/layout/default"/>
    <dgm:cxn modelId="{1EB48807-DB0B-4ECF-9A2F-1D6F2C8B0D92}" type="presParOf" srcId="{29127EC4-17A0-43D9-A2E2-BC617D694905}" destId="{7C990ED3-0152-4BA4-ACA9-D7162417622F}" srcOrd="2" destOrd="0" presId="urn:microsoft.com/office/officeart/2005/8/layout/default"/>
    <dgm:cxn modelId="{E623AD8F-4B5A-42F9-A75C-A94CF449EE2B}" type="presParOf" srcId="{29127EC4-17A0-43D9-A2E2-BC617D694905}" destId="{B0344DE0-65C3-4672-9210-C37128870386}" srcOrd="3" destOrd="0" presId="urn:microsoft.com/office/officeart/2005/8/layout/default"/>
    <dgm:cxn modelId="{3FC595BE-2A0A-4A6D-8A8D-61324209A3F8}" type="presParOf" srcId="{29127EC4-17A0-43D9-A2E2-BC617D694905}" destId="{C2FCFF6F-032B-4B3C-8D3B-3EDC68A12CA7}" srcOrd="4" destOrd="0" presId="urn:microsoft.com/office/officeart/2005/8/layout/default"/>
    <dgm:cxn modelId="{841C3DA6-6F72-42FE-91EE-95FAEA359FE9}" type="presParOf" srcId="{29127EC4-17A0-43D9-A2E2-BC617D694905}" destId="{6F1F893D-3759-4EEC-89F9-B3658ECC5F68}" srcOrd="5" destOrd="0" presId="urn:microsoft.com/office/officeart/2005/8/layout/default"/>
    <dgm:cxn modelId="{76924808-0BF8-432F-96B8-D1A86AC17689}" type="presParOf" srcId="{29127EC4-17A0-43D9-A2E2-BC617D694905}" destId="{DD87FDDF-3993-4568-A6F9-238078363727}" srcOrd="6" destOrd="0" presId="urn:microsoft.com/office/officeart/2005/8/layout/default"/>
    <dgm:cxn modelId="{AE0EF7C3-F745-45C6-9FDC-8E3A73CA3BE9}" type="presParOf" srcId="{29127EC4-17A0-43D9-A2E2-BC617D694905}" destId="{9927C14C-A982-424C-BAFC-AE9E593D51A6}" srcOrd="7" destOrd="0" presId="urn:microsoft.com/office/officeart/2005/8/layout/default"/>
    <dgm:cxn modelId="{9C961789-D93F-4579-94BA-3C80613F1F01}" type="presParOf" srcId="{29127EC4-17A0-43D9-A2E2-BC617D694905}" destId="{6562B6B4-E46D-4502-84C2-B6DCF073E1A6}" srcOrd="8"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D654A07-D626-4918-936C-E1E08181DEBB}">
      <dsp:nvSpPr>
        <dsp:cNvPr id="0" name=""/>
        <dsp:cNvSpPr/>
      </dsp:nvSpPr>
      <dsp:spPr>
        <a:xfrm>
          <a:off x="0" y="51234"/>
          <a:ext cx="3174999" cy="1904999"/>
        </a:xfrm>
        <a:prstGeom prst="rect">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NZ" sz="2400" kern="1200" dirty="0"/>
            <a:t>Align with parents on aim to support their child</a:t>
          </a:r>
        </a:p>
      </dsp:txBody>
      <dsp:txXfrm>
        <a:off x="0" y="51234"/>
        <a:ext cx="3174999" cy="1904999"/>
      </dsp:txXfrm>
    </dsp:sp>
    <dsp:sp modelId="{7C990ED3-0152-4BA4-ACA9-D7162417622F}">
      <dsp:nvSpPr>
        <dsp:cNvPr id="0" name=""/>
        <dsp:cNvSpPr/>
      </dsp:nvSpPr>
      <dsp:spPr>
        <a:xfrm>
          <a:off x="3492499" y="51234"/>
          <a:ext cx="3174999" cy="1904999"/>
        </a:xfrm>
        <a:prstGeom prst="rect">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NZ" sz="2400" kern="1200" dirty="0"/>
            <a:t>Softly, softly (unless safety concerns)</a:t>
          </a:r>
        </a:p>
      </dsp:txBody>
      <dsp:txXfrm>
        <a:off x="3492499" y="51234"/>
        <a:ext cx="3174999" cy="1904999"/>
      </dsp:txXfrm>
    </dsp:sp>
    <dsp:sp modelId="{C2FCFF6F-032B-4B3C-8D3B-3EDC68A12CA7}">
      <dsp:nvSpPr>
        <dsp:cNvPr id="0" name=""/>
        <dsp:cNvSpPr/>
      </dsp:nvSpPr>
      <dsp:spPr>
        <a:xfrm>
          <a:off x="6984999" y="51234"/>
          <a:ext cx="3174999" cy="1904999"/>
        </a:xfrm>
        <a:prstGeom prst="rect">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NZ" sz="2400" kern="1200" dirty="0"/>
            <a:t>Hear them out fully; validate what you can; stay true to your affirming principles</a:t>
          </a:r>
        </a:p>
      </dsp:txBody>
      <dsp:txXfrm>
        <a:off x="6984999" y="51234"/>
        <a:ext cx="3174999" cy="1904999"/>
      </dsp:txXfrm>
    </dsp:sp>
    <dsp:sp modelId="{DD87FDDF-3993-4568-A6F9-238078363727}">
      <dsp:nvSpPr>
        <dsp:cNvPr id="0" name=""/>
        <dsp:cNvSpPr/>
      </dsp:nvSpPr>
      <dsp:spPr>
        <a:xfrm>
          <a:off x="1746249" y="2273734"/>
          <a:ext cx="3174999" cy="1904999"/>
        </a:xfrm>
        <a:prstGeom prst="rect">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NZ" sz="2400" kern="1200" dirty="0"/>
            <a:t>Connect parents with support groups, books, websites, etc.</a:t>
          </a:r>
        </a:p>
      </dsp:txBody>
      <dsp:txXfrm>
        <a:off x="1746249" y="2273734"/>
        <a:ext cx="3174999" cy="1904999"/>
      </dsp:txXfrm>
    </dsp:sp>
    <dsp:sp modelId="{6562B6B4-E46D-4502-84C2-B6DCF073E1A6}">
      <dsp:nvSpPr>
        <dsp:cNvPr id="0" name=""/>
        <dsp:cNvSpPr/>
      </dsp:nvSpPr>
      <dsp:spPr>
        <a:xfrm>
          <a:off x="5238749" y="2273734"/>
          <a:ext cx="3174999" cy="1904999"/>
        </a:xfrm>
        <a:prstGeom prst="rect">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NZ" sz="2400" kern="1200" dirty="0"/>
            <a:t>If parent-child relationship is too contentious, consider teaming up with another clinician</a:t>
          </a:r>
        </a:p>
      </dsp:txBody>
      <dsp:txXfrm>
        <a:off x="5238749" y="2273734"/>
        <a:ext cx="3174999" cy="1904999"/>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8595687-010A-3041-89FF-02DFAFBE96FD}" type="datetimeFigureOut">
              <a:rPr lang="en-US" smtClean="0"/>
              <a:t>11/9/2022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87D939B-CDF8-BA4E-9A3D-3C933A5B330E}" type="slidenum">
              <a:rPr lang="en-US" smtClean="0"/>
              <a:t>‹#›</a:t>
            </a:fld>
            <a:endParaRPr lang="en-US"/>
          </a:p>
        </p:txBody>
      </p:sp>
    </p:spTree>
    <p:extLst>
      <p:ext uri="{BB962C8B-B14F-4D97-AF65-F5344CB8AC3E}">
        <p14:creationId xmlns:p14="http://schemas.microsoft.com/office/powerpoint/2010/main" val="7487762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BE0A20-DEE2-4ADC-B82E-1970C63B1CF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451951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87D939B-CDF8-BA4E-9A3D-3C933A5B330E}" type="slidenum">
              <a:rPr lang="en-US" smtClean="0"/>
              <a:t>18</a:t>
            </a:fld>
            <a:endParaRPr lang="en-US"/>
          </a:p>
        </p:txBody>
      </p:sp>
    </p:spTree>
    <p:extLst>
      <p:ext uri="{BB962C8B-B14F-4D97-AF65-F5344CB8AC3E}">
        <p14:creationId xmlns:p14="http://schemas.microsoft.com/office/powerpoint/2010/main" val="26876751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87D939B-CDF8-BA4E-9A3D-3C933A5B330E}" type="slidenum">
              <a:rPr lang="en-US" smtClean="0"/>
              <a:t>19</a:t>
            </a:fld>
            <a:endParaRPr lang="en-US"/>
          </a:p>
        </p:txBody>
      </p:sp>
    </p:spTree>
    <p:extLst>
      <p:ext uri="{BB962C8B-B14F-4D97-AF65-F5344CB8AC3E}">
        <p14:creationId xmlns:p14="http://schemas.microsoft.com/office/powerpoint/2010/main" val="12698864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87D939B-CDF8-BA4E-9A3D-3C933A5B330E}" type="slidenum">
              <a:rPr lang="en-US" smtClean="0"/>
              <a:t>20</a:t>
            </a:fld>
            <a:endParaRPr lang="en-US"/>
          </a:p>
        </p:txBody>
      </p:sp>
    </p:spTree>
    <p:extLst>
      <p:ext uri="{BB962C8B-B14F-4D97-AF65-F5344CB8AC3E}">
        <p14:creationId xmlns:p14="http://schemas.microsoft.com/office/powerpoint/2010/main" val="25559600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2C9E959-13CD-43F3-9C3B-60B35F5AACBA}" type="slidenum">
              <a:rPr lang="en-US" smtClean="0"/>
              <a:t>21</a:t>
            </a:fld>
            <a:endParaRPr lang="en-US"/>
          </a:p>
        </p:txBody>
      </p:sp>
    </p:spTree>
    <p:extLst>
      <p:ext uri="{BB962C8B-B14F-4D97-AF65-F5344CB8AC3E}">
        <p14:creationId xmlns:p14="http://schemas.microsoft.com/office/powerpoint/2010/main" val="18087456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all know CBT.  Here’s a potential distortion.  What do you do? Answer: what evidence do you have family is not supportive, problem solving, options: problem solve for college tuition, consider values around coming out</a:t>
            </a:r>
          </a:p>
          <a:p>
            <a:r>
              <a:rPr lang="en-US" dirty="0"/>
              <a:t>Be mindful that asking “what’s the worst that could happen” could intensify client’s realistic fears, some youth experience rejection, being “disowned”, homelessness, and/or physical assaults / violence after coming out</a:t>
            </a:r>
          </a:p>
        </p:txBody>
      </p:sp>
      <p:sp>
        <p:nvSpPr>
          <p:cNvPr id="4" name="Slide Number Placeholder 3"/>
          <p:cNvSpPr>
            <a:spLocks noGrp="1"/>
          </p:cNvSpPr>
          <p:nvPr>
            <p:ph type="sldNum" sz="quarter" idx="5"/>
          </p:nvPr>
        </p:nvSpPr>
        <p:spPr/>
        <p:txBody>
          <a:bodyPr/>
          <a:lstStyle/>
          <a:p>
            <a:fld id="{F87D939B-CDF8-BA4E-9A3D-3C933A5B330E}" type="slidenum">
              <a:rPr lang="en-US" smtClean="0"/>
              <a:t>22</a:t>
            </a:fld>
            <a:endParaRPr lang="en-US"/>
          </a:p>
        </p:txBody>
      </p:sp>
    </p:spTree>
    <p:extLst>
      <p:ext uri="{BB962C8B-B14F-4D97-AF65-F5344CB8AC3E}">
        <p14:creationId xmlns:p14="http://schemas.microsoft.com/office/powerpoint/2010/main" val="106930967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87D939B-CDF8-BA4E-9A3D-3C933A5B330E}" type="slidenum">
              <a:rPr lang="en-US" smtClean="0"/>
              <a:t>23</a:t>
            </a:fld>
            <a:endParaRPr lang="en-US"/>
          </a:p>
        </p:txBody>
      </p:sp>
    </p:spTree>
    <p:extLst>
      <p:ext uri="{BB962C8B-B14F-4D97-AF65-F5344CB8AC3E}">
        <p14:creationId xmlns:p14="http://schemas.microsoft.com/office/powerpoint/2010/main" val="23505443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87D939B-CDF8-BA4E-9A3D-3C933A5B330E}" type="slidenum">
              <a:rPr lang="en-US" smtClean="0"/>
              <a:t>24</a:t>
            </a:fld>
            <a:endParaRPr lang="en-US"/>
          </a:p>
        </p:txBody>
      </p:sp>
    </p:spTree>
    <p:extLst>
      <p:ext uri="{BB962C8B-B14F-4D97-AF65-F5344CB8AC3E}">
        <p14:creationId xmlns:p14="http://schemas.microsoft.com/office/powerpoint/2010/main" val="380770878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Jose is a 15yo gay man who fears being evaluated negatively in social situations with family, friends, and strangers. </a:t>
            </a:r>
          </a:p>
        </p:txBody>
      </p:sp>
      <p:sp>
        <p:nvSpPr>
          <p:cNvPr id="4" name="Slide Number Placeholder 3"/>
          <p:cNvSpPr>
            <a:spLocks noGrp="1"/>
          </p:cNvSpPr>
          <p:nvPr>
            <p:ph type="sldNum" sz="quarter" idx="5"/>
          </p:nvPr>
        </p:nvSpPr>
        <p:spPr/>
        <p:txBody>
          <a:bodyPr/>
          <a:lstStyle/>
          <a:p>
            <a:fld id="{F87D939B-CDF8-BA4E-9A3D-3C933A5B330E}" type="slidenum">
              <a:rPr lang="en-US" smtClean="0"/>
              <a:t>25</a:t>
            </a:fld>
            <a:endParaRPr lang="en-US"/>
          </a:p>
        </p:txBody>
      </p:sp>
    </p:spTree>
    <p:extLst>
      <p:ext uri="{BB962C8B-B14F-4D97-AF65-F5344CB8AC3E}">
        <p14:creationId xmlns:p14="http://schemas.microsoft.com/office/powerpoint/2010/main" val="47115577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Additional ways to apply these youth, and here is more specific information.  More to consider:</a:t>
            </a:r>
          </a:p>
          <a:p>
            <a:r>
              <a:rPr lang="en-US" dirty="0"/>
              <a:t>Cope ahead plan for time and place</a:t>
            </a:r>
          </a:p>
          <a:p>
            <a:r>
              <a:rPr lang="en-US" dirty="0"/>
              <a:t>If the worst happens, could you handle it</a:t>
            </a:r>
          </a:p>
          <a:p>
            <a:endParaRPr lang="en-US" dirty="0"/>
          </a:p>
        </p:txBody>
      </p:sp>
      <p:sp>
        <p:nvSpPr>
          <p:cNvPr id="4" name="Slide Number Placeholder 3"/>
          <p:cNvSpPr>
            <a:spLocks noGrp="1"/>
          </p:cNvSpPr>
          <p:nvPr>
            <p:ph type="sldNum" sz="quarter" idx="5"/>
          </p:nvPr>
        </p:nvSpPr>
        <p:spPr/>
        <p:txBody>
          <a:bodyPr/>
          <a:lstStyle/>
          <a:p>
            <a:fld id="{F87D939B-CDF8-BA4E-9A3D-3C933A5B330E}" type="slidenum">
              <a:rPr lang="en-US" smtClean="0"/>
              <a:t>26</a:t>
            </a:fld>
            <a:endParaRPr lang="en-US"/>
          </a:p>
        </p:txBody>
      </p:sp>
    </p:spTree>
    <p:extLst>
      <p:ext uri="{BB962C8B-B14F-4D97-AF65-F5344CB8AC3E}">
        <p14:creationId xmlns:p14="http://schemas.microsoft.com/office/powerpoint/2010/main" val="29389362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F87D939B-CDF8-BA4E-9A3D-3C933A5B330E}" type="slidenum">
              <a:rPr lang="en-US" smtClean="0"/>
              <a:t>27</a:t>
            </a:fld>
            <a:endParaRPr lang="en-US"/>
          </a:p>
        </p:txBody>
      </p:sp>
    </p:spTree>
    <p:extLst>
      <p:ext uri="{BB962C8B-B14F-4D97-AF65-F5344CB8AC3E}">
        <p14:creationId xmlns:p14="http://schemas.microsoft.com/office/powerpoint/2010/main" val="36575072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88023B6-ECE9-664A-B04C-74D9082C218D}" type="slidenum">
              <a:rPr lang="en-US" smtClean="0"/>
              <a:t>2</a:t>
            </a:fld>
            <a:endParaRPr lang="en-US"/>
          </a:p>
        </p:txBody>
      </p:sp>
    </p:spTree>
    <p:extLst>
      <p:ext uri="{BB962C8B-B14F-4D97-AF65-F5344CB8AC3E}">
        <p14:creationId xmlns:p14="http://schemas.microsoft.com/office/powerpoint/2010/main" val="135072947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F87D939B-CDF8-BA4E-9A3D-3C933A5B330E}" type="slidenum">
              <a:rPr lang="en-US" smtClean="0"/>
              <a:t>28</a:t>
            </a:fld>
            <a:endParaRPr lang="en-US"/>
          </a:p>
        </p:txBody>
      </p:sp>
    </p:spTree>
    <p:extLst>
      <p:ext uri="{BB962C8B-B14F-4D97-AF65-F5344CB8AC3E}">
        <p14:creationId xmlns:p14="http://schemas.microsoft.com/office/powerpoint/2010/main" val="291309676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Question: </a:t>
            </a:r>
            <a:r>
              <a:rPr lang="en-US" sz="1200" b="1" dirty="0">
                <a:solidFill>
                  <a:schemeClr val="bg1"/>
                </a:solidFill>
              </a:rPr>
              <a:t>How are techniques adapted to address challenges with family acceptance with caregivers who are not supportive/affirming?</a:t>
            </a:r>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7D939B-CDF8-BA4E-9A3D-3C933A5B330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1384045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87D939B-CDF8-BA4E-9A3D-3C933A5B330E}" type="slidenum">
              <a:rPr lang="en-US" smtClean="0"/>
              <a:t>37</a:t>
            </a:fld>
            <a:endParaRPr lang="en-US"/>
          </a:p>
        </p:txBody>
      </p:sp>
    </p:spTree>
    <p:extLst>
      <p:ext uri="{BB962C8B-B14F-4D97-AF65-F5344CB8AC3E}">
        <p14:creationId xmlns:p14="http://schemas.microsoft.com/office/powerpoint/2010/main" val="58978915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87D939B-CDF8-BA4E-9A3D-3C933A5B330E}" type="slidenum">
              <a:rPr lang="en-US" smtClean="0"/>
              <a:t>38</a:t>
            </a:fld>
            <a:endParaRPr lang="en-US"/>
          </a:p>
        </p:txBody>
      </p:sp>
    </p:spTree>
    <p:extLst>
      <p:ext uri="{BB962C8B-B14F-4D97-AF65-F5344CB8AC3E}">
        <p14:creationId xmlns:p14="http://schemas.microsoft.com/office/powerpoint/2010/main" val="231421458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87D939B-CDF8-BA4E-9A3D-3C933A5B330E}" type="slidenum">
              <a:rPr lang="en-US" smtClean="0"/>
              <a:t>39</a:t>
            </a:fld>
            <a:endParaRPr lang="en-US"/>
          </a:p>
        </p:txBody>
      </p:sp>
    </p:spTree>
    <p:extLst>
      <p:ext uri="{BB962C8B-B14F-4D97-AF65-F5344CB8AC3E}">
        <p14:creationId xmlns:p14="http://schemas.microsoft.com/office/powerpoint/2010/main" val="374446994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87D939B-CDF8-BA4E-9A3D-3C933A5B330E}" type="slidenum">
              <a:rPr lang="en-US" smtClean="0"/>
              <a:t>40</a:t>
            </a:fld>
            <a:endParaRPr lang="en-US"/>
          </a:p>
        </p:txBody>
      </p:sp>
    </p:spTree>
    <p:extLst>
      <p:ext uri="{BB962C8B-B14F-4D97-AF65-F5344CB8AC3E}">
        <p14:creationId xmlns:p14="http://schemas.microsoft.com/office/powerpoint/2010/main" val="194658049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87D939B-CDF8-BA4E-9A3D-3C933A5B330E}" type="slidenum">
              <a:rPr lang="en-US" smtClean="0"/>
              <a:t>41</a:t>
            </a:fld>
            <a:endParaRPr lang="en-US"/>
          </a:p>
        </p:txBody>
      </p:sp>
    </p:spTree>
    <p:extLst>
      <p:ext uri="{BB962C8B-B14F-4D97-AF65-F5344CB8AC3E}">
        <p14:creationId xmlns:p14="http://schemas.microsoft.com/office/powerpoint/2010/main" val="173089415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87D939B-CDF8-BA4E-9A3D-3C933A5B330E}" type="slidenum">
              <a:rPr lang="en-US" smtClean="0"/>
              <a:t>42</a:t>
            </a:fld>
            <a:endParaRPr lang="en-US"/>
          </a:p>
        </p:txBody>
      </p:sp>
    </p:spTree>
    <p:extLst>
      <p:ext uri="{BB962C8B-B14F-4D97-AF65-F5344CB8AC3E}">
        <p14:creationId xmlns:p14="http://schemas.microsoft.com/office/powerpoint/2010/main" val="290866132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7D939B-CDF8-BA4E-9A3D-3C933A5B330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501471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BE0A20-DEE2-4ADC-B82E-1970C63B1CF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159405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87D939B-CDF8-BA4E-9A3D-3C933A5B330E}" type="slidenum">
              <a:rPr lang="en-US" smtClean="0"/>
              <a:t>4</a:t>
            </a:fld>
            <a:endParaRPr lang="en-US"/>
          </a:p>
        </p:txBody>
      </p:sp>
    </p:spTree>
    <p:extLst>
      <p:ext uri="{BB962C8B-B14F-4D97-AF65-F5344CB8AC3E}">
        <p14:creationId xmlns:p14="http://schemas.microsoft.com/office/powerpoint/2010/main" val="35328731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1" dirty="0">
                <a:effectLst/>
                <a:latin typeface="Corbel" panose="020B0503020204020204" pitchFamily="34" charset="0"/>
              </a:rPr>
              <a:t>Gender Identity: </a:t>
            </a:r>
            <a:r>
              <a:rPr lang="en-US" sz="1800" i="1" dirty="0">
                <a:effectLst/>
                <a:latin typeface="Corbel" panose="020B0503020204020204" pitchFamily="34" charset="0"/>
              </a:rPr>
              <a:t>How I identify</a:t>
            </a:r>
            <a:r>
              <a:rPr lang="en-US" sz="1800" dirty="0">
                <a:effectLst/>
                <a:latin typeface="Corbel" panose="020B0503020204020204" pitchFamily="34" charset="0"/>
              </a:rPr>
              <a:t>. </a:t>
            </a:r>
            <a:endParaRPr lang="en-US" dirty="0"/>
          </a:p>
          <a:p>
            <a:r>
              <a:rPr lang="en-US" sz="1800" dirty="0">
                <a:solidFill>
                  <a:srgbClr val="3F3F3F"/>
                </a:solidFill>
                <a:effectLst/>
                <a:latin typeface="Corbel" panose="020B0503020204020204" pitchFamily="34" charset="0"/>
              </a:rPr>
              <a:t>One’s internal sense of being male, female, neither of these, both, or another gender(s). For transgender people, </a:t>
            </a:r>
            <a:endParaRPr lang="en-US" dirty="0"/>
          </a:p>
          <a:p>
            <a:r>
              <a:rPr lang="en-US" sz="1800" dirty="0">
                <a:solidFill>
                  <a:srgbClr val="3F3F3F"/>
                </a:solidFill>
                <a:effectLst/>
                <a:latin typeface="Corbel" panose="020B0503020204020204" pitchFamily="34" charset="0"/>
              </a:rPr>
              <a:t>their own internal sense of gender identity and their sex assigned at birth are not the same. </a:t>
            </a:r>
            <a:endParaRPr lang="en-US" dirty="0"/>
          </a:p>
          <a:p>
            <a:r>
              <a:rPr lang="en-US" sz="1800" b="1" dirty="0">
                <a:effectLst/>
                <a:latin typeface="Corbel" panose="020B0503020204020204" pitchFamily="34" charset="0"/>
              </a:rPr>
              <a:t>Gender Expression/Presentation: </a:t>
            </a:r>
            <a:r>
              <a:rPr lang="en-US" sz="1800" i="1" dirty="0">
                <a:effectLst/>
                <a:latin typeface="Corbel" panose="020B0503020204020204" pitchFamily="34" charset="0"/>
              </a:rPr>
              <a:t>How I look and express myself. </a:t>
            </a:r>
            <a:endParaRPr lang="en-US" dirty="0"/>
          </a:p>
          <a:p>
            <a:r>
              <a:rPr lang="en-US" sz="1800" dirty="0">
                <a:solidFill>
                  <a:srgbClr val="3F3F3F"/>
                </a:solidFill>
                <a:effectLst/>
                <a:latin typeface="Corbel" panose="020B0503020204020204" pitchFamily="34" charset="0"/>
              </a:rPr>
              <a:t>The physical manifestation of one’s gender identity through clothing, hairstyle, voice, body shape, etc. Most </a:t>
            </a:r>
            <a:endParaRPr lang="en-US" dirty="0"/>
          </a:p>
          <a:p>
            <a:r>
              <a:rPr lang="en-US" sz="1800" dirty="0">
                <a:solidFill>
                  <a:srgbClr val="3F3F3F"/>
                </a:solidFill>
                <a:effectLst/>
                <a:latin typeface="Corbel" panose="020B0503020204020204" pitchFamily="34" charset="0"/>
              </a:rPr>
              <a:t>transgender people seek to make their gender expression (how they look) match their gender identity (who they </a:t>
            </a:r>
            <a:endParaRPr lang="en-US" dirty="0"/>
          </a:p>
          <a:p>
            <a:r>
              <a:rPr lang="en-US" sz="1800" b="1" dirty="0">
                <a:effectLst/>
                <a:latin typeface="Corbel" panose="020B0503020204020204" pitchFamily="34" charset="0"/>
              </a:rPr>
              <a:t>Sex Assigned at Birth</a:t>
            </a:r>
            <a:r>
              <a:rPr lang="en-US" sz="1800" dirty="0">
                <a:effectLst/>
                <a:latin typeface="Corbel" panose="020B0503020204020204" pitchFamily="34" charset="0"/>
              </a:rPr>
              <a:t>: </a:t>
            </a:r>
            <a:r>
              <a:rPr lang="en-US" sz="1800" i="1" dirty="0">
                <a:effectLst/>
                <a:latin typeface="Corbel" panose="020B0503020204020204" pitchFamily="34" charset="0"/>
              </a:rPr>
              <a:t>The sex classification that I was assigned at birth</a:t>
            </a:r>
            <a:r>
              <a:rPr lang="en-US" sz="1800" dirty="0">
                <a:effectLst/>
                <a:latin typeface="Corbel" panose="020B0503020204020204" pitchFamily="34" charset="0"/>
              </a:rPr>
              <a:t>. </a:t>
            </a:r>
            <a:endParaRPr lang="en-US" dirty="0"/>
          </a:p>
          <a:p>
            <a:r>
              <a:rPr lang="en-US" sz="1800" dirty="0">
                <a:solidFill>
                  <a:srgbClr val="3F3F3F"/>
                </a:solidFill>
                <a:effectLst/>
                <a:latin typeface="Corbel" panose="020B0503020204020204" pitchFamily="34" charset="0"/>
              </a:rPr>
              <a:t>The assignment and classification of people as male, female, intersex, or another sex based on a combination of </a:t>
            </a:r>
            <a:endParaRPr lang="en-US" dirty="0"/>
          </a:p>
          <a:p>
            <a:r>
              <a:rPr lang="en-US" sz="1800" dirty="0">
                <a:solidFill>
                  <a:srgbClr val="3F3F3F"/>
                </a:solidFill>
                <a:effectLst/>
                <a:latin typeface="Corbel" panose="020B0503020204020204" pitchFamily="34" charset="0"/>
              </a:rPr>
              <a:t>anatomy, hormones, and chromosomes. This is usually decided at birth or in utero, and is usually based on genitalia. </a:t>
            </a:r>
            <a:endParaRPr lang="en-US" dirty="0"/>
          </a:p>
          <a:p>
            <a:r>
              <a:rPr lang="en-US" sz="1800" b="1" dirty="0">
                <a:effectLst/>
                <a:latin typeface="Corbel" panose="020B0503020204020204" pitchFamily="34" charset="0"/>
              </a:rPr>
              <a:t>Sexually Attracted To</a:t>
            </a:r>
            <a:r>
              <a:rPr lang="en-US" sz="1800" dirty="0">
                <a:effectLst/>
                <a:latin typeface="Corbel" panose="020B0503020204020204" pitchFamily="34" charset="0"/>
              </a:rPr>
              <a:t>: </a:t>
            </a:r>
            <a:r>
              <a:rPr lang="en-US" sz="1800" i="1" dirty="0">
                <a:effectLst/>
                <a:latin typeface="Corbel" panose="020B0503020204020204" pitchFamily="34" charset="0"/>
              </a:rPr>
              <a:t>Whom I am sexually attracted to</a:t>
            </a:r>
            <a:r>
              <a:rPr lang="en-US" sz="1800" dirty="0">
                <a:effectLst/>
                <a:latin typeface="Corbel" panose="020B0503020204020204" pitchFamily="34" charset="0"/>
              </a:rPr>
              <a:t>. </a:t>
            </a:r>
            <a:endParaRPr lang="en-US" dirty="0"/>
          </a:p>
          <a:p>
            <a:r>
              <a:rPr lang="en-US" sz="1800" dirty="0">
                <a:solidFill>
                  <a:srgbClr val="3F3F3F"/>
                </a:solidFill>
                <a:effectLst/>
                <a:latin typeface="Corbel" panose="020B0503020204020204" pitchFamily="34" charset="0"/>
              </a:rPr>
              <a:t>The group of people or genders to which a person can become sexually attracted to, if at all. </a:t>
            </a:r>
            <a:endParaRPr lang="en-US" dirty="0"/>
          </a:p>
          <a:p>
            <a:r>
              <a:rPr lang="en-US" sz="1800" b="1" dirty="0">
                <a:effectLst/>
                <a:latin typeface="Corbel" panose="020B0503020204020204" pitchFamily="34" charset="0"/>
              </a:rPr>
              <a:t>Romantically/Emotionally Attracted To</a:t>
            </a:r>
            <a:r>
              <a:rPr lang="en-US" sz="1800" dirty="0">
                <a:effectLst/>
                <a:latin typeface="Corbel" panose="020B0503020204020204" pitchFamily="34" charset="0"/>
              </a:rPr>
              <a:t>: </a:t>
            </a:r>
            <a:r>
              <a:rPr lang="en-US" sz="1800" i="1" dirty="0">
                <a:effectLst/>
                <a:latin typeface="Corbel" panose="020B0503020204020204" pitchFamily="34" charset="0"/>
              </a:rPr>
              <a:t>Whom I am romantically/emotionally attracted to. </a:t>
            </a:r>
            <a:endParaRPr lang="en-US" dirty="0"/>
          </a:p>
          <a:p>
            <a:r>
              <a:rPr lang="en-US" sz="1800" dirty="0">
                <a:solidFill>
                  <a:srgbClr val="3F3F3F"/>
                </a:solidFill>
                <a:effectLst/>
                <a:latin typeface="Corbel" panose="020B0503020204020204" pitchFamily="34" charset="0"/>
              </a:rPr>
              <a:t>The group of people or genders to which a person can become romantically, emotionally, or spiritually attracted to, if </a:t>
            </a:r>
            <a:endParaRPr lang="en-US" dirty="0"/>
          </a:p>
          <a:p>
            <a:r>
              <a:rPr lang="en-US" sz="1800" dirty="0">
                <a:solidFill>
                  <a:srgbClr val="3F3F3F"/>
                </a:solidFill>
                <a:effectLst/>
                <a:latin typeface="Corbel" panose="020B0503020204020204" pitchFamily="34" charset="0"/>
              </a:rPr>
              <a:t>at all. </a:t>
            </a:r>
            <a:endParaRPr lang="en-US" dirty="0"/>
          </a:p>
          <a:p>
            <a:endParaRPr lang="en-US" dirty="0"/>
          </a:p>
        </p:txBody>
      </p:sp>
      <p:sp>
        <p:nvSpPr>
          <p:cNvPr id="4" name="Slide Number Placeholder 3"/>
          <p:cNvSpPr>
            <a:spLocks noGrp="1"/>
          </p:cNvSpPr>
          <p:nvPr>
            <p:ph type="sldNum" sz="quarter" idx="5"/>
          </p:nvPr>
        </p:nvSpPr>
        <p:spPr/>
        <p:txBody>
          <a:bodyPr/>
          <a:lstStyle/>
          <a:p>
            <a:fld id="{F87D939B-CDF8-BA4E-9A3D-3C933A5B330E}" type="slidenum">
              <a:rPr lang="en-US" smtClean="0"/>
              <a:t>5</a:t>
            </a:fld>
            <a:endParaRPr lang="en-US"/>
          </a:p>
        </p:txBody>
      </p:sp>
    </p:spTree>
    <p:extLst>
      <p:ext uri="{BB962C8B-B14F-4D97-AF65-F5344CB8AC3E}">
        <p14:creationId xmlns:p14="http://schemas.microsoft.com/office/powerpoint/2010/main" val="27281798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8C5579A-9C62-1B4A-BFB7-2070AB980801}" type="slidenum">
              <a:rPr lang="en-US" smtClean="0"/>
              <a:t>7</a:t>
            </a:fld>
            <a:endParaRPr lang="en-US"/>
          </a:p>
        </p:txBody>
      </p:sp>
    </p:spTree>
    <p:extLst>
      <p:ext uri="{BB962C8B-B14F-4D97-AF65-F5344CB8AC3E}">
        <p14:creationId xmlns:p14="http://schemas.microsoft.com/office/powerpoint/2010/main" val="18665536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Minority stress theory basically states that sexual minorities experience unique stressors, including</a:t>
            </a:r>
          </a:p>
          <a:p>
            <a:r>
              <a:rPr lang="en-US" dirty="0"/>
              <a:t>Distal (or external) stressors like discrimination, prejudice, etc. related to sexual orientation</a:t>
            </a:r>
          </a:p>
          <a:p>
            <a:r>
              <a:rPr lang="en-US" dirty="0"/>
              <a:t>Proximal (or internal) stressors like internalized homophobia (believing negative stereotypes/ideas about being a sexual minority)</a:t>
            </a:r>
          </a:p>
          <a:p>
            <a:endParaRPr lang="en-US" dirty="0"/>
          </a:p>
          <a:p>
            <a:r>
              <a:rPr lang="en-US" dirty="0"/>
              <a:t>These stressors interact with two potential moderators (and potential treatment targets!) to predict an individual’s mental health</a:t>
            </a:r>
          </a:p>
          <a:p>
            <a:r>
              <a:rPr lang="en-US" dirty="0"/>
              <a:t>Coping and social support resources</a:t>
            </a:r>
          </a:p>
          <a:p>
            <a:r>
              <a:rPr lang="en-US" dirty="0"/>
              <a:t>Characteristics of minority identity (i.e., how important your sexual minority identity is to you, how good/bad you feel about your sexual minority identity, and how well that aspect of your identity is integrated into your broader sense of self)</a:t>
            </a:r>
          </a:p>
          <a:p>
            <a:endParaRPr lang="en-US" dirty="0"/>
          </a:p>
        </p:txBody>
      </p:sp>
      <p:sp>
        <p:nvSpPr>
          <p:cNvPr id="4" name="Slide Number Placeholder 3"/>
          <p:cNvSpPr>
            <a:spLocks noGrp="1"/>
          </p:cNvSpPr>
          <p:nvPr>
            <p:ph type="sldNum" sz="quarter" idx="5"/>
          </p:nvPr>
        </p:nvSpPr>
        <p:spPr/>
        <p:txBody>
          <a:bodyPr/>
          <a:lstStyle/>
          <a:p>
            <a:fld id="{F8C5579A-9C62-1B4A-BFB7-2070AB980801}" type="slidenum">
              <a:rPr lang="en-US" smtClean="0"/>
              <a:t>8</a:t>
            </a:fld>
            <a:endParaRPr lang="en-US"/>
          </a:p>
        </p:txBody>
      </p:sp>
    </p:spTree>
    <p:extLst>
      <p:ext uri="{BB962C8B-B14F-4D97-AF65-F5344CB8AC3E}">
        <p14:creationId xmlns:p14="http://schemas.microsoft.com/office/powerpoint/2010/main" val="29383877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Q: </a:t>
            </a:r>
            <a:r>
              <a:rPr lang="en-US" b="1" dirty="0">
                <a:effectLst/>
                <a:latin typeface="Helvetica Neue" panose="02000503000000020004" pitchFamily="2" charset="0"/>
              </a:rPr>
              <a:t>As a PhD student in Florida, do you have any state-specific advice for people?</a:t>
            </a:r>
          </a:p>
          <a:p>
            <a:endParaRPr lang="en-US" dirty="0"/>
          </a:p>
          <a:p>
            <a:endParaRPr lang="en-US" dirty="0"/>
          </a:p>
          <a:p>
            <a:endParaRPr lang="en-US" dirty="0"/>
          </a:p>
          <a:p>
            <a:r>
              <a:rPr lang="en-US" dirty="0"/>
              <a:t>We can also think about minority stressors through a structural stigma lens</a:t>
            </a:r>
          </a:p>
          <a:p>
            <a:r>
              <a:rPr lang="en-US" dirty="0"/>
              <a:t>Sexual minorities experience stigma and prejudice at a broader societal level, in interpersonal interactions, and intra-personally.</a:t>
            </a:r>
          </a:p>
          <a:p>
            <a:endParaRPr lang="en-US" dirty="0"/>
          </a:p>
        </p:txBody>
      </p:sp>
      <p:sp>
        <p:nvSpPr>
          <p:cNvPr id="4" name="Slide Number Placeholder 3"/>
          <p:cNvSpPr>
            <a:spLocks noGrp="1"/>
          </p:cNvSpPr>
          <p:nvPr>
            <p:ph type="sldNum" sz="quarter" idx="10"/>
          </p:nvPr>
        </p:nvSpPr>
        <p:spPr/>
        <p:txBody>
          <a:bodyPr/>
          <a:lstStyle/>
          <a:p>
            <a:fld id="{F2C9E959-13CD-43F3-9C3B-60B35F5AACBA}" type="slidenum">
              <a:rPr lang="en-US" smtClean="0"/>
              <a:t>9</a:t>
            </a:fld>
            <a:endParaRPr lang="en-US"/>
          </a:p>
        </p:txBody>
      </p:sp>
    </p:spTree>
    <p:extLst>
      <p:ext uri="{BB962C8B-B14F-4D97-AF65-F5344CB8AC3E}">
        <p14:creationId xmlns:p14="http://schemas.microsoft.com/office/powerpoint/2010/main" val="26681280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5"/>
          </p:nvPr>
        </p:nvSpPr>
        <p:spPr/>
        <p:txBody>
          <a:bodyPr/>
          <a:lstStyle/>
          <a:p>
            <a:fld id="{F87D939B-CDF8-BA4E-9A3D-3C933A5B330E}" type="slidenum">
              <a:rPr lang="en-US" smtClean="0"/>
              <a:t>10</a:t>
            </a:fld>
            <a:endParaRPr lang="en-US"/>
          </a:p>
        </p:txBody>
      </p:sp>
    </p:spTree>
    <p:extLst>
      <p:ext uri="{BB962C8B-B14F-4D97-AF65-F5344CB8AC3E}">
        <p14:creationId xmlns:p14="http://schemas.microsoft.com/office/powerpoint/2010/main" val="208105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7D939B-CDF8-BA4E-9A3D-3C933A5B330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706186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EB8136-4330-4480-80D9-0F6FD970617C}"/>
              </a:ext>
            </a:extLst>
          </p:cNvPr>
          <p:cNvSpPr>
            <a:spLocks noGrp="1"/>
          </p:cNvSpPr>
          <p:nvPr>
            <p:ph type="ctrTitle"/>
          </p:nvPr>
        </p:nvSpPr>
        <p:spPr>
          <a:xfrm>
            <a:off x="576072" y="1124712"/>
            <a:ext cx="11036808" cy="3172968"/>
          </a:xfrm>
        </p:spPr>
        <p:txBody>
          <a:bodyPr anchor="b">
            <a:normAutofit/>
          </a:bodyPr>
          <a:lstStyle>
            <a:lvl1pPr algn="l">
              <a:defRPr sz="8000"/>
            </a:lvl1pPr>
          </a:lstStyle>
          <a:p>
            <a:r>
              <a:rPr lang="en-US" dirty="0"/>
              <a:t>Click to edit Master title style</a:t>
            </a:r>
          </a:p>
        </p:txBody>
      </p:sp>
      <p:sp>
        <p:nvSpPr>
          <p:cNvPr id="3" name="Subtitle 2">
            <a:extLst>
              <a:ext uri="{FF2B5EF4-FFF2-40B4-BE49-F238E27FC236}">
                <a16:creationId xmlns:a16="http://schemas.microsoft.com/office/drawing/2014/main" id="{566E5739-DD96-45FB-B609-3E3447A52FED}"/>
              </a:ext>
            </a:extLst>
          </p:cNvPr>
          <p:cNvSpPr>
            <a:spLocks noGrp="1"/>
          </p:cNvSpPr>
          <p:nvPr>
            <p:ph type="subTitle" idx="1"/>
          </p:nvPr>
        </p:nvSpPr>
        <p:spPr>
          <a:xfrm>
            <a:off x="576072" y="4727448"/>
            <a:ext cx="11036808" cy="1481328"/>
          </a:xfrm>
        </p:spPr>
        <p:txBody>
          <a:bodyPr>
            <a:normAutofit/>
          </a:bodyPr>
          <a:lstStyle>
            <a:lvl1pPr marL="0" indent="0" algn="l">
              <a:buNone/>
              <a:defRPr sz="2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1B9FF558-51F9-42A2-9944-DBE23DA8B224}"/>
              </a:ext>
            </a:extLst>
          </p:cNvPr>
          <p:cNvSpPr>
            <a:spLocks noGrp="1"/>
          </p:cNvSpPr>
          <p:nvPr>
            <p:ph type="dt" sz="half" idx="10"/>
          </p:nvPr>
        </p:nvSpPr>
        <p:spPr>
          <a:xfrm>
            <a:off x="576072" y="6356350"/>
            <a:ext cx="2743200" cy="365125"/>
          </a:xfrm>
        </p:spPr>
        <p:txBody>
          <a:bodyPr/>
          <a:lstStyle/>
          <a:p>
            <a:fld id="{02AC24A9-CCB6-4F8D-B8DB-C2F3692CFA5A}" type="datetimeFigureOut">
              <a:rPr lang="en-US" smtClean="0"/>
              <a:t>11/9/2022</a:t>
            </a:fld>
            <a:endParaRPr lang="en-US" dirty="0"/>
          </a:p>
        </p:txBody>
      </p:sp>
      <p:sp>
        <p:nvSpPr>
          <p:cNvPr id="5" name="Footer Placeholder 4">
            <a:extLst>
              <a:ext uri="{FF2B5EF4-FFF2-40B4-BE49-F238E27FC236}">
                <a16:creationId xmlns:a16="http://schemas.microsoft.com/office/drawing/2014/main" id="{8B8C0E86-A7F7-4BDC-A637-254E5252DED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3D10ADE-E9DA-4E57-BF57-1CCB65219839}"/>
              </a:ext>
            </a:extLst>
          </p:cNvPr>
          <p:cNvSpPr>
            <a:spLocks noGrp="1"/>
          </p:cNvSpPr>
          <p:nvPr>
            <p:ph type="sldNum" sz="quarter" idx="12"/>
          </p:nvPr>
        </p:nvSpPr>
        <p:spPr>
          <a:xfrm>
            <a:off x="8869680" y="6356350"/>
            <a:ext cx="2743200" cy="365125"/>
          </a:xfrm>
        </p:spPr>
        <p:txBody>
          <a:bodyPr/>
          <a:lstStyle/>
          <a:p>
            <a:fld id="{B2DC25EE-239B-4C5F-AAD1-255A7D5F1EE2}" type="slidenum">
              <a:rPr lang="en-US" smtClean="0"/>
              <a:t>‹#›</a:t>
            </a:fld>
            <a:endParaRPr lang="en-US" dirty="0"/>
          </a:p>
        </p:txBody>
      </p:sp>
      <p:sp>
        <p:nvSpPr>
          <p:cNvPr id="8" name="Rectangle 7">
            <a:extLst>
              <a:ext uri="{FF2B5EF4-FFF2-40B4-BE49-F238E27FC236}">
                <a16:creationId xmlns:a16="http://schemas.microsoft.com/office/drawing/2014/main" id="{8D06CE56-3881-4ADA-8CEF-D18B02C242A3}"/>
              </a:ext>
            </a:extLst>
          </p:cNvPr>
          <p:cNvSpPr/>
          <p:nvPr/>
        </p:nvSpPr>
        <p:spPr>
          <a:xfrm rot="5400000">
            <a:off x="857544"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79F3C543-62EC-4433-9C93-A2CD8764E9B4}"/>
              </a:ext>
            </a:extLst>
          </p:cNvPr>
          <p:cNvSpPr/>
          <p:nvPr/>
        </p:nvSpPr>
        <p:spPr>
          <a:xfrm flipV="1">
            <a:off x="578652" y="4501201"/>
            <a:ext cx="11034696"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847677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B32C18-E430-4EC7-BD7C-99D86D012231}"/>
              </a:ext>
            </a:extLst>
          </p:cNvPr>
          <p:cNvSpPr>
            <a:spLocks noGrp="1"/>
          </p:cNvSpPr>
          <p:nvPr>
            <p:ph type="title"/>
          </p:nvPr>
        </p:nvSpPr>
        <p:spPr/>
        <p:txBody>
          <a:body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8FC5012F-7119-4D94-9717-3862E1C9384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9ED9A4A-D287-4207-9037-70DB007A1707}"/>
              </a:ext>
            </a:extLst>
          </p:cNvPr>
          <p:cNvSpPr>
            <a:spLocks noGrp="1"/>
          </p:cNvSpPr>
          <p:nvPr>
            <p:ph type="dt" sz="half" idx="10"/>
          </p:nvPr>
        </p:nvSpPr>
        <p:spPr/>
        <p:txBody>
          <a:bodyPr/>
          <a:lstStyle/>
          <a:p>
            <a:fld id="{02AC24A9-CCB6-4F8D-B8DB-C2F3692CFA5A}" type="datetimeFigureOut">
              <a:rPr lang="en-US" smtClean="0"/>
              <a:t>11/9/2022</a:t>
            </a:fld>
            <a:endParaRPr lang="en-US"/>
          </a:p>
        </p:txBody>
      </p:sp>
      <p:sp>
        <p:nvSpPr>
          <p:cNvPr id="5" name="Footer Placeholder 4">
            <a:extLst>
              <a:ext uri="{FF2B5EF4-FFF2-40B4-BE49-F238E27FC236}">
                <a16:creationId xmlns:a16="http://schemas.microsoft.com/office/drawing/2014/main" id="{61ECFCAC-80DB-43BB-B3F1-AC22BACEE36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7679730-3487-4D94-A0DC-C21684963AB3}"/>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11473414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543C89D-929E-4CD1-BCCC-72A14C0335D6}"/>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FED450EA-A577-4B76-A12F-650BEB20FD8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1D2603B-9ACE-4FA9-805B-9B91EB63DF7D}"/>
              </a:ext>
            </a:extLst>
          </p:cNvPr>
          <p:cNvSpPr>
            <a:spLocks noGrp="1"/>
          </p:cNvSpPr>
          <p:nvPr>
            <p:ph type="dt" sz="half" idx="10"/>
          </p:nvPr>
        </p:nvSpPr>
        <p:spPr/>
        <p:txBody>
          <a:bodyPr/>
          <a:lstStyle/>
          <a:p>
            <a:fld id="{02AC24A9-CCB6-4F8D-B8DB-C2F3692CFA5A}" type="datetimeFigureOut">
              <a:rPr lang="en-US" smtClean="0"/>
              <a:t>11/9/2022</a:t>
            </a:fld>
            <a:endParaRPr lang="en-US"/>
          </a:p>
        </p:txBody>
      </p:sp>
      <p:sp>
        <p:nvSpPr>
          <p:cNvPr id="5" name="Footer Placeholder 4">
            <a:extLst>
              <a:ext uri="{FF2B5EF4-FFF2-40B4-BE49-F238E27FC236}">
                <a16:creationId xmlns:a16="http://schemas.microsoft.com/office/drawing/2014/main" id="{7ECE18AC-D6A9-4A61-885D-68E2B684A43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5197AE4-AA47-4E14-8FFE-171FAE47F49E}"/>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381514378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normAutofit/>
          </a:bodyPr>
          <a:lstStyle>
            <a:lvl1pPr algn="ctr">
              <a:defRPr sz="5600">
                <a:latin typeface="Cambria" panose="02040503050406030204" pitchFamily="18" charset="0"/>
              </a:defRPr>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normAutofit/>
          </a:bodyPr>
          <a:lstStyle>
            <a:lvl1pPr marL="0" indent="0" algn="ctr">
              <a:buNone/>
              <a:defRPr sz="2800">
                <a:latin typeface="Cambria" panose="02040503050406030204"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lvl1pPr>
              <a:defRPr sz="1400">
                <a:latin typeface="Cambria" panose="02040503050406030204" pitchFamily="18" charset="0"/>
              </a:defRPr>
            </a:lvl1pPr>
          </a:lstStyle>
          <a:p>
            <a:fld id="{5CBD6D51-B1BF-4715-A036-004D317A57E8}" type="datetimeFigureOut">
              <a:rPr lang="en-US" smtClean="0"/>
              <a:pPr/>
              <a:t>11/9/2022</a:t>
            </a:fld>
            <a:endParaRPr lang="en-US"/>
          </a:p>
        </p:txBody>
      </p:sp>
      <p:sp>
        <p:nvSpPr>
          <p:cNvPr id="5" name="Footer Placeholder 4"/>
          <p:cNvSpPr>
            <a:spLocks noGrp="1"/>
          </p:cNvSpPr>
          <p:nvPr>
            <p:ph type="ftr" sz="quarter" idx="11"/>
          </p:nvPr>
        </p:nvSpPr>
        <p:spPr/>
        <p:txBody>
          <a:bodyPr/>
          <a:lstStyle>
            <a:lvl1pPr>
              <a:defRPr sz="1400">
                <a:latin typeface="Cambria" panose="02040503050406030204" pitchFamily="18" charset="0"/>
              </a:defRPr>
            </a:lvl1pPr>
          </a:lstStyle>
          <a:p>
            <a:endParaRPr lang="en-US" dirty="0"/>
          </a:p>
        </p:txBody>
      </p:sp>
      <p:sp>
        <p:nvSpPr>
          <p:cNvPr id="6" name="Slide Number Placeholder 5"/>
          <p:cNvSpPr>
            <a:spLocks noGrp="1"/>
          </p:cNvSpPr>
          <p:nvPr>
            <p:ph type="sldNum" sz="quarter" idx="12"/>
          </p:nvPr>
        </p:nvSpPr>
        <p:spPr/>
        <p:txBody>
          <a:bodyPr/>
          <a:lstStyle>
            <a:lvl1pPr>
              <a:defRPr sz="1400">
                <a:latin typeface="Cambria" panose="02040503050406030204" pitchFamily="18" charset="0"/>
              </a:defRPr>
            </a:lvl1pPr>
          </a:lstStyle>
          <a:p>
            <a:fld id="{29BA9B48-D0CA-41FD-A227-DEEB8ACFB85B}" type="slidenum">
              <a:rPr lang="en-US" smtClean="0"/>
              <a:pPr/>
              <a:t>‹#›</a:t>
            </a:fld>
            <a:endParaRPr lang="en-US"/>
          </a:p>
        </p:txBody>
      </p:sp>
    </p:spTree>
    <p:extLst>
      <p:ext uri="{BB962C8B-B14F-4D97-AF65-F5344CB8AC3E}">
        <p14:creationId xmlns:p14="http://schemas.microsoft.com/office/powerpoint/2010/main" val="418970849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9597659" cy="914400"/>
          </a:xfrm>
        </p:spPr>
        <p:txBody>
          <a:bodyPr/>
          <a:lstStyle>
            <a:lvl1pPr>
              <a:defRPr>
                <a:latin typeface="Cambria" panose="02040503050406030204" pitchFamily="18" charset="0"/>
              </a:defRPr>
            </a:lvl1pPr>
          </a:lstStyle>
          <a:p>
            <a:r>
              <a:rPr lang="en-US" dirty="0"/>
              <a:t>Click to edit Master title style</a:t>
            </a:r>
          </a:p>
        </p:txBody>
      </p:sp>
      <p:pic>
        <p:nvPicPr>
          <p:cNvPr id="7" name="Picture 6"/>
          <p:cNvPicPr>
            <a:picLocks noChangeAspect="1"/>
          </p:cNvPicPr>
          <p:nvPr userDrawn="1"/>
        </p:nvPicPr>
        <p:blipFill rotWithShape="1">
          <a:blip r:embed="rId2" cstate="print">
            <a:extLst>
              <a:ext uri="{28A0092B-C50C-407E-A947-70E740481C1C}">
                <a14:useLocalDpi xmlns:a14="http://schemas.microsoft.com/office/drawing/2010/main" val="0"/>
              </a:ext>
            </a:extLst>
          </a:blip>
          <a:srcRect t="46185" r="49765"/>
          <a:stretch/>
        </p:blipFill>
        <p:spPr>
          <a:xfrm>
            <a:off x="60960" y="5834813"/>
            <a:ext cx="12070080" cy="1023187"/>
          </a:xfrm>
          <a:prstGeom prst="rect">
            <a:avLst/>
          </a:prstGeom>
        </p:spPr>
      </p:pic>
      <p:sp>
        <p:nvSpPr>
          <p:cNvPr id="3" name="Content Placeholder 2"/>
          <p:cNvSpPr>
            <a:spLocks noGrp="1"/>
          </p:cNvSpPr>
          <p:nvPr>
            <p:ph idx="1"/>
          </p:nvPr>
        </p:nvSpPr>
        <p:spPr>
          <a:xfrm>
            <a:off x="838200" y="1539875"/>
            <a:ext cx="10515600" cy="4389120"/>
          </a:xfrm>
        </p:spPr>
        <p:txBody>
          <a:bodyPr/>
          <a:lstStyle>
            <a:lvl1pPr>
              <a:defRPr sz="2400">
                <a:latin typeface="Cambria" panose="02040503050406030204" pitchFamily="18" charset="0"/>
              </a:defRPr>
            </a:lvl1pPr>
            <a:lvl2pPr>
              <a:defRPr sz="2200">
                <a:latin typeface="Cambria" panose="02040503050406030204" pitchFamily="18" charset="0"/>
              </a:defRPr>
            </a:lvl2pPr>
            <a:lvl3pPr>
              <a:defRPr>
                <a:latin typeface="Cambria" panose="02040503050406030204" pitchFamily="18" charset="0"/>
              </a:defRPr>
            </a:lvl3pPr>
            <a:lvl4pPr>
              <a:defRPr>
                <a:latin typeface="Cambria" panose="02040503050406030204" pitchFamily="18" charset="0"/>
              </a:defRPr>
            </a:lvl4pPr>
            <a:lvl5pPr>
              <a:defRPr sz="1400">
                <a:latin typeface="Cambria" panose="02040503050406030204" pitchFamily="18"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616834" y="165100"/>
            <a:ext cx="1294297" cy="1289304"/>
          </a:xfrm>
          <a:prstGeom prst="rect">
            <a:avLst/>
          </a:prstGeom>
        </p:spPr>
      </p:pic>
      <p:sp>
        <p:nvSpPr>
          <p:cNvPr id="9" name="Rectangle 8"/>
          <p:cNvSpPr/>
          <p:nvPr userDrawn="1"/>
        </p:nvSpPr>
        <p:spPr>
          <a:xfrm>
            <a:off x="-30480" y="6345936"/>
            <a:ext cx="12252960" cy="5120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latin typeface="Cambria" panose="02040503050406030204" pitchFamily="18" charset="0"/>
              </a:rPr>
              <a:t>SCCAP53.org				effectivechildtherapy.org</a:t>
            </a:r>
          </a:p>
        </p:txBody>
      </p:sp>
    </p:spTree>
    <p:extLst>
      <p:ext uri="{BB962C8B-B14F-4D97-AF65-F5344CB8AC3E}">
        <p14:creationId xmlns:p14="http://schemas.microsoft.com/office/powerpoint/2010/main" val="313751161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CBD6D51-B1BF-4715-A036-004D317A57E8}" type="datetimeFigureOut">
              <a:rPr lang="en-US" smtClean="0"/>
              <a:t>11/9/2022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BA9B48-D0CA-41FD-A227-DEEB8ACFB85B}" type="slidenum">
              <a:rPr lang="en-US" smtClean="0"/>
              <a:t>‹#›</a:t>
            </a:fld>
            <a:endParaRPr lang="en-US"/>
          </a:p>
        </p:txBody>
      </p:sp>
    </p:spTree>
    <p:extLst>
      <p:ext uri="{BB962C8B-B14F-4D97-AF65-F5344CB8AC3E}">
        <p14:creationId xmlns:p14="http://schemas.microsoft.com/office/powerpoint/2010/main" val="84651192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CBD6D51-B1BF-4715-A036-004D317A57E8}" type="datetimeFigureOut">
              <a:rPr lang="en-US" smtClean="0"/>
              <a:t>11/9/2022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9BA9B48-D0CA-41FD-A227-DEEB8ACFB85B}" type="slidenum">
              <a:rPr lang="en-US" smtClean="0"/>
              <a:t>‹#›</a:t>
            </a:fld>
            <a:endParaRPr lang="en-US"/>
          </a:p>
        </p:txBody>
      </p:sp>
    </p:spTree>
    <p:extLst>
      <p:ext uri="{BB962C8B-B14F-4D97-AF65-F5344CB8AC3E}">
        <p14:creationId xmlns:p14="http://schemas.microsoft.com/office/powerpoint/2010/main" val="308640181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CBD6D51-B1BF-4715-A036-004D317A57E8}" type="datetimeFigureOut">
              <a:rPr lang="en-US" smtClean="0"/>
              <a:t>11/9/2022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9BA9B48-D0CA-41FD-A227-DEEB8ACFB85B}" type="slidenum">
              <a:rPr lang="en-US" smtClean="0"/>
              <a:t>‹#›</a:t>
            </a:fld>
            <a:endParaRPr lang="en-US"/>
          </a:p>
        </p:txBody>
      </p:sp>
    </p:spTree>
    <p:extLst>
      <p:ext uri="{BB962C8B-B14F-4D97-AF65-F5344CB8AC3E}">
        <p14:creationId xmlns:p14="http://schemas.microsoft.com/office/powerpoint/2010/main" val="178584992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CBD6D51-B1BF-4715-A036-004D317A57E8}" type="datetimeFigureOut">
              <a:rPr lang="en-US" smtClean="0"/>
              <a:t>11/9/2022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9BA9B48-D0CA-41FD-A227-DEEB8ACFB85B}" type="slidenum">
              <a:rPr lang="en-US" smtClean="0"/>
              <a:t>‹#›</a:t>
            </a:fld>
            <a:endParaRPr lang="en-US"/>
          </a:p>
        </p:txBody>
      </p:sp>
    </p:spTree>
    <p:extLst>
      <p:ext uri="{BB962C8B-B14F-4D97-AF65-F5344CB8AC3E}">
        <p14:creationId xmlns:p14="http://schemas.microsoft.com/office/powerpoint/2010/main" val="159931770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CBD6D51-B1BF-4715-A036-004D317A57E8}" type="datetimeFigureOut">
              <a:rPr lang="en-US" smtClean="0"/>
              <a:t>11/9/2022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9BA9B48-D0CA-41FD-A227-DEEB8ACFB85B}" type="slidenum">
              <a:rPr lang="en-US" smtClean="0"/>
              <a:t>‹#›</a:t>
            </a:fld>
            <a:endParaRPr lang="en-US"/>
          </a:p>
        </p:txBody>
      </p:sp>
    </p:spTree>
    <p:extLst>
      <p:ext uri="{BB962C8B-B14F-4D97-AF65-F5344CB8AC3E}">
        <p14:creationId xmlns:p14="http://schemas.microsoft.com/office/powerpoint/2010/main" val="360321247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CBD6D51-B1BF-4715-A036-004D317A57E8}" type="datetimeFigureOut">
              <a:rPr lang="en-US" smtClean="0"/>
              <a:t>11/9/2022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9BA9B48-D0CA-41FD-A227-DEEB8ACFB85B}" type="slidenum">
              <a:rPr lang="en-US" smtClean="0"/>
              <a:t>‹#›</a:t>
            </a:fld>
            <a:endParaRPr lang="en-US"/>
          </a:p>
        </p:txBody>
      </p:sp>
    </p:spTree>
    <p:extLst>
      <p:ext uri="{BB962C8B-B14F-4D97-AF65-F5344CB8AC3E}">
        <p14:creationId xmlns:p14="http://schemas.microsoft.com/office/powerpoint/2010/main" val="11130800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2D6FBB9D-1CAA-4D05-AB33-BABDFE17B843}"/>
              </a:ext>
            </a:extLst>
          </p:cNvPr>
          <p:cNvSpPr/>
          <p:nvPr/>
        </p:nvSpPr>
        <p:spPr>
          <a:xfrm>
            <a:off x="558209" y="0"/>
            <a:ext cx="11167447" cy="2018806"/>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0" name="Rectangle 9">
            <a:extLst>
              <a:ext uri="{FF2B5EF4-FFF2-40B4-BE49-F238E27FC236}">
                <a16:creationId xmlns:a16="http://schemas.microsoft.com/office/drawing/2014/main" id="{04727B71-B4B6-4823-80A1-68C40B475118}"/>
              </a:ext>
            </a:extLst>
          </p:cNvPr>
          <p:cNvSpPr/>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79A6DB05-9FB5-4B07-8675-74C23D4FD89D}"/>
              </a:ext>
            </a:extLst>
          </p:cNvPr>
          <p:cNvSpPr/>
          <p:nvPr/>
        </p:nvSpPr>
        <p:spPr>
          <a:xfrm>
            <a:off x="498834" y="787352"/>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8D358CF-0758-490A-A084-C46443B9ABE8}"/>
              </a:ext>
            </a:extLst>
          </p:cNvPr>
          <p:cNvSpPr>
            <a:spLocks noGrp="1"/>
          </p:cNvSpPr>
          <p:nvPr>
            <p:ph type="title"/>
          </p:nvPr>
        </p:nvSpPr>
        <p:spPr>
          <a:xfrm>
            <a:off x="1115568" y="548640"/>
            <a:ext cx="10168128" cy="1179576"/>
          </a:xfrm>
        </p:spPr>
        <p:txBody>
          <a:bodyPr>
            <a:normAutofit/>
          </a:bodyPr>
          <a:lstStyle>
            <a:lvl1pPr>
              <a:defRPr sz="4000"/>
            </a:lvl1pPr>
          </a:lstStyle>
          <a:p>
            <a:r>
              <a:rPr lang="en-US" dirty="0"/>
              <a:t>Click to edit Master title style</a:t>
            </a:r>
          </a:p>
        </p:txBody>
      </p:sp>
      <p:sp>
        <p:nvSpPr>
          <p:cNvPr id="3" name="Content Placeholder 2">
            <a:extLst>
              <a:ext uri="{FF2B5EF4-FFF2-40B4-BE49-F238E27FC236}">
                <a16:creationId xmlns:a16="http://schemas.microsoft.com/office/drawing/2014/main" id="{21671183-B3CE-4F45-92FB-98290CA0E2CA}"/>
              </a:ext>
            </a:extLst>
          </p:cNvPr>
          <p:cNvSpPr>
            <a:spLocks noGrp="1"/>
          </p:cNvSpPr>
          <p:nvPr>
            <p:ph idx="1"/>
          </p:nvPr>
        </p:nvSpPr>
        <p:spPr>
          <a:xfrm>
            <a:off x="1115568" y="2478024"/>
            <a:ext cx="10168128" cy="369417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3D7DED67-27EC-4D43-A21C-093C1DB04813}"/>
              </a:ext>
            </a:extLst>
          </p:cNvPr>
          <p:cNvSpPr>
            <a:spLocks noGrp="1"/>
          </p:cNvSpPr>
          <p:nvPr>
            <p:ph type="dt" sz="half" idx="10"/>
          </p:nvPr>
        </p:nvSpPr>
        <p:spPr>
          <a:xfrm>
            <a:off x="1115568" y="6356350"/>
            <a:ext cx="2743200" cy="365125"/>
          </a:xfrm>
        </p:spPr>
        <p:txBody>
          <a:bodyPr/>
          <a:lstStyle/>
          <a:p>
            <a:fld id="{02AC24A9-CCB6-4F8D-B8DB-C2F3692CFA5A}" type="datetimeFigureOut">
              <a:rPr lang="en-US" smtClean="0"/>
              <a:t>11/9/2022</a:t>
            </a:fld>
            <a:endParaRPr lang="en-US"/>
          </a:p>
        </p:txBody>
      </p:sp>
      <p:sp>
        <p:nvSpPr>
          <p:cNvPr id="5" name="Footer Placeholder 4">
            <a:extLst>
              <a:ext uri="{FF2B5EF4-FFF2-40B4-BE49-F238E27FC236}">
                <a16:creationId xmlns:a16="http://schemas.microsoft.com/office/drawing/2014/main" id="{36747CE3-4890-4BC1-94DB-5D49D02C993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3C5AD3-D79A-4D46-B25B-822FE0252511}"/>
              </a:ext>
            </a:extLst>
          </p:cNvPr>
          <p:cNvSpPr>
            <a:spLocks noGrp="1"/>
          </p:cNvSpPr>
          <p:nvPr>
            <p:ph type="sldNum" sz="quarter" idx="12"/>
          </p:nvPr>
        </p:nvSpPr>
        <p:spPr>
          <a:xfrm>
            <a:off x="8540496" y="6356350"/>
            <a:ext cx="2743200" cy="365125"/>
          </a:xfrm>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370504072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CBD6D51-B1BF-4715-A036-004D317A57E8}" type="datetimeFigureOut">
              <a:rPr lang="en-US" smtClean="0"/>
              <a:t>11/9/2022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9BA9B48-D0CA-41FD-A227-DEEB8ACFB85B}" type="slidenum">
              <a:rPr lang="en-US" smtClean="0"/>
              <a:t>‹#›</a:t>
            </a:fld>
            <a:endParaRPr lang="en-US"/>
          </a:p>
        </p:txBody>
      </p:sp>
    </p:spTree>
    <p:extLst>
      <p:ext uri="{BB962C8B-B14F-4D97-AF65-F5344CB8AC3E}">
        <p14:creationId xmlns:p14="http://schemas.microsoft.com/office/powerpoint/2010/main" val="267365961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CBD6D51-B1BF-4715-A036-004D317A57E8}" type="datetimeFigureOut">
              <a:rPr lang="en-US" smtClean="0"/>
              <a:t>11/9/2022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BA9B48-D0CA-41FD-A227-DEEB8ACFB85B}" type="slidenum">
              <a:rPr lang="en-US" smtClean="0"/>
              <a:t>‹#›</a:t>
            </a:fld>
            <a:endParaRPr lang="en-US"/>
          </a:p>
        </p:txBody>
      </p:sp>
    </p:spTree>
    <p:extLst>
      <p:ext uri="{BB962C8B-B14F-4D97-AF65-F5344CB8AC3E}">
        <p14:creationId xmlns:p14="http://schemas.microsoft.com/office/powerpoint/2010/main" val="188803576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CBD6D51-B1BF-4715-A036-004D317A57E8}" type="datetimeFigureOut">
              <a:rPr lang="en-US" smtClean="0"/>
              <a:t>11/9/2022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BA9B48-D0CA-41FD-A227-DEEB8ACFB85B}" type="slidenum">
              <a:rPr lang="en-US" smtClean="0"/>
              <a:t>‹#›</a:t>
            </a:fld>
            <a:endParaRPr lang="en-US"/>
          </a:p>
        </p:txBody>
      </p:sp>
    </p:spTree>
    <p:extLst>
      <p:ext uri="{BB962C8B-B14F-4D97-AF65-F5344CB8AC3E}">
        <p14:creationId xmlns:p14="http://schemas.microsoft.com/office/powerpoint/2010/main" val="42377492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5AEDC5C-2E87-49C6-AB07-A95E5F39ED8E}"/>
              </a:ext>
            </a:extLst>
          </p:cNvPr>
          <p:cNvSpPr/>
          <p:nvPr/>
        </p:nvSpPr>
        <p:spPr>
          <a:xfrm>
            <a:off x="558210" y="4981421"/>
            <a:ext cx="11134956" cy="822960"/>
          </a:xfrm>
          <a:prstGeom prst="rect">
            <a:avLst/>
          </a:prstGeom>
          <a:ln w="12700">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A57D88DE-E462-4C8A-BF99-609390DFB781}"/>
              </a:ext>
            </a:extLst>
          </p:cNvPr>
          <p:cNvSpPr/>
          <p:nvPr/>
        </p:nvSpPr>
        <p:spPr>
          <a:xfrm>
            <a:off x="498834" y="5118581"/>
            <a:ext cx="146304" cy="5486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B8E44900-E8BF-4B12-8BCB-41076E2B68C7}"/>
              </a:ext>
            </a:extLst>
          </p:cNvPr>
          <p:cNvSpPr>
            <a:spLocks noGrp="1"/>
          </p:cNvSpPr>
          <p:nvPr>
            <p:ph type="title"/>
          </p:nvPr>
        </p:nvSpPr>
        <p:spPr>
          <a:xfrm>
            <a:off x="557784" y="640080"/>
            <a:ext cx="10890504" cy="4114800"/>
          </a:xfrm>
        </p:spPr>
        <p:txBody>
          <a:bodyPr anchor="b">
            <a:normAutofit/>
          </a:bodyPr>
          <a:lstStyle>
            <a:lvl1pPr>
              <a:defRPr sz="6600"/>
            </a:lvl1pPr>
          </a:lstStyle>
          <a:p>
            <a:r>
              <a:rPr lang="en-US" dirty="0"/>
              <a:t>Click to edit Master title style</a:t>
            </a:r>
          </a:p>
        </p:txBody>
      </p:sp>
      <p:sp>
        <p:nvSpPr>
          <p:cNvPr id="3" name="Text Placeholder 2">
            <a:extLst>
              <a:ext uri="{FF2B5EF4-FFF2-40B4-BE49-F238E27FC236}">
                <a16:creationId xmlns:a16="http://schemas.microsoft.com/office/drawing/2014/main" id="{917741F9-B00F-4463-A257-6B66DABD9B4E}"/>
              </a:ext>
            </a:extLst>
          </p:cNvPr>
          <p:cNvSpPr>
            <a:spLocks noGrp="1"/>
          </p:cNvSpPr>
          <p:nvPr>
            <p:ph type="body" idx="1"/>
          </p:nvPr>
        </p:nvSpPr>
        <p:spPr>
          <a:xfrm>
            <a:off x="841248" y="5102352"/>
            <a:ext cx="10607040" cy="585216"/>
          </a:xfrm>
        </p:spPr>
        <p:txBody>
          <a:bodyPr anchor="ctr">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D48BFA7D-4401-4285-802B-1579165F0D6D}"/>
              </a:ext>
            </a:extLst>
          </p:cNvPr>
          <p:cNvSpPr>
            <a:spLocks noGrp="1"/>
          </p:cNvSpPr>
          <p:nvPr>
            <p:ph type="dt" sz="half" idx="10"/>
          </p:nvPr>
        </p:nvSpPr>
        <p:spPr/>
        <p:txBody>
          <a:bodyPr/>
          <a:lstStyle/>
          <a:p>
            <a:fld id="{02AC24A9-CCB6-4F8D-B8DB-C2F3692CFA5A}" type="datetimeFigureOut">
              <a:rPr lang="en-US" smtClean="0"/>
              <a:t>11/9/2022</a:t>
            </a:fld>
            <a:endParaRPr lang="en-US"/>
          </a:p>
        </p:txBody>
      </p:sp>
      <p:sp>
        <p:nvSpPr>
          <p:cNvPr id="5" name="Footer Placeholder 4">
            <a:extLst>
              <a:ext uri="{FF2B5EF4-FFF2-40B4-BE49-F238E27FC236}">
                <a16:creationId xmlns:a16="http://schemas.microsoft.com/office/drawing/2014/main" id="{49A909C5-AA19-4195-8376-9002D5DF465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3AC3F32-46E0-47C8-8565-5969A475FDB0}"/>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24929316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076262E-36A0-40C6-ADE6-90CD9FB9B9EA}"/>
              </a:ext>
            </a:extLst>
          </p:cNvPr>
          <p:cNvSpPr/>
          <p:nvPr/>
        </p:nvSpPr>
        <p:spPr>
          <a:xfrm>
            <a:off x="558209" y="0"/>
            <a:ext cx="11167447" cy="2018806"/>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1" name="Rectangle 10">
            <a:extLst>
              <a:ext uri="{FF2B5EF4-FFF2-40B4-BE49-F238E27FC236}">
                <a16:creationId xmlns:a16="http://schemas.microsoft.com/office/drawing/2014/main" id="{42677A9B-4D1D-4D80-912C-24570140A650}"/>
              </a:ext>
            </a:extLst>
          </p:cNvPr>
          <p:cNvSpPr/>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03DC8C98-510F-48C9-82B2-9E4F760A68DF}"/>
              </a:ext>
            </a:extLst>
          </p:cNvPr>
          <p:cNvSpPr/>
          <p:nvPr/>
        </p:nvSpPr>
        <p:spPr>
          <a:xfrm>
            <a:off x="498834" y="787352"/>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17A078AE-0BC3-48F9-87EC-2DB0CCE7E2AE}"/>
              </a:ext>
            </a:extLst>
          </p:cNvPr>
          <p:cNvSpPr>
            <a:spLocks noGrp="1"/>
          </p:cNvSpPr>
          <p:nvPr>
            <p:ph type="title"/>
          </p:nvPr>
        </p:nvSpPr>
        <p:spPr>
          <a:xfrm>
            <a:off x="1115568" y="548640"/>
            <a:ext cx="10168128" cy="1179576"/>
          </a:xfrm>
        </p:spPr>
        <p:txBody>
          <a:bodyPr>
            <a:normAutofit/>
          </a:bodyPr>
          <a:lstStyle>
            <a:lvl1pPr>
              <a:defRPr sz="4000"/>
            </a:lvl1pPr>
          </a:lstStyle>
          <a:p>
            <a:r>
              <a:rPr lang="en-US" dirty="0"/>
              <a:t>Click to edit Master title style</a:t>
            </a:r>
          </a:p>
        </p:txBody>
      </p:sp>
      <p:sp>
        <p:nvSpPr>
          <p:cNvPr id="3" name="Content Placeholder 2">
            <a:extLst>
              <a:ext uri="{FF2B5EF4-FFF2-40B4-BE49-F238E27FC236}">
                <a16:creationId xmlns:a16="http://schemas.microsoft.com/office/drawing/2014/main" id="{292A20DF-0829-4336-B59F-FF9D7AA9D8B6}"/>
              </a:ext>
            </a:extLst>
          </p:cNvPr>
          <p:cNvSpPr>
            <a:spLocks noGrp="1"/>
          </p:cNvSpPr>
          <p:nvPr>
            <p:ph sz="half" idx="1"/>
          </p:nvPr>
        </p:nvSpPr>
        <p:spPr>
          <a:xfrm>
            <a:off x="1115568" y="2478024"/>
            <a:ext cx="4937760" cy="369417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7935D01C-CF67-4DF6-B96C-FFC9D5BF847B}"/>
              </a:ext>
            </a:extLst>
          </p:cNvPr>
          <p:cNvSpPr>
            <a:spLocks noGrp="1"/>
          </p:cNvSpPr>
          <p:nvPr>
            <p:ph sz="half" idx="2"/>
          </p:nvPr>
        </p:nvSpPr>
        <p:spPr>
          <a:xfrm>
            <a:off x="6345936" y="2478024"/>
            <a:ext cx="4937760" cy="369417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29BBD797-6031-4F82-8726-EAB757027FF5}"/>
              </a:ext>
            </a:extLst>
          </p:cNvPr>
          <p:cNvSpPr>
            <a:spLocks noGrp="1"/>
          </p:cNvSpPr>
          <p:nvPr>
            <p:ph type="dt" sz="half" idx="10"/>
          </p:nvPr>
        </p:nvSpPr>
        <p:spPr>
          <a:xfrm>
            <a:off x="1115568" y="6356350"/>
            <a:ext cx="2743200" cy="365125"/>
          </a:xfrm>
        </p:spPr>
        <p:txBody>
          <a:bodyPr/>
          <a:lstStyle/>
          <a:p>
            <a:fld id="{02AC24A9-CCB6-4F8D-B8DB-C2F3692CFA5A}" type="datetimeFigureOut">
              <a:rPr lang="en-US" smtClean="0"/>
              <a:t>11/9/2022</a:t>
            </a:fld>
            <a:endParaRPr lang="en-US"/>
          </a:p>
        </p:txBody>
      </p:sp>
      <p:sp>
        <p:nvSpPr>
          <p:cNvPr id="6" name="Footer Placeholder 5">
            <a:extLst>
              <a:ext uri="{FF2B5EF4-FFF2-40B4-BE49-F238E27FC236}">
                <a16:creationId xmlns:a16="http://schemas.microsoft.com/office/drawing/2014/main" id="{76B3F71C-B897-4909-A75E-8716AD49C15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F78BC14-5BB1-405F-A6F3-C07230F085C8}"/>
              </a:ext>
            </a:extLst>
          </p:cNvPr>
          <p:cNvSpPr>
            <a:spLocks noGrp="1"/>
          </p:cNvSpPr>
          <p:nvPr>
            <p:ph type="sldNum" sz="quarter" idx="12"/>
          </p:nvPr>
        </p:nvSpPr>
        <p:spPr>
          <a:xfrm>
            <a:off x="8540496" y="6356350"/>
            <a:ext cx="2743200" cy="365125"/>
          </a:xfrm>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8772444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6B671BDE-E45C-41A1-9B98-4A607D703855}"/>
              </a:ext>
            </a:extLst>
          </p:cNvPr>
          <p:cNvSpPr/>
          <p:nvPr/>
        </p:nvSpPr>
        <p:spPr>
          <a:xfrm>
            <a:off x="558209" y="0"/>
            <a:ext cx="11167447" cy="2018806"/>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3" name="Rectangle 12">
            <a:extLst>
              <a:ext uri="{FF2B5EF4-FFF2-40B4-BE49-F238E27FC236}">
                <a16:creationId xmlns:a16="http://schemas.microsoft.com/office/drawing/2014/main" id="{299500CE-917A-4D03-A7DF-71D8EBBC1537}"/>
              </a:ext>
            </a:extLst>
          </p:cNvPr>
          <p:cNvSpPr/>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C3D0D377-28B0-417D-886B-9483AF064975}"/>
              </a:ext>
            </a:extLst>
          </p:cNvPr>
          <p:cNvSpPr/>
          <p:nvPr/>
        </p:nvSpPr>
        <p:spPr>
          <a:xfrm>
            <a:off x="498834" y="787352"/>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F8F91F8-0767-40B5-A3AA-72931FC192EA}"/>
              </a:ext>
            </a:extLst>
          </p:cNvPr>
          <p:cNvSpPr>
            <a:spLocks noGrp="1"/>
          </p:cNvSpPr>
          <p:nvPr>
            <p:ph type="title"/>
          </p:nvPr>
        </p:nvSpPr>
        <p:spPr>
          <a:xfrm>
            <a:off x="1115568" y="548640"/>
            <a:ext cx="10168128" cy="1179576"/>
          </a:xfrm>
        </p:spPr>
        <p:txBody>
          <a:bodyPr>
            <a:normAutofit/>
          </a:bodyPr>
          <a:lstStyle>
            <a:lvl1pPr>
              <a:defRPr sz="4000"/>
            </a:lvl1pPr>
          </a:lstStyle>
          <a:p>
            <a:r>
              <a:rPr lang="en-US" dirty="0"/>
              <a:t>Click to edit Master title style</a:t>
            </a:r>
          </a:p>
        </p:txBody>
      </p:sp>
      <p:sp>
        <p:nvSpPr>
          <p:cNvPr id="3" name="Text Placeholder 2">
            <a:extLst>
              <a:ext uri="{FF2B5EF4-FFF2-40B4-BE49-F238E27FC236}">
                <a16:creationId xmlns:a16="http://schemas.microsoft.com/office/drawing/2014/main" id="{AAAE0554-8BEE-4BF6-9519-51B8475D35E1}"/>
              </a:ext>
            </a:extLst>
          </p:cNvPr>
          <p:cNvSpPr>
            <a:spLocks noGrp="1"/>
          </p:cNvSpPr>
          <p:nvPr>
            <p:ph type="body" idx="1"/>
          </p:nvPr>
        </p:nvSpPr>
        <p:spPr>
          <a:xfrm>
            <a:off x="1115568" y="2372650"/>
            <a:ext cx="4937760" cy="823912"/>
          </a:xfrm>
        </p:spPr>
        <p:txBody>
          <a:bodyPr anchor="b"/>
          <a:lstStyle>
            <a:lvl1pPr marL="0" indent="0">
              <a:buNone/>
              <a:defRPr sz="2400" b="1" cap="none"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FD4A358D-C930-48E0-B372-06A826B74C47}"/>
              </a:ext>
            </a:extLst>
          </p:cNvPr>
          <p:cNvSpPr>
            <a:spLocks noGrp="1"/>
          </p:cNvSpPr>
          <p:nvPr>
            <p:ph sz="half" idx="2"/>
          </p:nvPr>
        </p:nvSpPr>
        <p:spPr>
          <a:xfrm>
            <a:off x="1115568" y="3203688"/>
            <a:ext cx="4937760" cy="2968512"/>
          </a:xfrm>
        </p:spPr>
        <p:txBody>
          <a:bodyPr/>
          <a:lstStyle>
            <a:lvl1pPr>
              <a:defRPr sz="2400"/>
            </a:lvl1pPr>
            <a:lvl2pPr>
              <a:defRPr sz="2000"/>
            </a:lvl2pPr>
            <a:lvl3pPr>
              <a:defRPr sz="1800"/>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83B6615E-4966-4150-83B6-C47591B36383}"/>
              </a:ext>
            </a:extLst>
          </p:cNvPr>
          <p:cNvSpPr>
            <a:spLocks noGrp="1"/>
          </p:cNvSpPr>
          <p:nvPr>
            <p:ph type="body" sz="quarter" idx="3"/>
          </p:nvPr>
        </p:nvSpPr>
        <p:spPr>
          <a:xfrm>
            <a:off x="6345936" y="2372650"/>
            <a:ext cx="4937760" cy="823912"/>
          </a:xfrm>
        </p:spPr>
        <p:txBody>
          <a:bodyPr anchor="b"/>
          <a:lstStyle>
            <a:lvl1pPr marL="0" indent="0">
              <a:buNone/>
              <a:defRPr sz="2400" b="1" cap="none"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BD409F6B-C17B-4B4F-9F35-5068BDC4E2FD}"/>
              </a:ext>
            </a:extLst>
          </p:cNvPr>
          <p:cNvSpPr>
            <a:spLocks noGrp="1"/>
          </p:cNvSpPr>
          <p:nvPr>
            <p:ph sz="quarter" idx="4"/>
          </p:nvPr>
        </p:nvSpPr>
        <p:spPr>
          <a:xfrm>
            <a:off x="6345936" y="3203687"/>
            <a:ext cx="4937760" cy="2968511"/>
          </a:xfrm>
        </p:spPr>
        <p:txBody>
          <a:bodyPr/>
          <a:lstStyle>
            <a:lvl1pPr>
              <a:defRPr sz="2400"/>
            </a:lvl1pPr>
            <a:lvl2pPr>
              <a:defRPr sz="2000"/>
            </a:lvl2pPr>
            <a:lvl3pPr>
              <a:defRPr sz="1800"/>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C8BC356D-052B-4A9B-8B2F-6665FD325AB3}"/>
              </a:ext>
            </a:extLst>
          </p:cNvPr>
          <p:cNvSpPr>
            <a:spLocks noGrp="1"/>
          </p:cNvSpPr>
          <p:nvPr>
            <p:ph type="dt" sz="half" idx="10"/>
          </p:nvPr>
        </p:nvSpPr>
        <p:spPr>
          <a:xfrm>
            <a:off x="1115568" y="6356350"/>
            <a:ext cx="2743200" cy="365125"/>
          </a:xfrm>
        </p:spPr>
        <p:txBody>
          <a:bodyPr/>
          <a:lstStyle/>
          <a:p>
            <a:fld id="{02AC24A9-CCB6-4F8D-B8DB-C2F3692CFA5A}" type="datetimeFigureOut">
              <a:rPr lang="en-US" smtClean="0"/>
              <a:t>11/9/2022</a:t>
            </a:fld>
            <a:endParaRPr lang="en-US"/>
          </a:p>
        </p:txBody>
      </p:sp>
      <p:sp>
        <p:nvSpPr>
          <p:cNvPr id="8" name="Footer Placeholder 7">
            <a:extLst>
              <a:ext uri="{FF2B5EF4-FFF2-40B4-BE49-F238E27FC236}">
                <a16:creationId xmlns:a16="http://schemas.microsoft.com/office/drawing/2014/main" id="{69C5E5FA-26A9-467C-93E3-8476142D1D4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279E50C-1E40-4B48-871B-E392428D20A3}"/>
              </a:ext>
            </a:extLst>
          </p:cNvPr>
          <p:cNvSpPr>
            <a:spLocks noGrp="1"/>
          </p:cNvSpPr>
          <p:nvPr>
            <p:ph type="sldNum" sz="quarter" idx="12"/>
          </p:nvPr>
        </p:nvSpPr>
        <p:spPr>
          <a:xfrm>
            <a:off x="8540496" y="6356350"/>
            <a:ext cx="2743200" cy="365125"/>
          </a:xfrm>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9183623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8C0689C4-0DB3-408B-A956-40326B4AE4C4}"/>
              </a:ext>
            </a:extLst>
          </p:cNvPr>
          <p:cNvSpPr/>
          <p:nvPr/>
        </p:nvSpPr>
        <p:spPr>
          <a:xfrm>
            <a:off x="665853" y="1533525"/>
            <a:ext cx="10917063" cy="3790950"/>
          </a:xfrm>
          <a:prstGeom prst="rect">
            <a:avLst/>
          </a:prstGeom>
          <a:ln w="12700">
            <a:solidFill>
              <a:schemeClr val="tx2">
                <a:lumMod val="10000"/>
                <a:lumOff val="90000"/>
              </a:schemeClr>
            </a:solidFill>
          </a:ln>
          <a:effectLst>
            <a:outerShdw blurRad="50800" dist="38100" dir="2700000" algn="tl" rotWithShape="0">
              <a:schemeClr val="bg2">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56E1D10E-1C30-41BF-8C3B-C460C9B5597B}"/>
              </a:ext>
            </a:extLst>
          </p:cNvPr>
          <p:cNvSpPr/>
          <p:nvPr/>
        </p:nvSpPr>
        <p:spPr>
          <a:xfrm>
            <a:off x="609084" y="2971798"/>
            <a:ext cx="128016" cy="9144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79454F2-0EE5-4888-AF4C-82F825E6226E}"/>
              </a:ext>
            </a:extLst>
          </p:cNvPr>
          <p:cNvSpPr>
            <a:spLocks noGrp="1"/>
          </p:cNvSpPr>
          <p:nvPr>
            <p:ph type="title"/>
          </p:nvPr>
        </p:nvSpPr>
        <p:spPr>
          <a:xfrm>
            <a:off x="1078992" y="1938528"/>
            <a:ext cx="10177272" cy="2990088"/>
          </a:xfrm>
        </p:spPr>
        <p:txBody>
          <a:bodyPr>
            <a:normAutofit/>
          </a:bodyPr>
          <a:lstStyle>
            <a:lvl1pPr>
              <a:defRPr sz="5400"/>
            </a:lvl1pPr>
          </a:lstStyle>
          <a:p>
            <a:r>
              <a:rPr lang="en-US" dirty="0"/>
              <a:t>Click to edit Master title style</a:t>
            </a:r>
          </a:p>
        </p:txBody>
      </p:sp>
      <p:sp>
        <p:nvSpPr>
          <p:cNvPr id="3" name="Date Placeholder 2">
            <a:extLst>
              <a:ext uri="{FF2B5EF4-FFF2-40B4-BE49-F238E27FC236}">
                <a16:creationId xmlns:a16="http://schemas.microsoft.com/office/drawing/2014/main" id="{67C91241-A315-4643-91E5-CF2C25CC903A}"/>
              </a:ext>
            </a:extLst>
          </p:cNvPr>
          <p:cNvSpPr>
            <a:spLocks noGrp="1"/>
          </p:cNvSpPr>
          <p:nvPr>
            <p:ph type="dt" sz="half" idx="10"/>
          </p:nvPr>
        </p:nvSpPr>
        <p:spPr/>
        <p:txBody>
          <a:bodyPr/>
          <a:lstStyle/>
          <a:p>
            <a:fld id="{02AC24A9-CCB6-4F8D-B8DB-C2F3692CFA5A}" type="datetimeFigureOut">
              <a:rPr lang="en-US" smtClean="0"/>
              <a:t>11/9/2022</a:t>
            </a:fld>
            <a:endParaRPr lang="en-US"/>
          </a:p>
        </p:txBody>
      </p:sp>
      <p:sp>
        <p:nvSpPr>
          <p:cNvPr id="4" name="Footer Placeholder 3">
            <a:extLst>
              <a:ext uri="{FF2B5EF4-FFF2-40B4-BE49-F238E27FC236}">
                <a16:creationId xmlns:a16="http://schemas.microsoft.com/office/drawing/2014/main" id="{22706D86-5479-487D-94C8-76093D84F37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7739411-CED6-43D4-868D-A65C4161A72B}"/>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5607829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AC447E0-1D4D-4EF2-B81B-4B2400EE3EDB}"/>
              </a:ext>
            </a:extLst>
          </p:cNvPr>
          <p:cNvSpPr>
            <a:spLocks noGrp="1"/>
          </p:cNvSpPr>
          <p:nvPr>
            <p:ph type="dt" sz="half" idx="10"/>
          </p:nvPr>
        </p:nvSpPr>
        <p:spPr/>
        <p:txBody>
          <a:bodyPr/>
          <a:lstStyle/>
          <a:p>
            <a:fld id="{02AC24A9-CCB6-4F8D-B8DB-C2F3692CFA5A}" type="datetimeFigureOut">
              <a:rPr lang="en-US" smtClean="0"/>
              <a:t>11/9/2022</a:t>
            </a:fld>
            <a:endParaRPr lang="en-US"/>
          </a:p>
        </p:txBody>
      </p:sp>
      <p:sp>
        <p:nvSpPr>
          <p:cNvPr id="3" name="Footer Placeholder 2">
            <a:extLst>
              <a:ext uri="{FF2B5EF4-FFF2-40B4-BE49-F238E27FC236}">
                <a16:creationId xmlns:a16="http://schemas.microsoft.com/office/drawing/2014/main" id="{C9984CA0-2A78-4600-9F3D-19B09E790FE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440955-B18E-49D3-AE7B-B331200E34C5}"/>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37908391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FA417FE-CD1A-486F-A4AC-E4000A2FB18E}"/>
              </a:ext>
            </a:extLst>
          </p:cNvPr>
          <p:cNvSpPr/>
          <p:nvPr/>
        </p:nvSpPr>
        <p:spPr>
          <a:xfrm>
            <a:off x="558210" y="1162033"/>
            <a:ext cx="3740740" cy="4643344"/>
          </a:xfrm>
          <a:prstGeom prst="rect">
            <a:avLst/>
          </a:prstGeom>
          <a:ln w="12700">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1318F0F5-812B-472C-9408-B80F2553F5E0}"/>
              </a:ext>
            </a:extLst>
          </p:cNvPr>
          <p:cNvSpPr/>
          <p:nvPr/>
        </p:nvSpPr>
        <p:spPr>
          <a:xfrm>
            <a:off x="498834" y="1618375"/>
            <a:ext cx="146304" cy="8229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7F7751B-CD8F-4F5B-A903-1DCE5D1E8306}"/>
              </a:ext>
            </a:extLst>
          </p:cNvPr>
          <p:cNvSpPr>
            <a:spLocks noGrp="1"/>
          </p:cNvSpPr>
          <p:nvPr>
            <p:ph type="title"/>
          </p:nvPr>
        </p:nvSpPr>
        <p:spPr>
          <a:xfrm>
            <a:off x="868680" y="1709928"/>
            <a:ext cx="3099816" cy="1709928"/>
          </a:xfrm>
        </p:spPr>
        <p:txBody>
          <a:bodyPr tIns="45720" anchor="t">
            <a:normAutofit/>
          </a:bodyPr>
          <a:lstStyle>
            <a:lvl1pPr>
              <a:lnSpc>
                <a:spcPct val="100000"/>
              </a:lnSpc>
              <a:defRPr sz="3400"/>
            </a:lvl1pPr>
          </a:lstStyle>
          <a:p>
            <a:r>
              <a:rPr lang="en-US" dirty="0"/>
              <a:t>Click to edit Master title style</a:t>
            </a:r>
          </a:p>
        </p:txBody>
      </p:sp>
      <p:sp>
        <p:nvSpPr>
          <p:cNvPr id="3" name="Content Placeholder 2">
            <a:extLst>
              <a:ext uri="{FF2B5EF4-FFF2-40B4-BE49-F238E27FC236}">
                <a16:creationId xmlns:a16="http://schemas.microsoft.com/office/drawing/2014/main" id="{EFA55C8A-A0BB-441D-976F-EB56D4382DB6}"/>
              </a:ext>
            </a:extLst>
          </p:cNvPr>
          <p:cNvSpPr>
            <a:spLocks noGrp="1"/>
          </p:cNvSpPr>
          <p:nvPr>
            <p:ph idx="1"/>
          </p:nvPr>
        </p:nvSpPr>
        <p:spPr>
          <a:xfrm>
            <a:off x="4965192" y="1709928"/>
            <a:ext cx="6729984" cy="4096512"/>
          </a:xfrm>
        </p:spPr>
        <p:txBody>
          <a:bodyPr/>
          <a:lstStyle>
            <a:lvl1pPr>
              <a:defRPr sz="2800"/>
            </a:lvl1pPr>
            <a:lvl2pPr>
              <a:defRPr sz="2400"/>
            </a:lvl2pPr>
            <a:lvl3pPr>
              <a:defRPr sz="20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37DE6A51-A2E5-4BFA-B571-9FDFE1BBFB44}"/>
              </a:ext>
            </a:extLst>
          </p:cNvPr>
          <p:cNvSpPr>
            <a:spLocks noGrp="1"/>
          </p:cNvSpPr>
          <p:nvPr>
            <p:ph type="body" sz="half" idx="2"/>
          </p:nvPr>
        </p:nvSpPr>
        <p:spPr>
          <a:xfrm>
            <a:off x="868680" y="3429000"/>
            <a:ext cx="3099816" cy="2066544"/>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3D92778A-DD4C-4651-9C53-8B0C44CD8805}"/>
              </a:ext>
            </a:extLst>
          </p:cNvPr>
          <p:cNvSpPr>
            <a:spLocks noGrp="1"/>
          </p:cNvSpPr>
          <p:nvPr>
            <p:ph type="dt" sz="half" idx="10"/>
          </p:nvPr>
        </p:nvSpPr>
        <p:spPr>
          <a:xfrm>
            <a:off x="868680" y="6356350"/>
            <a:ext cx="2743200" cy="365125"/>
          </a:xfrm>
        </p:spPr>
        <p:txBody>
          <a:bodyPr/>
          <a:lstStyle/>
          <a:p>
            <a:fld id="{02AC24A9-CCB6-4F8D-B8DB-C2F3692CFA5A}" type="datetimeFigureOut">
              <a:rPr lang="en-US" smtClean="0"/>
              <a:t>11/9/2022</a:t>
            </a:fld>
            <a:endParaRPr lang="en-US" dirty="0"/>
          </a:p>
        </p:txBody>
      </p:sp>
      <p:sp>
        <p:nvSpPr>
          <p:cNvPr id="6" name="Footer Placeholder 5">
            <a:extLst>
              <a:ext uri="{FF2B5EF4-FFF2-40B4-BE49-F238E27FC236}">
                <a16:creationId xmlns:a16="http://schemas.microsoft.com/office/drawing/2014/main" id="{9D6C7F66-2DFA-4146-BE1A-CE2890FE45E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285D185-B1B6-4D62-81BE-BE82C80ACA6C}"/>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34160328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68B77B5-211C-456E-B79F-306CC3619347}"/>
              </a:ext>
            </a:extLst>
          </p:cNvPr>
          <p:cNvSpPr/>
          <p:nvPr/>
        </p:nvSpPr>
        <p:spPr>
          <a:xfrm>
            <a:off x="558210" y="1162033"/>
            <a:ext cx="3740740" cy="4643344"/>
          </a:xfrm>
          <a:prstGeom prst="rect">
            <a:avLst/>
          </a:prstGeom>
          <a:ln w="12700">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3B63C338-194D-4F23-ABEC-60A7EA96F302}"/>
              </a:ext>
            </a:extLst>
          </p:cNvPr>
          <p:cNvSpPr/>
          <p:nvPr/>
        </p:nvSpPr>
        <p:spPr>
          <a:xfrm>
            <a:off x="498834" y="1618375"/>
            <a:ext cx="146304" cy="8229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A0C04DCC-0E3E-4F05-9FAC-9FA6CA4B2BAE}"/>
              </a:ext>
            </a:extLst>
          </p:cNvPr>
          <p:cNvSpPr>
            <a:spLocks noGrp="1"/>
          </p:cNvSpPr>
          <p:nvPr>
            <p:ph type="title"/>
          </p:nvPr>
        </p:nvSpPr>
        <p:spPr>
          <a:xfrm>
            <a:off x="868680" y="1709928"/>
            <a:ext cx="3099816" cy="1709928"/>
          </a:xfrm>
        </p:spPr>
        <p:txBody>
          <a:bodyPr tIns="45720" anchor="t">
            <a:normAutofit/>
          </a:bodyPr>
          <a:lstStyle>
            <a:lvl1pPr>
              <a:lnSpc>
                <a:spcPct val="100000"/>
              </a:lnSpc>
              <a:defRPr sz="3400"/>
            </a:lvl1pPr>
          </a:lstStyle>
          <a:p>
            <a:r>
              <a:rPr lang="en-US" dirty="0"/>
              <a:t>Click to edit Master title style</a:t>
            </a:r>
          </a:p>
        </p:txBody>
      </p:sp>
      <p:sp>
        <p:nvSpPr>
          <p:cNvPr id="3" name="Picture Placeholder 2">
            <a:extLst>
              <a:ext uri="{FF2B5EF4-FFF2-40B4-BE49-F238E27FC236}">
                <a16:creationId xmlns:a16="http://schemas.microsoft.com/office/drawing/2014/main" id="{EBA29649-B19F-499E-8E9A-3577EAC8F031}"/>
              </a:ext>
            </a:extLst>
          </p:cNvPr>
          <p:cNvSpPr>
            <a:spLocks noGrp="1"/>
          </p:cNvSpPr>
          <p:nvPr>
            <p:ph type="pic" idx="1"/>
          </p:nvPr>
        </p:nvSpPr>
        <p:spPr>
          <a:xfrm>
            <a:off x="4965192" y="1161288"/>
            <a:ext cx="6729984" cy="4645152"/>
          </a:xfrm>
        </p:spPr>
        <p:txBody>
          <a:bodyPr>
            <a:normAutofit/>
          </a:bodyPr>
          <a:lstStyle>
            <a:lvl1pPr marL="0" indent="0">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a:extLst>
              <a:ext uri="{FF2B5EF4-FFF2-40B4-BE49-F238E27FC236}">
                <a16:creationId xmlns:a16="http://schemas.microsoft.com/office/drawing/2014/main" id="{1BC9EF2E-A8CD-41A1-B11A-0D8842797A98}"/>
              </a:ext>
            </a:extLst>
          </p:cNvPr>
          <p:cNvSpPr>
            <a:spLocks noGrp="1"/>
          </p:cNvSpPr>
          <p:nvPr>
            <p:ph type="body" sz="half" idx="2"/>
          </p:nvPr>
        </p:nvSpPr>
        <p:spPr>
          <a:xfrm>
            <a:off x="868680" y="3438144"/>
            <a:ext cx="3099816" cy="2057400"/>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B44257B5-0DE0-401F-9171-E8687A97DBA7}"/>
              </a:ext>
            </a:extLst>
          </p:cNvPr>
          <p:cNvSpPr>
            <a:spLocks noGrp="1"/>
          </p:cNvSpPr>
          <p:nvPr>
            <p:ph type="dt" sz="half" idx="10"/>
          </p:nvPr>
        </p:nvSpPr>
        <p:spPr>
          <a:xfrm>
            <a:off x="868680" y="6356350"/>
            <a:ext cx="2743200" cy="365125"/>
          </a:xfrm>
        </p:spPr>
        <p:txBody>
          <a:bodyPr/>
          <a:lstStyle/>
          <a:p>
            <a:fld id="{02AC24A9-CCB6-4F8D-B8DB-C2F3692CFA5A}" type="datetimeFigureOut">
              <a:rPr lang="en-US" smtClean="0"/>
              <a:t>11/9/2022</a:t>
            </a:fld>
            <a:endParaRPr lang="en-US"/>
          </a:p>
        </p:txBody>
      </p:sp>
      <p:sp>
        <p:nvSpPr>
          <p:cNvPr id="6" name="Footer Placeholder 5">
            <a:extLst>
              <a:ext uri="{FF2B5EF4-FFF2-40B4-BE49-F238E27FC236}">
                <a16:creationId xmlns:a16="http://schemas.microsoft.com/office/drawing/2014/main" id="{788CD9AD-D667-4FD4-AA34-428AA0BCD09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8770FB6-F273-4BA6-8B97-9835AC537871}"/>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35983905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325BDE-35A4-4AAD-960B-C1415864ADD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BE459C78-0CC4-4552-93DD-49B4194D005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06744A3C-9C54-46A6-B3EF-5B36362423E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2AC24A9-CCB6-4F8D-B8DB-C2F3692CFA5A}" type="datetimeFigureOut">
              <a:rPr lang="en-US" smtClean="0"/>
              <a:t>11/9/2022</a:t>
            </a:fld>
            <a:endParaRPr lang="en-US"/>
          </a:p>
        </p:txBody>
      </p:sp>
      <p:sp>
        <p:nvSpPr>
          <p:cNvPr id="5" name="Footer Placeholder 4">
            <a:extLst>
              <a:ext uri="{FF2B5EF4-FFF2-40B4-BE49-F238E27FC236}">
                <a16:creationId xmlns:a16="http://schemas.microsoft.com/office/drawing/2014/main" id="{07D5A696-7B4B-4181-A961-7D66556D507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3038CB5-8F4A-401D-A3A9-B27DC15B7A8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2DC25EE-239B-4C5F-AAD1-255A7D5F1EE2}" type="slidenum">
              <a:rPr lang="en-US" smtClean="0"/>
              <a:t>‹#›</a:t>
            </a:fld>
            <a:endParaRPr lang="en-US"/>
          </a:p>
        </p:txBody>
      </p:sp>
    </p:spTree>
    <p:extLst>
      <p:ext uri="{BB962C8B-B14F-4D97-AF65-F5344CB8AC3E}">
        <p14:creationId xmlns:p14="http://schemas.microsoft.com/office/powerpoint/2010/main" val="4256538884"/>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5" r:id="rId6"/>
    <p:sldLayoutId id="2147483680" r:id="rId7"/>
    <p:sldLayoutId id="2147483681" r:id="rId8"/>
    <p:sldLayoutId id="2147483682" r:id="rId9"/>
    <p:sldLayoutId id="2147483684"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11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CBD6D51-B1BF-4715-A036-004D317A57E8}" type="datetimeFigureOut">
              <a:rPr lang="en-US" smtClean="0"/>
              <a:t>11/9/2022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9BA9B48-D0CA-41FD-A227-DEEB8ACFB85B}" type="slidenum">
              <a:rPr lang="en-US" smtClean="0"/>
              <a:t>‹#›</a:t>
            </a:fld>
            <a:endParaRPr lang="en-US"/>
          </a:p>
        </p:txBody>
      </p:sp>
    </p:spTree>
    <p:extLst>
      <p:ext uri="{BB962C8B-B14F-4D97-AF65-F5344CB8AC3E}">
        <p14:creationId xmlns:p14="http://schemas.microsoft.com/office/powerpoint/2010/main" val="3182922707"/>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ilanaseagervandyk.com/" TargetMode="External"/><Relationship Id="rId2" Type="http://schemas.openxmlformats.org/officeDocument/2006/relationships/notesSlide" Target="../notesSlides/notesSlide1.xml"/><Relationship Id="rId1" Type="http://schemas.openxmlformats.org/officeDocument/2006/relationships/slideLayout" Target="../slideLayouts/slideLayout13.xml"/><Relationship Id="rId6" Type="http://schemas.openxmlformats.org/officeDocument/2006/relationships/image" Target="../media/image5.jpeg"/><Relationship Id="rId5" Type="http://schemas.openxmlformats.org/officeDocument/2006/relationships/image" Target="../media/image4.jp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6.jpeg"/><Relationship Id="rId1" Type="http://schemas.openxmlformats.org/officeDocument/2006/relationships/slideLayout" Target="../slideLayouts/slideLayout2.xml"/><Relationship Id="rId5" Type="http://schemas.openxmlformats.org/officeDocument/2006/relationships/image" Target="../media/image19.jpg"/><Relationship Id="rId4" Type="http://schemas.openxmlformats.org/officeDocument/2006/relationships/image" Target="../media/image18.jpeg"/></Relationships>
</file>

<file path=ppt/slides/_rels/slide1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8" Type="http://schemas.openxmlformats.org/officeDocument/2006/relationships/image" Target="../media/image22.jpg"/><Relationship Id="rId13" Type="http://schemas.openxmlformats.org/officeDocument/2006/relationships/image" Target="../media/image27.png"/><Relationship Id="rId18" Type="http://schemas.openxmlformats.org/officeDocument/2006/relationships/image" Target="../media/image32.png"/><Relationship Id="rId3" Type="http://schemas.openxmlformats.org/officeDocument/2006/relationships/image" Target="../media/image6.jpeg"/><Relationship Id="rId7" Type="http://schemas.microsoft.com/office/2007/relationships/hdphoto" Target="../media/hdphoto2.wdp"/><Relationship Id="rId12" Type="http://schemas.openxmlformats.org/officeDocument/2006/relationships/image" Target="../media/image26.jpeg"/><Relationship Id="rId17" Type="http://schemas.openxmlformats.org/officeDocument/2006/relationships/image" Target="../media/image31.jpeg"/><Relationship Id="rId2" Type="http://schemas.openxmlformats.org/officeDocument/2006/relationships/notesSlide" Target="../notesSlides/notesSlide9.xml"/><Relationship Id="rId16" Type="http://schemas.openxmlformats.org/officeDocument/2006/relationships/image" Target="../media/image30.png"/><Relationship Id="rId20" Type="http://schemas.openxmlformats.org/officeDocument/2006/relationships/image" Target="../media/image34.png"/><Relationship Id="rId1" Type="http://schemas.openxmlformats.org/officeDocument/2006/relationships/slideLayout" Target="../slideLayouts/slideLayout3.xml"/><Relationship Id="rId6" Type="http://schemas.openxmlformats.org/officeDocument/2006/relationships/image" Target="../media/image21.png"/><Relationship Id="rId11" Type="http://schemas.openxmlformats.org/officeDocument/2006/relationships/image" Target="../media/image25.jpeg"/><Relationship Id="rId5" Type="http://schemas.microsoft.com/office/2007/relationships/hdphoto" Target="../media/hdphoto1.wdp"/><Relationship Id="rId15" Type="http://schemas.openxmlformats.org/officeDocument/2006/relationships/image" Target="../media/image29.png"/><Relationship Id="rId10" Type="http://schemas.openxmlformats.org/officeDocument/2006/relationships/image" Target="../media/image24.jpeg"/><Relationship Id="rId19" Type="http://schemas.openxmlformats.org/officeDocument/2006/relationships/image" Target="../media/image33.jpeg"/><Relationship Id="rId4" Type="http://schemas.openxmlformats.org/officeDocument/2006/relationships/image" Target="../media/image20.png"/><Relationship Id="rId9" Type="http://schemas.openxmlformats.org/officeDocument/2006/relationships/image" Target="../media/image23.png"/><Relationship Id="rId14" Type="http://schemas.openxmlformats.org/officeDocument/2006/relationships/image" Target="../media/image28.png"/></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jpg"/></Relationships>
</file>

<file path=ppt/slides/_rels/slide2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hyperlink" Target="https://psycnet.apa.org/doi/10.1037/a0022858" TargetMode="External"/><Relationship Id="rId4" Type="http://schemas.openxmlformats.org/officeDocument/2006/relationships/hyperlink" Target="https://psycnet.apa.org/doi/10.1037/cpp0000297"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6.jpeg"/></Relationships>
</file>

<file path=ppt/slides/_rels/slide2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hyperlink" Target="https://www.thetrevorproject.org/wp-content/uploads/2021/07/Coming-Out-Handbook.pdf"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38.emf"/></Relationships>
</file>

<file path=ppt/slides/_rels/slide2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40.jpeg"/><Relationship Id="rId4" Type="http://schemas.openxmlformats.org/officeDocument/2006/relationships/image" Target="../media/image39.png"/></Relationships>
</file>

<file path=ppt/slides/_rels/slide2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hyperlink" Target="https://doi.org/10.1080/23794925.2021.1950079" TargetMode="External"/><Relationship Id="rId2" Type="http://schemas.openxmlformats.org/officeDocument/2006/relationships/hyperlink" Target="https://doi.org/10.1037/sgd0000589" TargetMode="External"/><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6.jpeg"/></Relationships>
</file>

<file path=ppt/slides/_rels/slide3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6.jpe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7.xml.rels><?xml version="1.0" encoding="UTF-8" standalone="yes"?>
<Relationships xmlns="http://schemas.openxmlformats.org/package/2006/relationships"><Relationship Id="rId3" Type="http://schemas.openxmlformats.org/officeDocument/2006/relationships/hyperlink" Target="https://www.genderspectrum.org/" TargetMode="External"/><Relationship Id="rId7" Type="http://schemas.openxmlformats.org/officeDocument/2006/relationships/image" Target="../media/image32.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6.jpeg"/><Relationship Id="rId5" Type="http://schemas.openxmlformats.org/officeDocument/2006/relationships/hyperlink" Target="https://standwithtrans.org/" TargetMode="External"/><Relationship Id="rId4" Type="http://schemas.openxmlformats.org/officeDocument/2006/relationships/hyperlink" Target="http://www.imatyfa.org/" TargetMode="External"/></Relationships>
</file>

<file path=ppt/slides/_rels/slide3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hyperlink" Target="https://doi.org/10.1542/peds.2021-056082" TargetMode="External"/></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2.xml"/><Relationship Id="rId1" Type="http://schemas.openxmlformats.org/officeDocument/2006/relationships/video" Target="https://www.youtube.com/embed/-_ldEpFoJCI?feature=oembed" TargetMode="External"/><Relationship Id="rId5" Type="http://schemas.openxmlformats.org/officeDocument/2006/relationships/image" Target="../media/image6.jpeg"/><Relationship Id="rId4" Type="http://schemas.openxmlformats.org/officeDocument/2006/relationships/image" Target="../media/image44.jpeg"/></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2.xml"/><Relationship Id="rId1" Type="http://schemas.openxmlformats.org/officeDocument/2006/relationships/video" Target="https://www.youtube.com/embed/8_gdLCXKl5Y?feature=oembed" TargetMode="External"/><Relationship Id="rId5" Type="http://schemas.openxmlformats.org/officeDocument/2006/relationships/image" Target="../media/image45.jpeg"/><Relationship Id="rId4" Type="http://schemas.openxmlformats.org/officeDocument/2006/relationships/image" Target="../media/image6.jpeg"/></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2.xml"/><Relationship Id="rId1" Type="http://schemas.openxmlformats.org/officeDocument/2006/relationships/video" Target="https://www.youtube.com/embed/dmjSEf2og1A?feature=oembed" TargetMode="External"/><Relationship Id="rId5" Type="http://schemas.openxmlformats.org/officeDocument/2006/relationships/image" Target="../media/image46.jpeg"/><Relationship Id="rId4" Type="http://schemas.openxmlformats.org/officeDocument/2006/relationships/image" Target="../media/image6.jpeg"/></Relationships>
</file>

<file path=ppt/slides/_rels/slide4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6.jpeg"/><Relationship Id="rId1" Type="http://schemas.openxmlformats.org/officeDocument/2006/relationships/slideLayout" Target="../slideLayouts/slideLayout2.xml"/><Relationship Id="rId5" Type="http://schemas.openxmlformats.org/officeDocument/2006/relationships/image" Target="../media/image18.jpeg"/><Relationship Id="rId4" Type="http://schemas.openxmlformats.org/officeDocument/2006/relationships/image" Target="../media/image17.jpeg"/></Relationships>
</file>

<file path=ppt/slides/_rels/slide4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6.jpeg"/><Relationship Id="rId1" Type="http://schemas.openxmlformats.org/officeDocument/2006/relationships/slideLayout" Target="../slideLayouts/slideLayout2.xml"/><Relationship Id="rId6" Type="http://schemas.openxmlformats.org/officeDocument/2006/relationships/image" Target="../media/image50.jpeg"/><Relationship Id="rId5" Type="http://schemas.openxmlformats.org/officeDocument/2006/relationships/image" Target="../media/image49.jpeg"/><Relationship Id="rId4" Type="http://schemas.openxmlformats.org/officeDocument/2006/relationships/image" Target="../media/image48.jpeg"/></Relationships>
</file>

<file path=ppt/slides/_rels/slide46.xml.rels><?xml version="1.0" encoding="UTF-8" standalone="yes"?>
<Relationships xmlns="http://schemas.openxmlformats.org/package/2006/relationships"><Relationship Id="rId8" Type="http://schemas.openxmlformats.org/officeDocument/2006/relationships/hyperlink" Target="https://www.apa.org/practice/guidelines/transgender.pdf" TargetMode="External"/><Relationship Id="rId3" Type="http://schemas.openxmlformats.org/officeDocument/2006/relationships/hyperlink" Target="https://www.thetrevorproject.org/resources/" TargetMode="External"/><Relationship Id="rId7" Type="http://schemas.openxmlformats.org/officeDocument/2006/relationships/hyperlink" Target="https://drive.google.com/file/d/11XcsXKMtvzYqBAW6kbAqWWqj5y6lwoEM/view" TargetMode="External"/><Relationship Id="rId2" Type="http://schemas.openxmlformats.org/officeDocument/2006/relationships/image" Target="../media/image6.jpeg"/><Relationship Id="rId1" Type="http://schemas.openxmlformats.org/officeDocument/2006/relationships/slideLayout" Target="../slideLayouts/slideLayout2.xml"/><Relationship Id="rId6" Type="http://schemas.openxmlformats.org/officeDocument/2006/relationships/hyperlink" Target="https://www.abctsgmsig.com/resources.html" TargetMode="External"/><Relationship Id="rId5" Type="http://schemas.openxmlformats.org/officeDocument/2006/relationships/hyperlink" Target="https://familyproject.sfsu.edu/" TargetMode="External"/><Relationship Id="rId10" Type="http://schemas.openxmlformats.org/officeDocument/2006/relationships/hyperlink" Target="https://www.tandfonline.com/doi/pdf/10.1080/26895269.2022.2100644" TargetMode="External"/><Relationship Id="rId4" Type="http://schemas.openxmlformats.org/officeDocument/2006/relationships/hyperlink" Target="https://www.thetrevorproject.org/wp-content/uploads/2019/10/Coming-Out-Handbook.pdf" TargetMode="External"/><Relationship Id="rId9" Type="http://schemas.openxmlformats.org/officeDocument/2006/relationships/hyperlink" Target="https://www.apa.org/about/policy/psychological-sexual-minority-persons.pdf" TargetMode="External"/></Relationships>
</file>

<file path=ppt/slides/_rels/slide47.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6.jpeg"/><Relationship Id="rId1" Type="http://schemas.openxmlformats.org/officeDocument/2006/relationships/slideLayout" Target="../slideLayouts/slideLayout2.xml"/><Relationship Id="rId5" Type="http://schemas.openxmlformats.org/officeDocument/2006/relationships/image" Target="../media/image53.jpeg"/><Relationship Id="rId4" Type="http://schemas.openxmlformats.org/officeDocument/2006/relationships/image" Target="../media/image52.jpeg"/></Relationships>
</file>

<file path=ppt/slides/_rels/slide4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9000" y="914400"/>
            <a:ext cx="9597659" cy="1168648"/>
          </a:xfrm>
        </p:spPr>
        <p:txBody>
          <a:bodyPr>
            <a:noAutofit/>
          </a:bodyPr>
          <a:lstStyle/>
          <a:p>
            <a:r>
              <a:rPr lang="en-US" sz="4000" b="1" dirty="0">
                <a:latin typeface="Arial" panose="020B0604020202020204" pitchFamily="34" charset="0"/>
                <a:cs typeface="Arial" panose="020B0604020202020204" pitchFamily="34" charset="0"/>
              </a:rPr>
              <a:t>The Kids Are Alright: Affirming CBT with LGBTQ+ Youth and their Families</a:t>
            </a:r>
          </a:p>
        </p:txBody>
      </p:sp>
      <p:sp>
        <p:nvSpPr>
          <p:cNvPr id="3" name="Content Placeholder 2"/>
          <p:cNvSpPr>
            <a:spLocks noGrp="1"/>
          </p:cNvSpPr>
          <p:nvPr>
            <p:ph idx="1"/>
          </p:nvPr>
        </p:nvSpPr>
        <p:spPr>
          <a:xfrm>
            <a:off x="889000" y="2556934"/>
            <a:ext cx="10355470" cy="3708152"/>
          </a:xfrm>
        </p:spPr>
        <p:txBody>
          <a:bodyPr>
            <a:normAutofit/>
          </a:bodyPr>
          <a:lstStyle/>
          <a:p>
            <a:pPr marL="0" lvl="0" indent="0">
              <a:spcBef>
                <a:spcPts val="0"/>
              </a:spcBef>
              <a:buNone/>
            </a:pPr>
            <a:r>
              <a:rPr lang="en-US" sz="2600" b="1" dirty="0">
                <a:latin typeface="Arial" panose="020B0604020202020204" pitchFamily="34" charset="0"/>
                <a:cs typeface="Arial" panose="020B0604020202020204" pitchFamily="34" charset="0"/>
              </a:rPr>
              <a:t>Ilana Seager van Dyk, Ph.D.</a:t>
            </a:r>
          </a:p>
          <a:p>
            <a:pPr marL="0" lvl="0" indent="0">
              <a:spcBef>
                <a:spcPts val="0"/>
              </a:spcBef>
              <a:buNone/>
            </a:pPr>
            <a:r>
              <a:rPr lang="en-US" sz="2600" dirty="0">
                <a:latin typeface="Arial" panose="020B0604020202020204" pitchFamily="34" charset="0"/>
                <a:cs typeface="Arial" panose="020B0604020202020204" pitchFamily="34" charset="0"/>
              </a:rPr>
              <a:t>Senior Lecturer, Massey University</a:t>
            </a:r>
          </a:p>
          <a:p>
            <a:pPr marL="0" lvl="0" indent="0">
              <a:spcBef>
                <a:spcPts val="0"/>
              </a:spcBef>
              <a:buNone/>
            </a:pP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DrIlanaSvD</a:t>
            </a:r>
            <a:endParaRPr lang="en-US" sz="2600" dirty="0">
              <a:latin typeface="Arial" panose="020B0604020202020204" pitchFamily="34" charset="0"/>
              <a:cs typeface="Arial" panose="020B0604020202020204" pitchFamily="34" charset="0"/>
            </a:endParaRPr>
          </a:p>
          <a:p>
            <a:pPr marL="0" lvl="0" indent="0">
              <a:spcBef>
                <a:spcPts val="0"/>
              </a:spcBef>
              <a:buNone/>
            </a:pPr>
            <a:r>
              <a:rPr lang="en-US" sz="2600" dirty="0">
                <a:latin typeface="Arial" panose="020B0604020202020204" pitchFamily="34" charset="0"/>
                <a:cs typeface="Arial" panose="020B0604020202020204" pitchFamily="34" charset="0"/>
                <a:hlinkClick r:id="rId3"/>
              </a:rPr>
              <a:t>www.ilanaseagervandyk.com</a:t>
            </a:r>
            <a:endParaRPr lang="en-US" sz="2600" dirty="0">
              <a:latin typeface="Arial" panose="020B0604020202020204" pitchFamily="34" charset="0"/>
              <a:cs typeface="Arial" panose="020B0604020202020204" pitchFamily="34" charset="0"/>
            </a:endParaRPr>
          </a:p>
          <a:p>
            <a:pPr marL="0" lvl="0" indent="0">
              <a:spcBef>
                <a:spcPts val="0"/>
              </a:spcBef>
              <a:buNone/>
            </a:pPr>
            <a:r>
              <a:rPr lang="en-US" sz="2000" i="1" dirty="0">
                <a:latin typeface="Arial" panose="020B0604020202020204" pitchFamily="34" charset="0"/>
                <a:cs typeface="Arial" panose="020B0604020202020204" pitchFamily="34" charset="0"/>
              </a:rPr>
              <a:t>Funding from Yale FLAGS, Society</a:t>
            </a:r>
          </a:p>
          <a:p>
            <a:pPr marL="0" lvl="0" indent="0">
              <a:spcBef>
                <a:spcPts val="0"/>
              </a:spcBef>
              <a:buNone/>
            </a:pPr>
            <a:r>
              <a:rPr lang="en-US" sz="2000" i="1" dirty="0">
                <a:latin typeface="Arial" panose="020B0604020202020204" pitchFamily="34" charset="0"/>
                <a:cs typeface="Arial" panose="020B0604020202020204" pitchFamily="34" charset="0"/>
              </a:rPr>
              <a:t>for the Advancement of Psychotherapy</a:t>
            </a:r>
          </a:p>
          <a:p>
            <a:pPr marL="0" lvl="0" indent="0">
              <a:spcBef>
                <a:spcPts val="0"/>
              </a:spcBef>
              <a:buNone/>
            </a:pPr>
            <a:endParaRPr lang="en-US" sz="1600" dirty="0">
              <a:latin typeface="Arial" panose="020B0604020202020204" pitchFamily="34" charset="0"/>
              <a:cs typeface="Arial" panose="020B0604020202020204" pitchFamily="34" charset="0"/>
            </a:endParaRPr>
          </a:p>
          <a:p>
            <a:pPr marL="0" lvl="0" indent="0">
              <a:spcBef>
                <a:spcPts val="0"/>
              </a:spcBef>
              <a:buNone/>
            </a:pPr>
            <a:endParaRPr lang="en-US" sz="2600" dirty="0">
              <a:latin typeface="Arial" panose="020B0604020202020204" pitchFamily="34" charset="0"/>
              <a:cs typeface="Arial" panose="020B0604020202020204" pitchFamily="34" charset="0"/>
            </a:endParaRPr>
          </a:p>
          <a:p>
            <a:pPr marL="0" lvl="0" indent="0">
              <a:spcBef>
                <a:spcPts val="0"/>
              </a:spcBef>
              <a:buNone/>
            </a:pPr>
            <a:r>
              <a:rPr lang="en-US" sz="2600" dirty="0">
                <a:latin typeface="Arial" panose="020B0604020202020204" pitchFamily="34" charset="0"/>
                <a:cs typeface="Arial" panose="020B0604020202020204" pitchFamily="34" charset="0"/>
              </a:rPr>
              <a:t>Moderator: </a:t>
            </a:r>
            <a:r>
              <a:rPr lang="en-US" sz="2600" b="1" dirty="0">
                <a:latin typeface="Arial" panose="020B0604020202020204" pitchFamily="34" charset="0"/>
                <a:cs typeface="Arial" panose="020B0604020202020204" pitchFamily="34" charset="0"/>
              </a:rPr>
              <a:t>Leigh Spivey-Rita, Ph.D.</a:t>
            </a:r>
          </a:p>
          <a:p>
            <a:pPr marL="0" lvl="0" indent="0">
              <a:spcBef>
                <a:spcPts val="0"/>
              </a:spcBef>
              <a:buNone/>
            </a:pPr>
            <a:r>
              <a:rPr lang="en-US" sz="2600" dirty="0">
                <a:latin typeface="Arial" panose="020B0604020202020204" pitchFamily="34" charset="0"/>
                <a:cs typeface="Arial" panose="020B0604020202020204" pitchFamily="34" charset="0"/>
              </a:rPr>
              <a:t>Licensed Psychologist &amp; Medical Instructor, Duke University</a:t>
            </a:r>
          </a:p>
        </p:txBody>
      </p:sp>
      <p:pic>
        <p:nvPicPr>
          <p:cNvPr id="1026" name="Picture 2" descr="Twitter - Wikipedia">
            <a:extLst>
              <a:ext uri="{FF2B5EF4-FFF2-40B4-BE49-F238E27FC236}">
                <a16:creationId xmlns:a16="http://schemas.microsoft.com/office/drawing/2014/main" id="{68E882A2-DA56-3E22-4876-E5451CA3239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33671" y="3310465"/>
            <a:ext cx="451057" cy="37253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person wearing glasses&#10;&#10;Description automatically generated with low confidence">
            <a:extLst>
              <a:ext uri="{FF2B5EF4-FFF2-40B4-BE49-F238E27FC236}">
                <a16:creationId xmlns:a16="http://schemas.microsoft.com/office/drawing/2014/main" id="{5BD9C6EF-55BD-C118-3A53-0B37B312D40C}"/>
              </a:ext>
            </a:extLst>
          </p:cNvPr>
          <p:cNvPicPr>
            <a:picLocks noChangeAspect="1"/>
          </p:cNvPicPr>
          <p:nvPr/>
        </p:nvPicPr>
        <p:blipFill rotWithShape="1">
          <a:blip r:embed="rId5"/>
          <a:srcRect l="101" t="8438" r="618" b="25314"/>
          <a:stretch/>
        </p:blipFill>
        <p:spPr>
          <a:xfrm>
            <a:off x="6434666" y="2252256"/>
            <a:ext cx="2723462" cy="2726019"/>
          </a:xfrm>
          <a:prstGeom prst="ellipse">
            <a:avLst/>
          </a:prstGeom>
          <a:ln w="63500" cap="rnd">
            <a:noFill/>
          </a:ln>
          <a:effectLst/>
        </p:spPr>
      </p:pic>
      <p:pic>
        <p:nvPicPr>
          <p:cNvPr id="1028" name="Picture 4" descr="Leigh  Spivey-Rita">
            <a:extLst>
              <a:ext uri="{FF2B5EF4-FFF2-40B4-BE49-F238E27FC236}">
                <a16:creationId xmlns:a16="http://schemas.microsoft.com/office/drawing/2014/main" id="{ECC0C9DA-5100-86D1-E060-56C8BE2DD1EB}"/>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433" t="1985" r="2676" b="34026"/>
          <a:stretch/>
        </p:blipFill>
        <p:spPr bwMode="auto">
          <a:xfrm>
            <a:off x="9158128" y="2252255"/>
            <a:ext cx="2723463" cy="2726019"/>
          </a:xfrm>
          <a:prstGeom prst="ellipse">
            <a:avLst/>
          </a:prstGeom>
          <a:ln w="63500" cap="rnd">
            <a:noFill/>
          </a:ln>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16750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C5CD3F9-A6DA-E44D-8CAB-3ED58D5B4425}"/>
              </a:ext>
            </a:extLst>
          </p:cNvPr>
          <p:cNvPicPr>
            <a:picLocks/>
          </p:cNvPicPr>
          <p:nvPr/>
        </p:nvPicPr>
        <p:blipFill rotWithShape="1">
          <a:blip r:embed="rId3"/>
          <a:srcRect t="46071" b="28087"/>
          <a:stretch/>
        </p:blipFill>
        <p:spPr>
          <a:xfrm>
            <a:off x="0" y="0"/>
            <a:ext cx="5187785" cy="2011680"/>
          </a:xfrm>
          <a:prstGeom prst="rect">
            <a:avLst/>
          </a:prstGeom>
        </p:spPr>
      </p:pic>
      <p:sp>
        <p:nvSpPr>
          <p:cNvPr id="2" name="Title 1">
            <a:extLst>
              <a:ext uri="{FF2B5EF4-FFF2-40B4-BE49-F238E27FC236}">
                <a16:creationId xmlns:a16="http://schemas.microsoft.com/office/drawing/2014/main" id="{7D781EC2-95AC-9D4F-8E39-641DED198C59}"/>
              </a:ext>
            </a:extLst>
          </p:cNvPr>
          <p:cNvSpPr>
            <a:spLocks noGrp="1"/>
          </p:cNvSpPr>
          <p:nvPr>
            <p:ph type="title"/>
          </p:nvPr>
        </p:nvSpPr>
        <p:spPr>
          <a:xfrm>
            <a:off x="146685" y="139145"/>
            <a:ext cx="4866749" cy="1733384"/>
          </a:xfrm>
        </p:spPr>
        <p:txBody>
          <a:bodyPr>
            <a:normAutofit/>
          </a:bodyPr>
          <a:lstStyle/>
          <a:p>
            <a:pPr algn="ctr"/>
            <a:r>
              <a:rPr lang="en-US" dirty="0">
                <a:solidFill>
                  <a:schemeClr val="bg1"/>
                </a:solidFill>
              </a:rPr>
              <a:t>MINORITY STRESS</a:t>
            </a:r>
          </a:p>
        </p:txBody>
      </p:sp>
      <p:sp>
        <p:nvSpPr>
          <p:cNvPr id="3" name="Content Placeholder 2">
            <a:extLst>
              <a:ext uri="{FF2B5EF4-FFF2-40B4-BE49-F238E27FC236}">
                <a16:creationId xmlns:a16="http://schemas.microsoft.com/office/drawing/2014/main" id="{F6A19CC7-E82C-7E42-A074-F657FCF63BA5}"/>
              </a:ext>
            </a:extLst>
          </p:cNvPr>
          <p:cNvSpPr>
            <a:spLocks noGrp="1"/>
          </p:cNvSpPr>
          <p:nvPr>
            <p:ph idx="1"/>
          </p:nvPr>
        </p:nvSpPr>
        <p:spPr>
          <a:xfrm>
            <a:off x="479501" y="2262457"/>
            <a:ext cx="4628528" cy="4191677"/>
          </a:xfrm>
        </p:spPr>
        <p:txBody>
          <a:bodyPr>
            <a:normAutofit lnSpcReduction="10000"/>
          </a:bodyPr>
          <a:lstStyle/>
          <a:p>
            <a:r>
              <a:rPr lang="en-US" sz="2000" dirty="0"/>
              <a:t>40% of homeless youth are LGBTQ (2.5 million)</a:t>
            </a:r>
          </a:p>
          <a:p>
            <a:pPr lvl="1"/>
            <a:r>
              <a:rPr lang="en-US" sz="1600" dirty="0"/>
              <a:t>29% of LGBTQ youth have experienced homelessness, been kicked out, or run away</a:t>
            </a:r>
          </a:p>
          <a:p>
            <a:r>
              <a:rPr lang="en-US" sz="2000" dirty="0"/>
              <a:t>1 in 3 LGBTQ youth report being physically threatened in their lifetime</a:t>
            </a:r>
          </a:p>
          <a:p>
            <a:r>
              <a:rPr lang="en-US" sz="2000" dirty="0"/>
              <a:t>61% of TGNC youth report being prevented/discouraged from using the bathroom that corresponds with their gender identity</a:t>
            </a:r>
          </a:p>
          <a:p>
            <a:endParaRPr lang="en-US" sz="2400" dirty="0"/>
          </a:p>
        </p:txBody>
      </p:sp>
      <p:pic>
        <p:nvPicPr>
          <p:cNvPr id="7" name="Picture 6">
            <a:extLst>
              <a:ext uri="{FF2B5EF4-FFF2-40B4-BE49-F238E27FC236}">
                <a16:creationId xmlns:a16="http://schemas.microsoft.com/office/drawing/2014/main" id="{518301DA-A063-4DB5-A9F2-E5DE1977DB5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87785" y="-23220"/>
            <a:ext cx="7687384" cy="6784115"/>
          </a:xfrm>
          <a:prstGeom prst="rect">
            <a:avLst/>
          </a:prstGeom>
        </p:spPr>
      </p:pic>
      <p:sp>
        <p:nvSpPr>
          <p:cNvPr id="6" name="TextBox 5">
            <a:extLst>
              <a:ext uri="{FF2B5EF4-FFF2-40B4-BE49-F238E27FC236}">
                <a16:creationId xmlns:a16="http://schemas.microsoft.com/office/drawing/2014/main" id="{617A7F93-1D0C-164D-9E33-203F2B6CA3CC}"/>
              </a:ext>
            </a:extLst>
          </p:cNvPr>
          <p:cNvSpPr txBox="1"/>
          <p:nvPr/>
        </p:nvSpPr>
        <p:spPr>
          <a:xfrm>
            <a:off x="146685" y="6483065"/>
            <a:ext cx="11898629" cy="400110"/>
          </a:xfrm>
          <a:prstGeom prst="rect">
            <a:avLst/>
          </a:prstGeom>
          <a:noFill/>
        </p:spPr>
        <p:txBody>
          <a:bodyPr wrap="square" rtlCol="0">
            <a:spAutoFit/>
          </a:bodyPr>
          <a:lstStyle/>
          <a:p>
            <a:r>
              <a:rPr lang="en-US" sz="1000" dirty="0"/>
              <a:t>Trevor Project, National Survey on LGBTQ Youth Mental Health 2020: https://</a:t>
            </a:r>
            <a:r>
              <a:rPr lang="en-US" sz="1000" dirty="0" err="1"/>
              <a:t>www.thetrevorproject.org</a:t>
            </a:r>
            <a:r>
              <a:rPr lang="en-US" sz="1000" dirty="0"/>
              <a:t>/survey-2020</a:t>
            </a:r>
          </a:p>
          <a:p>
            <a:endParaRPr lang="en-US" sz="1000" dirty="0"/>
          </a:p>
        </p:txBody>
      </p:sp>
    </p:spTree>
    <p:extLst>
      <p:ext uri="{BB962C8B-B14F-4D97-AF65-F5344CB8AC3E}">
        <p14:creationId xmlns:p14="http://schemas.microsoft.com/office/powerpoint/2010/main" val="1633298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C5CD3F9-A6DA-E44D-8CAB-3ED58D5B4425}"/>
              </a:ext>
            </a:extLst>
          </p:cNvPr>
          <p:cNvPicPr>
            <a:picLocks/>
          </p:cNvPicPr>
          <p:nvPr/>
        </p:nvPicPr>
        <p:blipFill rotWithShape="1">
          <a:blip r:embed="rId2"/>
          <a:srcRect t="46071" b="28087"/>
          <a:stretch/>
        </p:blipFill>
        <p:spPr>
          <a:xfrm>
            <a:off x="0" y="0"/>
            <a:ext cx="12191999" cy="2011680"/>
          </a:xfrm>
          <a:prstGeom prst="rect">
            <a:avLst/>
          </a:prstGeom>
        </p:spPr>
      </p:pic>
      <p:sp>
        <p:nvSpPr>
          <p:cNvPr id="2" name="Title 1">
            <a:extLst>
              <a:ext uri="{FF2B5EF4-FFF2-40B4-BE49-F238E27FC236}">
                <a16:creationId xmlns:a16="http://schemas.microsoft.com/office/drawing/2014/main" id="{7D781EC2-95AC-9D4F-8E39-641DED198C59}"/>
              </a:ext>
            </a:extLst>
          </p:cNvPr>
          <p:cNvSpPr>
            <a:spLocks noGrp="1"/>
          </p:cNvSpPr>
          <p:nvPr>
            <p:ph type="title"/>
          </p:nvPr>
        </p:nvSpPr>
        <p:spPr>
          <a:xfrm>
            <a:off x="1115568" y="278296"/>
            <a:ext cx="10168128" cy="1733384"/>
          </a:xfrm>
        </p:spPr>
        <p:txBody>
          <a:bodyPr>
            <a:normAutofit/>
          </a:bodyPr>
          <a:lstStyle/>
          <a:p>
            <a:pPr algn="ctr"/>
            <a:r>
              <a:rPr lang="en-US" dirty="0">
                <a:solidFill>
                  <a:schemeClr val="bg1"/>
                </a:solidFill>
              </a:rPr>
              <a:t>SEXUAL IDENTITY DEVELOPMENT</a:t>
            </a:r>
          </a:p>
        </p:txBody>
      </p:sp>
      <p:sp>
        <p:nvSpPr>
          <p:cNvPr id="3" name="Content Placeholder 2">
            <a:extLst>
              <a:ext uri="{FF2B5EF4-FFF2-40B4-BE49-F238E27FC236}">
                <a16:creationId xmlns:a16="http://schemas.microsoft.com/office/drawing/2014/main" id="{F6A19CC7-E82C-7E42-A074-F657FCF63BA5}"/>
              </a:ext>
            </a:extLst>
          </p:cNvPr>
          <p:cNvSpPr>
            <a:spLocks noGrp="1"/>
          </p:cNvSpPr>
          <p:nvPr>
            <p:ph idx="1"/>
          </p:nvPr>
        </p:nvSpPr>
        <p:spPr>
          <a:xfrm>
            <a:off x="749300" y="2276856"/>
            <a:ext cx="10909300" cy="4191677"/>
          </a:xfrm>
        </p:spPr>
        <p:txBody>
          <a:bodyPr>
            <a:normAutofit/>
          </a:bodyPr>
          <a:lstStyle/>
          <a:p>
            <a:r>
              <a:rPr lang="en-US" sz="2400" dirty="0"/>
              <a:t>It’s hard enough figuring out who you are as a teen without adding a stigmatized identity to the mix</a:t>
            </a:r>
          </a:p>
          <a:p>
            <a:r>
              <a:rPr lang="en-US" sz="2400" dirty="0"/>
              <a:t>Many different models of sexual minority identity development</a:t>
            </a:r>
          </a:p>
          <a:p>
            <a:pPr lvl="1"/>
            <a:r>
              <a:rPr lang="en-US" sz="2000" dirty="0"/>
              <a:t>Awareness of being different</a:t>
            </a:r>
          </a:p>
          <a:p>
            <a:pPr lvl="1"/>
            <a:r>
              <a:rPr lang="en-US" sz="2000" dirty="0"/>
              <a:t>Exploring what that could mean</a:t>
            </a:r>
          </a:p>
          <a:p>
            <a:pPr lvl="1"/>
            <a:r>
              <a:rPr lang="en-US" sz="2000" dirty="0"/>
              <a:t>Committing to sexual minority identity &amp; integrating with broader sense of self</a:t>
            </a:r>
          </a:p>
          <a:p>
            <a:pPr lvl="1"/>
            <a:r>
              <a:rPr lang="en-US" sz="2000" dirty="0"/>
              <a:t>Showing that identity outwardly (coming out)</a:t>
            </a:r>
          </a:p>
          <a:p>
            <a:pPr lvl="1"/>
            <a:r>
              <a:rPr lang="en-US" sz="2000" dirty="0"/>
              <a:t>Entering the LGBTQ community</a:t>
            </a:r>
          </a:p>
          <a:p>
            <a:pPr lvl="1"/>
            <a:endParaRPr lang="en-US" sz="2000" dirty="0"/>
          </a:p>
          <a:p>
            <a:endParaRPr lang="en-US" sz="2400" dirty="0"/>
          </a:p>
        </p:txBody>
      </p:sp>
    </p:spTree>
    <p:extLst>
      <p:ext uri="{BB962C8B-B14F-4D97-AF65-F5344CB8AC3E}">
        <p14:creationId xmlns:p14="http://schemas.microsoft.com/office/powerpoint/2010/main" val="26097449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C5CD3F9-A6DA-E44D-8CAB-3ED58D5B4425}"/>
              </a:ext>
            </a:extLst>
          </p:cNvPr>
          <p:cNvPicPr>
            <a:picLocks/>
          </p:cNvPicPr>
          <p:nvPr/>
        </p:nvPicPr>
        <p:blipFill rotWithShape="1">
          <a:blip r:embed="rId2"/>
          <a:srcRect t="46071" b="28087"/>
          <a:stretch/>
        </p:blipFill>
        <p:spPr>
          <a:xfrm>
            <a:off x="0" y="0"/>
            <a:ext cx="12191999" cy="2011680"/>
          </a:xfrm>
          <a:prstGeom prst="rect">
            <a:avLst/>
          </a:prstGeom>
        </p:spPr>
      </p:pic>
      <p:sp>
        <p:nvSpPr>
          <p:cNvPr id="2" name="Title 1">
            <a:extLst>
              <a:ext uri="{FF2B5EF4-FFF2-40B4-BE49-F238E27FC236}">
                <a16:creationId xmlns:a16="http://schemas.microsoft.com/office/drawing/2014/main" id="{7D781EC2-95AC-9D4F-8E39-641DED198C59}"/>
              </a:ext>
            </a:extLst>
          </p:cNvPr>
          <p:cNvSpPr>
            <a:spLocks noGrp="1"/>
          </p:cNvSpPr>
          <p:nvPr>
            <p:ph type="title"/>
          </p:nvPr>
        </p:nvSpPr>
        <p:spPr>
          <a:xfrm>
            <a:off x="1115568" y="278296"/>
            <a:ext cx="10168128" cy="1733384"/>
          </a:xfrm>
        </p:spPr>
        <p:txBody>
          <a:bodyPr>
            <a:normAutofit/>
          </a:bodyPr>
          <a:lstStyle/>
          <a:p>
            <a:pPr algn="ctr"/>
            <a:r>
              <a:rPr lang="en-US" dirty="0">
                <a:solidFill>
                  <a:schemeClr val="bg1"/>
                </a:solidFill>
              </a:rPr>
              <a:t>GENDER IDENTITY DEVELOPMENT</a:t>
            </a:r>
          </a:p>
        </p:txBody>
      </p:sp>
      <p:sp>
        <p:nvSpPr>
          <p:cNvPr id="3" name="Content Placeholder 2">
            <a:extLst>
              <a:ext uri="{FF2B5EF4-FFF2-40B4-BE49-F238E27FC236}">
                <a16:creationId xmlns:a16="http://schemas.microsoft.com/office/drawing/2014/main" id="{F6A19CC7-E82C-7E42-A074-F657FCF63BA5}"/>
              </a:ext>
            </a:extLst>
          </p:cNvPr>
          <p:cNvSpPr>
            <a:spLocks noGrp="1"/>
          </p:cNvSpPr>
          <p:nvPr>
            <p:ph idx="1"/>
          </p:nvPr>
        </p:nvSpPr>
        <p:spPr>
          <a:xfrm>
            <a:off x="749300" y="2276856"/>
            <a:ext cx="10909300" cy="4191677"/>
          </a:xfrm>
        </p:spPr>
        <p:txBody>
          <a:bodyPr>
            <a:normAutofit fontScale="92500" lnSpcReduction="10000"/>
          </a:bodyPr>
          <a:lstStyle/>
          <a:p>
            <a:r>
              <a:rPr lang="en-US" sz="2400" dirty="0"/>
              <a:t>Gender identity development</a:t>
            </a:r>
          </a:p>
          <a:p>
            <a:pPr lvl="1"/>
            <a:r>
              <a:rPr lang="en-US" sz="2000" dirty="0"/>
              <a:t>Awareness of gender — by 3yo</a:t>
            </a:r>
          </a:p>
          <a:p>
            <a:pPr lvl="1"/>
            <a:r>
              <a:rPr lang="en-US" sz="2000" dirty="0"/>
              <a:t>Gender stability — 4-5yo</a:t>
            </a:r>
          </a:p>
          <a:p>
            <a:pPr lvl="2"/>
            <a:r>
              <a:rPr lang="en-US" sz="1600" dirty="0"/>
              <a:t>Believe they will be X gender when they grow up</a:t>
            </a:r>
          </a:p>
          <a:p>
            <a:pPr lvl="2"/>
            <a:r>
              <a:rPr lang="en-US" sz="1600" dirty="0"/>
              <a:t>Classic questions to test gender stability (</a:t>
            </a:r>
            <a:r>
              <a:rPr lang="en-US" sz="1600" dirty="0" err="1"/>
              <a:t>Slaby</a:t>
            </a:r>
            <a:r>
              <a:rPr lang="en-US" sz="1600" dirty="0"/>
              <a:t> &amp; Frey, 1975) – “were you a little girl or a little boy when you were a baby?” “will you be a mommy or a daddy when you grow up?”</a:t>
            </a:r>
          </a:p>
          <a:p>
            <a:pPr lvl="1"/>
            <a:r>
              <a:rPr lang="en-US" sz="2000" dirty="0"/>
              <a:t>Gender constancy — 6-8yo</a:t>
            </a:r>
          </a:p>
          <a:p>
            <a:pPr lvl="2"/>
            <a:r>
              <a:rPr lang="en-US" sz="1600" dirty="0"/>
              <a:t>Understand that they can violate gender norms and that will not change their gender</a:t>
            </a:r>
          </a:p>
          <a:p>
            <a:pPr lvl="2"/>
            <a:r>
              <a:rPr lang="en-US" sz="1600" dirty="0"/>
              <a:t>Classic question to test constancy “if you wore a dress, would you be a girl?”</a:t>
            </a:r>
          </a:p>
          <a:p>
            <a:pPr lvl="2"/>
            <a:r>
              <a:rPr lang="en-US" sz="1600" dirty="0"/>
              <a:t>Strongly influenced by stereotypes</a:t>
            </a:r>
          </a:p>
          <a:p>
            <a:r>
              <a:rPr lang="en-US" sz="2400" dirty="0"/>
              <a:t>Kristina Olson — social transition in these young gender diverse kids removes mental health disparity </a:t>
            </a:r>
            <a:r>
              <a:rPr lang="en-US" sz="1900" dirty="0"/>
              <a:t>(Olson et al., 2016)</a:t>
            </a:r>
          </a:p>
          <a:p>
            <a:endParaRPr lang="en-US" sz="2400" dirty="0"/>
          </a:p>
        </p:txBody>
      </p:sp>
    </p:spTree>
    <p:extLst>
      <p:ext uri="{BB962C8B-B14F-4D97-AF65-F5344CB8AC3E}">
        <p14:creationId xmlns:p14="http://schemas.microsoft.com/office/powerpoint/2010/main" val="96914433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A4DF34-84CF-394A-A540-16BB26439D88}"/>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AAC1D0A4-CBF7-9140-B060-A848C13308C3}"/>
              </a:ext>
            </a:extLst>
          </p:cNvPr>
          <p:cNvSpPr>
            <a:spLocks noGrp="1"/>
          </p:cNvSpPr>
          <p:nvPr>
            <p:ph idx="1"/>
          </p:nvPr>
        </p:nvSpPr>
        <p:spPr>
          <a:xfrm>
            <a:off x="758216" y="2316478"/>
            <a:ext cx="10525480" cy="4541521"/>
          </a:xfrm>
        </p:spPr>
        <p:txBody>
          <a:bodyPr>
            <a:normAutofit fontScale="85000" lnSpcReduction="10000"/>
          </a:bodyPr>
          <a:lstStyle/>
          <a:p>
            <a:r>
              <a:rPr lang="en-US" dirty="0"/>
              <a:t>BELIEVE YOUTH – if they say they are LGBTQ+, you don’t have to “figure out” if they really are. Only explore further if they want to.</a:t>
            </a:r>
          </a:p>
          <a:p>
            <a:r>
              <a:rPr lang="en-US" dirty="0"/>
              <a:t>Invite youth to explore their identities in session</a:t>
            </a:r>
          </a:p>
          <a:p>
            <a:pPr lvl="1"/>
            <a:r>
              <a:rPr lang="en-GB" dirty="0"/>
              <a:t>Is sex, sexuality, or gender something you want to talk about here?</a:t>
            </a:r>
          </a:p>
          <a:p>
            <a:pPr lvl="1"/>
            <a:r>
              <a:rPr lang="en-US" dirty="0"/>
              <a:t>What would you like me to call you today? What pronouns?</a:t>
            </a:r>
          </a:p>
          <a:p>
            <a:pPr lvl="1"/>
            <a:r>
              <a:rPr lang="en-US" dirty="0"/>
              <a:t>Normalize their experience of feeling different (if they do)</a:t>
            </a:r>
          </a:p>
          <a:p>
            <a:pPr lvl="1"/>
            <a:r>
              <a:rPr lang="en-US" dirty="0"/>
              <a:t>Activities:</a:t>
            </a:r>
          </a:p>
          <a:p>
            <a:pPr lvl="2"/>
            <a:r>
              <a:rPr lang="en-US" dirty="0"/>
              <a:t>Gender unicorn</a:t>
            </a:r>
          </a:p>
          <a:p>
            <a:pPr lvl="2"/>
            <a:r>
              <a:rPr lang="en-US" dirty="0"/>
              <a:t>Activities/rewards that align with different identities – debrief to see what feels right for them</a:t>
            </a:r>
          </a:p>
          <a:p>
            <a:pPr lvl="2"/>
            <a:r>
              <a:rPr lang="en-US" dirty="0"/>
              <a:t>Behavioral experiments</a:t>
            </a:r>
          </a:p>
          <a:p>
            <a:pPr lvl="2"/>
            <a:r>
              <a:rPr lang="en-US" dirty="0"/>
              <a:t>Help them connect with role models/resources (even if only online) **great resilience builder**</a:t>
            </a:r>
          </a:p>
          <a:p>
            <a:pPr lvl="1"/>
            <a:endParaRPr lang="en-US" dirty="0"/>
          </a:p>
        </p:txBody>
      </p:sp>
      <p:pic>
        <p:nvPicPr>
          <p:cNvPr id="7" name="Picture 6">
            <a:extLst>
              <a:ext uri="{FF2B5EF4-FFF2-40B4-BE49-F238E27FC236}">
                <a16:creationId xmlns:a16="http://schemas.microsoft.com/office/drawing/2014/main" id="{7BC75B91-CC12-4E13-9168-D0978496F886}"/>
              </a:ext>
            </a:extLst>
          </p:cNvPr>
          <p:cNvPicPr>
            <a:picLocks/>
          </p:cNvPicPr>
          <p:nvPr/>
        </p:nvPicPr>
        <p:blipFill rotWithShape="1">
          <a:blip r:embed="rId2"/>
          <a:srcRect t="46071" b="28087"/>
          <a:stretch/>
        </p:blipFill>
        <p:spPr>
          <a:xfrm>
            <a:off x="0" y="0"/>
            <a:ext cx="12191999" cy="2011680"/>
          </a:xfrm>
          <a:prstGeom prst="rect">
            <a:avLst/>
          </a:prstGeom>
        </p:spPr>
      </p:pic>
      <p:sp>
        <p:nvSpPr>
          <p:cNvPr id="6" name="Title 1">
            <a:extLst>
              <a:ext uri="{FF2B5EF4-FFF2-40B4-BE49-F238E27FC236}">
                <a16:creationId xmlns:a16="http://schemas.microsoft.com/office/drawing/2014/main" id="{9CD51F36-63C5-DD4A-8C19-F2358B9BAA7F}"/>
              </a:ext>
            </a:extLst>
          </p:cNvPr>
          <p:cNvSpPr txBox="1">
            <a:spLocks/>
          </p:cNvSpPr>
          <p:nvPr/>
        </p:nvSpPr>
        <p:spPr>
          <a:xfrm>
            <a:off x="0" y="548640"/>
            <a:ext cx="12192000" cy="117957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kern="1200">
                <a:solidFill>
                  <a:schemeClr val="tx1"/>
                </a:solidFill>
                <a:latin typeface="+mj-lt"/>
                <a:ea typeface="+mj-ea"/>
                <a:cs typeface="+mj-cs"/>
              </a:defRPr>
            </a:lvl1pPr>
          </a:lstStyle>
          <a:p>
            <a:pPr algn="ctr"/>
            <a:r>
              <a:rPr lang="en-US" dirty="0">
                <a:solidFill>
                  <a:schemeClr val="bg1"/>
                </a:solidFill>
              </a:rPr>
              <a:t>SUPPORTING IDENTITY DEVELOPMENT</a:t>
            </a:r>
          </a:p>
        </p:txBody>
      </p:sp>
    </p:spTree>
    <p:extLst>
      <p:ext uri="{BB962C8B-B14F-4D97-AF65-F5344CB8AC3E}">
        <p14:creationId xmlns:p14="http://schemas.microsoft.com/office/powerpoint/2010/main" val="79435856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C5CD3F9-A6DA-E44D-8CAB-3ED58D5B4425}"/>
              </a:ext>
            </a:extLst>
          </p:cNvPr>
          <p:cNvPicPr>
            <a:picLocks/>
          </p:cNvPicPr>
          <p:nvPr/>
        </p:nvPicPr>
        <p:blipFill rotWithShape="1">
          <a:blip r:embed="rId2"/>
          <a:srcRect t="46071" b="28087"/>
          <a:stretch/>
        </p:blipFill>
        <p:spPr>
          <a:xfrm>
            <a:off x="0" y="0"/>
            <a:ext cx="12191999" cy="2011680"/>
          </a:xfrm>
          <a:prstGeom prst="rect">
            <a:avLst/>
          </a:prstGeom>
        </p:spPr>
      </p:pic>
      <p:sp>
        <p:nvSpPr>
          <p:cNvPr id="2" name="Title 1">
            <a:extLst>
              <a:ext uri="{FF2B5EF4-FFF2-40B4-BE49-F238E27FC236}">
                <a16:creationId xmlns:a16="http://schemas.microsoft.com/office/drawing/2014/main" id="{7D781EC2-95AC-9D4F-8E39-641DED198C59}"/>
              </a:ext>
            </a:extLst>
          </p:cNvPr>
          <p:cNvSpPr>
            <a:spLocks noGrp="1"/>
          </p:cNvSpPr>
          <p:nvPr>
            <p:ph type="title"/>
          </p:nvPr>
        </p:nvSpPr>
        <p:spPr/>
        <p:txBody>
          <a:bodyPr/>
          <a:lstStyle/>
          <a:p>
            <a:pPr algn="ctr"/>
            <a:r>
              <a:rPr lang="en-US" dirty="0">
                <a:solidFill>
                  <a:schemeClr val="bg1"/>
                </a:solidFill>
              </a:rPr>
              <a:t>WORKBOOKS </a:t>
            </a:r>
          </a:p>
        </p:txBody>
      </p:sp>
      <p:pic>
        <p:nvPicPr>
          <p:cNvPr id="1028" name="Picture 4" descr="The Gender Quest Workbook: A Guide for Teens and Young Adults Explorin —  ChildTherapyToys">
            <a:extLst>
              <a:ext uri="{FF2B5EF4-FFF2-40B4-BE49-F238E27FC236}">
                <a16:creationId xmlns:a16="http://schemas.microsoft.com/office/drawing/2014/main" id="{2A21746E-1E3F-B049-BA56-568FE9A950B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720" r="9680"/>
          <a:stretch/>
        </p:blipFill>
        <p:spPr bwMode="auto">
          <a:xfrm>
            <a:off x="577273" y="2276856"/>
            <a:ext cx="3438144" cy="421341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The Gender Identity Workbook for Kids: A Guide to Exploring Who You Are:  Storck LCSW, Kelly, Grigni, Noah, Ehrensaft PhD, Diane: 9781684030309:  Amazon.com: Books">
            <a:extLst>
              <a:ext uri="{FF2B5EF4-FFF2-40B4-BE49-F238E27FC236}">
                <a16:creationId xmlns:a16="http://schemas.microsoft.com/office/drawing/2014/main" id="{82DBF2E1-1819-214E-BB17-680E9858EF6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44342" y="2276856"/>
            <a:ext cx="3370730" cy="421341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Diagram&#10;&#10;Description automatically generated">
            <a:extLst>
              <a:ext uri="{FF2B5EF4-FFF2-40B4-BE49-F238E27FC236}">
                <a16:creationId xmlns:a16="http://schemas.microsoft.com/office/drawing/2014/main" id="{8D9DF187-F56F-4891-B2B7-82A946F03159}"/>
              </a:ext>
            </a:extLst>
          </p:cNvPr>
          <p:cNvPicPr>
            <a:picLocks noChangeAspect="1"/>
          </p:cNvPicPr>
          <p:nvPr/>
        </p:nvPicPr>
        <p:blipFill>
          <a:blip r:embed="rId5"/>
          <a:stretch>
            <a:fillRect/>
          </a:stretch>
        </p:blipFill>
        <p:spPr>
          <a:xfrm>
            <a:off x="8176585" y="2261616"/>
            <a:ext cx="3370730" cy="4213412"/>
          </a:xfrm>
          <a:prstGeom prst="rect">
            <a:avLst/>
          </a:prstGeom>
        </p:spPr>
      </p:pic>
    </p:spTree>
    <p:extLst>
      <p:ext uri="{BB962C8B-B14F-4D97-AF65-F5344CB8AC3E}">
        <p14:creationId xmlns:p14="http://schemas.microsoft.com/office/powerpoint/2010/main" val="31005047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0" name="Rectangle 49">
            <a:extLst>
              <a:ext uri="{FF2B5EF4-FFF2-40B4-BE49-F238E27FC236}">
                <a16:creationId xmlns:a16="http://schemas.microsoft.com/office/drawing/2014/main" id="{8D06CE56-3881-4ADA-8CEF-D18B02C242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57544"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2" name="Rectangle 51">
            <a:extLst>
              <a:ext uri="{FF2B5EF4-FFF2-40B4-BE49-F238E27FC236}">
                <a16:creationId xmlns:a16="http://schemas.microsoft.com/office/drawing/2014/main" id="{79F3C543-62EC-4433-9C93-A2CD8764E9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78652" y="4501201"/>
            <a:ext cx="11034696"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54" name="Rectangle 53">
            <a:extLst>
              <a:ext uri="{FF2B5EF4-FFF2-40B4-BE49-F238E27FC236}">
                <a16:creationId xmlns:a16="http://schemas.microsoft.com/office/drawing/2014/main" id="{5A59F003-E00A-43F9-91DC-CC54E3B874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a:ea typeface="+mn-ea"/>
              <a:cs typeface="+mn-cs"/>
            </a:endParaRPr>
          </a:p>
        </p:txBody>
      </p:sp>
      <p:pic>
        <p:nvPicPr>
          <p:cNvPr id="12" name="Picture 11">
            <a:extLst>
              <a:ext uri="{FF2B5EF4-FFF2-40B4-BE49-F238E27FC236}">
                <a16:creationId xmlns:a16="http://schemas.microsoft.com/office/drawing/2014/main" id="{5213C9AB-6BFC-4238-A56B-A5B2E7709D10}"/>
              </a:ext>
            </a:extLst>
          </p:cNvPr>
          <p:cNvPicPr>
            <a:picLocks noChangeAspect="1"/>
          </p:cNvPicPr>
          <p:nvPr/>
        </p:nvPicPr>
        <p:blipFill rotWithShape="1">
          <a:blip r:embed="rId2"/>
          <a:srcRect t="13486" b="2244"/>
          <a:stretch/>
        </p:blipFill>
        <p:spPr>
          <a:xfrm>
            <a:off x="20" y="10"/>
            <a:ext cx="12191981" cy="6857990"/>
          </a:xfrm>
          <a:prstGeom prst="rect">
            <a:avLst/>
          </a:prstGeom>
        </p:spPr>
      </p:pic>
      <p:sp>
        <p:nvSpPr>
          <p:cNvPr id="56" name="Rectangle 55">
            <a:extLst>
              <a:ext uri="{FF2B5EF4-FFF2-40B4-BE49-F238E27FC236}">
                <a16:creationId xmlns:a16="http://schemas.microsoft.com/office/drawing/2014/main" id="{D74A4382-E3AD-430A-9A1F-DFA3E0E77A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799868" y="-1534136"/>
            <a:ext cx="4592270" cy="12192001"/>
          </a:xfrm>
          <a:prstGeom prst="rect">
            <a:avLst/>
          </a:prstGeom>
          <a:gradFill>
            <a:gsLst>
              <a:gs pos="35000">
                <a:schemeClr val="bg1">
                  <a:alpha val="46000"/>
                </a:schemeClr>
              </a:gs>
              <a:gs pos="21000">
                <a:schemeClr val="bg1">
                  <a:alpha val="30000"/>
                </a:schemeClr>
              </a:gs>
              <a:gs pos="0">
                <a:schemeClr val="bg1">
                  <a:alpha val="0"/>
                </a:schemeClr>
              </a:gs>
              <a:gs pos="100000">
                <a:schemeClr val="bg1">
                  <a:alpha val="9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venir Next LT Pro"/>
              <a:ea typeface="+mn-ea"/>
              <a:cs typeface="+mn-cs"/>
            </a:endParaRPr>
          </a:p>
        </p:txBody>
      </p:sp>
      <p:sp>
        <p:nvSpPr>
          <p:cNvPr id="2" name="Title 1">
            <a:extLst>
              <a:ext uri="{FF2B5EF4-FFF2-40B4-BE49-F238E27FC236}">
                <a16:creationId xmlns:a16="http://schemas.microsoft.com/office/drawing/2014/main" id="{15ED0860-4B82-4AEC-9287-736FC9C2D5EF}"/>
              </a:ext>
            </a:extLst>
          </p:cNvPr>
          <p:cNvSpPr>
            <a:spLocks noGrp="1"/>
          </p:cNvSpPr>
          <p:nvPr>
            <p:ph type="title"/>
          </p:nvPr>
        </p:nvSpPr>
        <p:spPr>
          <a:xfrm>
            <a:off x="404553" y="3091928"/>
            <a:ext cx="9078562" cy="2387600"/>
          </a:xfrm>
        </p:spPr>
        <p:txBody>
          <a:bodyPr vert="horz" lIns="91440" tIns="45720" rIns="91440" bIns="45720" rtlCol="0" anchor="b">
            <a:normAutofit/>
          </a:bodyPr>
          <a:lstStyle/>
          <a:p>
            <a:r>
              <a:rPr lang="en-US" sz="4600" dirty="0"/>
              <a:t>How does your setting signal to LGBTQIA+ youth that this is a safe, inclusive space for them?</a:t>
            </a:r>
          </a:p>
        </p:txBody>
      </p:sp>
      <p:sp>
        <p:nvSpPr>
          <p:cNvPr id="58" name="Rectangle: Rounded Corners 57">
            <a:extLst>
              <a:ext uri="{FF2B5EF4-FFF2-40B4-BE49-F238E27FC236}">
                <a16:creationId xmlns:a16="http://schemas.microsoft.com/office/drawing/2014/main" id="{79F40191-0F44-4FD1-82CC-ACB507C14B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575039"/>
            <a:ext cx="9785897" cy="685800"/>
          </a:xfrm>
          <a:prstGeom prst="roundRect">
            <a:avLst>
              <a:gd name="adj"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a:ea typeface="+mn-ea"/>
              <a:cs typeface="+mn-cs"/>
            </a:endParaRPr>
          </a:p>
        </p:txBody>
      </p:sp>
    </p:spTree>
    <p:extLst>
      <p:ext uri="{BB962C8B-B14F-4D97-AF65-F5344CB8AC3E}">
        <p14:creationId xmlns:p14="http://schemas.microsoft.com/office/powerpoint/2010/main" val="2752601934"/>
      </p:ext>
    </p:extLst>
  </p:cSld>
  <p:clrMapOvr>
    <a:overrideClrMapping bg1="dk1" tx1="lt1" bg2="dk2" tx2="lt2" accent1="accent1" accent2="accent2" accent3="accent3" accent4="accent4" accent5="accent5" accent6="accent6" hlink="hlink" folHlink="folHlink"/>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D06CE56-3881-4ADA-8CEF-D18B02C242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57544"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79F3C543-62EC-4433-9C93-A2CD8764E9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78652" y="4501201"/>
            <a:ext cx="11034696"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AF1E83F3-0A53-4611-BE89-A3773C215449}"/>
              </a:ext>
            </a:extLst>
          </p:cNvPr>
          <p:cNvPicPr>
            <a:picLocks noChangeAspect="1"/>
          </p:cNvPicPr>
          <p:nvPr/>
        </p:nvPicPr>
        <p:blipFill rotWithShape="1">
          <a:blip r:embed="rId3"/>
          <a:srcRect t="13486" b="2244"/>
          <a:stretch/>
        </p:blipFill>
        <p:spPr>
          <a:xfrm>
            <a:off x="-1390" y="-295"/>
            <a:ext cx="12191999" cy="6857990"/>
          </a:xfrm>
          <a:prstGeom prst="rect">
            <a:avLst/>
          </a:prstGeom>
        </p:spPr>
      </p:pic>
      <p:sp>
        <p:nvSpPr>
          <p:cNvPr id="13" name="Rectangle 12">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chemeClr val="tx2">
                  <a:alpha val="0"/>
                </a:schemeClr>
              </a:gs>
              <a:gs pos="50000">
                <a:schemeClr val="tx2">
                  <a:alpha val="35000"/>
                </a:schemeClr>
              </a:gs>
              <a:gs pos="100000">
                <a:schemeClr val="tx2">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a:ea typeface="+mn-ea"/>
              <a:cs typeface="+mn-cs"/>
            </a:endParaRPr>
          </a:p>
        </p:txBody>
      </p:sp>
      <p:sp>
        <p:nvSpPr>
          <p:cNvPr id="2" name="Title 1">
            <a:extLst>
              <a:ext uri="{FF2B5EF4-FFF2-40B4-BE49-F238E27FC236}">
                <a16:creationId xmlns:a16="http://schemas.microsoft.com/office/drawing/2014/main" id="{9DE4CC23-7061-4431-B402-CBB882D71504}"/>
              </a:ext>
            </a:extLst>
          </p:cNvPr>
          <p:cNvSpPr>
            <a:spLocks noGrp="1"/>
          </p:cNvSpPr>
          <p:nvPr>
            <p:ph type="title"/>
          </p:nvPr>
        </p:nvSpPr>
        <p:spPr>
          <a:xfrm>
            <a:off x="643466" y="643467"/>
            <a:ext cx="10905059" cy="3330353"/>
          </a:xfrm>
          <a:effectLst>
            <a:outerShdw blurRad="50800" dist="38100" dir="2700000" algn="tl" rotWithShape="0">
              <a:prstClr val="black">
                <a:alpha val="40000"/>
              </a:prstClr>
            </a:outerShdw>
          </a:effectLst>
        </p:spPr>
        <p:txBody>
          <a:bodyPr vert="horz" lIns="91440" tIns="45720" rIns="91440" bIns="45720" rtlCol="0" anchor="b">
            <a:normAutofit/>
          </a:bodyPr>
          <a:lstStyle/>
          <a:p>
            <a:pPr algn="ctr"/>
            <a:r>
              <a:rPr lang="en-US" sz="3600">
                <a:solidFill>
                  <a:schemeClr val="bg1"/>
                </a:solidFill>
              </a:rPr>
              <a:t>Supportive environment</a:t>
            </a:r>
          </a:p>
        </p:txBody>
      </p:sp>
      <p:cxnSp>
        <p:nvCxnSpPr>
          <p:cNvPr id="15" name="Straight Connector 14">
            <a:extLst>
              <a:ext uri="{FF2B5EF4-FFF2-40B4-BE49-F238E27FC236}">
                <a16:creationId xmlns:a16="http://schemas.microsoft.com/office/drawing/2014/main" id="{34E5597F-CE67-4085-9548-E6A8036DA3B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393881" y="4035362"/>
            <a:ext cx="5404237" cy="0"/>
          </a:xfrm>
          <a:prstGeom prst="line">
            <a:avLst/>
          </a:prstGeom>
          <a:ln>
            <a:solidFill>
              <a:schemeClr val="bg1"/>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6" name="Picture 5" descr="A picture containing bubble chart&#10;&#10;Description automatically generated">
            <a:extLst>
              <a:ext uri="{FF2B5EF4-FFF2-40B4-BE49-F238E27FC236}">
                <a16:creationId xmlns:a16="http://schemas.microsoft.com/office/drawing/2014/main" id="{EF644477-9732-4115-B35B-930214AEEC7D}"/>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foregroundMark x1="18596" y1="53175" x2="18246" y2="74074"/>
                        <a14:foregroundMark x1="50526" y1="15873" x2="51053" y2="36772"/>
                        <a14:foregroundMark x1="80000" y1="54497" x2="78421" y2="80423"/>
                      </a14:backgroundRemoval>
                    </a14:imgEffect>
                  </a14:imgLayer>
                </a14:imgProps>
              </a:ext>
            </a:extLst>
          </a:blip>
          <a:stretch>
            <a:fillRect/>
          </a:stretch>
        </p:blipFill>
        <p:spPr>
          <a:xfrm>
            <a:off x="8048390" y="4559"/>
            <a:ext cx="4301244" cy="2852404"/>
          </a:xfrm>
          <a:prstGeom prst="rect">
            <a:avLst/>
          </a:prstGeom>
        </p:spPr>
      </p:pic>
      <p:pic>
        <p:nvPicPr>
          <p:cNvPr id="8" name="Picture 7" descr="Shape&#10;&#10;Description automatically generated">
            <a:extLst>
              <a:ext uri="{FF2B5EF4-FFF2-40B4-BE49-F238E27FC236}">
                <a16:creationId xmlns:a16="http://schemas.microsoft.com/office/drawing/2014/main" id="{DD15A9D9-A057-423E-925D-31EDF5D7F4C0}"/>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foregroundMark x1="32105" y1="81223" x2="65614" y2="78894"/>
                        <a14:foregroundMark x1="65614" y1="78894" x2="71053" y2="79039"/>
                        <a14:foregroundMark x1="28070" y1="77438" x2="35263" y2="83115"/>
                        <a14:foregroundMark x1="35263" y1="83115" x2="48772" y2="82969"/>
                        <a14:foregroundMark x1="48772" y1="82969" x2="59298" y2="82969"/>
                        <a14:foregroundMark x1="59298" y1="82969" x2="70175" y2="82969"/>
                        <a14:foregroundMark x1="70175" y1="82969" x2="70877" y2="79913"/>
                        <a14:foregroundMark x1="28246" y1="78311" x2="32982" y2="84134"/>
                        <a14:foregroundMark x1="32982" y1="84134" x2="34912" y2="83988"/>
                        <a14:foregroundMark x1="29825" y1="79185" x2="28246" y2="82533"/>
                        <a14:foregroundMark x1="28772" y1="79330" x2="28246" y2="83261"/>
                        <a14:foregroundMark x1="27895" y1="78603" x2="28070" y2="83988"/>
                        <a14:foregroundMark x1="29123" y1="84134" x2="33860" y2="84425"/>
                        <a14:foregroundMark x1="35263" y1="84134" x2="42632" y2="84716"/>
                        <a14:foregroundMark x1="43158" y1="84279" x2="61579" y2="82678"/>
                        <a14:foregroundMark x1="61579" y1="82678" x2="51930" y2="84862"/>
                        <a14:foregroundMark x1="51930" y1="84862" x2="45088" y2="83697"/>
                        <a14:foregroundMark x1="58246" y1="83843" x2="70175" y2="84134"/>
                        <a14:foregroundMark x1="70175" y1="84134" x2="70526" y2="82533"/>
                        <a14:foregroundMark x1="27895" y1="33188" x2="27193" y2="36681"/>
                        <a14:foregroundMark x1="28421" y1="44541" x2="28421" y2="48472"/>
                        <a14:foregroundMark x1="27895" y1="56769" x2="28070" y2="61426"/>
                      </a14:backgroundRemoval>
                    </a14:imgEffect>
                  </a14:imgLayer>
                </a14:imgProps>
              </a:ext>
            </a:extLst>
          </a:blip>
          <a:stretch>
            <a:fillRect/>
          </a:stretch>
        </p:blipFill>
        <p:spPr>
          <a:xfrm>
            <a:off x="9693820" y="174275"/>
            <a:ext cx="3332944" cy="4017074"/>
          </a:xfrm>
          <a:prstGeom prst="rect">
            <a:avLst/>
          </a:prstGeom>
        </p:spPr>
      </p:pic>
      <p:pic>
        <p:nvPicPr>
          <p:cNvPr id="12" name="Picture 11" descr="Chart, surface chart&#10;&#10;Description automatically generated">
            <a:extLst>
              <a:ext uri="{FF2B5EF4-FFF2-40B4-BE49-F238E27FC236}">
                <a16:creationId xmlns:a16="http://schemas.microsoft.com/office/drawing/2014/main" id="{71426E2E-2A2A-40DD-B401-15946550680D}"/>
              </a:ext>
            </a:extLst>
          </p:cNvPr>
          <p:cNvPicPr>
            <a:picLocks noChangeAspect="1"/>
          </p:cNvPicPr>
          <p:nvPr/>
        </p:nvPicPr>
        <p:blipFill rotWithShape="1">
          <a:blip r:embed="rId8"/>
          <a:srcRect l="13382" r="31139"/>
          <a:stretch/>
        </p:blipFill>
        <p:spPr>
          <a:xfrm>
            <a:off x="39240" y="21221"/>
            <a:ext cx="2806262" cy="2655580"/>
          </a:xfrm>
          <a:prstGeom prst="rect">
            <a:avLst/>
          </a:prstGeom>
        </p:spPr>
      </p:pic>
      <p:pic>
        <p:nvPicPr>
          <p:cNvPr id="16" name="Picture 15" descr="A blue and white coffee cup&#10;&#10;Description automatically generated with low confidence">
            <a:extLst>
              <a:ext uri="{FF2B5EF4-FFF2-40B4-BE49-F238E27FC236}">
                <a16:creationId xmlns:a16="http://schemas.microsoft.com/office/drawing/2014/main" id="{7FD2775F-010A-42BE-9C20-114F214E8EA5}"/>
              </a:ext>
            </a:extLst>
          </p:cNvPr>
          <p:cNvPicPr>
            <a:picLocks noChangeAspect="1"/>
          </p:cNvPicPr>
          <p:nvPr/>
        </p:nvPicPr>
        <p:blipFill rotWithShape="1">
          <a:blip r:embed="rId9"/>
          <a:srcRect l="28483" t="21401" r="17514" b="25189"/>
          <a:stretch/>
        </p:blipFill>
        <p:spPr>
          <a:xfrm rot="21198070">
            <a:off x="736000" y="2591976"/>
            <a:ext cx="1686838" cy="1668356"/>
          </a:xfrm>
          <a:prstGeom prst="rect">
            <a:avLst/>
          </a:prstGeom>
        </p:spPr>
      </p:pic>
      <p:pic>
        <p:nvPicPr>
          <p:cNvPr id="1026" name="Picture 2" descr="And Tango Makes Three | Book by Justin Richardson, Peter Parnell, Henry  Cole | Official Publisher Page | Simon &amp; Schuster">
            <a:extLst>
              <a:ext uri="{FF2B5EF4-FFF2-40B4-BE49-F238E27FC236}">
                <a16:creationId xmlns:a16="http://schemas.microsoft.com/office/drawing/2014/main" id="{CF1F40DD-06D9-4A3C-997F-C27C94E53AF1}"/>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0" y="4425520"/>
            <a:ext cx="2362200" cy="176212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 Am Jazz by Jessica Herthel">
            <a:extLst>
              <a:ext uri="{FF2B5EF4-FFF2-40B4-BE49-F238E27FC236}">
                <a16:creationId xmlns:a16="http://schemas.microsoft.com/office/drawing/2014/main" id="{43C1B9AD-8280-47B2-B651-8EF6FEAF66C8}"/>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687557" y="5205970"/>
            <a:ext cx="1990725" cy="172402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Printable Certificate of Achievement Certificate of | Etsy New Zealand">
            <a:extLst>
              <a:ext uri="{FF2B5EF4-FFF2-40B4-BE49-F238E27FC236}">
                <a16:creationId xmlns:a16="http://schemas.microsoft.com/office/drawing/2014/main" id="{5E28F133-A6AE-47BE-8764-9F3AF633C9E3}"/>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rot="20671271">
            <a:off x="3686748" y="4760925"/>
            <a:ext cx="2219325" cy="1714500"/>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34">
            <a:extLst>
              <a:ext uri="{FF2B5EF4-FFF2-40B4-BE49-F238E27FC236}">
                <a16:creationId xmlns:a16="http://schemas.microsoft.com/office/drawing/2014/main" id="{76BD8137-3697-48EC-9FEA-6437ED221280}"/>
              </a:ext>
            </a:extLst>
          </p:cNvPr>
          <p:cNvPicPr>
            <a:picLocks noChangeAspect="1"/>
          </p:cNvPicPr>
          <p:nvPr/>
        </p:nvPicPr>
        <p:blipFill rotWithShape="1">
          <a:blip r:embed="rId13"/>
          <a:srcRect t="23676" b="25749"/>
          <a:stretch/>
        </p:blipFill>
        <p:spPr>
          <a:xfrm>
            <a:off x="5310619" y="6017805"/>
            <a:ext cx="2949734" cy="745923"/>
          </a:xfrm>
          <a:prstGeom prst="rect">
            <a:avLst/>
          </a:prstGeom>
        </p:spPr>
      </p:pic>
      <p:pic>
        <p:nvPicPr>
          <p:cNvPr id="39" name="Picture 38" descr="Graphical user interface, text, application, chat or text message&#10;&#10;Description automatically generated">
            <a:extLst>
              <a:ext uri="{FF2B5EF4-FFF2-40B4-BE49-F238E27FC236}">
                <a16:creationId xmlns:a16="http://schemas.microsoft.com/office/drawing/2014/main" id="{2209A49B-ADAB-4FD7-9DB1-6B13F85D9AE9}"/>
              </a:ext>
            </a:extLst>
          </p:cNvPr>
          <p:cNvPicPr>
            <a:picLocks noChangeAspect="1"/>
          </p:cNvPicPr>
          <p:nvPr/>
        </p:nvPicPr>
        <p:blipFill rotWithShape="1">
          <a:blip r:embed="rId14"/>
          <a:srcRect r="43512" b="68541"/>
          <a:stretch/>
        </p:blipFill>
        <p:spPr>
          <a:xfrm>
            <a:off x="7496648" y="4345849"/>
            <a:ext cx="2606497" cy="1192106"/>
          </a:xfrm>
          <a:prstGeom prst="rect">
            <a:avLst/>
          </a:prstGeom>
        </p:spPr>
      </p:pic>
      <p:sp>
        <p:nvSpPr>
          <p:cNvPr id="40" name="Multiplication Sign 39">
            <a:extLst>
              <a:ext uri="{FF2B5EF4-FFF2-40B4-BE49-F238E27FC236}">
                <a16:creationId xmlns:a16="http://schemas.microsoft.com/office/drawing/2014/main" id="{1ED333BC-9BDB-4B27-B8D4-2C793706BA3A}"/>
              </a:ext>
            </a:extLst>
          </p:cNvPr>
          <p:cNvSpPr/>
          <p:nvPr/>
        </p:nvSpPr>
        <p:spPr>
          <a:xfrm>
            <a:off x="8610287" y="4595170"/>
            <a:ext cx="1783999" cy="1109818"/>
          </a:xfrm>
          <a:prstGeom prst="mathMultiply">
            <a:avLst>
              <a:gd name="adj1" fmla="val 8980"/>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NZ" sz="1800" b="0" i="0" u="none" strike="noStrike" kern="1200" cap="none" spc="0" normalizeH="0" baseline="0" noProof="0">
              <a:ln>
                <a:noFill/>
              </a:ln>
              <a:solidFill>
                <a:srgbClr val="FFFFFF"/>
              </a:solidFill>
              <a:effectLst/>
              <a:uLnTx/>
              <a:uFillTx/>
              <a:latin typeface="Avenir Next LT Pro"/>
              <a:ea typeface="+mn-ea"/>
              <a:cs typeface="+mn-cs"/>
            </a:endParaRPr>
          </a:p>
        </p:txBody>
      </p:sp>
      <p:sp>
        <p:nvSpPr>
          <p:cNvPr id="45" name="Rectangle: Rounded Corners 44">
            <a:extLst>
              <a:ext uri="{FF2B5EF4-FFF2-40B4-BE49-F238E27FC236}">
                <a16:creationId xmlns:a16="http://schemas.microsoft.com/office/drawing/2014/main" id="{4477B6F0-7D0A-4B36-943F-371E1F2FBC3C}"/>
              </a:ext>
            </a:extLst>
          </p:cNvPr>
          <p:cNvSpPr/>
          <p:nvPr/>
        </p:nvSpPr>
        <p:spPr>
          <a:xfrm>
            <a:off x="141629" y="6206465"/>
            <a:ext cx="1538344" cy="469199"/>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NZ" sz="1800" b="0" i="0" u="none" strike="noStrike" kern="1200" cap="none" spc="0" normalizeH="0" baseline="0" noProof="0" dirty="0">
                <a:ln>
                  <a:noFill/>
                </a:ln>
                <a:solidFill>
                  <a:srgbClr val="FFFFFF"/>
                </a:solidFill>
                <a:effectLst/>
                <a:uLnTx/>
                <a:uFillTx/>
                <a:latin typeface="Avenir Next LT Pro"/>
                <a:ea typeface="+mn-ea"/>
                <a:cs typeface="+mn-cs"/>
              </a:rPr>
              <a:t>Books</a:t>
            </a:r>
          </a:p>
        </p:txBody>
      </p:sp>
      <p:sp>
        <p:nvSpPr>
          <p:cNvPr id="47" name="Rectangle: Rounded Corners 46">
            <a:extLst>
              <a:ext uri="{FF2B5EF4-FFF2-40B4-BE49-F238E27FC236}">
                <a16:creationId xmlns:a16="http://schemas.microsoft.com/office/drawing/2014/main" id="{F0C43957-7D6A-44D8-BE3D-9EEF800C02E0}"/>
              </a:ext>
            </a:extLst>
          </p:cNvPr>
          <p:cNvSpPr/>
          <p:nvPr/>
        </p:nvSpPr>
        <p:spPr>
          <a:xfrm>
            <a:off x="10192396" y="2552991"/>
            <a:ext cx="1538344" cy="469199"/>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NZ" sz="1800" b="0" i="0" u="none" strike="noStrike" kern="1200" cap="none" spc="0" normalizeH="0" baseline="0" noProof="0" dirty="0">
                <a:ln>
                  <a:noFill/>
                </a:ln>
                <a:solidFill>
                  <a:srgbClr val="FFFFFF"/>
                </a:solidFill>
                <a:effectLst/>
                <a:uLnTx/>
                <a:uFillTx/>
                <a:latin typeface="Avenir Next LT Pro"/>
                <a:ea typeface="+mn-ea"/>
                <a:cs typeface="+mn-cs"/>
              </a:rPr>
              <a:t>Pronouns</a:t>
            </a:r>
          </a:p>
        </p:txBody>
      </p:sp>
      <p:sp>
        <p:nvSpPr>
          <p:cNvPr id="48" name="Rectangle: Rounded Corners 47">
            <a:extLst>
              <a:ext uri="{FF2B5EF4-FFF2-40B4-BE49-F238E27FC236}">
                <a16:creationId xmlns:a16="http://schemas.microsoft.com/office/drawing/2014/main" id="{72F651FB-CA48-43FA-B30B-B24EB21E6D91}"/>
              </a:ext>
            </a:extLst>
          </p:cNvPr>
          <p:cNvSpPr/>
          <p:nvPr/>
        </p:nvSpPr>
        <p:spPr>
          <a:xfrm>
            <a:off x="10493550" y="6119269"/>
            <a:ext cx="1538344" cy="643590"/>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NZ" sz="1800" b="0" i="0" u="none" strike="noStrike" kern="1200" cap="none" spc="0" normalizeH="0" baseline="0" noProof="0" dirty="0">
                <a:ln>
                  <a:noFill/>
                </a:ln>
                <a:solidFill>
                  <a:srgbClr val="FFFFFF"/>
                </a:solidFill>
                <a:effectLst/>
                <a:uLnTx/>
                <a:uFillTx/>
                <a:latin typeface="Avenir Next LT Pro"/>
                <a:ea typeface="+mn-ea"/>
                <a:cs typeface="+mn-cs"/>
              </a:rPr>
              <a:t>All-gender restroom</a:t>
            </a:r>
          </a:p>
        </p:txBody>
      </p:sp>
      <p:sp>
        <p:nvSpPr>
          <p:cNvPr id="49" name="Rectangle: Rounded Corners 48">
            <a:extLst>
              <a:ext uri="{FF2B5EF4-FFF2-40B4-BE49-F238E27FC236}">
                <a16:creationId xmlns:a16="http://schemas.microsoft.com/office/drawing/2014/main" id="{FCC83904-CBDD-4A90-A070-31FC771EE534}"/>
              </a:ext>
            </a:extLst>
          </p:cNvPr>
          <p:cNvSpPr/>
          <p:nvPr/>
        </p:nvSpPr>
        <p:spPr>
          <a:xfrm>
            <a:off x="8260353" y="5525100"/>
            <a:ext cx="1538344" cy="469199"/>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NZ" sz="1800" b="0" i="0" u="none" strike="noStrike" kern="1200" cap="none" spc="0" normalizeH="0" baseline="0" noProof="0" dirty="0">
                <a:ln>
                  <a:noFill/>
                </a:ln>
                <a:solidFill>
                  <a:srgbClr val="FFFFFF"/>
                </a:solidFill>
                <a:effectLst/>
                <a:uLnTx/>
                <a:uFillTx/>
                <a:latin typeface="Avenir Next LT Pro"/>
                <a:ea typeface="+mn-ea"/>
                <a:cs typeface="+mn-cs"/>
              </a:rPr>
              <a:t>Intake forms</a:t>
            </a:r>
          </a:p>
        </p:txBody>
      </p:sp>
      <p:sp>
        <p:nvSpPr>
          <p:cNvPr id="50" name="Rectangle: Rounded Corners 49">
            <a:extLst>
              <a:ext uri="{FF2B5EF4-FFF2-40B4-BE49-F238E27FC236}">
                <a16:creationId xmlns:a16="http://schemas.microsoft.com/office/drawing/2014/main" id="{147F879C-3E9D-4EA9-86AB-259122DEB86A}"/>
              </a:ext>
            </a:extLst>
          </p:cNvPr>
          <p:cNvSpPr/>
          <p:nvPr/>
        </p:nvSpPr>
        <p:spPr>
          <a:xfrm>
            <a:off x="5660894" y="5560278"/>
            <a:ext cx="1538344" cy="469199"/>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NZ" sz="1800" b="0" i="0" u="none" strike="noStrike" kern="1200" cap="none" spc="0" normalizeH="0" baseline="0" noProof="0" dirty="0">
                <a:ln>
                  <a:noFill/>
                </a:ln>
                <a:solidFill>
                  <a:srgbClr val="FFFFFF"/>
                </a:solidFill>
                <a:effectLst/>
                <a:uLnTx/>
                <a:uFillTx/>
                <a:latin typeface="Avenir Next LT Pro"/>
                <a:ea typeface="+mn-ea"/>
                <a:cs typeface="+mn-cs"/>
              </a:rPr>
              <a:t>Website</a:t>
            </a:r>
          </a:p>
        </p:txBody>
      </p:sp>
      <p:pic>
        <p:nvPicPr>
          <p:cNvPr id="5" name="Picture 4" descr="World Professional Association of Transgender Health (WPATH) — NEXT Distro">
            <a:extLst>
              <a:ext uri="{FF2B5EF4-FFF2-40B4-BE49-F238E27FC236}">
                <a16:creationId xmlns:a16="http://schemas.microsoft.com/office/drawing/2014/main" id="{577F44E5-7F6A-9B3F-F995-4BEBE207FDF1}"/>
              </a:ext>
            </a:extLst>
          </p:cNvPr>
          <p:cNvPicPr>
            <a:picLocks noChangeAspect="1" noChangeArrowheads="1"/>
          </p:cNvPicPr>
          <p:nvPr/>
        </p:nvPicPr>
        <p:blipFill rotWithShape="1">
          <a:blip r:embed="rId15">
            <a:extLst>
              <a:ext uri="{28A0092B-C50C-407E-A947-70E740481C1C}">
                <a14:useLocalDpi xmlns:a14="http://schemas.microsoft.com/office/drawing/2010/main" val="0"/>
              </a:ext>
            </a:extLst>
          </a:blip>
          <a:srcRect t="33313" b="34456"/>
          <a:stretch/>
        </p:blipFill>
        <p:spPr bwMode="auto">
          <a:xfrm>
            <a:off x="4941636" y="4674841"/>
            <a:ext cx="2491854" cy="80314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All Gender Restroom w/ Toilet Symbol">
            <a:extLst>
              <a:ext uri="{FF2B5EF4-FFF2-40B4-BE49-F238E27FC236}">
                <a16:creationId xmlns:a16="http://schemas.microsoft.com/office/drawing/2014/main" id="{4B4E112F-068F-3891-0259-DC16AD39CC36}"/>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0456735" y="3855199"/>
            <a:ext cx="1469666" cy="2199916"/>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PFLAG National - YouTube">
            <a:extLst>
              <a:ext uri="{FF2B5EF4-FFF2-40B4-BE49-F238E27FC236}">
                <a16:creationId xmlns:a16="http://schemas.microsoft.com/office/drawing/2014/main" id="{E4275108-DE8D-15EF-1C2C-3B162FBFDBCE}"/>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rot="21334455">
            <a:off x="7009259" y="1841721"/>
            <a:ext cx="1505854" cy="150585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A picture containing text&#10;&#10;Description automatically generated">
            <a:extLst>
              <a:ext uri="{FF2B5EF4-FFF2-40B4-BE49-F238E27FC236}">
                <a16:creationId xmlns:a16="http://schemas.microsoft.com/office/drawing/2014/main" id="{65946547-78CB-0154-FA2A-4134D40A8D32}"/>
              </a:ext>
            </a:extLst>
          </p:cNvPr>
          <p:cNvPicPr>
            <a:picLocks noChangeAspect="1"/>
          </p:cNvPicPr>
          <p:nvPr/>
        </p:nvPicPr>
        <p:blipFill>
          <a:blip r:embed="rId18"/>
          <a:stretch>
            <a:fillRect/>
          </a:stretch>
        </p:blipFill>
        <p:spPr>
          <a:xfrm>
            <a:off x="4881335" y="550930"/>
            <a:ext cx="1946411" cy="2529729"/>
          </a:xfrm>
          <a:prstGeom prst="rect">
            <a:avLst/>
          </a:prstGeom>
        </p:spPr>
      </p:pic>
      <p:sp>
        <p:nvSpPr>
          <p:cNvPr id="46" name="Rectangle: Rounded Corners 45">
            <a:extLst>
              <a:ext uri="{FF2B5EF4-FFF2-40B4-BE49-F238E27FC236}">
                <a16:creationId xmlns:a16="http://schemas.microsoft.com/office/drawing/2014/main" id="{0122C69E-8FA2-49D1-8F14-EFAFF8F2B3C9}"/>
              </a:ext>
            </a:extLst>
          </p:cNvPr>
          <p:cNvSpPr/>
          <p:nvPr/>
        </p:nvSpPr>
        <p:spPr>
          <a:xfrm>
            <a:off x="6602088" y="1341369"/>
            <a:ext cx="1538344" cy="469199"/>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NZ" sz="1800" b="0" i="0" u="none" strike="noStrike" kern="1200" cap="none" spc="0" normalizeH="0" baseline="0" noProof="0" dirty="0">
                <a:ln>
                  <a:noFill/>
                </a:ln>
                <a:solidFill>
                  <a:srgbClr val="FFFFFF"/>
                </a:solidFill>
                <a:effectLst/>
                <a:uLnTx/>
                <a:uFillTx/>
                <a:latin typeface="Avenir Next LT Pro"/>
                <a:ea typeface="+mn-ea"/>
                <a:cs typeface="+mn-cs"/>
              </a:rPr>
              <a:t>Resources</a:t>
            </a:r>
          </a:p>
        </p:txBody>
      </p:sp>
      <p:pic>
        <p:nvPicPr>
          <p:cNvPr id="1034" name="Picture 10" descr="trevor-project | SAVE">
            <a:extLst>
              <a:ext uri="{FF2B5EF4-FFF2-40B4-BE49-F238E27FC236}">
                <a16:creationId xmlns:a16="http://schemas.microsoft.com/office/drawing/2014/main" id="{07B8F07D-4CD4-2840-5C6C-6FDAE6612758}"/>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6655258" y="121933"/>
            <a:ext cx="2716829" cy="1214582"/>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descr="Calendar&#10;&#10;Description automatically generated with medium confidence">
            <a:extLst>
              <a:ext uri="{FF2B5EF4-FFF2-40B4-BE49-F238E27FC236}">
                <a16:creationId xmlns:a16="http://schemas.microsoft.com/office/drawing/2014/main" id="{AA9884A0-34A4-05A4-A1B0-62B9E1E6AF38}"/>
              </a:ext>
            </a:extLst>
          </p:cNvPr>
          <p:cNvPicPr>
            <a:picLocks noChangeAspect="1"/>
          </p:cNvPicPr>
          <p:nvPr/>
        </p:nvPicPr>
        <p:blipFill>
          <a:blip r:embed="rId20"/>
          <a:stretch>
            <a:fillRect/>
          </a:stretch>
        </p:blipFill>
        <p:spPr>
          <a:xfrm>
            <a:off x="2782673" y="67702"/>
            <a:ext cx="1983794" cy="3034471"/>
          </a:xfrm>
          <a:prstGeom prst="rect">
            <a:avLst/>
          </a:prstGeom>
        </p:spPr>
      </p:pic>
      <p:sp>
        <p:nvSpPr>
          <p:cNvPr id="41" name="Rectangle: Rounded Corners 40">
            <a:extLst>
              <a:ext uri="{FF2B5EF4-FFF2-40B4-BE49-F238E27FC236}">
                <a16:creationId xmlns:a16="http://schemas.microsoft.com/office/drawing/2014/main" id="{C1DB6E7E-04DA-4230-8F1F-F0BE9EF643B5}"/>
              </a:ext>
            </a:extLst>
          </p:cNvPr>
          <p:cNvSpPr/>
          <p:nvPr/>
        </p:nvSpPr>
        <p:spPr>
          <a:xfrm>
            <a:off x="1422026" y="2207602"/>
            <a:ext cx="1538344" cy="469199"/>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NZ" sz="1800" b="0" i="0" u="none" strike="noStrike" kern="1200" cap="none" spc="0" normalizeH="0" baseline="0" noProof="0" dirty="0">
                <a:ln>
                  <a:noFill/>
                </a:ln>
                <a:solidFill>
                  <a:srgbClr val="FFFFFF"/>
                </a:solidFill>
                <a:effectLst/>
                <a:uLnTx/>
                <a:uFillTx/>
                <a:latin typeface="Avenir Next LT Pro"/>
                <a:ea typeface="+mn-ea"/>
                <a:cs typeface="+mn-cs"/>
              </a:rPr>
              <a:t>Decorations</a:t>
            </a:r>
          </a:p>
        </p:txBody>
      </p:sp>
    </p:spTree>
    <p:extLst>
      <p:ext uri="{BB962C8B-B14F-4D97-AF65-F5344CB8AC3E}">
        <p14:creationId xmlns:p14="http://schemas.microsoft.com/office/powerpoint/2010/main" val="90113225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DB90EDA9-2517-46EC-B6D4-3918D04786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a:ea typeface="+mn-ea"/>
              <a:cs typeface="+mn-cs"/>
            </a:endParaRPr>
          </a:p>
        </p:txBody>
      </p:sp>
      <p:pic>
        <p:nvPicPr>
          <p:cNvPr id="5" name="Picture 4">
            <a:extLst>
              <a:ext uri="{FF2B5EF4-FFF2-40B4-BE49-F238E27FC236}">
                <a16:creationId xmlns:a16="http://schemas.microsoft.com/office/drawing/2014/main" id="{E5E46F7F-AF66-C243-969F-78E55142E541}"/>
              </a:ext>
            </a:extLst>
          </p:cNvPr>
          <p:cNvPicPr>
            <a:picLocks/>
          </p:cNvPicPr>
          <p:nvPr/>
        </p:nvPicPr>
        <p:blipFill rotWithShape="1">
          <a:blip r:embed="rId2"/>
          <a:srcRect t="2476"/>
          <a:stretch/>
        </p:blipFill>
        <p:spPr>
          <a:xfrm>
            <a:off x="0" y="0"/>
            <a:ext cx="7270955" cy="2947161"/>
          </a:xfrm>
          <a:prstGeom prst="rect">
            <a:avLst/>
          </a:prstGeom>
        </p:spPr>
      </p:pic>
      <p:sp>
        <p:nvSpPr>
          <p:cNvPr id="2" name="Title 1">
            <a:extLst>
              <a:ext uri="{FF2B5EF4-FFF2-40B4-BE49-F238E27FC236}">
                <a16:creationId xmlns:a16="http://schemas.microsoft.com/office/drawing/2014/main" id="{F6D9785A-6BEC-EC45-94FD-C4FEE3C9E2E7}"/>
              </a:ext>
            </a:extLst>
          </p:cNvPr>
          <p:cNvSpPr>
            <a:spLocks noGrp="1"/>
          </p:cNvSpPr>
          <p:nvPr>
            <p:ph type="title"/>
          </p:nvPr>
        </p:nvSpPr>
        <p:spPr>
          <a:xfrm>
            <a:off x="612648" y="674285"/>
            <a:ext cx="6272784" cy="1940899"/>
          </a:xfrm>
        </p:spPr>
        <p:txBody>
          <a:bodyPr anchor="b">
            <a:noAutofit/>
          </a:bodyPr>
          <a:lstStyle/>
          <a:p>
            <a:r>
              <a:rPr lang="en-US" dirty="0">
                <a:solidFill>
                  <a:schemeClr val="bg1"/>
                </a:solidFill>
              </a:rPr>
              <a:t>HOW TO BRING UP LGBTQIA+ IDENTITIES WITH YOUTH</a:t>
            </a:r>
          </a:p>
        </p:txBody>
      </p:sp>
      <p:sp>
        <p:nvSpPr>
          <p:cNvPr id="14" name="Rectangle 13">
            <a:extLst>
              <a:ext uri="{FF2B5EF4-FFF2-40B4-BE49-F238E27FC236}">
                <a16:creationId xmlns:a16="http://schemas.microsoft.com/office/drawing/2014/main" id="{D449B1F2-532C-44C7-8AC7-28EA15EE02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50392" y="363389"/>
            <a:ext cx="73152" cy="5486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EE7D3784-5CF9-4282-9B1C-523957852B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1792" y="2935541"/>
            <a:ext cx="6217920"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55E3A3F6-6B35-B741-B671-6FF5EE26F5FA}"/>
              </a:ext>
            </a:extLst>
          </p:cNvPr>
          <p:cNvSpPr>
            <a:spLocks noGrp="1"/>
          </p:cNvSpPr>
          <p:nvPr>
            <p:ph idx="1"/>
          </p:nvPr>
        </p:nvSpPr>
        <p:spPr>
          <a:xfrm>
            <a:off x="367862" y="3140366"/>
            <a:ext cx="6404007" cy="3441505"/>
          </a:xfrm>
        </p:spPr>
        <p:txBody>
          <a:bodyPr>
            <a:normAutofit fontScale="77500" lnSpcReduction="20000"/>
          </a:bodyPr>
          <a:lstStyle/>
          <a:p>
            <a:r>
              <a:rPr lang="en-US" sz="2500" dirty="0"/>
              <a:t>Provide multiple opportunities for youth to disclose (forms, discussion of peers and support, intake questions)</a:t>
            </a:r>
          </a:p>
          <a:p>
            <a:pPr lvl="1"/>
            <a:r>
              <a:rPr lang="en-US" sz="2100" dirty="0"/>
              <a:t>Show that you are open, but don’t force the issue</a:t>
            </a:r>
          </a:p>
          <a:p>
            <a:r>
              <a:rPr lang="en-US" sz="2500" b="1" dirty="0"/>
              <a:t>Do not </a:t>
            </a:r>
            <a:r>
              <a:rPr lang="en-US" sz="2500" dirty="0"/>
              <a:t>bring up LGBTQIA+ status in front of parents</a:t>
            </a:r>
          </a:p>
          <a:p>
            <a:r>
              <a:rPr lang="en-US" sz="2500" dirty="0"/>
              <a:t>Normalize LGBTQIA+ identity in assessment and therapy</a:t>
            </a:r>
          </a:p>
          <a:p>
            <a:pPr lvl="1"/>
            <a:r>
              <a:rPr lang="en-US" sz="2100" dirty="0"/>
              <a:t>Vary the gender/sexuality of your examples</a:t>
            </a:r>
          </a:p>
          <a:p>
            <a:pPr lvl="1"/>
            <a:r>
              <a:rPr lang="en-US" sz="2100" dirty="0"/>
              <a:t>Hi, I use she/her pronouns. How would you like me to refer to you?</a:t>
            </a:r>
            <a:endParaRPr lang="en-US" sz="1700" dirty="0"/>
          </a:p>
        </p:txBody>
      </p:sp>
      <p:pic>
        <p:nvPicPr>
          <p:cNvPr id="7" name="Picture 6" descr="Graphical user interface, text, website&#10;&#10;Description automatically generated">
            <a:extLst>
              <a:ext uri="{FF2B5EF4-FFF2-40B4-BE49-F238E27FC236}">
                <a16:creationId xmlns:a16="http://schemas.microsoft.com/office/drawing/2014/main" id="{89531F02-A66E-2F4C-AF91-AD41C8E6A33E}"/>
              </a:ext>
            </a:extLst>
          </p:cNvPr>
          <p:cNvPicPr>
            <a:picLocks noChangeAspect="1"/>
          </p:cNvPicPr>
          <p:nvPr/>
        </p:nvPicPr>
        <p:blipFill rotWithShape="1">
          <a:blip r:embed="rId3"/>
          <a:srcRect l="-1014" r="1015" b="-529"/>
          <a:stretch/>
        </p:blipFill>
        <p:spPr>
          <a:xfrm>
            <a:off x="7493508" y="153639"/>
            <a:ext cx="4507992" cy="6428232"/>
          </a:xfrm>
          <a:prstGeom prst="rect">
            <a:avLst/>
          </a:prstGeom>
        </p:spPr>
      </p:pic>
      <p:sp>
        <p:nvSpPr>
          <p:cNvPr id="4" name="TextBox 3">
            <a:extLst>
              <a:ext uri="{FF2B5EF4-FFF2-40B4-BE49-F238E27FC236}">
                <a16:creationId xmlns:a16="http://schemas.microsoft.com/office/drawing/2014/main" id="{094F10CE-EC0A-DC43-840C-FA054B2D1C38}"/>
              </a:ext>
            </a:extLst>
          </p:cNvPr>
          <p:cNvSpPr txBox="1"/>
          <p:nvPr/>
        </p:nvSpPr>
        <p:spPr>
          <a:xfrm>
            <a:off x="84482" y="6457890"/>
            <a:ext cx="1191701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000" b="0" i="0" u="none" strike="noStrike" kern="1200" cap="none" spc="0" normalizeH="0" baseline="0" noProof="0" dirty="0" err="1">
                <a:ln>
                  <a:noFill/>
                </a:ln>
                <a:solidFill>
                  <a:srgbClr val="000000"/>
                </a:solidFill>
                <a:effectLst/>
                <a:uLnTx/>
                <a:uFillTx/>
                <a:latin typeface="Avenir Next LT Pro"/>
                <a:ea typeface="+mn-ea"/>
                <a:cs typeface="+mn-cs"/>
              </a:rPr>
              <a:t>Zullo</a:t>
            </a:r>
            <a:r>
              <a:rPr kumimoji="0" lang="en-US" sz="1000" b="0" i="0" u="none" strike="noStrike" kern="1200" cap="none" spc="0" normalizeH="0" baseline="0" noProof="0" dirty="0">
                <a:ln>
                  <a:noFill/>
                </a:ln>
                <a:solidFill>
                  <a:srgbClr val="000000"/>
                </a:solidFill>
                <a:effectLst/>
                <a:uLnTx/>
                <a:uFillTx/>
                <a:latin typeface="Avenir Next LT Pro"/>
                <a:ea typeface="+mn-ea"/>
                <a:cs typeface="+mn-cs"/>
              </a:rPr>
              <a:t>, L., Seager van Dyk, I., </a:t>
            </a:r>
            <a:r>
              <a:rPr kumimoji="0" lang="en-US" sz="1000" b="0" i="0" u="none" strike="noStrike" kern="1200" cap="none" spc="0" normalizeH="0" baseline="0" noProof="0" dirty="0" err="1">
                <a:ln>
                  <a:noFill/>
                </a:ln>
                <a:solidFill>
                  <a:srgbClr val="000000"/>
                </a:solidFill>
                <a:effectLst/>
                <a:uLnTx/>
                <a:uFillTx/>
                <a:latin typeface="Avenir Next LT Pro"/>
                <a:ea typeface="+mn-ea"/>
                <a:cs typeface="+mn-cs"/>
              </a:rPr>
              <a:t>Ollen</a:t>
            </a:r>
            <a:r>
              <a:rPr kumimoji="0" lang="en-US" sz="1000" b="0" i="0" u="none" strike="noStrike" kern="1200" cap="none" spc="0" normalizeH="0" baseline="0" noProof="0" dirty="0">
                <a:ln>
                  <a:noFill/>
                </a:ln>
                <a:solidFill>
                  <a:srgbClr val="000000"/>
                </a:solidFill>
                <a:effectLst/>
                <a:uLnTx/>
                <a:uFillTx/>
                <a:latin typeface="Avenir Next LT Pro"/>
                <a:ea typeface="+mn-ea"/>
                <a:cs typeface="+mn-cs"/>
              </a:rPr>
              <a:t>, E. W., Ramos, N., </a:t>
            </a:r>
            <a:r>
              <a:rPr kumimoji="0" lang="en-US" sz="1000" b="0" i="0" u="none" strike="noStrike" kern="1200" cap="none" spc="0" normalizeH="0" baseline="0" noProof="0" dirty="0" err="1">
                <a:ln>
                  <a:noFill/>
                </a:ln>
                <a:solidFill>
                  <a:srgbClr val="000000"/>
                </a:solidFill>
                <a:effectLst/>
                <a:uLnTx/>
                <a:uFillTx/>
                <a:latin typeface="Avenir Next LT Pro"/>
                <a:ea typeface="+mn-ea"/>
                <a:cs typeface="+mn-cs"/>
              </a:rPr>
              <a:t>Asarnow</a:t>
            </a:r>
            <a:r>
              <a:rPr kumimoji="0" lang="en-US" sz="1000" b="0" i="0" u="none" strike="noStrike" kern="1200" cap="none" spc="0" normalizeH="0" baseline="0" noProof="0" dirty="0">
                <a:ln>
                  <a:noFill/>
                </a:ln>
                <a:solidFill>
                  <a:srgbClr val="000000"/>
                </a:solidFill>
                <a:effectLst/>
                <a:uLnTx/>
                <a:uFillTx/>
                <a:latin typeface="Avenir Next LT Pro"/>
                <a:ea typeface="+mn-ea"/>
                <a:cs typeface="+mn-cs"/>
              </a:rPr>
              <a:t>, J.R., &amp; Miranda, J. (2021). Treatment recommendations and barriers to care for suicidal LGBTQ youth: A quality improvement study. Evidence-Based Practice in Child and Adolescent Mental Health, 6(3), 393-409. https://</a:t>
            </a:r>
            <a:r>
              <a:rPr kumimoji="0" lang="en-US" sz="1000" b="0" i="0" u="none" strike="noStrike" kern="1200" cap="none" spc="0" normalizeH="0" baseline="0" noProof="0" dirty="0" err="1">
                <a:ln>
                  <a:noFill/>
                </a:ln>
                <a:solidFill>
                  <a:srgbClr val="000000"/>
                </a:solidFill>
                <a:effectLst/>
                <a:uLnTx/>
                <a:uFillTx/>
                <a:latin typeface="Avenir Next LT Pro"/>
                <a:ea typeface="+mn-ea"/>
                <a:cs typeface="+mn-cs"/>
              </a:rPr>
              <a:t>doi.org</a:t>
            </a:r>
            <a:r>
              <a:rPr kumimoji="0" lang="en-US" sz="1000" b="0" i="0" u="none" strike="noStrike" kern="1200" cap="none" spc="0" normalizeH="0" baseline="0" noProof="0" dirty="0">
                <a:ln>
                  <a:noFill/>
                </a:ln>
                <a:solidFill>
                  <a:srgbClr val="000000"/>
                </a:solidFill>
                <a:effectLst/>
                <a:uLnTx/>
                <a:uFillTx/>
                <a:latin typeface="Avenir Next LT Pro"/>
                <a:ea typeface="+mn-ea"/>
                <a:cs typeface="+mn-cs"/>
              </a:rPr>
              <a:t>/10.1080/23794925.2021.1950079 </a:t>
            </a:r>
          </a:p>
        </p:txBody>
      </p:sp>
    </p:spTree>
    <p:extLst>
      <p:ext uri="{BB962C8B-B14F-4D97-AF65-F5344CB8AC3E}">
        <p14:creationId xmlns:p14="http://schemas.microsoft.com/office/powerpoint/2010/main" val="193875080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8D06CE56-3881-4ADA-8CEF-D18B02C242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57544"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Rectangle 25">
            <a:extLst>
              <a:ext uri="{FF2B5EF4-FFF2-40B4-BE49-F238E27FC236}">
                <a16:creationId xmlns:a16="http://schemas.microsoft.com/office/drawing/2014/main" id="{79F3C543-62EC-4433-9C93-A2CD8764E9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78652" y="4501201"/>
            <a:ext cx="11034696"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415C80CC-BE98-0F4C-B7F8-C089AEF2477C}"/>
              </a:ext>
            </a:extLst>
          </p:cNvPr>
          <p:cNvPicPr>
            <a:picLocks noChangeAspect="1"/>
          </p:cNvPicPr>
          <p:nvPr/>
        </p:nvPicPr>
        <p:blipFill rotWithShape="1">
          <a:blip r:embed="rId3"/>
          <a:srcRect t="12411" b="3320"/>
          <a:stretch/>
        </p:blipFill>
        <p:spPr>
          <a:xfrm>
            <a:off x="-3047" y="10"/>
            <a:ext cx="12191999" cy="6857990"/>
          </a:xfrm>
          <a:prstGeom prst="rect">
            <a:avLst/>
          </a:prstGeom>
        </p:spPr>
      </p:pic>
      <p:sp>
        <p:nvSpPr>
          <p:cNvPr id="28" name="Rectangle 27">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chemeClr val="tx2">
                  <a:alpha val="0"/>
                </a:schemeClr>
              </a:gs>
              <a:gs pos="50000">
                <a:schemeClr val="tx2">
                  <a:alpha val="35000"/>
                </a:schemeClr>
              </a:gs>
              <a:gs pos="100000">
                <a:schemeClr val="tx2">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B89BDAB-A7CD-6344-A607-657042199C79}"/>
              </a:ext>
            </a:extLst>
          </p:cNvPr>
          <p:cNvSpPr>
            <a:spLocks noGrp="1"/>
          </p:cNvSpPr>
          <p:nvPr>
            <p:ph type="title"/>
          </p:nvPr>
        </p:nvSpPr>
        <p:spPr>
          <a:xfrm>
            <a:off x="643466" y="643467"/>
            <a:ext cx="10905059" cy="3330353"/>
          </a:xfrm>
          <a:effectLst>
            <a:outerShdw blurRad="50800" dist="38100" dir="2700000" algn="tl" rotWithShape="0">
              <a:prstClr val="black">
                <a:alpha val="40000"/>
              </a:prstClr>
            </a:outerShdw>
          </a:effectLst>
        </p:spPr>
        <p:txBody>
          <a:bodyPr vert="horz" lIns="91440" tIns="45720" rIns="91440" bIns="45720" rtlCol="0" anchor="b">
            <a:normAutofit/>
          </a:bodyPr>
          <a:lstStyle/>
          <a:p>
            <a:pPr algn="ctr"/>
            <a:r>
              <a:rPr lang="en-US" sz="3600" dirty="0">
                <a:solidFill>
                  <a:schemeClr val="bg1"/>
                </a:solidFill>
              </a:rPr>
              <a:t>SHOULD YOU DISCLOSE YOUR OWN LGBTQIA+ (OR ALLY) IDENTITY TO CLIENTS?</a:t>
            </a:r>
          </a:p>
        </p:txBody>
      </p:sp>
      <p:cxnSp>
        <p:nvCxnSpPr>
          <p:cNvPr id="30" name="Straight Connector 29">
            <a:extLst>
              <a:ext uri="{FF2B5EF4-FFF2-40B4-BE49-F238E27FC236}">
                <a16:creationId xmlns:a16="http://schemas.microsoft.com/office/drawing/2014/main" id="{34E5597F-CE67-4085-9548-E6A8036DA3B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393881" y="4035362"/>
            <a:ext cx="5404237" cy="0"/>
          </a:xfrm>
          <a:prstGeom prst="line">
            <a:avLst/>
          </a:prstGeom>
          <a:ln>
            <a:solidFill>
              <a:schemeClr val="bg1"/>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2176804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D06CE56-3881-4ADA-8CEF-D18B02C242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57544"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79F3C543-62EC-4433-9C93-A2CD8764E9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78652" y="4501201"/>
            <a:ext cx="11034696"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3" name="Rectangle 12">
            <a:extLst>
              <a:ext uri="{FF2B5EF4-FFF2-40B4-BE49-F238E27FC236}">
                <a16:creationId xmlns:a16="http://schemas.microsoft.com/office/drawing/2014/main" id="{E91DC736-0EF8-4F87-9146-EBF1D2EE4D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415C80CC-BE98-0F4C-B7F8-C089AEF2477C}"/>
              </a:ext>
            </a:extLst>
          </p:cNvPr>
          <p:cNvPicPr>
            <a:picLocks noChangeAspect="1"/>
          </p:cNvPicPr>
          <p:nvPr/>
        </p:nvPicPr>
        <p:blipFill rotWithShape="1">
          <a:blip r:embed="rId3"/>
          <a:srcRect l="187" t="9091" r="23111"/>
          <a:stretch/>
        </p:blipFill>
        <p:spPr>
          <a:xfrm>
            <a:off x="3523488" y="10"/>
            <a:ext cx="8668512" cy="6857990"/>
          </a:xfrm>
          <a:prstGeom prst="rect">
            <a:avLst/>
          </a:prstGeom>
        </p:spPr>
      </p:pic>
      <p:sp>
        <p:nvSpPr>
          <p:cNvPr id="15" name="Rectangle 14">
            <a:extLst>
              <a:ext uri="{FF2B5EF4-FFF2-40B4-BE49-F238E27FC236}">
                <a16:creationId xmlns:a16="http://schemas.microsoft.com/office/drawing/2014/main" id="{097CD68E-23E3-4007-8847-CD0944C4F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756601" cy="6858000"/>
          </a:xfrm>
          <a:prstGeom prst="rect">
            <a:avLst/>
          </a:prstGeom>
          <a:gradFill>
            <a:gsLst>
              <a:gs pos="58000">
                <a:schemeClr val="bg1"/>
              </a:gs>
              <a:gs pos="35000">
                <a:schemeClr val="bg1">
                  <a:alpha val="79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B89BDAB-A7CD-6344-A607-657042199C79}"/>
              </a:ext>
            </a:extLst>
          </p:cNvPr>
          <p:cNvSpPr>
            <a:spLocks noGrp="1"/>
          </p:cNvSpPr>
          <p:nvPr>
            <p:ph type="title"/>
          </p:nvPr>
        </p:nvSpPr>
        <p:spPr>
          <a:xfrm>
            <a:off x="477981" y="1122363"/>
            <a:ext cx="4023360" cy="3204134"/>
          </a:xfrm>
        </p:spPr>
        <p:txBody>
          <a:bodyPr vert="horz" lIns="91440" tIns="45720" rIns="91440" bIns="45720" rtlCol="0" anchor="b">
            <a:normAutofit/>
          </a:bodyPr>
          <a:lstStyle/>
          <a:p>
            <a:r>
              <a:rPr lang="en-US" sz="4800" dirty="0"/>
              <a:t>Adapting CBT Techniques</a:t>
            </a:r>
          </a:p>
        </p:txBody>
      </p:sp>
      <p:sp>
        <p:nvSpPr>
          <p:cNvPr id="17" name="Rectangle 16">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2">
              <a:lumMod val="25000"/>
              <a:lumOff val="75000"/>
            </a:schemeClr>
          </a:solidFill>
          <a:ln w="3175">
            <a:solidFill>
              <a:schemeClr val="tx2">
                <a:lumMod val="25000"/>
                <a:lumOff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61848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1EC188C9-89FC-D848-AA81-EAD9D4E3599D}"/>
              </a:ext>
            </a:extLst>
          </p:cNvPr>
          <p:cNvPicPr>
            <a:picLocks noChangeAspect="1"/>
          </p:cNvPicPr>
          <p:nvPr/>
        </p:nvPicPr>
        <p:blipFill rotWithShape="1">
          <a:blip r:embed="rId3"/>
          <a:srcRect t="73009" b="2244"/>
          <a:stretch/>
        </p:blipFill>
        <p:spPr>
          <a:xfrm>
            <a:off x="0" y="0"/>
            <a:ext cx="12191999" cy="2013911"/>
          </a:xfrm>
          <a:prstGeom prst="rect">
            <a:avLst/>
          </a:prstGeom>
        </p:spPr>
      </p:pic>
      <p:sp>
        <p:nvSpPr>
          <p:cNvPr id="2" name="Title 1">
            <a:extLst>
              <a:ext uri="{FF2B5EF4-FFF2-40B4-BE49-F238E27FC236}">
                <a16:creationId xmlns:a16="http://schemas.microsoft.com/office/drawing/2014/main" id="{1D047971-A03E-DE49-9C60-61991AD6993A}"/>
              </a:ext>
            </a:extLst>
          </p:cNvPr>
          <p:cNvSpPr>
            <a:spLocks noGrp="1"/>
          </p:cNvSpPr>
          <p:nvPr>
            <p:ph type="title"/>
          </p:nvPr>
        </p:nvSpPr>
        <p:spPr/>
        <p:txBody>
          <a:bodyPr/>
          <a:lstStyle/>
          <a:p>
            <a:pPr algn="ctr"/>
            <a:r>
              <a:rPr lang="en-US" dirty="0">
                <a:solidFill>
                  <a:schemeClr val="bg1"/>
                </a:solidFill>
              </a:rPr>
              <a:t>MY RELEVANT BACKGROUND</a:t>
            </a:r>
          </a:p>
        </p:txBody>
      </p:sp>
      <p:pic>
        <p:nvPicPr>
          <p:cNvPr id="10" name="Picture 9" descr="Diagram, text, timeline&#10;&#10;Description automatically generated">
            <a:extLst>
              <a:ext uri="{FF2B5EF4-FFF2-40B4-BE49-F238E27FC236}">
                <a16:creationId xmlns:a16="http://schemas.microsoft.com/office/drawing/2014/main" id="{4A4E520A-6E02-1AE2-E22E-D2E4F4741E20}"/>
              </a:ext>
            </a:extLst>
          </p:cNvPr>
          <p:cNvPicPr>
            <a:picLocks noChangeAspect="1"/>
          </p:cNvPicPr>
          <p:nvPr/>
        </p:nvPicPr>
        <p:blipFill>
          <a:blip r:embed="rId4"/>
          <a:stretch>
            <a:fillRect/>
          </a:stretch>
        </p:blipFill>
        <p:spPr>
          <a:xfrm>
            <a:off x="27605" y="2020133"/>
            <a:ext cx="5596289" cy="3144026"/>
          </a:xfrm>
          <a:prstGeom prst="rect">
            <a:avLst/>
          </a:prstGeom>
        </p:spPr>
      </p:pic>
      <p:pic>
        <p:nvPicPr>
          <p:cNvPr id="5" name="Picture 4" descr="Graphical user interface, text, application&#10;&#10;Description automatically generated">
            <a:extLst>
              <a:ext uri="{FF2B5EF4-FFF2-40B4-BE49-F238E27FC236}">
                <a16:creationId xmlns:a16="http://schemas.microsoft.com/office/drawing/2014/main" id="{80FB44A6-F5DC-27AF-1831-948D487F3569}"/>
              </a:ext>
            </a:extLst>
          </p:cNvPr>
          <p:cNvPicPr>
            <a:picLocks noChangeAspect="1"/>
          </p:cNvPicPr>
          <p:nvPr/>
        </p:nvPicPr>
        <p:blipFill>
          <a:blip r:embed="rId5"/>
          <a:stretch>
            <a:fillRect/>
          </a:stretch>
        </p:blipFill>
        <p:spPr>
          <a:xfrm>
            <a:off x="5745551" y="4489962"/>
            <a:ext cx="6540501" cy="2468470"/>
          </a:xfrm>
          <a:prstGeom prst="rect">
            <a:avLst/>
          </a:prstGeom>
        </p:spPr>
      </p:pic>
      <p:pic>
        <p:nvPicPr>
          <p:cNvPr id="7" name="Picture 6" descr="Graphical user interface, text, application, email&#10;&#10;Description automatically generated">
            <a:extLst>
              <a:ext uri="{FF2B5EF4-FFF2-40B4-BE49-F238E27FC236}">
                <a16:creationId xmlns:a16="http://schemas.microsoft.com/office/drawing/2014/main" id="{C0FD0C64-9395-3145-8331-62D1BD6DA932}"/>
              </a:ext>
            </a:extLst>
          </p:cNvPr>
          <p:cNvPicPr>
            <a:picLocks noChangeAspect="1"/>
          </p:cNvPicPr>
          <p:nvPr/>
        </p:nvPicPr>
        <p:blipFill>
          <a:blip r:embed="rId6"/>
          <a:stretch>
            <a:fillRect/>
          </a:stretch>
        </p:blipFill>
        <p:spPr>
          <a:xfrm>
            <a:off x="5623894" y="2013911"/>
            <a:ext cx="6783816" cy="2152693"/>
          </a:xfrm>
          <a:prstGeom prst="rect">
            <a:avLst/>
          </a:prstGeom>
        </p:spPr>
      </p:pic>
      <p:pic>
        <p:nvPicPr>
          <p:cNvPr id="9" name="Picture 8" descr="Text&#10;&#10;Description automatically generated">
            <a:extLst>
              <a:ext uri="{FF2B5EF4-FFF2-40B4-BE49-F238E27FC236}">
                <a16:creationId xmlns:a16="http://schemas.microsoft.com/office/drawing/2014/main" id="{8428B6AC-C5D2-B94B-605A-1853AE638DC2}"/>
              </a:ext>
            </a:extLst>
          </p:cNvPr>
          <p:cNvPicPr>
            <a:picLocks noChangeAspect="1"/>
          </p:cNvPicPr>
          <p:nvPr/>
        </p:nvPicPr>
        <p:blipFill>
          <a:blip r:embed="rId7"/>
          <a:stretch>
            <a:fillRect/>
          </a:stretch>
        </p:blipFill>
        <p:spPr>
          <a:xfrm>
            <a:off x="186266" y="5164159"/>
            <a:ext cx="5278966" cy="1876965"/>
          </a:xfrm>
          <a:prstGeom prst="rect">
            <a:avLst/>
          </a:prstGeom>
        </p:spPr>
      </p:pic>
    </p:spTree>
    <p:extLst>
      <p:ext uri="{BB962C8B-B14F-4D97-AF65-F5344CB8AC3E}">
        <p14:creationId xmlns:p14="http://schemas.microsoft.com/office/powerpoint/2010/main" val="203171720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C5CD3F9-A6DA-E44D-8CAB-3ED58D5B4425}"/>
              </a:ext>
            </a:extLst>
          </p:cNvPr>
          <p:cNvPicPr>
            <a:picLocks/>
          </p:cNvPicPr>
          <p:nvPr/>
        </p:nvPicPr>
        <p:blipFill rotWithShape="1">
          <a:blip r:embed="rId3"/>
          <a:srcRect t="46071" b="28087"/>
          <a:stretch/>
        </p:blipFill>
        <p:spPr>
          <a:xfrm>
            <a:off x="0" y="0"/>
            <a:ext cx="12191999" cy="2011680"/>
          </a:xfrm>
          <a:prstGeom prst="rect">
            <a:avLst/>
          </a:prstGeom>
        </p:spPr>
      </p:pic>
      <p:sp>
        <p:nvSpPr>
          <p:cNvPr id="2" name="Title 1">
            <a:extLst>
              <a:ext uri="{FF2B5EF4-FFF2-40B4-BE49-F238E27FC236}">
                <a16:creationId xmlns:a16="http://schemas.microsoft.com/office/drawing/2014/main" id="{7D781EC2-95AC-9D4F-8E39-641DED198C59}"/>
              </a:ext>
            </a:extLst>
          </p:cNvPr>
          <p:cNvSpPr>
            <a:spLocks noGrp="1"/>
          </p:cNvSpPr>
          <p:nvPr>
            <p:ph type="title"/>
          </p:nvPr>
        </p:nvSpPr>
        <p:spPr>
          <a:xfrm>
            <a:off x="1115568" y="278296"/>
            <a:ext cx="10168128" cy="1733384"/>
          </a:xfrm>
        </p:spPr>
        <p:txBody>
          <a:bodyPr>
            <a:normAutofit/>
          </a:bodyPr>
          <a:lstStyle/>
          <a:p>
            <a:pPr algn="ctr"/>
            <a:r>
              <a:rPr lang="en-US" dirty="0">
                <a:solidFill>
                  <a:schemeClr val="bg1"/>
                </a:solidFill>
              </a:rPr>
              <a:t>ASSESSING MINORITY STRESS</a:t>
            </a:r>
          </a:p>
        </p:txBody>
      </p:sp>
      <p:sp>
        <p:nvSpPr>
          <p:cNvPr id="3" name="Content Placeholder 2">
            <a:extLst>
              <a:ext uri="{FF2B5EF4-FFF2-40B4-BE49-F238E27FC236}">
                <a16:creationId xmlns:a16="http://schemas.microsoft.com/office/drawing/2014/main" id="{F6A19CC7-E82C-7E42-A074-F657FCF63BA5}"/>
              </a:ext>
            </a:extLst>
          </p:cNvPr>
          <p:cNvSpPr>
            <a:spLocks noGrp="1"/>
          </p:cNvSpPr>
          <p:nvPr>
            <p:ph idx="1"/>
          </p:nvPr>
        </p:nvSpPr>
        <p:spPr>
          <a:xfrm>
            <a:off x="495300" y="2150492"/>
            <a:ext cx="7124700" cy="4568024"/>
          </a:xfrm>
        </p:spPr>
        <p:txBody>
          <a:bodyPr>
            <a:normAutofit lnSpcReduction="10000"/>
          </a:bodyPr>
          <a:lstStyle/>
          <a:p>
            <a:r>
              <a:rPr lang="en-US" sz="2400" dirty="0"/>
              <a:t>Common minority stressors</a:t>
            </a:r>
          </a:p>
          <a:p>
            <a:pPr lvl="1"/>
            <a:r>
              <a:rPr lang="en-US" sz="1800" dirty="0"/>
              <a:t>Discrimination</a:t>
            </a:r>
          </a:p>
          <a:p>
            <a:pPr lvl="1"/>
            <a:r>
              <a:rPr lang="en-US" sz="1800" dirty="0"/>
              <a:t>Rejection sensitivity</a:t>
            </a:r>
          </a:p>
          <a:p>
            <a:pPr lvl="1"/>
            <a:r>
              <a:rPr lang="en-US" sz="1800" dirty="0"/>
              <a:t>Internalized stigma</a:t>
            </a:r>
          </a:p>
          <a:p>
            <a:pPr lvl="1"/>
            <a:r>
              <a:rPr lang="en-US" sz="1800" dirty="0"/>
              <a:t>Concealment &amp; impression management</a:t>
            </a:r>
          </a:p>
          <a:p>
            <a:r>
              <a:rPr lang="en-US" sz="2400" dirty="0"/>
              <a:t>Minority stress measures</a:t>
            </a:r>
          </a:p>
          <a:p>
            <a:pPr lvl="1"/>
            <a:r>
              <a:rPr lang="en-US" sz="1600" dirty="0"/>
              <a:t>Gender Minority Stress and Resilience Measure for Adolescents (GMSR-A) </a:t>
            </a:r>
          </a:p>
          <a:p>
            <a:pPr lvl="2"/>
            <a:r>
              <a:rPr lang="en-US" sz="1100" dirty="0"/>
              <a:t>Hidalgo, M. A., </a:t>
            </a:r>
            <a:r>
              <a:rPr lang="en-US" sz="1100" dirty="0" err="1"/>
              <a:t>Petras</a:t>
            </a:r>
            <a:r>
              <a:rPr lang="en-US" sz="1100" dirty="0"/>
              <a:t>, H., Chen, D., &amp; </a:t>
            </a:r>
            <a:r>
              <a:rPr lang="en-US" sz="1100" dirty="0" err="1"/>
              <a:t>Chodzen</a:t>
            </a:r>
            <a:r>
              <a:rPr lang="en-US" sz="1100" dirty="0"/>
              <a:t>, G. (2019). The Gender Minority Stress and Resilience Measure: Psychometric validity of an adolescent extension. </a:t>
            </a:r>
            <a:r>
              <a:rPr lang="en-US" sz="1100" i="1" dirty="0"/>
              <a:t>Clinical Practice in Pediatric Psychology</a:t>
            </a:r>
            <a:r>
              <a:rPr lang="en-US" sz="1100" dirty="0"/>
              <a:t>, </a:t>
            </a:r>
            <a:r>
              <a:rPr lang="en-US" sz="1100" i="1" dirty="0"/>
              <a:t>7</a:t>
            </a:r>
            <a:r>
              <a:rPr lang="en-US" sz="1100" dirty="0"/>
              <a:t>(3), 278. </a:t>
            </a:r>
            <a:r>
              <a:rPr lang="en-US" sz="1100" dirty="0">
                <a:hlinkClick r:id="rId4"/>
              </a:rPr>
              <a:t>https://doi.org/10.1037/cpp0000297</a:t>
            </a:r>
            <a:endParaRPr lang="en-US" sz="1200" dirty="0"/>
          </a:p>
          <a:p>
            <a:pPr lvl="1"/>
            <a:r>
              <a:rPr lang="en-US" sz="1600" dirty="0"/>
              <a:t>LGB Identity Scale (LGBIS)</a:t>
            </a:r>
          </a:p>
          <a:p>
            <a:pPr lvl="2"/>
            <a:r>
              <a:rPr lang="en-US" sz="1200" dirty="0"/>
              <a:t>Mohr, J. J., &amp; Kendra, M. S. (2011). Revision and extension of a multidimensional measure of sexual minority identity: The Lesbian, Gay, and Bisexual Identity Scale. </a:t>
            </a:r>
            <a:r>
              <a:rPr lang="en-US" sz="1200" i="1" dirty="0"/>
              <a:t>Journal of Counseling Psychology, 58</a:t>
            </a:r>
            <a:r>
              <a:rPr lang="en-US" sz="1200" dirty="0"/>
              <a:t>(2), 234–245. </a:t>
            </a:r>
            <a:r>
              <a:rPr lang="en-US" sz="1200" dirty="0">
                <a:hlinkClick r:id="rId5"/>
              </a:rPr>
              <a:t>https://doi.org/10.1037/a0022858</a:t>
            </a:r>
            <a:endParaRPr lang="en-US" sz="1600" dirty="0"/>
          </a:p>
        </p:txBody>
      </p:sp>
      <p:sp>
        <p:nvSpPr>
          <p:cNvPr id="6" name="Rounded Rectangular Callout 5">
            <a:extLst>
              <a:ext uri="{FF2B5EF4-FFF2-40B4-BE49-F238E27FC236}">
                <a16:creationId xmlns:a16="http://schemas.microsoft.com/office/drawing/2014/main" id="{EF422571-2E5F-847C-ADA6-D7A77EB55F27}"/>
              </a:ext>
            </a:extLst>
          </p:cNvPr>
          <p:cNvSpPr/>
          <p:nvPr/>
        </p:nvSpPr>
        <p:spPr>
          <a:xfrm>
            <a:off x="7802033" y="2289976"/>
            <a:ext cx="4102100" cy="3958424"/>
          </a:xfrm>
          <a:prstGeom prst="wedgeRoundRectCallout">
            <a:avLst/>
          </a:prstGeom>
          <a:solidFill>
            <a:schemeClr val="accent4">
              <a:lumMod val="40000"/>
              <a:lumOff val="60000"/>
            </a:schemeClr>
          </a:solidFill>
        </p:spPr>
        <p:style>
          <a:lnRef idx="3">
            <a:schemeClr val="lt1"/>
          </a:lnRef>
          <a:fillRef idx="1">
            <a:schemeClr val="accent4"/>
          </a:fillRef>
          <a:effectRef idx="1">
            <a:schemeClr val="accent4"/>
          </a:effectRef>
          <a:fontRef idx="minor">
            <a:schemeClr val="lt1"/>
          </a:fontRef>
        </p:style>
        <p:txBody>
          <a:bodyPr rtlCol="0" anchor="ctr"/>
          <a:lstStyle/>
          <a:p>
            <a:pPr marL="285750" indent="-285750">
              <a:spcAft>
                <a:spcPts val="600"/>
              </a:spcAft>
              <a:buFont typeface="Arial" panose="020B0604020202020204" pitchFamily="34" charset="0"/>
              <a:buChar char="•"/>
            </a:pPr>
            <a:r>
              <a:rPr lang="en-US" sz="2000" dirty="0">
                <a:solidFill>
                  <a:schemeClr val="tx1"/>
                </a:solidFill>
              </a:rPr>
              <a:t>What is the best thing about being LGBTQ?</a:t>
            </a:r>
          </a:p>
          <a:p>
            <a:pPr marL="285750" indent="-285750">
              <a:buFont typeface="Arial" panose="020B0604020202020204" pitchFamily="34" charset="0"/>
              <a:buChar char="•"/>
            </a:pPr>
            <a:r>
              <a:rPr lang="en-US" sz="2000" dirty="0">
                <a:solidFill>
                  <a:schemeClr val="tx1"/>
                </a:solidFill>
              </a:rPr>
              <a:t>What are some things that make being LGBTQ stressful? For example, some youth describe challenges at school around bathrooms, or bullying. Have you experienced anything like that?</a:t>
            </a:r>
          </a:p>
        </p:txBody>
      </p:sp>
    </p:spTree>
    <p:extLst>
      <p:ext uri="{BB962C8B-B14F-4D97-AF65-F5344CB8AC3E}">
        <p14:creationId xmlns:p14="http://schemas.microsoft.com/office/powerpoint/2010/main" val="388297011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ttp://www.journals.elsevierhealth.com/cms/attachment/2072888176/2068625681/gr1_lrg.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3393" y="2209799"/>
            <a:ext cx="4633616" cy="462655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D1F976ED-68A7-5A48-8301-0D10510ADC2E}"/>
              </a:ext>
            </a:extLst>
          </p:cNvPr>
          <p:cNvPicPr>
            <a:picLocks/>
          </p:cNvPicPr>
          <p:nvPr/>
        </p:nvPicPr>
        <p:blipFill rotWithShape="1">
          <a:blip r:embed="rId4"/>
          <a:srcRect t="46071" b="28087"/>
          <a:stretch/>
        </p:blipFill>
        <p:spPr>
          <a:xfrm>
            <a:off x="0" y="-5897"/>
            <a:ext cx="12191999" cy="2011680"/>
          </a:xfrm>
          <a:prstGeom prst="rect">
            <a:avLst/>
          </a:prstGeom>
        </p:spPr>
      </p:pic>
      <p:sp>
        <p:nvSpPr>
          <p:cNvPr id="8" name="Title 1">
            <a:extLst>
              <a:ext uri="{FF2B5EF4-FFF2-40B4-BE49-F238E27FC236}">
                <a16:creationId xmlns:a16="http://schemas.microsoft.com/office/drawing/2014/main" id="{7394FC06-18A7-A64F-9AC8-4E415DA14AA8}"/>
              </a:ext>
            </a:extLst>
          </p:cNvPr>
          <p:cNvSpPr>
            <a:spLocks noGrp="1"/>
          </p:cNvSpPr>
          <p:nvPr>
            <p:ph type="title"/>
          </p:nvPr>
        </p:nvSpPr>
        <p:spPr>
          <a:xfrm>
            <a:off x="0" y="353429"/>
            <a:ext cx="12191999" cy="1652354"/>
          </a:xfrm>
        </p:spPr>
        <p:txBody>
          <a:bodyPr/>
          <a:lstStyle/>
          <a:p>
            <a:pPr algn="ctr"/>
            <a:r>
              <a:rPr lang="en-US" dirty="0">
                <a:solidFill>
                  <a:schemeClr val="bg1"/>
                </a:solidFill>
              </a:rPr>
              <a:t>MINORITY STRESS &amp; </a:t>
            </a:r>
            <a:br>
              <a:rPr lang="en-US" dirty="0">
                <a:solidFill>
                  <a:schemeClr val="bg1"/>
                </a:solidFill>
              </a:rPr>
            </a:br>
            <a:r>
              <a:rPr lang="en-US" dirty="0">
                <a:solidFill>
                  <a:schemeClr val="bg1"/>
                </a:solidFill>
              </a:rPr>
              <a:t>CASE CONCEPTUALIZATION</a:t>
            </a:r>
          </a:p>
        </p:txBody>
      </p:sp>
      <p:pic>
        <p:nvPicPr>
          <p:cNvPr id="4" name="Picture 3" descr="Diagram&#10;&#10;Description automatically generated">
            <a:extLst>
              <a:ext uri="{FF2B5EF4-FFF2-40B4-BE49-F238E27FC236}">
                <a16:creationId xmlns:a16="http://schemas.microsoft.com/office/drawing/2014/main" id="{6669FF27-4681-4EB4-BE8F-19965BF829EC}"/>
              </a:ext>
            </a:extLst>
          </p:cNvPr>
          <p:cNvPicPr>
            <a:picLocks noChangeAspect="1"/>
          </p:cNvPicPr>
          <p:nvPr/>
        </p:nvPicPr>
        <p:blipFill>
          <a:blip r:embed="rId5"/>
          <a:stretch>
            <a:fillRect/>
          </a:stretch>
        </p:blipFill>
        <p:spPr>
          <a:xfrm>
            <a:off x="6409386" y="2197711"/>
            <a:ext cx="5782614" cy="4492891"/>
          </a:xfrm>
          <a:prstGeom prst="rect">
            <a:avLst/>
          </a:prstGeom>
        </p:spPr>
      </p:pic>
      <p:sp>
        <p:nvSpPr>
          <p:cNvPr id="5" name="Rectangle: Rounded Corners 4">
            <a:extLst>
              <a:ext uri="{FF2B5EF4-FFF2-40B4-BE49-F238E27FC236}">
                <a16:creationId xmlns:a16="http://schemas.microsoft.com/office/drawing/2014/main" id="{9E2D5F04-4AFD-40BF-AC05-87A827B690BB}"/>
              </a:ext>
            </a:extLst>
          </p:cNvPr>
          <p:cNvSpPr/>
          <p:nvPr/>
        </p:nvSpPr>
        <p:spPr>
          <a:xfrm>
            <a:off x="4303988" y="4244602"/>
            <a:ext cx="3373820" cy="245808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dirty="0"/>
              <a:t>Psychoeducation about minority stress &amp; the impact on the client’s life can also help the client recognize that the fault is not with them – it is with an unjust, anti-LGBTQ society</a:t>
            </a:r>
          </a:p>
        </p:txBody>
      </p:sp>
    </p:spTree>
    <p:extLst>
      <p:ext uri="{BB962C8B-B14F-4D97-AF65-F5344CB8AC3E}">
        <p14:creationId xmlns:p14="http://schemas.microsoft.com/office/powerpoint/2010/main" val="995403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F994C2A-C221-A841-8052-3FE396520557}"/>
              </a:ext>
            </a:extLst>
          </p:cNvPr>
          <p:cNvPicPr>
            <a:picLocks noChangeAspect="1"/>
          </p:cNvPicPr>
          <p:nvPr/>
        </p:nvPicPr>
        <p:blipFill rotWithShape="1">
          <a:blip r:embed="rId3"/>
          <a:srcRect t="73009" b="2244"/>
          <a:stretch/>
        </p:blipFill>
        <p:spPr>
          <a:xfrm>
            <a:off x="1" y="-1"/>
            <a:ext cx="12191999" cy="2013911"/>
          </a:xfrm>
          <a:prstGeom prst="rect">
            <a:avLst/>
          </a:prstGeom>
        </p:spPr>
      </p:pic>
      <p:sp>
        <p:nvSpPr>
          <p:cNvPr id="2" name="Title 1"/>
          <p:cNvSpPr>
            <a:spLocks noGrp="1"/>
          </p:cNvSpPr>
          <p:nvPr>
            <p:ph type="title"/>
          </p:nvPr>
        </p:nvSpPr>
        <p:spPr>
          <a:xfrm>
            <a:off x="0" y="548640"/>
            <a:ext cx="12192000" cy="1179576"/>
          </a:xfrm>
        </p:spPr>
        <p:txBody>
          <a:bodyPr/>
          <a:lstStyle/>
          <a:p>
            <a:pPr algn="ctr"/>
            <a:r>
              <a:rPr lang="en-US" dirty="0">
                <a:solidFill>
                  <a:schemeClr val="bg1"/>
                </a:solidFill>
              </a:rPr>
              <a:t>COGNITIVE STRATEGIES </a:t>
            </a:r>
          </a:p>
        </p:txBody>
      </p:sp>
      <p:sp>
        <p:nvSpPr>
          <p:cNvPr id="3" name="Content Placeholder 2"/>
          <p:cNvSpPr>
            <a:spLocks noGrp="1"/>
          </p:cNvSpPr>
          <p:nvPr>
            <p:ph idx="1"/>
          </p:nvPr>
        </p:nvSpPr>
        <p:spPr>
          <a:xfrm>
            <a:off x="990600" y="2133601"/>
            <a:ext cx="10515600" cy="4505738"/>
          </a:xfrm>
        </p:spPr>
        <p:txBody>
          <a:bodyPr>
            <a:noAutofit/>
          </a:bodyPr>
          <a:lstStyle/>
          <a:p>
            <a:pPr marL="0" indent="0">
              <a:buNone/>
            </a:pPr>
            <a:endParaRPr lang="en-US" sz="1600" dirty="0"/>
          </a:p>
          <a:p>
            <a:r>
              <a:rPr lang="en-US" sz="2400" b="1" dirty="0"/>
              <a:t>Case Example</a:t>
            </a:r>
            <a:r>
              <a:rPr lang="en-US" sz="2400" dirty="0"/>
              <a:t>: Jordan (they/them) , a 17 </a:t>
            </a:r>
            <a:r>
              <a:rPr lang="en-US" sz="2400" dirty="0" err="1"/>
              <a:t>yo</a:t>
            </a:r>
            <a:r>
              <a:rPr lang="en-US" sz="2400" dirty="0"/>
              <a:t> non-binary high school student diagnosed with GAD.  Jordan worries about starting university next year, their health and health of their family, being outed, and finances.  Jordan worries that if their family found out about their gender identity, they would not want to pay for college.</a:t>
            </a:r>
          </a:p>
          <a:p>
            <a:r>
              <a:rPr lang="en-US" sz="2400" b="1" dirty="0"/>
              <a:t>Worry Thought</a:t>
            </a:r>
            <a:r>
              <a:rPr lang="en-US" sz="2400" dirty="0"/>
              <a:t>: ”If I come out, my family will not pay for college”</a:t>
            </a:r>
          </a:p>
          <a:p>
            <a:pPr marL="0" indent="0">
              <a:buNone/>
            </a:pPr>
            <a:endParaRPr lang="en-US" sz="2400" dirty="0">
              <a:highlight>
                <a:srgbClr val="FFFF00"/>
              </a:highlight>
            </a:endParaRPr>
          </a:p>
          <a:p>
            <a:pPr marL="0" indent="0" algn="ctr">
              <a:buNone/>
            </a:pPr>
            <a:r>
              <a:rPr lang="en-US" sz="2400" b="1" dirty="0"/>
              <a:t>How would you use standard cognitive therapy techniques here?</a:t>
            </a:r>
          </a:p>
          <a:p>
            <a:endParaRPr lang="en-US" sz="1400" dirty="0"/>
          </a:p>
        </p:txBody>
      </p:sp>
    </p:spTree>
    <p:extLst>
      <p:ext uri="{BB962C8B-B14F-4D97-AF65-F5344CB8AC3E}">
        <p14:creationId xmlns:p14="http://schemas.microsoft.com/office/powerpoint/2010/main" val="134672653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F994C2A-C221-A841-8052-3FE396520557}"/>
              </a:ext>
            </a:extLst>
          </p:cNvPr>
          <p:cNvPicPr>
            <a:picLocks noChangeAspect="1"/>
          </p:cNvPicPr>
          <p:nvPr/>
        </p:nvPicPr>
        <p:blipFill rotWithShape="1">
          <a:blip r:embed="rId3"/>
          <a:srcRect t="73009" b="2244"/>
          <a:stretch/>
        </p:blipFill>
        <p:spPr>
          <a:xfrm>
            <a:off x="1" y="-1"/>
            <a:ext cx="12191999" cy="2013911"/>
          </a:xfrm>
          <a:prstGeom prst="rect">
            <a:avLst/>
          </a:prstGeom>
        </p:spPr>
      </p:pic>
      <p:sp>
        <p:nvSpPr>
          <p:cNvPr id="2" name="Title 1"/>
          <p:cNvSpPr>
            <a:spLocks noGrp="1"/>
          </p:cNvSpPr>
          <p:nvPr>
            <p:ph type="title"/>
          </p:nvPr>
        </p:nvSpPr>
        <p:spPr>
          <a:xfrm>
            <a:off x="0" y="548640"/>
            <a:ext cx="12192000" cy="1179576"/>
          </a:xfrm>
        </p:spPr>
        <p:txBody>
          <a:bodyPr/>
          <a:lstStyle/>
          <a:p>
            <a:pPr algn="ctr"/>
            <a:r>
              <a:rPr lang="en-US" dirty="0">
                <a:solidFill>
                  <a:schemeClr val="bg1"/>
                </a:solidFill>
              </a:rPr>
              <a:t>COGNITIVE STRATEGIES </a:t>
            </a:r>
          </a:p>
        </p:txBody>
      </p:sp>
      <p:sp>
        <p:nvSpPr>
          <p:cNvPr id="3" name="Content Placeholder 2"/>
          <p:cNvSpPr>
            <a:spLocks noGrp="1"/>
          </p:cNvSpPr>
          <p:nvPr>
            <p:ph idx="1"/>
          </p:nvPr>
        </p:nvSpPr>
        <p:spPr>
          <a:xfrm>
            <a:off x="990600" y="2276857"/>
            <a:ext cx="10515600" cy="4362482"/>
          </a:xfrm>
        </p:spPr>
        <p:txBody>
          <a:bodyPr>
            <a:noAutofit/>
          </a:bodyPr>
          <a:lstStyle/>
          <a:p>
            <a:pPr marL="0" indent="0">
              <a:buNone/>
            </a:pPr>
            <a:r>
              <a:rPr lang="en-US" sz="2400" b="1" dirty="0"/>
              <a:t>General rules for making cognitive strategies LGBTQ+-affirming:</a:t>
            </a:r>
          </a:p>
          <a:p>
            <a:r>
              <a:rPr lang="en-US" sz="2400" dirty="0"/>
              <a:t>Not everything is a distortion</a:t>
            </a:r>
          </a:p>
          <a:p>
            <a:r>
              <a:rPr lang="en-US" sz="2400" dirty="0"/>
              <a:t>First, check the facts of the situation</a:t>
            </a:r>
          </a:p>
          <a:p>
            <a:r>
              <a:rPr lang="en-US" sz="2400" dirty="0"/>
              <a:t>If a thought is inaccurate, restructure the thought</a:t>
            </a:r>
          </a:p>
          <a:p>
            <a:r>
              <a:rPr lang="en-US" sz="2400" dirty="0"/>
              <a:t>If a thought is accurate, problem solve the situation</a:t>
            </a:r>
          </a:p>
          <a:p>
            <a:endParaRPr lang="en-US" sz="2400" b="1" dirty="0"/>
          </a:p>
          <a:p>
            <a:endParaRPr lang="en-US" sz="2400" dirty="0"/>
          </a:p>
        </p:txBody>
      </p:sp>
    </p:spTree>
    <p:extLst>
      <p:ext uri="{BB962C8B-B14F-4D97-AF65-F5344CB8AC3E}">
        <p14:creationId xmlns:p14="http://schemas.microsoft.com/office/powerpoint/2010/main" val="378138088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8899706-F21B-3E40-A27D-ED6F6071E733}"/>
              </a:ext>
            </a:extLst>
          </p:cNvPr>
          <p:cNvPicPr>
            <a:picLocks/>
          </p:cNvPicPr>
          <p:nvPr/>
        </p:nvPicPr>
        <p:blipFill rotWithShape="1">
          <a:blip r:embed="rId3"/>
          <a:srcRect t="13485" b="58099"/>
          <a:stretch/>
        </p:blipFill>
        <p:spPr>
          <a:xfrm>
            <a:off x="0" y="0"/>
            <a:ext cx="12191999" cy="2011680"/>
          </a:xfrm>
          <a:prstGeom prst="rect">
            <a:avLst/>
          </a:prstGeom>
        </p:spPr>
      </p:pic>
      <p:sp>
        <p:nvSpPr>
          <p:cNvPr id="2" name="Title 1"/>
          <p:cNvSpPr>
            <a:spLocks noGrp="1"/>
          </p:cNvSpPr>
          <p:nvPr>
            <p:ph type="title"/>
          </p:nvPr>
        </p:nvSpPr>
        <p:spPr>
          <a:xfrm>
            <a:off x="0" y="548640"/>
            <a:ext cx="12192000" cy="1179576"/>
          </a:xfrm>
        </p:spPr>
        <p:txBody>
          <a:bodyPr/>
          <a:lstStyle/>
          <a:p>
            <a:pPr algn="ctr"/>
            <a:r>
              <a:rPr lang="en-US" dirty="0">
                <a:solidFill>
                  <a:schemeClr val="bg1"/>
                </a:solidFill>
              </a:rPr>
              <a:t>BEHAVIORAL STRATEGIES </a:t>
            </a:r>
          </a:p>
        </p:txBody>
      </p:sp>
      <p:sp>
        <p:nvSpPr>
          <p:cNvPr id="3" name="Content Placeholder 2"/>
          <p:cNvSpPr>
            <a:spLocks noGrp="1"/>
          </p:cNvSpPr>
          <p:nvPr>
            <p:ph idx="1"/>
          </p:nvPr>
        </p:nvSpPr>
        <p:spPr>
          <a:xfrm>
            <a:off x="990600" y="2276855"/>
            <a:ext cx="10515600" cy="4362483"/>
          </a:xfrm>
        </p:spPr>
        <p:txBody>
          <a:bodyPr>
            <a:noAutofit/>
          </a:bodyPr>
          <a:lstStyle/>
          <a:p>
            <a:r>
              <a:rPr lang="en-US" sz="2400" dirty="0"/>
              <a:t>A lot of your standard behavioral strategies can be easily adapted to use with LGBTQIA+ teens</a:t>
            </a:r>
          </a:p>
          <a:p>
            <a:pPr lvl="1"/>
            <a:r>
              <a:rPr lang="en-US" sz="2000" dirty="0"/>
              <a:t>Behavioral experiments</a:t>
            </a:r>
          </a:p>
          <a:p>
            <a:pPr lvl="1"/>
            <a:r>
              <a:rPr lang="en-US" sz="2000" dirty="0"/>
              <a:t>Exposures</a:t>
            </a:r>
          </a:p>
          <a:p>
            <a:pPr lvl="1"/>
            <a:r>
              <a:rPr lang="en-US" sz="2000" dirty="0"/>
              <a:t>Assertiveness skills / behavioral skills training**</a:t>
            </a:r>
          </a:p>
          <a:p>
            <a:r>
              <a:rPr lang="en-US" sz="2400" dirty="0"/>
              <a:t>Main thing to be cognizant of as a clinician are </a:t>
            </a:r>
            <a:r>
              <a:rPr lang="en-US" sz="2400" b="1" dirty="0"/>
              <a:t>issues of safety </a:t>
            </a:r>
            <a:r>
              <a:rPr lang="en-US" sz="2400" dirty="0"/>
              <a:t>for the LGBTQIA+ teen, and the </a:t>
            </a:r>
            <a:r>
              <a:rPr lang="en-US" sz="2400" b="1" dirty="0"/>
              <a:t>accuracy of the fear</a:t>
            </a:r>
          </a:p>
          <a:p>
            <a:pPr lvl="1"/>
            <a:r>
              <a:rPr lang="en-US" sz="2000" dirty="0"/>
              <a:t>E.g., assessing risk of parental rejection, homelessness, violence, etc.</a:t>
            </a:r>
          </a:p>
          <a:p>
            <a:pPr lvl="1"/>
            <a:endParaRPr lang="en-US" sz="2000" dirty="0"/>
          </a:p>
        </p:txBody>
      </p:sp>
    </p:spTree>
    <p:extLst>
      <p:ext uri="{BB962C8B-B14F-4D97-AF65-F5344CB8AC3E}">
        <p14:creationId xmlns:p14="http://schemas.microsoft.com/office/powerpoint/2010/main" val="346098439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8899706-F21B-3E40-A27D-ED6F6071E733}"/>
              </a:ext>
            </a:extLst>
          </p:cNvPr>
          <p:cNvPicPr>
            <a:picLocks/>
          </p:cNvPicPr>
          <p:nvPr/>
        </p:nvPicPr>
        <p:blipFill rotWithShape="1">
          <a:blip r:embed="rId3"/>
          <a:srcRect t="13485" b="58099"/>
          <a:stretch/>
        </p:blipFill>
        <p:spPr>
          <a:xfrm>
            <a:off x="0" y="0"/>
            <a:ext cx="12191999" cy="2011680"/>
          </a:xfrm>
          <a:prstGeom prst="rect">
            <a:avLst/>
          </a:prstGeom>
        </p:spPr>
      </p:pic>
      <p:sp>
        <p:nvSpPr>
          <p:cNvPr id="2" name="Title 1"/>
          <p:cNvSpPr>
            <a:spLocks noGrp="1"/>
          </p:cNvSpPr>
          <p:nvPr>
            <p:ph type="title"/>
          </p:nvPr>
        </p:nvSpPr>
        <p:spPr>
          <a:xfrm>
            <a:off x="0" y="548640"/>
            <a:ext cx="12192000" cy="1179576"/>
          </a:xfrm>
        </p:spPr>
        <p:txBody>
          <a:bodyPr/>
          <a:lstStyle/>
          <a:p>
            <a:pPr algn="ctr"/>
            <a:r>
              <a:rPr lang="en-US" dirty="0">
                <a:solidFill>
                  <a:schemeClr val="bg1"/>
                </a:solidFill>
              </a:rPr>
              <a:t>BEHAVIORAL STRATEGIES </a:t>
            </a:r>
          </a:p>
        </p:txBody>
      </p:sp>
      <p:sp>
        <p:nvSpPr>
          <p:cNvPr id="3" name="Content Placeholder 2"/>
          <p:cNvSpPr>
            <a:spLocks noGrp="1"/>
          </p:cNvSpPr>
          <p:nvPr>
            <p:ph idx="1"/>
          </p:nvPr>
        </p:nvSpPr>
        <p:spPr>
          <a:xfrm>
            <a:off x="990600" y="2276855"/>
            <a:ext cx="10515600" cy="4362483"/>
          </a:xfrm>
        </p:spPr>
        <p:txBody>
          <a:bodyPr>
            <a:noAutofit/>
          </a:bodyPr>
          <a:lstStyle/>
          <a:p>
            <a:r>
              <a:rPr lang="en-US" sz="2400" b="1" dirty="0"/>
              <a:t>Case example</a:t>
            </a:r>
            <a:r>
              <a:rPr lang="en-US" sz="2400" dirty="0"/>
              <a:t>: Emily is a 15yo lesbian who believes that she could never handle her parents knowing about her sexual orientation. She is convinced that they hate all LGBTQIA+ people, but when you ask for examples, she can’t think of any. Based on your discussions with the parents, </a:t>
            </a:r>
            <a:r>
              <a:rPr lang="en-US" sz="2400" u="sng" dirty="0"/>
              <a:t>you have no immediate safety concerns</a:t>
            </a:r>
            <a:r>
              <a:rPr lang="en-US" sz="2400" dirty="0"/>
              <a:t>. </a:t>
            </a:r>
          </a:p>
          <a:p>
            <a:pPr marL="0" indent="0">
              <a:buNone/>
            </a:pPr>
            <a:endParaRPr lang="en-US" sz="2400" dirty="0"/>
          </a:p>
          <a:p>
            <a:pPr marL="0" indent="0" algn="ctr">
              <a:buNone/>
            </a:pPr>
            <a:r>
              <a:rPr lang="en-US" sz="2400" b="1" dirty="0"/>
              <a:t>How could you use behavioral experiments in this situation?</a:t>
            </a:r>
            <a:endParaRPr lang="en-US" sz="2000" b="1" dirty="0"/>
          </a:p>
        </p:txBody>
      </p:sp>
      <p:sp>
        <p:nvSpPr>
          <p:cNvPr id="8" name="TextBox 7">
            <a:extLst>
              <a:ext uri="{FF2B5EF4-FFF2-40B4-BE49-F238E27FC236}">
                <a16:creationId xmlns:a16="http://schemas.microsoft.com/office/drawing/2014/main" id="{8AE87516-F0F7-CC44-BF4D-5746A67D4277}"/>
              </a:ext>
            </a:extLst>
          </p:cNvPr>
          <p:cNvSpPr txBox="1"/>
          <p:nvPr/>
        </p:nvSpPr>
        <p:spPr>
          <a:xfrm>
            <a:off x="1782018" y="5508205"/>
            <a:ext cx="8331200" cy="1015663"/>
          </a:xfrm>
          <a:prstGeom prst="rect">
            <a:avLst/>
          </a:prstGeom>
          <a:noFill/>
        </p:spPr>
        <p:txBody>
          <a:bodyPr wrap="square">
            <a:spAutoFit/>
          </a:bodyPr>
          <a:lstStyle/>
          <a:p>
            <a:pPr marL="742950" lvl="1" indent="-285750">
              <a:buFont typeface="Arial" panose="020B0604020202020204" pitchFamily="34" charset="0"/>
              <a:buChar char="•"/>
            </a:pPr>
            <a:r>
              <a:rPr lang="en-US" sz="2000" dirty="0"/>
              <a:t>Making a comment about an LGBTQIA+ character on a TV show</a:t>
            </a:r>
          </a:p>
          <a:p>
            <a:pPr marL="742950" lvl="1" indent="-285750">
              <a:buFont typeface="Arial" panose="020B0604020202020204" pitchFamily="34" charset="0"/>
              <a:buChar char="•"/>
            </a:pPr>
            <a:r>
              <a:rPr lang="en-US" sz="2000" dirty="0"/>
              <a:t>Asking to go to an LGBTQIA+ event like Pride with a friend</a:t>
            </a:r>
          </a:p>
          <a:p>
            <a:pPr marL="742950" lvl="1" indent="-285750">
              <a:buFont typeface="Arial" panose="020B0604020202020204" pitchFamily="34" charset="0"/>
              <a:buChar char="•"/>
            </a:pPr>
            <a:r>
              <a:rPr lang="en-US" sz="2000" dirty="0"/>
              <a:t>Wearing a rainbow scrunchie</a:t>
            </a:r>
          </a:p>
        </p:txBody>
      </p:sp>
    </p:spTree>
    <p:extLst>
      <p:ext uri="{BB962C8B-B14F-4D97-AF65-F5344CB8AC3E}">
        <p14:creationId xmlns:p14="http://schemas.microsoft.com/office/powerpoint/2010/main" val="3425916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C6CCC6E-CEDD-644C-A162-8DA733C38EAD}"/>
              </a:ext>
            </a:extLst>
          </p:cNvPr>
          <p:cNvPicPr>
            <a:picLocks/>
          </p:cNvPicPr>
          <p:nvPr/>
        </p:nvPicPr>
        <p:blipFill rotWithShape="1">
          <a:blip r:embed="rId3"/>
          <a:srcRect t="13485" b="58099"/>
          <a:stretch/>
        </p:blipFill>
        <p:spPr>
          <a:xfrm>
            <a:off x="0" y="0"/>
            <a:ext cx="12191999" cy="2011680"/>
          </a:xfrm>
          <a:prstGeom prst="rect">
            <a:avLst/>
          </a:prstGeom>
        </p:spPr>
      </p:pic>
      <p:sp>
        <p:nvSpPr>
          <p:cNvPr id="2" name="Title 1">
            <a:extLst>
              <a:ext uri="{FF2B5EF4-FFF2-40B4-BE49-F238E27FC236}">
                <a16:creationId xmlns:a16="http://schemas.microsoft.com/office/drawing/2014/main" id="{7D781EC2-95AC-9D4F-8E39-641DED198C59}"/>
              </a:ext>
            </a:extLst>
          </p:cNvPr>
          <p:cNvSpPr>
            <a:spLocks noGrp="1"/>
          </p:cNvSpPr>
          <p:nvPr>
            <p:ph type="title"/>
          </p:nvPr>
        </p:nvSpPr>
        <p:spPr>
          <a:xfrm>
            <a:off x="1115568" y="278296"/>
            <a:ext cx="10168128" cy="1733384"/>
          </a:xfrm>
        </p:spPr>
        <p:txBody>
          <a:bodyPr>
            <a:normAutofit/>
          </a:bodyPr>
          <a:lstStyle/>
          <a:p>
            <a:pPr algn="ctr"/>
            <a:r>
              <a:rPr lang="en-US" dirty="0">
                <a:solidFill>
                  <a:schemeClr val="bg1"/>
                </a:solidFill>
              </a:rPr>
              <a:t>HELPING YOUTH NAVIGATE </a:t>
            </a:r>
            <a:br>
              <a:rPr lang="en-US" dirty="0">
                <a:solidFill>
                  <a:schemeClr val="bg1"/>
                </a:solidFill>
              </a:rPr>
            </a:br>
            <a:r>
              <a:rPr lang="en-US" dirty="0">
                <a:solidFill>
                  <a:schemeClr val="bg1"/>
                </a:solidFill>
              </a:rPr>
              <a:t>COMING OUT</a:t>
            </a:r>
          </a:p>
        </p:txBody>
      </p:sp>
      <p:sp>
        <p:nvSpPr>
          <p:cNvPr id="3" name="Content Placeholder 2">
            <a:extLst>
              <a:ext uri="{FF2B5EF4-FFF2-40B4-BE49-F238E27FC236}">
                <a16:creationId xmlns:a16="http://schemas.microsoft.com/office/drawing/2014/main" id="{F6A19CC7-E82C-7E42-A074-F657FCF63BA5}"/>
              </a:ext>
            </a:extLst>
          </p:cNvPr>
          <p:cNvSpPr>
            <a:spLocks noGrp="1"/>
          </p:cNvSpPr>
          <p:nvPr>
            <p:ph idx="1"/>
          </p:nvPr>
        </p:nvSpPr>
        <p:spPr>
          <a:xfrm>
            <a:off x="749300" y="2276856"/>
            <a:ext cx="7480300" cy="4191677"/>
          </a:xfrm>
        </p:spPr>
        <p:txBody>
          <a:bodyPr>
            <a:normAutofit fontScale="92500" lnSpcReduction="10000"/>
          </a:bodyPr>
          <a:lstStyle/>
          <a:p>
            <a:r>
              <a:rPr lang="en-US" sz="2400" dirty="0"/>
              <a:t>Trevor Project guide </a:t>
            </a:r>
          </a:p>
          <a:p>
            <a:pPr lvl="1"/>
            <a:r>
              <a:rPr lang="en-US" sz="2000" dirty="0">
                <a:hlinkClick r:id="rId4"/>
              </a:rPr>
              <a:t>https://www.thetrevorproject.org/wp-content/uploads/2021/07/Coming-Out-Handbook.pdf</a:t>
            </a:r>
            <a:r>
              <a:rPr lang="en-US" sz="2000" dirty="0"/>
              <a:t> </a:t>
            </a:r>
          </a:p>
          <a:p>
            <a:r>
              <a:rPr lang="en-US" sz="2400" dirty="0"/>
              <a:t>Planning ahead:</a:t>
            </a:r>
          </a:p>
          <a:p>
            <a:pPr lvl="1"/>
            <a:r>
              <a:rPr lang="en-US" sz="2000" dirty="0"/>
              <a:t>How to come out (calling, texting, in-person)</a:t>
            </a:r>
          </a:p>
          <a:p>
            <a:pPr lvl="2"/>
            <a:r>
              <a:rPr lang="en-US" sz="1600" dirty="0"/>
              <a:t>Timing, location</a:t>
            </a:r>
          </a:p>
          <a:p>
            <a:pPr lvl="1"/>
            <a:r>
              <a:rPr lang="en-US" sz="2000" dirty="0"/>
              <a:t>How could the person respond? How can I prepare for that?</a:t>
            </a:r>
          </a:p>
          <a:p>
            <a:pPr lvl="1"/>
            <a:r>
              <a:rPr lang="en-US" sz="2000" dirty="0"/>
              <a:t>Testing the waters</a:t>
            </a:r>
          </a:p>
          <a:p>
            <a:pPr lvl="1"/>
            <a:r>
              <a:rPr lang="en-US" sz="2000" dirty="0"/>
              <a:t>Support</a:t>
            </a:r>
          </a:p>
          <a:p>
            <a:pPr lvl="1"/>
            <a:r>
              <a:rPr lang="en-US" sz="2000" dirty="0"/>
              <a:t>Safety</a:t>
            </a:r>
          </a:p>
          <a:p>
            <a:r>
              <a:rPr lang="en-US" sz="2400" dirty="0"/>
              <a:t>Supporting parents (see later slides)</a:t>
            </a:r>
          </a:p>
          <a:p>
            <a:pPr lvl="1"/>
            <a:endParaRPr lang="en-US" sz="2000" dirty="0"/>
          </a:p>
        </p:txBody>
      </p:sp>
      <p:pic>
        <p:nvPicPr>
          <p:cNvPr id="4" name="Picture 3" descr="Text&#10;&#10;Description automatically generated">
            <a:extLst>
              <a:ext uri="{FF2B5EF4-FFF2-40B4-BE49-F238E27FC236}">
                <a16:creationId xmlns:a16="http://schemas.microsoft.com/office/drawing/2014/main" id="{DD5F9535-2816-03E5-C622-183F87C21426}"/>
              </a:ext>
            </a:extLst>
          </p:cNvPr>
          <p:cNvPicPr>
            <a:picLocks noChangeAspect="1"/>
          </p:cNvPicPr>
          <p:nvPr/>
        </p:nvPicPr>
        <p:blipFill>
          <a:blip r:embed="rId5"/>
          <a:stretch>
            <a:fillRect/>
          </a:stretch>
        </p:blipFill>
        <p:spPr>
          <a:xfrm>
            <a:off x="8433886" y="2307285"/>
            <a:ext cx="3224714" cy="4161248"/>
          </a:xfrm>
          <a:prstGeom prst="rect">
            <a:avLst/>
          </a:prstGeom>
        </p:spPr>
      </p:pic>
    </p:spTree>
    <p:extLst>
      <p:ext uri="{BB962C8B-B14F-4D97-AF65-F5344CB8AC3E}">
        <p14:creationId xmlns:p14="http://schemas.microsoft.com/office/powerpoint/2010/main" val="425826235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76944" y="2217319"/>
            <a:ext cx="4168537" cy="4505738"/>
          </a:xfrm>
        </p:spPr>
        <p:txBody>
          <a:bodyPr>
            <a:noAutofit/>
          </a:bodyPr>
          <a:lstStyle/>
          <a:p>
            <a:r>
              <a:rPr lang="en-US" sz="2400" dirty="0">
                <a:solidFill>
                  <a:srgbClr val="000000"/>
                </a:solidFill>
              </a:rPr>
              <a:t>Example exposure hierarchy</a:t>
            </a:r>
          </a:p>
          <a:p>
            <a:pPr lvl="1"/>
            <a:r>
              <a:rPr lang="en-US" sz="1600" dirty="0"/>
              <a:t>Coming out</a:t>
            </a:r>
          </a:p>
          <a:p>
            <a:pPr lvl="1"/>
            <a:endParaRPr lang="en-US" sz="1600" dirty="0">
              <a:solidFill>
                <a:srgbClr val="000000"/>
              </a:solidFill>
            </a:endParaRPr>
          </a:p>
          <a:p>
            <a:endParaRPr lang="en-US" sz="1600" b="1" dirty="0"/>
          </a:p>
          <a:p>
            <a:pPr marL="0" indent="0">
              <a:buNone/>
            </a:pPr>
            <a:endParaRPr lang="en-US" sz="1400" dirty="0"/>
          </a:p>
        </p:txBody>
      </p:sp>
      <p:sp>
        <p:nvSpPr>
          <p:cNvPr id="6" name="Title 5">
            <a:extLst>
              <a:ext uri="{FF2B5EF4-FFF2-40B4-BE49-F238E27FC236}">
                <a16:creationId xmlns:a16="http://schemas.microsoft.com/office/drawing/2014/main" id="{912013E0-F9BE-1D42-B774-2C318717EE9A}"/>
              </a:ext>
            </a:extLst>
          </p:cNvPr>
          <p:cNvSpPr>
            <a:spLocks noGrp="1"/>
          </p:cNvSpPr>
          <p:nvPr>
            <p:ph type="title"/>
          </p:nvPr>
        </p:nvSpPr>
        <p:spPr/>
        <p:txBody>
          <a:bodyPr/>
          <a:lstStyle/>
          <a:p>
            <a:endParaRPr lang="en-US"/>
          </a:p>
        </p:txBody>
      </p:sp>
      <p:pic>
        <p:nvPicPr>
          <p:cNvPr id="7" name="Picture 6">
            <a:extLst>
              <a:ext uri="{FF2B5EF4-FFF2-40B4-BE49-F238E27FC236}">
                <a16:creationId xmlns:a16="http://schemas.microsoft.com/office/drawing/2014/main" id="{82096E48-1A3C-4C41-8207-D46779EF29E4}"/>
              </a:ext>
            </a:extLst>
          </p:cNvPr>
          <p:cNvPicPr>
            <a:picLocks/>
          </p:cNvPicPr>
          <p:nvPr/>
        </p:nvPicPr>
        <p:blipFill rotWithShape="1">
          <a:blip r:embed="rId3"/>
          <a:srcRect t="13485" b="58099"/>
          <a:stretch/>
        </p:blipFill>
        <p:spPr>
          <a:xfrm>
            <a:off x="0" y="0"/>
            <a:ext cx="12191999" cy="2011680"/>
          </a:xfrm>
          <a:prstGeom prst="rect">
            <a:avLst/>
          </a:prstGeom>
        </p:spPr>
      </p:pic>
      <p:sp>
        <p:nvSpPr>
          <p:cNvPr id="8" name="Title 1">
            <a:extLst>
              <a:ext uri="{FF2B5EF4-FFF2-40B4-BE49-F238E27FC236}">
                <a16:creationId xmlns:a16="http://schemas.microsoft.com/office/drawing/2014/main" id="{CF9F3C0C-E344-9345-9441-184899A828DD}"/>
              </a:ext>
            </a:extLst>
          </p:cNvPr>
          <p:cNvSpPr txBox="1">
            <a:spLocks/>
          </p:cNvSpPr>
          <p:nvPr/>
        </p:nvSpPr>
        <p:spPr>
          <a:xfrm>
            <a:off x="0" y="548640"/>
            <a:ext cx="12192000" cy="117957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kern="1200">
                <a:solidFill>
                  <a:schemeClr val="tx1"/>
                </a:solidFill>
                <a:latin typeface="+mj-lt"/>
                <a:ea typeface="+mj-ea"/>
                <a:cs typeface="+mj-cs"/>
              </a:defRPr>
            </a:lvl1pPr>
          </a:lstStyle>
          <a:p>
            <a:pPr algn="ctr"/>
            <a:r>
              <a:rPr lang="en-US" dirty="0">
                <a:solidFill>
                  <a:schemeClr val="bg1"/>
                </a:solidFill>
              </a:rPr>
              <a:t>BEHAVIORAL STRATEGIES </a:t>
            </a:r>
          </a:p>
        </p:txBody>
      </p:sp>
      <p:pic>
        <p:nvPicPr>
          <p:cNvPr id="4" name="Picture 3">
            <a:extLst>
              <a:ext uri="{FF2B5EF4-FFF2-40B4-BE49-F238E27FC236}">
                <a16:creationId xmlns:a16="http://schemas.microsoft.com/office/drawing/2014/main" id="{13140F70-9845-A24F-B470-6847D354E53E}"/>
              </a:ext>
            </a:extLst>
          </p:cNvPr>
          <p:cNvPicPr>
            <a:picLocks noChangeAspect="1"/>
          </p:cNvPicPr>
          <p:nvPr/>
        </p:nvPicPr>
        <p:blipFill>
          <a:blip r:embed="rId4"/>
          <a:stretch>
            <a:fillRect/>
          </a:stretch>
        </p:blipFill>
        <p:spPr>
          <a:xfrm>
            <a:off x="4444780" y="1297439"/>
            <a:ext cx="7293068" cy="10838093"/>
          </a:xfrm>
          <a:prstGeom prst="rect">
            <a:avLst/>
          </a:prstGeom>
        </p:spPr>
      </p:pic>
      <p:sp>
        <p:nvSpPr>
          <p:cNvPr id="5" name="TextBox 4">
            <a:extLst>
              <a:ext uri="{FF2B5EF4-FFF2-40B4-BE49-F238E27FC236}">
                <a16:creationId xmlns:a16="http://schemas.microsoft.com/office/drawing/2014/main" id="{E8C77723-2148-8047-B461-703B4F94D914}"/>
              </a:ext>
            </a:extLst>
          </p:cNvPr>
          <p:cNvSpPr txBox="1"/>
          <p:nvPr/>
        </p:nvSpPr>
        <p:spPr>
          <a:xfrm>
            <a:off x="5199632" y="3680403"/>
            <a:ext cx="6719176" cy="338554"/>
          </a:xfrm>
          <a:prstGeom prst="rect">
            <a:avLst/>
          </a:prstGeom>
          <a:noFill/>
        </p:spPr>
        <p:txBody>
          <a:bodyPr wrap="square" rtlCol="0">
            <a:spAutoFit/>
          </a:bodyPr>
          <a:lstStyle/>
          <a:p>
            <a:r>
              <a:rPr lang="en-US" sz="1600" i="1" dirty="0"/>
              <a:t>Give coming out letter to dad 		           100	        100	</a:t>
            </a:r>
          </a:p>
        </p:txBody>
      </p:sp>
      <p:sp>
        <p:nvSpPr>
          <p:cNvPr id="9" name="TextBox 8">
            <a:extLst>
              <a:ext uri="{FF2B5EF4-FFF2-40B4-BE49-F238E27FC236}">
                <a16:creationId xmlns:a16="http://schemas.microsoft.com/office/drawing/2014/main" id="{EB4A5BDB-DF1A-3840-9C97-05103B7125D4}"/>
              </a:ext>
            </a:extLst>
          </p:cNvPr>
          <p:cNvSpPr txBox="1"/>
          <p:nvPr/>
        </p:nvSpPr>
        <p:spPr>
          <a:xfrm>
            <a:off x="5235698" y="5273031"/>
            <a:ext cx="6230368" cy="338554"/>
          </a:xfrm>
          <a:prstGeom prst="rect">
            <a:avLst/>
          </a:prstGeom>
          <a:noFill/>
        </p:spPr>
        <p:txBody>
          <a:bodyPr wrap="square" rtlCol="0">
            <a:spAutoFit/>
          </a:bodyPr>
          <a:lstStyle/>
          <a:p>
            <a:r>
              <a:rPr lang="en-US" sz="1600" i="1" dirty="0"/>
              <a:t>Leave a PFLAG flyer in the mailbox                       40         60</a:t>
            </a:r>
          </a:p>
        </p:txBody>
      </p:sp>
      <p:sp>
        <p:nvSpPr>
          <p:cNvPr id="10" name="TextBox 9">
            <a:extLst>
              <a:ext uri="{FF2B5EF4-FFF2-40B4-BE49-F238E27FC236}">
                <a16:creationId xmlns:a16="http://schemas.microsoft.com/office/drawing/2014/main" id="{A96507EE-1D97-6340-ADFC-CDEFA478C1D9}"/>
              </a:ext>
            </a:extLst>
          </p:cNvPr>
          <p:cNvSpPr txBox="1"/>
          <p:nvPr/>
        </p:nvSpPr>
        <p:spPr>
          <a:xfrm>
            <a:off x="5199632" y="4174653"/>
            <a:ext cx="6230368" cy="338554"/>
          </a:xfrm>
          <a:prstGeom prst="rect">
            <a:avLst/>
          </a:prstGeom>
          <a:noFill/>
        </p:spPr>
        <p:txBody>
          <a:bodyPr wrap="square" rtlCol="0">
            <a:spAutoFit/>
          </a:bodyPr>
          <a:lstStyle/>
          <a:p>
            <a:r>
              <a:rPr lang="en-US" sz="1600" i="1" dirty="0"/>
              <a:t>Come out to mom when we’re home alone        90         70</a:t>
            </a:r>
          </a:p>
        </p:txBody>
      </p:sp>
      <p:sp>
        <p:nvSpPr>
          <p:cNvPr id="11" name="TextBox 10">
            <a:extLst>
              <a:ext uri="{FF2B5EF4-FFF2-40B4-BE49-F238E27FC236}">
                <a16:creationId xmlns:a16="http://schemas.microsoft.com/office/drawing/2014/main" id="{7FF3619C-F518-AC4B-BBA7-77D31F004BE5}"/>
              </a:ext>
            </a:extLst>
          </p:cNvPr>
          <p:cNvSpPr txBox="1"/>
          <p:nvPr/>
        </p:nvSpPr>
        <p:spPr>
          <a:xfrm>
            <a:off x="5199632" y="5846721"/>
            <a:ext cx="6230368" cy="338554"/>
          </a:xfrm>
          <a:prstGeom prst="rect">
            <a:avLst/>
          </a:prstGeom>
          <a:noFill/>
        </p:spPr>
        <p:txBody>
          <a:bodyPr wrap="square" rtlCol="0">
            <a:spAutoFit/>
          </a:bodyPr>
          <a:lstStyle/>
          <a:p>
            <a:r>
              <a:rPr lang="en-US" sz="1600" i="1" dirty="0"/>
              <a:t>Practice saying in the mirror, “I’m gay”	              30         50</a:t>
            </a:r>
          </a:p>
        </p:txBody>
      </p:sp>
      <p:sp>
        <p:nvSpPr>
          <p:cNvPr id="12" name="TextBox 11">
            <a:extLst>
              <a:ext uri="{FF2B5EF4-FFF2-40B4-BE49-F238E27FC236}">
                <a16:creationId xmlns:a16="http://schemas.microsoft.com/office/drawing/2014/main" id="{2B29DB51-9058-0A4F-AE79-B17BE6735306}"/>
              </a:ext>
            </a:extLst>
          </p:cNvPr>
          <p:cNvSpPr txBox="1"/>
          <p:nvPr/>
        </p:nvSpPr>
        <p:spPr>
          <a:xfrm>
            <a:off x="5199632" y="4723320"/>
            <a:ext cx="6230368" cy="338554"/>
          </a:xfrm>
          <a:prstGeom prst="rect">
            <a:avLst/>
          </a:prstGeom>
          <a:noFill/>
        </p:spPr>
        <p:txBody>
          <a:bodyPr wrap="square" rtlCol="0">
            <a:spAutoFit/>
          </a:bodyPr>
          <a:lstStyle/>
          <a:p>
            <a:r>
              <a:rPr lang="en-US" sz="1600" i="1" dirty="0"/>
              <a:t>Come out to my sister while we’re on a walk       60         60</a:t>
            </a:r>
          </a:p>
        </p:txBody>
      </p:sp>
      <p:sp>
        <p:nvSpPr>
          <p:cNvPr id="13" name="TextBox 12">
            <a:extLst>
              <a:ext uri="{FF2B5EF4-FFF2-40B4-BE49-F238E27FC236}">
                <a16:creationId xmlns:a16="http://schemas.microsoft.com/office/drawing/2014/main" id="{FCCD728A-E743-4442-B9EF-29235871F3E0}"/>
              </a:ext>
            </a:extLst>
          </p:cNvPr>
          <p:cNvSpPr txBox="1"/>
          <p:nvPr/>
        </p:nvSpPr>
        <p:spPr>
          <a:xfrm>
            <a:off x="5199632" y="6395388"/>
            <a:ext cx="6719176" cy="338554"/>
          </a:xfrm>
          <a:prstGeom prst="rect">
            <a:avLst/>
          </a:prstGeom>
          <a:noFill/>
        </p:spPr>
        <p:txBody>
          <a:bodyPr wrap="square" rtlCol="0">
            <a:spAutoFit/>
          </a:bodyPr>
          <a:lstStyle/>
          <a:p>
            <a:r>
              <a:rPr lang="en-US" sz="1600" i="1" dirty="0"/>
              <a:t>Practice writing down the words, “I’m gay”          30         45</a:t>
            </a:r>
          </a:p>
        </p:txBody>
      </p:sp>
    </p:spTree>
    <p:extLst>
      <p:ext uri="{BB962C8B-B14F-4D97-AF65-F5344CB8AC3E}">
        <p14:creationId xmlns:p14="http://schemas.microsoft.com/office/powerpoint/2010/main" val="68747162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90600" y="2133601"/>
            <a:ext cx="10515600" cy="4505738"/>
          </a:xfrm>
        </p:spPr>
        <p:txBody>
          <a:bodyPr>
            <a:noAutofit/>
          </a:bodyPr>
          <a:lstStyle/>
          <a:p>
            <a:r>
              <a:rPr lang="en-US" sz="2400" dirty="0"/>
              <a:t>Assertiveness skills / behavioral skills training</a:t>
            </a:r>
          </a:p>
          <a:p>
            <a:pPr lvl="1"/>
            <a:r>
              <a:rPr lang="en-US" sz="2000" dirty="0"/>
              <a:t>Literature shows that this is particularly important for LGBTQIA+ folks who receive messages of invalidation from a young age</a:t>
            </a:r>
          </a:p>
          <a:p>
            <a:pPr lvl="1"/>
            <a:endParaRPr lang="en-US" sz="2000" dirty="0"/>
          </a:p>
          <a:p>
            <a:pPr lvl="1"/>
            <a:endParaRPr lang="en-US" sz="2000" dirty="0"/>
          </a:p>
          <a:p>
            <a:pPr lvl="1"/>
            <a:endParaRPr lang="en-US" sz="2000" dirty="0"/>
          </a:p>
          <a:p>
            <a:pPr lvl="1"/>
            <a:endParaRPr lang="en-US" sz="2000" dirty="0"/>
          </a:p>
          <a:p>
            <a:pPr lvl="1"/>
            <a:endParaRPr lang="en-US" sz="2000" dirty="0"/>
          </a:p>
          <a:p>
            <a:pPr lvl="1"/>
            <a:endParaRPr lang="en-US" sz="2000" dirty="0"/>
          </a:p>
          <a:p>
            <a:r>
              <a:rPr lang="en-US" sz="2400" dirty="0"/>
              <a:t>DEAR MAN</a:t>
            </a:r>
          </a:p>
          <a:p>
            <a:pPr marL="0" indent="0">
              <a:buNone/>
            </a:pPr>
            <a:endParaRPr lang="en-US" sz="1400" dirty="0"/>
          </a:p>
        </p:txBody>
      </p:sp>
      <p:sp>
        <p:nvSpPr>
          <p:cNvPr id="6" name="Title 5">
            <a:extLst>
              <a:ext uri="{FF2B5EF4-FFF2-40B4-BE49-F238E27FC236}">
                <a16:creationId xmlns:a16="http://schemas.microsoft.com/office/drawing/2014/main" id="{37828E0A-9DD9-3845-922B-F14CB12E5811}"/>
              </a:ext>
            </a:extLst>
          </p:cNvPr>
          <p:cNvSpPr>
            <a:spLocks noGrp="1"/>
          </p:cNvSpPr>
          <p:nvPr>
            <p:ph type="title"/>
          </p:nvPr>
        </p:nvSpPr>
        <p:spPr/>
        <p:txBody>
          <a:bodyPr/>
          <a:lstStyle/>
          <a:p>
            <a:endParaRPr lang="en-US"/>
          </a:p>
        </p:txBody>
      </p:sp>
      <p:pic>
        <p:nvPicPr>
          <p:cNvPr id="7" name="Picture 6">
            <a:extLst>
              <a:ext uri="{FF2B5EF4-FFF2-40B4-BE49-F238E27FC236}">
                <a16:creationId xmlns:a16="http://schemas.microsoft.com/office/drawing/2014/main" id="{06347A77-09EE-7040-986A-8315101C8AAB}"/>
              </a:ext>
            </a:extLst>
          </p:cNvPr>
          <p:cNvPicPr>
            <a:picLocks/>
          </p:cNvPicPr>
          <p:nvPr/>
        </p:nvPicPr>
        <p:blipFill rotWithShape="1">
          <a:blip r:embed="rId3"/>
          <a:srcRect t="13485" b="58099"/>
          <a:stretch/>
        </p:blipFill>
        <p:spPr>
          <a:xfrm>
            <a:off x="0" y="0"/>
            <a:ext cx="12191999" cy="2011680"/>
          </a:xfrm>
          <a:prstGeom prst="rect">
            <a:avLst/>
          </a:prstGeom>
        </p:spPr>
      </p:pic>
      <p:sp>
        <p:nvSpPr>
          <p:cNvPr id="8" name="Title 1">
            <a:extLst>
              <a:ext uri="{FF2B5EF4-FFF2-40B4-BE49-F238E27FC236}">
                <a16:creationId xmlns:a16="http://schemas.microsoft.com/office/drawing/2014/main" id="{DC17D916-C904-D24C-BA0A-9BC4CD3C6B60}"/>
              </a:ext>
            </a:extLst>
          </p:cNvPr>
          <p:cNvSpPr txBox="1">
            <a:spLocks/>
          </p:cNvSpPr>
          <p:nvPr/>
        </p:nvSpPr>
        <p:spPr>
          <a:xfrm>
            <a:off x="0" y="548640"/>
            <a:ext cx="12192000" cy="117957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kern="1200">
                <a:solidFill>
                  <a:schemeClr val="tx1"/>
                </a:solidFill>
                <a:latin typeface="+mj-lt"/>
                <a:ea typeface="+mj-ea"/>
                <a:cs typeface="+mj-cs"/>
              </a:defRPr>
            </a:lvl1pPr>
          </a:lstStyle>
          <a:p>
            <a:pPr algn="ctr"/>
            <a:r>
              <a:rPr lang="en-US" dirty="0">
                <a:solidFill>
                  <a:schemeClr val="bg1"/>
                </a:solidFill>
              </a:rPr>
              <a:t>BEHAVIORAL STRATEGIES </a:t>
            </a:r>
          </a:p>
        </p:txBody>
      </p:sp>
      <p:pic>
        <p:nvPicPr>
          <p:cNvPr id="9" name="Picture 8">
            <a:extLst>
              <a:ext uri="{FF2B5EF4-FFF2-40B4-BE49-F238E27FC236}">
                <a16:creationId xmlns:a16="http://schemas.microsoft.com/office/drawing/2014/main" id="{91AF5B70-81D2-AA43-924B-F2BADC62F1E9}"/>
              </a:ext>
            </a:extLst>
          </p:cNvPr>
          <p:cNvPicPr>
            <a:picLocks noChangeAspect="1"/>
          </p:cNvPicPr>
          <p:nvPr/>
        </p:nvPicPr>
        <p:blipFill>
          <a:blip r:embed="rId4"/>
          <a:stretch>
            <a:fillRect/>
          </a:stretch>
        </p:blipFill>
        <p:spPr>
          <a:xfrm>
            <a:off x="2059214" y="3575892"/>
            <a:ext cx="5765800" cy="723900"/>
          </a:xfrm>
          <a:prstGeom prst="rect">
            <a:avLst/>
          </a:prstGeom>
        </p:spPr>
      </p:pic>
      <p:sp>
        <p:nvSpPr>
          <p:cNvPr id="10" name="TextBox 9">
            <a:extLst>
              <a:ext uri="{FF2B5EF4-FFF2-40B4-BE49-F238E27FC236}">
                <a16:creationId xmlns:a16="http://schemas.microsoft.com/office/drawing/2014/main" id="{EEC69291-9B97-434C-AE24-BF16A4399307}"/>
              </a:ext>
            </a:extLst>
          </p:cNvPr>
          <p:cNvSpPr txBox="1"/>
          <p:nvPr/>
        </p:nvSpPr>
        <p:spPr>
          <a:xfrm>
            <a:off x="1953587" y="4299792"/>
            <a:ext cx="1683834" cy="1200329"/>
          </a:xfrm>
          <a:prstGeom prst="rect">
            <a:avLst/>
          </a:prstGeom>
          <a:noFill/>
        </p:spPr>
        <p:txBody>
          <a:bodyPr wrap="square" rtlCol="0">
            <a:spAutoFit/>
          </a:bodyPr>
          <a:lstStyle/>
          <a:p>
            <a:pPr algn="ctr"/>
            <a:r>
              <a:rPr lang="en-US" dirty="0"/>
              <a:t>Others’ rights are respected</a:t>
            </a:r>
          </a:p>
          <a:p>
            <a:pPr algn="ctr"/>
            <a:r>
              <a:rPr lang="en-US" dirty="0"/>
              <a:t>Own rights are denied </a:t>
            </a:r>
          </a:p>
        </p:txBody>
      </p:sp>
      <p:sp>
        <p:nvSpPr>
          <p:cNvPr id="11" name="TextBox 10">
            <a:extLst>
              <a:ext uri="{FF2B5EF4-FFF2-40B4-BE49-F238E27FC236}">
                <a16:creationId xmlns:a16="http://schemas.microsoft.com/office/drawing/2014/main" id="{9BA47E51-6CB5-2B45-AE45-685D9DF5F077}"/>
              </a:ext>
            </a:extLst>
          </p:cNvPr>
          <p:cNvSpPr txBox="1"/>
          <p:nvPr/>
        </p:nvSpPr>
        <p:spPr>
          <a:xfrm>
            <a:off x="4128075" y="4299792"/>
            <a:ext cx="1605776" cy="923330"/>
          </a:xfrm>
          <a:prstGeom prst="rect">
            <a:avLst/>
          </a:prstGeom>
          <a:noFill/>
        </p:spPr>
        <p:txBody>
          <a:bodyPr wrap="square" rtlCol="0">
            <a:spAutoFit/>
          </a:bodyPr>
          <a:lstStyle/>
          <a:p>
            <a:pPr algn="ctr"/>
            <a:r>
              <a:rPr lang="en-US" dirty="0"/>
              <a:t>Own and other rights are respected</a:t>
            </a:r>
          </a:p>
        </p:txBody>
      </p:sp>
      <p:sp>
        <p:nvSpPr>
          <p:cNvPr id="12" name="TextBox 11">
            <a:extLst>
              <a:ext uri="{FF2B5EF4-FFF2-40B4-BE49-F238E27FC236}">
                <a16:creationId xmlns:a16="http://schemas.microsoft.com/office/drawing/2014/main" id="{B88610C4-C7BF-8E4A-B5A3-292CC57A1124}"/>
              </a:ext>
            </a:extLst>
          </p:cNvPr>
          <p:cNvSpPr txBox="1"/>
          <p:nvPr/>
        </p:nvSpPr>
        <p:spPr>
          <a:xfrm>
            <a:off x="6135295" y="4281878"/>
            <a:ext cx="1906859" cy="1200329"/>
          </a:xfrm>
          <a:prstGeom prst="rect">
            <a:avLst/>
          </a:prstGeom>
          <a:noFill/>
        </p:spPr>
        <p:txBody>
          <a:bodyPr wrap="square" rtlCol="0">
            <a:spAutoFit/>
          </a:bodyPr>
          <a:lstStyle/>
          <a:p>
            <a:pPr algn="ctr"/>
            <a:r>
              <a:rPr lang="en-US" dirty="0"/>
              <a:t>Own rights are respected</a:t>
            </a:r>
          </a:p>
          <a:p>
            <a:pPr algn="ctr"/>
            <a:r>
              <a:rPr lang="en-US" dirty="0"/>
              <a:t>Other’s rights are denied </a:t>
            </a:r>
          </a:p>
        </p:txBody>
      </p:sp>
      <p:pic>
        <p:nvPicPr>
          <p:cNvPr id="1028" name="Picture 4">
            <a:extLst>
              <a:ext uri="{FF2B5EF4-FFF2-40B4-BE49-F238E27FC236}">
                <a16:creationId xmlns:a16="http://schemas.microsoft.com/office/drawing/2014/main" id="{2DE52B22-75CC-CF44-9C01-EFA8D179F13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893628" y="3267057"/>
            <a:ext cx="2097354" cy="29902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193159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A4DF34-84CF-394A-A540-16BB26439D88}"/>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AAC1D0A4-CBF7-9140-B060-A848C13308C3}"/>
              </a:ext>
            </a:extLst>
          </p:cNvPr>
          <p:cNvSpPr>
            <a:spLocks noGrp="1"/>
          </p:cNvSpPr>
          <p:nvPr>
            <p:ph idx="1"/>
          </p:nvPr>
        </p:nvSpPr>
        <p:spPr>
          <a:xfrm>
            <a:off x="1115568" y="2478024"/>
            <a:ext cx="7187184" cy="3694176"/>
          </a:xfrm>
        </p:spPr>
        <p:txBody>
          <a:bodyPr>
            <a:normAutofit/>
          </a:bodyPr>
          <a:lstStyle/>
          <a:p>
            <a:pPr marL="0" indent="0">
              <a:buNone/>
            </a:pPr>
            <a:r>
              <a:rPr lang="en-US" dirty="0"/>
              <a:t>Consider including positive identity building as well</a:t>
            </a:r>
          </a:p>
          <a:p>
            <a:r>
              <a:rPr lang="en-US" dirty="0"/>
              <a:t>e.g., “I’ll never be a respected doctor now…”</a:t>
            </a:r>
          </a:p>
          <a:p>
            <a:pPr lvl="1"/>
            <a:r>
              <a:rPr lang="en-US" dirty="0"/>
              <a:t>Homework exercise: find a successful LGBTQIA+ doctor on Twitter or online somewhere</a:t>
            </a:r>
          </a:p>
          <a:p>
            <a:pPr lvl="1"/>
            <a:endParaRPr lang="en-US" dirty="0"/>
          </a:p>
        </p:txBody>
      </p:sp>
      <p:pic>
        <p:nvPicPr>
          <p:cNvPr id="5" name="Picture 4">
            <a:extLst>
              <a:ext uri="{FF2B5EF4-FFF2-40B4-BE49-F238E27FC236}">
                <a16:creationId xmlns:a16="http://schemas.microsoft.com/office/drawing/2014/main" id="{EE41E143-72CD-6442-8FBC-273D757BF693}"/>
              </a:ext>
            </a:extLst>
          </p:cNvPr>
          <p:cNvPicPr>
            <a:picLocks/>
          </p:cNvPicPr>
          <p:nvPr/>
        </p:nvPicPr>
        <p:blipFill rotWithShape="1">
          <a:blip r:embed="rId2"/>
          <a:srcRect t="13485" b="58099"/>
          <a:stretch/>
        </p:blipFill>
        <p:spPr>
          <a:xfrm>
            <a:off x="0" y="0"/>
            <a:ext cx="12191999" cy="2011680"/>
          </a:xfrm>
          <a:prstGeom prst="rect">
            <a:avLst/>
          </a:prstGeom>
        </p:spPr>
      </p:pic>
      <p:sp>
        <p:nvSpPr>
          <p:cNvPr id="6" name="Title 1">
            <a:extLst>
              <a:ext uri="{FF2B5EF4-FFF2-40B4-BE49-F238E27FC236}">
                <a16:creationId xmlns:a16="http://schemas.microsoft.com/office/drawing/2014/main" id="{9CD51F36-63C5-DD4A-8C19-F2358B9BAA7F}"/>
              </a:ext>
            </a:extLst>
          </p:cNvPr>
          <p:cNvSpPr txBox="1">
            <a:spLocks/>
          </p:cNvSpPr>
          <p:nvPr/>
        </p:nvSpPr>
        <p:spPr>
          <a:xfrm>
            <a:off x="0" y="548640"/>
            <a:ext cx="12192000" cy="117957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kern="1200">
                <a:solidFill>
                  <a:schemeClr val="tx1"/>
                </a:solidFill>
                <a:latin typeface="+mj-lt"/>
                <a:ea typeface="+mj-ea"/>
                <a:cs typeface="+mj-cs"/>
              </a:defRPr>
            </a:lvl1pPr>
          </a:lstStyle>
          <a:p>
            <a:pPr algn="ctr"/>
            <a:r>
              <a:rPr lang="en-US" dirty="0">
                <a:solidFill>
                  <a:schemeClr val="bg1"/>
                </a:solidFill>
              </a:rPr>
              <a:t>BEHAVIORAL STRATEGIES </a:t>
            </a:r>
          </a:p>
        </p:txBody>
      </p:sp>
      <p:pic>
        <p:nvPicPr>
          <p:cNvPr id="7" name="Picture 2" descr="The Queer and Transgender Resilience Workbook: Skills for Navigating Sexual  Orientation and Gender Expression - Kindle edition by Singh, Anneliese A.,  Ehrensaft, Diane. Politics &amp; Social Sciences Kindle eBooks @ Amazon.com.">
            <a:extLst>
              <a:ext uri="{FF2B5EF4-FFF2-40B4-BE49-F238E27FC236}">
                <a16:creationId xmlns:a16="http://schemas.microsoft.com/office/drawing/2014/main" id="{2EDC8BF6-3297-9F43-93ED-D1C3B8CE38F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73440" y="2276856"/>
            <a:ext cx="3438144" cy="42976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69643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F94AA2BD-2E3F-4B1D-8127-5744B81153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D781EC2-95AC-9D4F-8E39-641DED198C59}"/>
              </a:ext>
            </a:extLst>
          </p:cNvPr>
          <p:cNvSpPr>
            <a:spLocks noGrp="1"/>
          </p:cNvSpPr>
          <p:nvPr>
            <p:ph type="title"/>
          </p:nvPr>
        </p:nvSpPr>
        <p:spPr>
          <a:xfrm>
            <a:off x="411480" y="987552"/>
            <a:ext cx="4485861" cy="1088136"/>
          </a:xfrm>
        </p:spPr>
        <p:txBody>
          <a:bodyPr anchor="b">
            <a:normAutofit/>
          </a:bodyPr>
          <a:lstStyle/>
          <a:p>
            <a:r>
              <a:rPr lang="en-US" sz="3400"/>
              <a:t>AGENDA</a:t>
            </a:r>
          </a:p>
        </p:txBody>
      </p:sp>
      <p:sp>
        <p:nvSpPr>
          <p:cNvPr id="12" name="Rectangle 11">
            <a:extLst>
              <a:ext uri="{FF2B5EF4-FFF2-40B4-BE49-F238E27FC236}">
                <a16:creationId xmlns:a16="http://schemas.microsoft.com/office/drawing/2014/main" id="{4BD02261-2DC8-4AA8-9E16-7751AE8924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49223" y="387939"/>
            <a:ext cx="73152" cy="5486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3D752CF2-2291-40B5-B462-C17B174C10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1480" y="2286000"/>
            <a:ext cx="4389120"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F6A19CC7-E82C-7E42-A074-F657FCF63BA5}"/>
              </a:ext>
            </a:extLst>
          </p:cNvPr>
          <p:cNvSpPr>
            <a:spLocks noGrp="1"/>
          </p:cNvSpPr>
          <p:nvPr>
            <p:ph idx="1"/>
          </p:nvPr>
        </p:nvSpPr>
        <p:spPr>
          <a:xfrm>
            <a:off x="411479" y="2688336"/>
            <a:ext cx="4498848" cy="3584448"/>
          </a:xfrm>
        </p:spPr>
        <p:txBody>
          <a:bodyPr anchor="t">
            <a:normAutofit/>
          </a:bodyPr>
          <a:lstStyle/>
          <a:p>
            <a:pPr marL="457200" indent="-457200">
              <a:lnSpc>
                <a:spcPct val="100000"/>
              </a:lnSpc>
              <a:buFont typeface="+mj-lt"/>
              <a:buAutoNum type="arabicPeriod"/>
            </a:pPr>
            <a:r>
              <a:rPr lang="en-US" sz="2000" dirty="0"/>
              <a:t>The Basics</a:t>
            </a:r>
          </a:p>
          <a:p>
            <a:pPr marL="457200" indent="-457200">
              <a:lnSpc>
                <a:spcPct val="100000"/>
              </a:lnSpc>
              <a:buFont typeface="+mj-lt"/>
              <a:buAutoNum type="arabicPeriod"/>
            </a:pPr>
            <a:r>
              <a:rPr lang="en-US" sz="2000" dirty="0"/>
              <a:t>Adapting CBT Techniques</a:t>
            </a:r>
          </a:p>
          <a:p>
            <a:pPr lvl="1">
              <a:lnSpc>
                <a:spcPct val="100000"/>
              </a:lnSpc>
            </a:pPr>
            <a:r>
              <a:rPr lang="en-US" sz="2000" dirty="0"/>
              <a:t>Cognitive </a:t>
            </a:r>
          </a:p>
          <a:p>
            <a:pPr lvl="1">
              <a:lnSpc>
                <a:spcPct val="100000"/>
              </a:lnSpc>
            </a:pPr>
            <a:r>
              <a:rPr lang="en-US" sz="2000" dirty="0"/>
              <a:t>Behavioral </a:t>
            </a:r>
          </a:p>
          <a:p>
            <a:pPr marL="457200" indent="-457200">
              <a:lnSpc>
                <a:spcPct val="100000"/>
              </a:lnSpc>
              <a:buFont typeface="+mj-lt"/>
              <a:buAutoNum type="arabicPeriod"/>
            </a:pPr>
            <a:r>
              <a:rPr lang="en-US" sz="2000" dirty="0"/>
              <a:t>Working with Parents/Caregivers</a:t>
            </a:r>
          </a:p>
          <a:p>
            <a:pPr marL="457200" indent="-457200">
              <a:lnSpc>
                <a:spcPct val="100000"/>
              </a:lnSpc>
              <a:buFont typeface="+mj-lt"/>
              <a:buAutoNum type="arabicPeriod"/>
            </a:pPr>
            <a:r>
              <a:rPr lang="en-US" sz="2000" dirty="0"/>
              <a:t>Resources and Q&amp;A</a:t>
            </a:r>
          </a:p>
        </p:txBody>
      </p:sp>
      <p:pic>
        <p:nvPicPr>
          <p:cNvPr id="5" name="Picture 4" descr="A close-up of a painting&#10;&#10;Description automatically generated with low confidence">
            <a:extLst>
              <a:ext uri="{FF2B5EF4-FFF2-40B4-BE49-F238E27FC236}">
                <a16:creationId xmlns:a16="http://schemas.microsoft.com/office/drawing/2014/main" id="{BC5CD3F9-A6DA-E44D-8CAB-3ED58D5B4425}"/>
              </a:ext>
            </a:extLst>
          </p:cNvPr>
          <p:cNvPicPr>
            <a:picLocks/>
          </p:cNvPicPr>
          <p:nvPr/>
        </p:nvPicPr>
        <p:blipFill rotWithShape="1">
          <a:blip r:embed="rId2"/>
          <a:srcRect l="16499" r="16498" b="-1"/>
          <a:stretch/>
        </p:blipFill>
        <p:spPr>
          <a:xfrm>
            <a:off x="5308052" y="10"/>
            <a:ext cx="6883948" cy="6857990"/>
          </a:xfrm>
          <a:custGeom>
            <a:avLst/>
            <a:gdLst/>
            <a:ahLst/>
            <a:cxnLst/>
            <a:rect l="l" t="t" r="r" b="b"/>
            <a:pathLst>
              <a:path w="6883948" h="6858000">
                <a:moveTo>
                  <a:pt x="365648" y="0"/>
                </a:moveTo>
                <a:lnTo>
                  <a:pt x="6883948" y="0"/>
                </a:lnTo>
                <a:lnTo>
                  <a:pt x="6883948" y="6858000"/>
                </a:lnTo>
                <a:lnTo>
                  <a:pt x="365648" y="6858000"/>
                </a:lnTo>
                <a:lnTo>
                  <a:pt x="360213" y="6835050"/>
                </a:lnTo>
                <a:cubicBezTo>
                  <a:pt x="128263" y="5788167"/>
                  <a:pt x="0" y="4637179"/>
                  <a:pt x="0" y="3429001"/>
                </a:cubicBezTo>
                <a:cubicBezTo>
                  <a:pt x="0" y="2220824"/>
                  <a:pt x="128263" y="1069835"/>
                  <a:pt x="360213" y="22952"/>
                </a:cubicBezTo>
                <a:close/>
              </a:path>
            </a:pathLst>
          </a:custGeom>
          <a:effectLst>
            <a:outerShdw blurRad="50800" dist="38100" dir="10800000" algn="r" rotWithShape="0">
              <a:schemeClr val="bg1">
                <a:lumMod val="85000"/>
                <a:alpha val="30000"/>
              </a:schemeClr>
            </a:outerShdw>
          </a:effectLst>
        </p:spPr>
      </p:pic>
    </p:spTree>
    <p:extLst>
      <p:ext uri="{BB962C8B-B14F-4D97-AF65-F5344CB8AC3E}">
        <p14:creationId xmlns:p14="http://schemas.microsoft.com/office/powerpoint/2010/main" val="70272524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D06CE56-3881-4ADA-8CEF-D18B02C242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57544"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79F3C543-62EC-4433-9C93-A2CD8764E9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78652" y="4501201"/>
            <a:ext cx="11034696"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3" name="Rectangle 12">
            <a:extLst>
              <a:ext uri="{FF2B5EF4-FFF2-40B4-BE49-F238E27FC236}">
                <a16:creationId xmlns:a16="http://schemas.microsoft.com/office/drawing/2014/main" id="{E91DC736-0EF8-4F87-9146-EBF1D2EE4D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a:ea typeface="+mn-ea"/>
              <a:cs typeface="+mn-cs"/>
            </a:endParaRPr>
          </a:p>
        </p:txBody>
      </p:sp>
      <p:pic>
        <p:nvPicPr>
          <p:cNvPr id="4" name="Picture 3">
            <a:extLst>
              <a:ext uri="{FF2B5EF4-FFF2-40B4-BE49-F238E27FC236}">
                <a16:creationId xmlns:a16="http://schemas.microsoft.com/office/drawing/2014/main" id="{415C80CC-BE98-0F4C-B7F8-C089AEF2477C}"/>
              </a:ext>
            </a:extLst>
          </p:cNvPr>
          <p:cNvPicPr>
            <a:picLocks noChangeAspect="1"/>
          </p:cNvPicPr>
          <p:nvPr/>
        </p:nvPicPr>
        <p:blipFill rotWithShape="1">
          <a:blip r:embed="rId3"/>
          <a:srcRect l="187" t="9091" r="23111"/>
          <a:stretch/>
        </p:blipFill>
        <p:spPr>
          <a:xfrm>
            <a:off x="3523488" y="10"/>
            <a:ext cx="8668512" cy="6857990"/>
          </a:xfrm>
          <a:prstGeom prst="rect">
            <a:avLst/>
          </a:prstGeom>
        </p:spPr>
      </p:pic>
      <p:sp>
        <p:nvSpPr>
          <p:cNvPr id="15" name="Rectangle 14">
            <a:extLst>
              <a:ext uri="{FF2B5EF4-FFF2-40B4-BE49-F238E27FC236}">
                <a16:creationId xmlns:a16="http://schemas.microsoft.com/office/drawing/2014/main" id="{097CD68E-23E3-4007-8847-CD0944C4F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756601" cy="6858000"/>
          </a:xfrm>
          <a:prstGeom prst="rect">
            <a:avLst/>
          </a:prstGeom>
          <a:gradFill>
            <a:gsLst>
              <a:gs pos="58000">
                <a:schemeClr val="bg1"/>
              </a:gs>
              <a:gs pos="35000">
                <a:schemeClr val="bg1">
                  <a:alpha val="79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venir Next LT Pro"/>
              <a:ea typeface="+mn-ea"/>
              <a:cs typeface="+mn-cs"/>
            </a:endParaRPr>
          </a:p>
        </p:txBody>
      </p:sp>
      <p:sp>
        <p:nvSpPr>
          <p:cNvPr id="2" name="Title 1">
            <a:extLst>
              <a:ext uri="{FF2B5EF4-FFF2-40B4-BE49-F238E27FC236}">
                <a16:creationId xmlns:a16="http://schemas.microsoft.com/office/drawing/2014/main" id="{4B89BDAB-A7CD-6344-A607-657042199C79}"/>
              </a:ext>
            </a:extLst>
          </p:cNvPr>
          <p:cNvSpPr>
            <a:spLocks noGrp="1"/>
          </p:cNvSpPr>
          <p:nvPr>
            <p:ph type="title"/>
          </p:nvPr>
        </p:nvSpPr>
        <p:spPr>
          <a:xfrm>
            <a:off x="477981" y="1122363"/>
            <a:ext cx="4023360" cy="3204134"/>
          </a:xfrm>
        </p:spPr>
        <p:txBody>
          <a:bodyPr vert="horz" lIns="91440" tIns="45720" rIns="91440" bIns="45720" rtlCol="0" anchor="b">
            <a:normAutofit/>
          </a:bodyPr>
          <a:lstStyle/>
          <a:p>
            <a:r>
              <a:rPr lang="en-US" sz="4800" dirty="0"/>
              <a:t>Working with Parents / Caregivers</a:t>
            </a:r>
          </a:p>
        </p:txBody>
      </p:sp>
      <p:sp>
        <p:nvSpPr>
          <p:cNvPr id="17" name="Rectangle 16">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2">
              <a:lumMod val="25000"/>
              <a:lumOff val="75000"/>
            </a:schemeClr>
          </a:solidFill>
          <a:ln w="3175">
            <a:solidFill>
              <a:schemeClr val="tx2">
                <a:lumMod val="25000"/>
                <a:lumOff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2445335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5E3A3F6-6B35-B741-B671-6FF5EE26F5FA}"/>
              </a:ext>
            </a:extLst>
          </p:cNvPr>
          <p:cNvSpPr>
            <a:spLocks noGrp="1"/>
          </p:cNvSpPr>
          <p:nvPr>
            <p:ph idx="1"/>
          </p:nvPr>
        </p:nvSpPr>
        <p:spPr>
          <a:xfrm>
            <a:off x="651602" y="2061029"/>
            <a:ext cx="8097079" cy="4228446"/>
          </a:xfrm>
        </p:spPr>
        <p:txBody>
          <a:bodyPr>
            <a:normAutofit/>
          </a:bodyPr>
          <a:lstStyle/>
          <a:p>
            <a:r>
              <a:rPr lang="en-US" sz="2000" dirty="0">
                <a:solidFill>
                  <a:srgbClr val="000000"/>
                </a:solidFill>
              </a:rPr>
              <a:t>Most parents of LGBTQIA+ youth wanted</a:t>
            </a:r>
          </a:p>
          <a:p>
            <a:pPr lvl="1"/>
            <a:r>
              <a:rPr lang="en-US" sz="1600" dirty="0">
                <a:solidFill>
                  <a:srgbClr val="000000"/>
                </a:solidFill>
              </a:rPr>
              <a:t>To receive services to help them cope with their LGBTQIA+ child’s identity </a:t>
            </a:r>
          </a:p>
          <a:p>
            <a:pPr lvl="1"/>
            <a:r>
              <a:rPr lang="en-US" sz="1600" dirty="0">
                <a:solidFill>
                  <a:srgbClr val="000000"/>
                </a:solidFill>
              </a:rPr>
              <a:t>Most parents were ambivalent about whether the sessions were joint with child</a:t>
            </a:r>
          </a:p>
          <a:p>
            <a:pPr lvl="1"/>
            <a:r>
              <a:rPr lang="en-US" sz="1600" dirty="0">
                <a:solidFill>
                  <a:srgbClr val="000000"/>
                </a:solidFill>
              </a:rPr>
              <a:t>1-4 parent sessions, each lasting 1 hour</a:t>
            </a:r>
          </a:p>
          <a:p>
            <a:r>
              <a:rPr lang="en-US" sz="2000" dirty="0"/>
              <a:t>Most LGBTQIA+ youth wanted clinicians to</a:t>
            </a:r>
          </a:p>
          <a:p>
            <a:pPr lvl="1"/>
            <a:r>
              <a:rPr lang="en-US" sz="1600" dirty="0"/>
              <a:t>Make decisions about parent involvement jointly with the youth</a:t>
            </a:r>
          </a:p>
          <a:p>
            <a:pPr lvl="1"/>
            <a:r>
              <a:rPr lang="en-US" sz="1600" dirty="0"/>
              <a:t>Meet with parents separately to reduce burden on youth</a:t>
            </a:r>
          </a:p>
          <a:p>
            <a:pPr lvl="2"/>
            <a:r>
              <a:rPr lang="en-US" sz="1600" dirty="0"/>
              <a:t>Psychoeducation about LGBTQIA+ identity</a:t>
            </a:r>
          </a:p>
          <a:p>
            <a:pPr lvl="2"/>
            <a:r>
              <a:rPr lang="en-US" sz="1600" dirty="0"/>
              <a:t>Provide parents with the opportunity to express their current feelings in open &amp; genuine way</a:t>
            </a:r>
          </a:p>
          <a:p>
            <a:pPr lvl="1"/>
            <a:r>
              <a:rPr lang="en-US" sz="1600" dirty="0"/>
              <a:t>Encourage parents to accept their child &amp; normalize LGBTQIA+ identities</a:t>
            </a:r>
          </a:p>
          <a:p>
            <a:endParaRPr lang="en-US" sz="2000" dirty="0"/>
          </a:p>
          <a:p>
            <a:endParaRPr lang="en-US" sz="2000" dirty="0"/>
          </a:p>
        </p:txBody>
      </p:sp>
      <p:sp>
        <p:nvSpPr>
          <p:cNvPr id="4" name="TextBox 3">
            <a:extLst>
              <a:ext uri="{FF2B5EF4-FFF2-40B4-BE49-F238E27FC236}">
                <a16:creationId xmlns:a16="http://schemas.microsoft.com/office/drawing/2014/main" id="{094F10CE-EC0A-DC43-840C-FA054B2D1C38}"/>
              </a:ext>
            </a:extLst>
          </p:cNvPr>
          <p:cNvSpPr txBox="1"/>
          <p:nvPr/>
        </p:nvSpPr>
        <p:spPr>
          <a:xfrm>
            <a:off x="137489" y="6150114"/>
            <a:ext cx="11917018" cy="707886"/>
          </a:xfrm>
          <a:prstGeom prst="rect">
            <a:avLst/>
          </a:prstGeom>
          <a:noFill/>
        </p:spPr>
        <p:txBody>
          <a:bodyPr wrap="square" rtlCol="0">
            <a:spAutoFit/>
          </a:bodyPr>
          <a:lstStyle/>
          <a:p>
            <a:r>
              <a:rPr lang="en-US" sz="1000" dirty="0"/>
              <a:t>Seager van Dyk, I., Clark, K. A., Dougherty, L. R., &amp; Pachankis, J. E. (2022). Parent responses to their sexual and gender minority children: Implications for parent-focused supportive interventions. </a:t>
            </a:r>
            <a:r>
              <a:rPr lang="en-US" sz="1000" i="1" dirty="0"/>
              <a:t>Psychology of Sexual Orientation and Gender Diversity.</a:t>
            </a:r>
            <a:r>
              <a:rPr lang="en-US" sz="1000" dirty="0"/>
              <a:t> Advance online publication. </a:t>
            </a:r>
            <a:r>
              <a:rPr lang="en-US" sz="1000" dirty="0">
                <a:hlinkClick r:id="rId2"/>
              </a:rPr>
              <a:t>https://doi.org/10.1037/sgd0000589</a:t>
            </a:r>
            <a:endParaRPr lang="en-US" sz="1000" dirty="0"/>
          </a:p>
          <a:p>
            <a:r>
              <a:rPr lang="en-US" sz="1000" dirty="0" err="1"/>
              <a:t>Zullo</a:t>
            </a:r>
            <a:r>
              <a:rPr lang="en-US" sz="1000" dirty="0"/>
              <a:t>, L., Seager van Dyk, I., </a:t>
            </a:r>
            <a:r>
              <a:rPr lang="en-US" sz="1000" dirty="0" err="1"/>
              <a:t>Ollen</a:t>
            </a:r>
            <a:r>
              <a:rPr lang="en-US" sz="1000" dirty="0"/>
              <a:t>, E. W., Ramos, N., </a:t>
            </a:r>
            <a:r>
              <a:rPr lang="en-US" sz="1000" dirty="0" err="1"/>
              <a:t>Asarnow</a:t>
            </a:r>
            <a:r>
              <a:rPr lang="en-US" sz="1000" dirty="0"/>
              <a:t>, J., &amp; Miranda, J. (2021). Treatment recommendations and barriers to care for suicidal LGBTQIA+ youth: A quality improvement study. </a:t>
            </a:r>
            <a:r>
              <a:rPr lang="en-US" sz="1000" i="1" dirty="0">
                <a:solidFill>
                  <a:srgbClr val="000000"/>
                </a:solidFill>
                <a:ea typeface="Arial" panose="020B0604020202020204" pitchFamily="34" charset="0"/>
              </a:rPr>
              <a:t>Evidence-Based Practice in Child and Adolescent Mental Health, 6</a:t>
            </a:r>
            <a:r>
              <a:rPr lang="en-US" sz="1000" dirty="0">
                <a:solidFill>
                  <a:srgbClr val="000000"/>
                </a:solidFill>
                <a:ea typeface="Arial" panose="020B0604020202020204" pitchFamily="34" charset="0"/>
              </a:rPr>
              <a:t>(3), 393-409</a:t>
            </a:r>
            <a:r>
              <a:rPr lang="en-US" sz="1000" i="1" dirty="0">
                <a:solidFill>
                  <a:srgbClr val="000000"/>
                </a:solidFill>
                <a:ea typeface="Arial" panose="020B0604020202020204" pitchFamily="34" charset="0"/>
              </a:rPr>
              <a:t>.</a:t>
            </a:r>
            <a:r>
              <a:rPr lang="en-US" sz="1000" dirty="0">
                <a:solidFill>
                  <a:srgbClr val="000000"/>
                </a:solidFill>
                <a:ea typeface="Arial" panose="020B0604020202020204" pitchFamily="34" charset="0"/>
              </a:rPr>
              <a:t> </a:t>
            </a:r>
            <a:r>
              <a:rPr lang="en-US" sz="1000" u="sng" dirty="0">
                <a:solidFill>
                  <a:srgbClr val="000000"/>
                </a:solidFill>
                <a:ea typeface="Arial" panose="020B0604020202020204" pitchFamily="34" charset="0"/>
                <a:cs typeface="Cambria" panose="02040503050406030204" pitchFamily="18" charset="0"/>
                <a:hlinkClick r:id="rId3">
                  <a:extLst>
                    <a:ext uri="{A12FA001-AC4F-418D-AE19-62706E023703}">
                      <ahyp:hlinkClr xmlns:ahyp="http://schemas.microsoft.com/office/drawing/2018/hyperlinkcolor" val="tx"/>
                    </a:ext>
                  </a:extLst>
                </a:hlinkClick>
              </a:rPr>
              <a:t>https://doi.org/10.1080/23794925.2021.1950079</a:t>
            </a:r>
            <a:r>
              <a:rPr lang="en-US" sz="1000" dirty="0"/>
              <a:t> </a:t>
            </a:r>
          </a:p>
        </p:txBody>
      </p:sp>
      <p:pic>
        <p:nvPicPr>
          <p:cNvPr id="5" name="Picture 4">
            <a:extLst>
              <a:ext uri="{FF2B5EF4-FFF2-40B4-BE49-F238E27FC236}">
                <a16:creationId xmlns:a16="http://schemas.microsoft.com/office/drawing/2014/main" id="{E5E46F7F-AF66-C243-969F-78E55142E541}"/>
              </a:ext>
            </a:extLst>
          </p:cNvPr>
          <p:cNvPicPr>
            <a:picLocks/>
          </p:cNvPicPr>
          <p:nvPr/>
        </p:nvPicPr>
        <p:blipFill rotWithShape="1">
          <a:blip r:embed="rId4"/>
          <a:srcRect t="13485" b="58099"/>
          <a:stretch/>
        </p:blipFill>
        <p:spPr>
          <a:xfrm>
            <a:off x="0" y="0"/>
            <a:ext cx="12191999" cy="2011680"/>
          </a:xfrm>
          <a:prstGeom prst="rect">
            <a:avLst/>
          </a:prstGeom>
        </p:spPr>
      </p:pic>
      <p:sp>
        <p:nvSpPr>
          <p:cNvPr id="2" name="Title 1">
            <a:extLst>
              <a:ext uri="{FF2B5EF4-FFF2-40B4-BE49-F238E27FC236}">
                <a16:creationId xmlns:a16="http://schemas.microsoft.com/office/drawing/2014/main" id="{F6D9785A-6BEC-EC45-94FD-C4FEE3C9E2E7}"/>
              </a:ext>
            </a:extLst>
          </p:cNvPr>
          <p:cNvSpPr>
            <a:spLocks noGrp="1"/>
          </p:cNvSpPr>
          <p:nvPr>
            <p:ph type="title"/>
          </p:nvPr>
        </p:nvSpPr>
        <p:spPr/>
        <p:txBody>
          <a:bodyPr/>
          <a:lstStyle/>
          <a:p>
            <a:pPr algn="ctr"/>
            <a:r>
              <a:rPr lang="en-US" dirty="0">
                <a:solidFill>
                  <a:schemeClr val="bg1"/>
                </a:solidFill>
              </a:rPr>
              <a:t>TREATMENT PREFERENCES</a:t>
            </a:r>
          </a:p>
        </p:txBody>
      </p:sp>
      <p:pic>
        <p:nvPicPr>
          <p:cNvPr id="7" name="Picture 6" descr="Graphical user interface, text, website&#10;&#10;Description automatically generated">
            <a:extLst>
              <a:ext uri="{FF2B5EF4-FFF2-40B4-BE49-F238E27FC236}">
                <a16:creationId xmlns:a16="http://schemas.microsoft.com/office/drawing/2014/main" id="{89531F02-A66E-2F4C-AF91-AD41C8E6A33E}"/>
              </a:ext>
            </a:extLst>
          </p:cNvPr>
          <p:cNvPicPr>
            <a:picLocks noChangeAspect="1"/>
          </p:cNvPicPr>
          <p:nvPr/>
        </p:nvPicPr>
        <p:blipFill>
          <a:blip r:embed="rId5"/>
          <a:stretch>
            <a:fillRect/>
          </a:stretch>
        </p:blipFill>
        <p:spPr>
          <a:xfrm>
            <a:off x="9025466" y="2073380"/>
            <a:ext cx="3029041" cy="4297873"/>
          </a:xfrm>
          <a:prstGeom prst="rect">
            <a:avLst/>
          </a:prstGeom>
        </p:spPr>
      </p:pic>
    </p:spTree>
    <p:extLst>
      <p:ext uri="{BB962C8B-B14F-4D97-AF65-F5344CB8AC3E}">
        <p14:creationId xmlns:p14="http://schemas.microsoft.com/office/powerpoint/2010/main" val="249443589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7C432AFE-B3D2-4BFF-BF8F-96C27AFF1A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a:ea typeface="+mn-ea"/>
              <a:cs typeface="+mn-cs"/>
            </a:endParaRPr>
          </a:p>
        </p:txBody>
      </p:sp>
      <p:pic>
        <p:nvPicPr>
          <p:cNvPr id="5" name="Picture 4">
            <a:extLst>
              <a:ext uri="{FF2B5EF4-FFF2-40B4-BE49-F238E27FC236}">
                <a16:creationId xmlns:a16="http://schemas.microsoft.com/office/drawing/2014/main" id="{E5E46F7F-AF66-C243-969F-78E55142E541}"/>
              </a:ext>
            </a:extLst>
          </p:cNvPr>
          <p:cNvPicPr>
            <a:picLocks/>
          </p:cNvPicPr>
          <p:nvPr/>
        </p:nvPicPr>
        <p:blipFill rotWithShape="1">
          <a:blip r:embed="rId2">
            <a:alphaModFix amt="40000"/>
          </a:blip>
          <a:srcRect t="13589" b="2141"/>
          <a:stretch/>
        </p:blipFill>
        <p:spPr>
          <a:xfrm>
            <a:off x="20" y="10"/>
            <a:ext cx="12191979" cy="6857990"/>
          </a:xfrm>
          <a:prstGeom prst="rect">
            <a:avLst/>
          </a:prstGeom>
        </p:spPr>
      </p:pic>
      <p:sp>
        <p:nvSpPr>
          <p:cNvPr id="2" name="Title 1">
            <a:extLst>
              <a:ext uri="{FF2B5EF4-FFF2-40B4-BE49-F238E27FC236}">
                <a16:creationId xmlns:a16="http://schemas.microsoft.com/office/drawing/2014/main" id="{F6D9785A-6BEC-EC45-94FD-C4FEE3C9E2E7}"/>
              </a:ext>
            </a:extLst>
          </p:cNvPr>
          <p:cNvSpPr>
            <a:spLocks noGrp="1"/>
          </p:cNvSpPr>
          <p:nvPr>
            <p:ph type="title"/>
          </p:nvPr>
        </p:nvSpPr>
        <p:spPr>
          <a:xfrm>
            <a:off x="841249" y="941832"/>
            <a:ext cx="10506456" cy="2057400"/>
          </a:xfrm>
        </p:spPr>
        <p:txBody>
          <a:bodyPr anchor="b">
            <a:normAutofit/>
          </a:bodyPr>
          <a:lstStyle/>
          <a:p>
            <a:r>
              <a:rPr lang="en-US" sz="5000" dirty="0"/>
              <a:t>GOALS OF PARENT WORK</a:t>
            </a:r>
          </a:p>
        </p:txBody>
      </p:sp>
      <p:sp>
        <p:nvSpPr>
          <p:cNvPr id="12" name="Rectangle 11">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20140"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1248" y="3241202"/>
            <a:ext cx="10506456"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55E3A3F6-6B35-B741-B671-6FF5EE26F5FA}"/>
              </a:ext>
            </a:extLst>
          </p:cNvPr>
          <p:cNvSpPr>
            <a:spLocks noGrp="1"/>
          </p:cNvSpPr>
          <p:nvPr>
            <p:ph idx="1"/>
          </p:nvPr>
        </p:nvSpPr>
        <p:spPr>
          <a:xfrm>
            <a:off x="841248" y="3502152"/>
            <a:ext cx="10506456" cy="2670048"/>
          </a:xfrm>
        </p:spPr>
        <p:txBody>
          <a:bodyPr>
            <a:normAutofit/>
          </a:bodyPr>
          <a:lstStyle/>
          <a:p>
            <a:r>
              <a:rPr lang="en-US" sz="2000" dirty="0"/>
              <a:t>Reduce burden on youth</a:t>
            </a:r>
          </a:p>
          <a:p>
            <a:r>
              <a:rPr lang="en-US" sz="2000" dirty="0"/>
              <a:t>Allow parents to acquire important (potentially life-saving) information</a:t>
            </a:r>
          </a:p>
          <a:p>
            <a:r>
              <a:rPr lang="en-US" sz="2000" dirty="0"/>
              <a:t>Allow parents to feel heard, process this news a little</a:t>
            </a:r>
          </a:p>
          <a:p>
            <a:r>
              <a:rPr lang="en-US" sz="2000" dirty="0"/>
              <a:t>Ideally separate session(s) from youth</a:t>
            </a:r>
          </a:p>
          <a:p>
            <a:pPr lvl="1"/>
            <a:r>
              <a:rPr lang="en-US" sz="1600" dirty="0"/>
              <a:t>Sometimes a good opportunity for co-therapy</a:t>
            </a:r>
          </a:p>
          <a:p>
            <a:r>
              <a:rPr lang="en-US" sz="2000" dirty="0"/>
              <a:t>Could be as brief as 1 session, as many as 8 (e.g., group-based format)</a:t>
            </a:r>
          </a:p>
          <a:p>
            <a:endParaRPr lang="en-US" sz="2000" dirty="0"/>
          </a:p>
          <a:p>
            <a:endParaRPr lang="en-US" sz="2000" dirty="0"/>
          </a:p>
        </p:txBody>
      </p:sp>
    </p:spTree>
    <p:extLst>
      <p:ext uri="{BB962C8B-B14F-4D97-AF65-F5344CB8AC3E}">
        <p14:creationId xmlns:p14="http://schemas.microsoft.com/office/powerpoint/2010/main" val="645911958"/>
      </p:ext>
    </p:extLst>
  </p:cSld>
  <p:clrMapOvr>
    <a:overrideClrMapping bg1="dk1" tx1="lt1" bg2="dk2" tx2="lt2" accent1="accent1" accent2="accent2" accent3="accent3" accent4="accent4" accent5="accent5" accent6="accent6" hlink="hlink" folHlink="folHlink"/>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7C432AFE-B3D2-4BFF-BF8F-96C27AFF1A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E5E46F7F-AF66-C243-969F-78E55142E541}"/>
              </a:ext>
            </a:extLst>
          </p:cNvPr>
          <p:cNvPicPr>
            <a:picLocks/>
          </p:cNvPicPr>
          <p:nvPr/>
        </p:nvPicPr>
        <p:blipFill rotWithShape="1">
          <a:blip r:embed="rId2">
            <a:alphaModFix amt="40000"/>
          </a:blip>
          <a:srcRect t="13589" b="2141"/>
          <a:stretch/>
        </p:blipFill>
        <p:spPr>
          <a:xfrm>
            <a:off x="20" y="10"/>
            <a:ext cx="12191979" cy="6857990"/>
          </a:xfrm>
          <a:prstGeom prst="rect">
            <a:avLst/>
          </a:prstGeom>
        </p:spPr>
      </p:pic>
      <p:sp>
        <p:nvSpPr>
          <p:cNvPr id="2" name="Title 1">
            <a:extLst>
              <a:ext uri="{FF2B5EF4-FFF2-40B4-BE49-F238E27FC236}">
                <a16:creationId xmlns:a16="http://schemas.microsoft.com/office/drawing/2014/main" id="{F6D9785A-6BEC-EC45-94FD-C4FEE3C9E2E7}"/>
              </a:ext>
            </a:extLst>
          </p:cNvPr>
          <p:cNvSpPr>
            <a:spLocks noGrp="1"/>
          </p:cNvSpPr>
          <p:nvPr>
            <p:ph type="title"/>
          </p:nvPr>
        </p:nvSpPr>
        <p:spPr>
          <a:xfrm>
            <a:off x="841249" y="941832"/>
            <a:ext cx="10506456" cy="2057400"/>
          </a:xfrm>
        </p:spPr>
        <p:txBody>
          <a:bodyPr anchor="b">
            <a:normAutofit/>
          </a:bodyPr>
          <a:lstStyle/>
          <a:p>
            <a:r>
              <a:rPr lang="en-US" sz="5000" dirty="0"/>
              <a:t>KEY PARENT INTERVENTION: PSYCHOEDUCATION</a:t>
            </a:r>
          </a:p>
        </p:txBody>
      </p:sp>
      <p:sp>
        <p:nvSpPr>
          <p:cNvPr id="12" name="Rectangle 11">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20140"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1248" y="3241202"/>
            <a:ext cx="10506456"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55E3A3F6-6B35-B741-B671-6FF5EE26F5FA}"/>
              </a:ext>
            </a:extLst>
          </p:cNvPr>
          <p:cNvSpPr>
            <a:spLocks noGrp="1"/>
          </p:cNvSpPr>
          <p:nvPr>
            <p:ph idx="1"/>
          </p:nvPr>
        </p:nvSpPr>
        <p:spPr>
          <a:xfrm>
            <a:off x="841248" y="3502152"/>
            <a:ext cx="10506456" cy="2877570"/>
          </a:xfrm>
        </p:spPr>
        <p:txBody>
          <a:bodyPr>
            <a:normAutofit lnSpcReduction="10000"/>
          </a:bodyPr>
          <a:lstStyle/>
          <a:p>
            <a:r>
              <a:rPr lang="en-US" sz="2000" dirty="0"/>
              <a:t>Definitions: what is LGBTQ? How is gender identity different from sexual orientation?</a:t>
            </a:r>
          </a:p>
          <a:p>
            <a:pPr lvl="1"/>
            <a:r>
              <a:rPr lang="en-US" sz="1800" dirty="0"/>
              <a:t>Gender unicorn as a tool</a:t>
            </a:r>
          </a:p>
          <a:p>
            <a:r>
              <a:rPr lang="en-US" sz="2000" dirty="0"/>
              <a:t>Provide education about the importance of family support as a protective factor</a:t>
            </a:r>
          </a:p>
          <a:p>
            <a:pPr lvl="1"/>
            <a:r>
              <a:rPr lang="en-US" sz="1800" dirty="0"/>
              <a:t>LGBTQIA+ youth who reported high levels of support from at least one adult had 40% lower odds of a past-year suicide attempt compared to youth with no such supportive adult </a:t>
            </a:r>
            <a:r>
              <a:rPr lang="en-US" sz="1600" dirty="0"/>
              <a:t>(Green et al., 2021)</a:t>
            </a:r>
          </a:p>
          <a:p>
            <a:r>
              <a:rPr lang="en-US" sz="2000" dirty="0"/>
              <a:t>Provide education about poor outcomes (school, mental health) for youth who are rejected</a:t>
            </a:r>
          </a:p>
        </p:txBody>
      </p:sp>
    </p:spTree>
    <p:extLst>
      <p:ext uri="{BB962C8B-B14F-4D97-AF65-F5344CB8AC3E}">
        <p14:creationId xmlns:p14="http://schemas.microsoft.com/office/powerpoint/2010/main" val="3949414112"/>
      </p:ext>
    </p:extLst>
  </p:cSld>
  <p:clrMapOvr>
    <a:overrideClrMapping bg1="dk1" tx1="lt1" bg2="dk2" tx2="lt2" accent1="accent1" accent2="accent2" accent3="accent3" accent4="accent4" accent5="accent5" accent6="accent6" hlink="hlink" folHlink="folHlink"/>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D06CE56-3881-4ADA-8CEF-D18B02C242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57544"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11">
            <a:extLst>
              <a:ext uri="{FF2B5EF4-FFF2-40B4-BE49-F238E27FC236}">
                <a16:creationId xmlns:a16="http://schemas.microsoft.com/office/drawing/2014/main" id="{79F3C543-62EC-4433-9C93-A2CD8764E9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78652" y="4501201"/>
            <a:ext cx="11034696"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20" name="Rectangle 13">
            <a:extLst>
              <a:ext uri="{FF2B5EF4-FFF2-40B4-BE49-F238E27FC236}">
                <a16:creationId xmlns:a16="http://schemas.microsoft.com/office/drawing/2014/main" id="{68AF5748-FED8-45BA-8631-26D1D10F32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15">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4023360"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Picture 10" descr="Timeline&#10;&#10;Description automatically generated">
            <a:extLst>
              <a:ext uri="{FF2B5EF4-FFF2-40B4-BE49-F238E27FC236}">
                <a16:creationId xmlns:a16="http://schemas.microsoft.com/office/drawing/2014/main" id="{A98E42A1-1155-2C4A-B743-F377625905CE}"/>
              </a:ext>
            </a:extLst>
          </p:cNvPr>
          <p:cNvPicPr>
            <a:picLocks noChangeAspect="1"/>
          </p:cNvPicPr>
          <p:nvPr/>
        </p:nvPicPr>
        <p:blipFill>
          <a:blip r:embed="rId2"/>
          <a:stretch>
            <a:fillRect/>
          </a:stretch>
        </p:blipFill>
        <p:spPr>
          <a:xfrm>
            <a:off x="6402161" y="0"/>
            <a:ext cx="5308810" cy="6858000"/>
          </a:xfrm>
          <a:prstGeom prst="rect">
            <a:avLst/>
          </a:prstGeom>
        </p:spPr>
      </p:pic>
      <p:pic>
        <p:nvPicPr>
          <p:cNvPr id="15" name="Picture 14" descr="Timeline&#10;&#10;Description automatically generated">
            <a:extLst>
              <a:ext uri="{FF2B5EF4-FFF2-40B4-BE49-F238E27FC236}">
                <a16:creationId xmlns:a16="http://schemas.microsoft.com/office/drawing/2014/main" id="{43A97958-0DBF-0146-9DAC-265EF166A272}"/>
              </a:ext>
            </a:extLst>
          </p:cNvPr>
          <p:cNvPicPr>
            <a:picLocks noChangeAspect="1"/>
          </p:cNvPicPr>
          <p:nvPr/>
        </p:nvPicPr>
        <p:blipFill>
          <a:blip r:embed="rId3"/>
          <a:stretch>
            <a:fillRect/>
          </a:stretch>
        </p:blipFill>
        <p:spPr>
          <a:xfrm>
            <a:off x="468487" y="0"/>
            <a:ext cx="5321353" cy="6858000"/>
          </a:xfrm>
          <a:prstGeom prst="rect">
            <a:avLst/>
          </a:prstGeom>
        </p:spPr>
      </p:pic>
    </p:spTree>
    <p:extLst>
      <p:ext uri="{BB962C8B-B14F-4D97-AF65-F5344CB8AC3E}">
        <p14:creationId xmlns:p14="http://schemas.microsoft.com/office/powerpoint/2010/main" val="265951898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D06CE56-3881-4ADA-8CEF-D18B02C242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57544"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11">
            <a:extLst>
              <a:ext uri="{FF2B5EF4-FFF2-40B4-BE49-F238E27FC236}">
                <a16:creationId xmlns:a16="http://schemas.microsoft.com/office/drawing/2014/main" id="{79F3C543-62EC-4433-9C93-A2CD8764E9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78652" y="4501201"/>
            <a:ext cx="11034696"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20" name="Rectangle 13">
            <a:extLst>
              <a:ext uri="{FF2B5EF4-FFF2-40B4-BE49-F238E27FC236}">
                <a16:creationId xmlns:a16="http://schemas.microsoft.com/office/drawing/2014/main" id="{68AF5748-FED8-45BA-8631-26D1D10F32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15">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4023360"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Picture 10" descr="Timeline&#10;&#10;Description automatically generated">
            <a:extLst>
              <a:ext uri="{FF2B5EF4-FFF2-40B4-BE49-F238E27FC236}">
                <a16:creationId xmlns:a16="http://schemas.microsoft.com/office/drawing/2014/main" id="{A98E42A1-1155-2C4A-B743-F377625905CE}"/>
              </a:ext>
            </a:extLst>
          </p:cNvPr>
          <p:cNvPicPr>
            <a:picLocks noChangeAspect="1"/>
          </p:cNvPicPr>
          <p:nvPr/>
        </p:nvPicPr>
        <p:blipFill>
          <a:blip r:embed="rId2"/>
          <a:stretch>
            <a:fillRect/>
          </a:stretch>
        </p:blipFill>
        <p:spPr>
          <a:xfrm>
            <a:off x="1507290" y="-1691393"/>
            <a:ext cx="9432055" cy="12184469"/>
          </a:xfrm>
          <a:prstGeom prst="rect">
            <a:avLst/>
          </a:prstGeom>
        </p:spPr>
      </p:pic>
      <p:sp>
        <p:nvSpPr>
          <p:cNvPr id="3" name="Rounded Rectangular Callout 2">
            <a:extLst>
              <a:ext uri="{FF2B5EF4-FFF2-40B4-BE49-F238E27FC236}">
                <a16:creationId xmlns:a16="http://schemas.microsoft.com/office/drawing/2014/main" id="{CE108B64-D1CC-0126-C6C0-523DE7AEF6A8}"/>
              </a:ext>
            </a:extLst>
          </p:cNvPr>
          <p:cNvSpPr/>
          <p:nvPr/>
        </p:nvSpPr>
        <p:spPr>
          <a:xfrm>
            <a:off x="254635" y="2671576"/>
            <a:ext cx="3603859" cy="2138766"/>
          </a:xfrm>
          <a:prstGeom prst="wedgeRoundRect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a:solidFill>
                  <a:schemeClr val="bg1"/>
                </a:solidFill>
              </a:rPr>
              <a:t>How to handle when parents are not supportive of using child's correct pronouns</a:t>
            </a:r>
            <a:endParaRPr lang="en-US" dirty="0"/>
          </a:p>
        </p:txBody>
      </p:sp>
      <p:sp>
        <p:nvSpPr>
          <p:cNvPr id="4" name="Rectangle 3">
            <a:extLst>
              <a:ext uri="{FF2B5EF4-FFF2-40B4-BE49-F238E27FC236}">
                <a16:creationId xmlns:a16="http://schemas.microsoft.com/office/drawing/2014/main" id="{83FF826C-9B1A-9BC4-2A36-0EEC87E2CDA9}"/>
              </a:ext>
            </a:extLst>
          </p:cNvPr>
          <p:cNvSpPr/>
          <p:nvPr/>
        </p:nvSpPr>
        <p:spPr>
          <a:xfrm>
            <a:off x="5341976" y="3259048"/>
            <a:ext cx="1782305" cy="1211795"/>
          </a:xfrm>
          <a:prstGeom prst="rect">
            <a:avLst/>
          </a:prstGeom>
          <a:noFill/>
          <a:ln w="762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7184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5E46F7F-AF66-C243-969F-78E55142E541}"/>
              </a:ext>
            </a:extLst>
          </p:cNvPr>
          <p:cNvPicPr>
            <a:picLocks/>
          </p:cNvPicPr>
          <p:nvPr/>
        </p:nvPicPr>
        <p:blipFill rotWithShape="1">
          <a:blip r:embed="rId2"/>
          <a:srcRect t="13485" b="58099"/>
          <a:stretch/>
        </p:blipFill>
        <p:spPr>
          <a:xfrm>
            <a:off x="0" y="0"/>
            <a:ext cx="12191999" cy="2011680"/>
          </a:xfrm>
          <a:prstGeom prst="rect">
            <a:avLst/>
          </a:prstGeom>
        </p:spPr>
      </p:pic>
      <p:sp>
        <p:nvSpPr>
          <p:cNvPr id="2" name="Title 1">
            <a:extLst>
              <a:ext uri="{FF2B5EF4-FFF2-40B4-BE49-F238E27FC236}">
                <a16:creationId xmlns:a16="http://schemas.microsoft.com/office/drawing/2014/main" id="{F6D9785A-6BEC-EC45-94FD-C4FEE3C9E2E7}"/>
              </a:ext>
            </a:extLst>
          </p:cNvPr>
          <p:cNvSpPr>
            <a:spLocks noGrp="1"/>
          </p:cNvSpPr>
          <p:nvPr>
            <p:ph type="title"/>
          </p:nvPr>
        </p:nvSpPr>
        <p:spPr/>
        <p:txBody>
          <a:bodyPr>
            <a:normAutofit fontScale="90000"/>
          </a:bodyPr>
          <a:lstStyle/>
          <a:p>
            <a:pPr algn="ctr"/>
            <a:r>
              <a:rPr lang="en-US" dirty="0">
                <a:solidFill>
                  <a:schemeClr val="bg1"/>
                </a:solidFill>
              </a:rPr>
              <a:t>STRATEGIES FOR CHALLENGING PARENTS</a:t>
            </a:r>
          </a:p>
        </p:txBody>
      </p:sp>
      <p:graphicFrame>
        <p:nvGraphicFramePr>
          <p:cNvPr id="8" name="Diagram 7">
            <a:extLst>
              <a:ext uri="{FF2B5EF4-FFF2-40B4-BE49-F238E27FC236}">
                <a16:creationId xmlns:a16="http://schemas.microsoft.com/office/drawing/2014/main" id="{943BD94A-B203-4E68-972D-EC2AB09944A1}"/>
              </a:ext>
            </a:extLst>
          </p:cNvPr>
          <p:cNvGraphicFramePr/>
          <p:nvPr/>
        </p:nvGraphicFramePr>
        <p:xfrm>
          <a:off x="1016000" y="2224305"/>
          <a:ext cx="10159999" cy="422996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0565590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5E3A3F6-6B35-B741-B671-6FF5EE26F5FA}"/>
              </a:ext>
            </a:extLst>
          </p:cNvPr>
          <p:cNvSpPr>
            <a:spLocks noGrp="1"/>
          </p:cNvSpPr>
          <p:nvPr>
            <p:ph idx="1"/>
          </p:nvPr>
        </p:nvSpPr>
        <p:spPr>
          <a:xfrm>
            <a:off x="636103" y="2217069"/>
            <a:ext cx="7271763" cy="4288234"/>
          </a:xfrm>
        </p:spPr>
        <p:txBody>
          <a:bodyPr>
            <a:normAutofit fontScale="92500" lnSpcReduction="20000"/>
          </a:bodyPr>
          <a:lstStyle/>
          <a:p>
            <a:r>
              <a:rPr lang="en-US" sz="2000" dirty="0"/>
              <a:t>Many parents of gender diverse youth may be concerned about transition-related issues</a:t>
            </a:r>
          </a:p>
          <a:p>
            <a:r>
              <a:rPr lang="en-US" sz="2000" dirty="0"/>
              <a:t>There is no one way to transition — many gender diverse folks never use hormones or have surgeries</a:t>
            </a:r>
          </a:p>
          <a:p>
            <a:pPr lvl="1"/>
            <a:r>
              <a:rPr lang="en-US" sz="1600" dirty="0"/>
              <a:t>Social: clothing, name, pronouns, voice, hair removal</a:t>
            </a:r>
          </a:p>
          <a:p>
            <a:pPr lvl="1"/>
            <a:r>
              <a:rPr lang="en-US" sz="1600" dirty="0"/>
              <a:t>Legal: changing name on identification, at school, etc.</a:t>
            </a:r>
          </a:p>
          <a:p>
            <a:pPr lvl="1"/>
            <a:r>
              <a:rPr lang="en-US" sz="1600" dirty="0"/>
              <a:t>Medical: puberty blockers, hormone therapy</a:t>
            </a:r>
          </a:p>
          <a:p>
            <a:pPr lvl="1"/>
            <a:r>
              <a:rPr lang="en-US" sz="1600" dirty="0"/>
              <a:t>Surgical: **not typically done in youth services**</a:t>
            </a:r>
          </a:p>
          <a:p>
            <a:r>
              <a:rPr lang="en-US" sz="2000" dirty="0"/>
              <a:t>Important to make sure parents aren’t making assumptions about what their child wants</a:t>
            </a:r>
          </a:p>
          <a:p>
            <a:r>
              <a:rPr lang="en-US" sz="2000" dirty="0"/>
              <a:t>Connect parents/families with resources from the community</a:t>
            </a:r>
          </a:p>
          <a:p>
            <a:pPr lvl="1"/>
            <a:r>
              <a:rPr lang="en-US" sz="1600" dirty="0"/>
              <a:t>Gender Spectrum: </a:t>
            </a:r>
            <a:r>
              <a:rPr lang="en-US" sz="1600" dirty="0">
                <a:hlinkClick r:id="rId3"/>
              </a:rPr>
              <a:t>https://www.genderspectrum.org/</a:t>
            </a:r>
            <a:r>
              <a:rPr lang="en-US" sz="1600" dirty="0"/>
              <a:t> </a:t>
            </a:r>
          </a:p>
          <a:p>
            <a:pPr lvl="1"/>
            <a:r>
              <a:rPr lang="en-US" sz="1600" dirty="0" err="1"/>
              <a:t>TransYouth</a:t>
            </a:r>
            <a:r>
              <a:rPr lang="en-US" sz="1600" dirty="0"/>
              <a:t> Family Allies: </a:t>
            </a:r>
            <a:r>
              <a:rPr lang="en-US" sz="1600" dirty="0">
                <a:hlinkClick r:id="rId4"/>
              </a:rPr>
              <a:t>http://www.imatyfa.org/</a:t>
            </a:r>
            <a:endParaRPr lang="en-US" sz="1600" dirty="0"/>
          </a:p>
          <a:p>
            <a:pPr lvl="1"/>
            <a:r>
              <a:rPr lang="en-US" sz="1600" dirty="0"/>
              <a:t>Stand with Trans: </a:t>
            </a:r>
            <a:r>
              <a:rPr lang="en-US" sz="1600" dirty="0">
                <a:hlinkClick r:id="rId5"/>
              </a:rPr>
              <a:t>https://standwithtrans.org/</a:t>
            </a:r>
            <a:r>
              <a:rPr lang="en-US" sz="1600" dirty="0"/>
              <a:t> </a:t>
            </a:r>
          </a:p>
          <a:p>
            <a:endParaRPr lang="en-US" sz="2000" dirty="0"/>
          </a:p>
        </p:txBody>
      </p:sp>
      <p:pic>
        <p:nvPicPr>
          <p:cNvPr id="9" name="Picture 8">
            <a:extLst>
              <a:ext uri="{FF2B5EF4-FFF2-40B4-BE49-F238E27FC236}">
                <a16:creationId xmlns:a16="http://schemas.microsoft.com/office/drawing/2014/main" id="{8BD6CEBF-DB35-D842-894D-98D8D524338F}"/>
              </a:ext>
            </a:extLst>
          </p:cNvPr>
          <p:cNvPicPr>
            <a:picLocks noChangeAspect="1"/>
          </p:cNvPicPr>
          <p:nvPr/>
        </p:nvPicPr>
        <p:blipFill rotWithShape="1">
          <a:blip r:embed="rId6"/>
          <a:srcRect t="73009" b="2244"/>
          <a:stretch/>
        </p:blipFill>
        <p:spPr>
          <a:xfrm>
            <a:off x="1" y="-1"/>
            <a:ext cx="12191999" cy="2013911"/>
          </a:xfrm>
          <a:prstGeom prst="rect">
            <a:avLst/>
          </a:prstGeom>
        </p:spPr>
      </p:pic>
      <p:sp>
        <p:nvSpPr>
          <p:cNvPr id="2" name="Title 1">
            <a:extLst>
              <a:ext uri="{FF2B5EF4-FFF2-40B4-BE49-F238E27FC236}">
                <a16:creationId xmlns:a16="http://schemas.microsoft.com/office/drawing/2014/main" id="{F6D9785A-6BEC-EC45-94FD-C4FEE3C9E2E7}"/>
              </a:ext>
            </a:extLst>
          </p:cNvPr>
          <p:cNvSpPr>
            <a:spLocks noGrp="1"/>
          </p:cNvSpPr>
          <p:nvPr>
            <p:ph type="title"/>
          </p:nvPr>
        </p:nvSpPr>
        <p:spPr/>
        <p:txBody>
          <a:bodyPr/>
          <a:lstStyle/>
          <a:p>
            <a:pPr algn="ctr"/>
            <a:r>
              <a:rPr lang="en-US" dirty="0">
                <a:solidFill>
                  <a:schemeClr val="bg1"/>
                </a:solidFill>
              </a:rPr>
              <a:t>TRANSITION-RELATED CONCERNS</a:t>
            </a:r>
          </a:p>
        </p:txBody>
      </p:sp>
      <p:sp>
        <p:nvSpPr>
          <p:cNvPr id="6" name="TextBox 5">
            <a:extLst>
              <a:ext uri="{FF2B5EF4-FFF2-40B4-BE49-F238E27FC236}">
                <a16:creationId xmlns:a16="http://schemas.microsoft.com/office/drawing/2014/main" id="{17644344-588B-044A-95BE-C4DC7AEDD375}"/>
              </a:ext>
            </a:extLst>
          </p:cNvPr>
          <p:cNvSpPr txBox="1"/>
          <p:nvPr/>
        </p:nvSpPr>
        <p:spPr>
          <a:xfrm>
            <a:off x="137490" y="6611779"/>
            <a:ext cx="11917018" cy="246221"/>
          </a:xfrm>
          <a:prstGeom prst="rect">
            <a:avLst/>
          </a:prstGeom>
          <a:noFill/>
        </p:spPr>
        <p:txBody>
          <a:bodyPr wrap="square" rtlCol="0">
            <a:spAutoFit/>
          </a:bodyPr>
          <a:lstStyle/>
          <a:p>
            <a:r>
              <a:rPr lang="en-US" sz="1000" dirty="0"/>
              <a:t>Caring for LGBTQ Youth: Tips for Parents &amp; Caregivers: https://</a:t>
            </a:r>
            <a:r>
              <a:rPr lang="en-US" sz="1000" dirty="0" err="1"/>
              <a:t>www.youtube.com</a:t>
            </a:r>
            <a:r>
              <a:rPr lang="en-US" sz="1000" dirty="0"/>
              <a:t>/</a:t>
            </a:r>
            <a:r>
              <a:rPr lang="en-US" sz="1000" dirty="0" err="1"/>
              <a:t>watch?v</a:t>
            </a:r>
            <a:r>
              <a:rPr lang="en-US" sz="1000" dirty="0"/>
              <a:t>=DAxLlj7SJn8 </a:t>
            </a:r>
          </a:p>
        </p:txBody>
      </p:sp>
      <p:pic>
        <p:nvPicPr>
          <p:cNvPr id="7" name="Picture 6" descr="A picture containing text&#10;&#10;Description automatically generated">
            <a:extLst>
              <a:ext uri="{FF2B5EF4-FFF2-40B4-BE49-F238E27FC236}">
                <a16:creationId xmlns:a16="http://schemas.microsoft.com/office/drawing/2014/main" id="{BA890B09-3920-2529-03DD-C542770C20BF}"/>
              </a:ext>
            </a:extLst>
          </p:cNvPr>
          <p:cNvPicPr>
            <a:picLocks noChangeAspect="1"/>
          </p:cNvPicPr>
          <p:nvPr/>
        </p:nvPicPr>
        <p:blipFill>
          <a:blip r:embed="rId7"/>
          <a:stretch>
            <a:fillRect/>
          </a:stretch>
        </p:blipFill>
        <p:spPr>
          <a:xfrm>
            <a:off x="8382001" y="2276857"/>
            <a:ext cx="3299430" cy="4288234"/>
          </a:xfrm>
          <a:prstGeom prst="rect">
            <a:avLst/>
          </a:prstGeom>
        </p:spPr>
      </p:pic>
    </p:spTree>
    <p:extLst>
      <p:ext uri="{BB962C8B-B14F-4D97-AF65-F5344CB8AC3E}">
        <p14:creationId xmlns:p14="http://schemas.microsoft.com/office/powerpoint/2010/main" val="82362271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5E3A3F6-6B35-B741-B671-6FF5EE26F5FA}"/>
              </a:ext>
            </a:extLst>
          </p:cNvPr>
          <p:cNvSpPr>
            <a:spLocks noGrp="1"/>
          </p:cNvSpPr>
          <p:nvPr>
            <p:ph idx="1"/>
          </p:nvPr>
        </p:nvSpPr>
        <p:spPr>
          <a:xfrm>
            <a:off x="636103" y="2276857"/>
            <a:ext cx="11115630" cy="4228446"/>
          </a:xfrm>
        </p:spPr>
        <p:txBody>
          <a:bodyPr>
            <a:normAutofit/>
          </a:bodyPr>
          <a:lstStyle/>
          <a:p>
            <a:r>
              <a:rPr lang="en-US" sz="2000" dirty="0"/>
              <a:t>Impact on mental health</a:t>
            </a:r>
          </a:p>
          <a:p>
            <a:pPr lvl="1"/>
            <a:r>
              <a:rPr lang="en-US" sz="1600" dirty="0"/>
              <a:t>Youth who have socially transitioned (living as the gender they identify as) </a:t>
            </a:r>
            <a:r>
              <a:rPr lang="en-US" sz="1600" b="1" dirty="0"/>
              <a:t>do not </a:t>
            </a:r>
            <a:r>
              <a:rPr lang="en-US" sz="1600" dirty="0"/>
              <a:t>have higher levels of depression, relative to their cisgender peers </a:t>
            </a:r>
            <a:r>
              <a:rPr lang="en-US" sz="1200" dirty="0"/>
              <a:t>(Olson et al., 2016)</a:t>
            </a:r>
          </a:p>
          <a:p>
            <a:pPr lvl="1"/>
            <a:r>
              <a:rPr lang="en-US" sz="1600" dirty="0"/>
              <a:t>Youth with access to medical interventions (puberty blockers, hormones) show better psychological functioning following access to care </a:t>
            </a:r>
            <a:r>
              <a:rPr lang="en-US" sz="1200" dirty="0"/>
              <a:t>(Costa et al. 2015) </a:t>
            </a:r>
            <a:r>
              <a:rPr lang="en-US" sz="1600" dirty="0"/>
              <a:t>and a decrease in suicidality </a:t>
            </a:r>
            <a:r>
              <a:rPr lang="en-US" sz="1200" dirty="0"/>
              <a:t>(Allen et al., 2019)</a:t>
            </a:r>
          </a:p>
          <a:p>
            <a:r>
              <a:rPr lang="en-US" sz="2000" i="1" dirty="0">
                <a:solidFill>
                  <a:srgbClr val="000000"/>
                </a:solidFill>
              </a:rPr>
              <a:t>“But what if they change their mind?”</a:t>
            </a:r>
          </a:p>
          <a:p>
            <a:pPr lvl="1"/>
            <a:r>
              <a:rPr lang="en-US" sz="1600" dirty="0">
                <a:solidFill>
                  <a:srgbClr val="000000"/>
                </a:solidFill>
              </a:rPr>
              <a:t>“Retransitions” are infrequent </a:t>
            </a:r>
            <a:r>
              <a:rPr lang="en-US" sz="1200" dirty="0">
                <a:solidFill>
                  <a:srgbClr val="000000"/>
                </a:solidFill>
              </a:rPr>
              <a:t>(Olson et al., 2022)</a:t>
            </a:r>
          </a:p>
          <a:p>
            <a:pPr lvl="1"/>
            <a:r>
              <a:rPr lang="en-US" sz="1600" dirty="0">
                <a:solidFill>
                  <a:srgbClr val="000000"/>
                </a:solidFill>
              </a:rPr>
              <a:t>Among a sample of 317 trans youth with a baseline mean age of 8.1 years, at 5 years post-social transition…</a:t>
            </a:r>
          </a:p>
          <a:p>
            <a:pPr lvl="2"/>
            <a:r>
              <a:rPr lang="en-US" sz="1600" dirty="0">
                <a:solidFill>
                  <a:srgbClr val="000000"/>
                </a:solidFill>
              </a:rPr>
              <a:t>94% continued to identify with a binary trans identity</a:t>
            </a:r>
          </a:p>
          <a:p>
            <a:pPr lvl="2"/>
            <a:r>
              <a:rPr lang="en-US" sz="1600" dirty="0">
                <a:solidFill>
                  <a:srgbClr val="000000"/>
                </a:solidFill>
              </a:rPr>
              <a:t>3.5% identified as nonbinary</a:t>
            </a:r>
          </a:p>
          <a:p>
            <a:pPr lvl="2"/>
            <a:r>
              <a:rPr lang="en-US" sz="1600" dirty="0">
                <a:solidFill>
                  <a:srgbClr val="000000"/>
                </a:solidFill>
              </a:rPr>
              <a:t>2.5% identified as cisgender</a:t>
            </a:r>
          </a:p>
          <a:p>
            <a:pPr lvl="1"/>
            <a:endParaRPr lang="en-US" sz="1600" dirty="0"/>
          </a:p>
        </p:txBody>
      </p:sp>
      <p:pic>
        <p:nvPicPr>
          <p:cNvPr id="9" name="Picture 8">
            <a:extLst>
              <a:ext uri="{FF2B5EF4-FFF2-40B4-BE49-F238E27FC236}">
                <a16:creationId xmlns:a16="http://schemas.microsoft.com/office/drawing/2014/main" id="{8BD6CEBF-DB35-D842-894D-98D8D524338F}"/>
              </a:ext>
            </a:extLst>
          </p:cNvPr>
          <p:cNvPicPr>
            <a:picLocks noChangeAspect="1"/>
          </p:cNvPicPr>
          <p:nvPr/>
        </p:nvPicPr>
        <p:blipFill rotWithShape="1">
          <a:blip r:embed="rId3"/>
          <a:srcRect t="73009" b="2244"/>
          <a:stretch/>
        </p:blipFill>
        <p:spPr>
          <a:xfrm>
            <a:off x="1" y="-1"/>
            <a:ext cx="12191999" cy="2013911"/>
          </a:xfrm>
          <a:prstGeom prst="rect">
            <a:avLst/>
          </a:prstGeom>
        </p:spPr>
      </p:pic>
      <p:sp>
        <p:nvSpPr>
          <p:cNvPr id="2" name="Title 1">
            <a:extLst>
              <a:ext uri="{FF2B5EF4-FFF2-40B4-BE49-F238E27FC236}">
                <a16:creationId xmlns:a16="http://schemas.microsoft.com/office/drawing/2014/main" id="{F6D9785A-6BEC-EC45-94FD-C4FEE3C9E2E7}"/>
              </a:ext>
            </a:extLst>
          </p:cNvPr>
          <p:cNvSpPr>
            <a:spLocks noGrp="1"/>
          </p:cNvSpPr>
          <p:nvPr>
            <p:ph type="title"/>
          </p:nvPr>
        </p:nvSpPr>
        <p:spPr/>
        <p:txBody>
          <a:bodyPr/>
          <a:lstStyle/>
          <a:p>
            <a:pPr algn="ctr"/>
            <a:r>
              <a:rPr lang="en-US" dirty="0">
                <a:solidFill>
                  <a:schemeClr val="bg1"/>
                </a:solidFill>
              </a:rPr>
              <a:t>TRANSITION-RELATED CONCERNS</a:t>
            </a:r>
          </a:p>
        </p:txBody>
      </p:sp>
      <p:sp>
        <p:nvSpPr>
          <p:cNvPr id="6" name="TextBox 5">
            <a:extLst>
              <a:ext uri="{FF2B5EF4-FFF2-40B4-BE49-F238E27FC236}">
                <a16:creationId xmlns:a16="http://schemas.microsoft.com/office/drawing/2014/main" id="{17644344-588B-044A-95BE-C4DC7AEDD375}"/>
              </a:ext>
            </a:extLst>
          </p:cNvPr>
          <p:cNvSpPr txBox="1"/>
          <p:nvPr/>
        </p:nvSpPr>
        <p:spPr>
          <a:xfrm>
            <a:off x="137490" y="6611779"/>
            <a:ext cx="11917018" cy="246221"/>
          </a:xfrm>
          <a:prstGeom prst="rect">
            <a:avLst/>
          </a:prstGeom>
          <a:noFill/>
        </p:spPr>
        <p:txBody>
          <a:bodyPr wrap="square" rtlCol="0">
            <a:spAutoFit/>
          </a:bodyPr>
          <a:lstStyle/>
          <a:p>
            <a:r>
              <a:rPr lang="en-US" sz="1000" dirty="0"/>
              <a:t>Olson, K. R., </a:t>
            </a:r>
            <a:r>
              <a:rPr lang="en-US" sz="1000" dirty="0" err="1"/>
              <a:t>Durwood</a:t>
            </a:r>
            <a:r>
              <a:rPr lang="en-US" sz="1000" dirty="0"/>
              <a:t>, L., Horton, R., Gallagher, N. M., &amp; </a:t>
            </a:r>
            <a:r>
              <a:rPr lang="en-US" sz="1000" dirty="0" err="1"/>
              <a:t>Devor</a:t>
            </a:r>
            <a:r>
              <a:rPr lang="en-US" sz="1000" dirty="0"/>
              <a:t>, A. (2022). Gender identity 5 years after social transition. </a:t>
            </a:r>
            <a:r>
              <a:rPr lang="en-US" sz="1000" i="1" dirty="0"/>
              <a:t>Pediatrics</a:t>
            </a:r>
            <a:r>
              <a:rPr lang="en-US" sz="1000" dirty="0"/>
              <a:t>. </a:t>
            </a:r>
            <a:r>
              <a:rPr lang="en-US" sz="1000" dirty="0">
                <a:hlinkClick r:id="rId4"/>
              </a:rPr>
              <a:t>https://doi.org/10.1542/peds.2021-056082</a:t>
            </a:r>
            <a:r>
              <a:rPr lang="en-US" sz="1000" dirty="0"/>
              <a:t> </a:t>
            </a:r>
          </a:p>
        </p:txBody>
      </p:sp>
    </p:spTree>
    <p:extLst>
      <p:ext uri="{BB962C8B-B14F-4D97-AF65-F5344CB8AC3E}">
        <p14:creationId xmlns:p14="http://schemas.microsoft.com/office/powerpoint/2010/main" val="358657796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nline Media 3" descr="Puberty Blockers at Seattle Children’s">
            <a:hlinkClick r:id="" action="ppaction://media"/>
            <a:extLst>
              <a:ext uri="{FF2B5EF4-FFF2-40B4-BE49-F238E27FC236}">
                <a16:creationId xmlns:a16="http://schemas.microsoft.com/office/drawing/2014/main" id="{26326C67-9242-A944-A59D-DFADBF5FB808}"/>
              </a:ext>
            </a:extLst>
          </p:cNvPr>
          <p:cNvPicPr>
            <a:picLocks noGrp="1" noRot="1" noChangeAspect="1"/>
          </p:cNvPicPr>
          <p:nvPr>
            <p:ph idx="1"/>
            <a:videoFile r:link="rId1"/>
          </p:nvPr>
        </p:nvPicPr>
        <p:blipFill>
          <a:blip r:embed="rId4"/>
          <a:stretch>
            <a:fillRect/>
          </a:stretch>
        </p:blipFill>
        <p:spPr>
          <a:xfrm>
            <a:off x="2287588" y="2276475"/>
            <a:ext cx="7485062" cy="4229100"/>
          </a:xfrm>
          <a:prstGeom prst="rect">
            <a:avLst/>
          </a:prstGeom>
        </p:spPr>
      </p:pic>
      <p:pic>
        <p:nvPicPr>
          <p:cNvPr id="7" name="Picture 6">
            <a:extLst>
              <a:ext uri="{FF2B5EF4-FFF2-40B4-BE49-F238E27FC236}">
                <a16:creationId xmlns:a16="http://schemas.microsoft.com/office/drawing/2014/main" id="{B382B031-9CAB-B849-AD0F-EBF793571C16}"/>
              </a:ext>
            </a:extLst>
          </p:cNvPr>
          <p:cNvPicPr>
            <a:picLocks noChangeAspect="1"/>
          </p:cNvPicPr>
          <p:nvPr/>
        </p:nvPicPr>
        <p:blipFill rotWithShape="1">
          <a:blip r:embed="rId5"/>
          <a:srcRect t="73009" b="2244"/>
          <a:stretch/>
        </p:blipFill>
        <p:spPr>
          <a:xfrm>
            <a:off x="1" y="-1"/>
            <a:ext cx="12191999" cy="2013911"/>
          </a:xfrm>
          <a:prstGeom prst="rect">
            <a:avLst/>
          </a:prstGeom>
        </p:spPr>
      </p:pic>
      <p:sp>
        <p:nvSpPr>
          <p:cNvPr id="2" name="Title 1">
            <a:extLst>
              <a:ext uri="{FF2B5EF4-FFF2-40B4-BE49-F238E27FC236}">
                <a16:creationId xmlns:a16="http://schemas.microsoft.com/office/drawing/2014/main" id="{F6D9785A-6BEC-EC45-94FD-C4FEE3C9E2E7}"/>
              </a:ext>
            </a:extLst>
          </p:cNvPr>
          <p:cNvSpPr>
            <a:spLocks noGrp="1"/>
          </p:cNvSpPr>
          <p:nvPr>
            <p:ph type="title"/>
          </p:nvPr>
        </p:nvSpPr>
        <p:spPr/>
        <p:txBody>
          <a:bodyPr/>
          <a:lstStyle/>
          <a:p>
            <a:pPr algn="ctr"/>
            <a:r>
              <a:rPr lang="en-US" dirty="0">
                <a:solidFill>
                  <a:schemeClr val="bg1"/>
                </a:solidFill>
              </a:rPr>
              <a:t>TRANSITION-RELATED CONCERNS</a:t>
            </a:r>
          </a:p>
        </p:txBody>
      </p:sp>
      <p:sp>
        <p:nvSpPr>
          <p:cNvPr id="6" name="TextBox 5">
            <a:extLst>
              <a:ext uri="{FF2B5EF4-FFF2-40B4-BE49-F238E27FC236}">
                <a16:creationId xmlns:a16="http://schemas.microsoft.com/office/drawing/2014/main" id="{17644344-588B-044A-95BE-C4DC7AEDD375}"/>
              </a:ext>
            </a:extLst>
          </p:cNvPr>
          <p:cNvSpPr txBox="1"/>
          <p:nvPr/>
        </p:nvSpPr>
        <p:spPr>
          <a:xfrm>
            <a:off x="137490" y="6611779"/>
            <a:ext cx="11917018" cy="246221"/>
          </a:xfrm>
          <a:prstGeom prst="rect">
            <a:avLst/>
          </a:prstGeom>
          <a:noFill/>
        </p:spPr>
        <p:txBody>
          <a:bodyPr wrap="square" rtlCol="0">
            <a:spAutoFit/>
          </a:bodyPr>
          <a:lstStyle/>
          <a:p>
            <a:r>
              <a:rPr lang="en-US" sz="1000" dirty="0"/>
              <a:t>Puberty Blockers at Seattle Children’s: https://</a:t>
            </a:r>
            <a:r>
              <a:rPr lang="en-US" sz="1000" dirty="0" err="1"/>
              <a:t>www.youtube.com</a:t>
            </a:r>
            <a:r>
              <a:rPr lang="en-US" sz="1000" dirty="0"/>
              <a:t>/</a:t>
            </a:r>
            <a:r>
              <a:rPr lang="en-US" sz="1000" dirty="0" err="1"/>
              <a:t>watch?v</a:t>
            </a:r>
            <a:r>
              <a:rPr lang="en-US" sz="1000" dirty="0"/>
              <a:t>=-_</a:t>
            </a:r>
            <a:r>
              <a:rPr lang="en-US" sz="1000" dirty="0" err="1"/>
              <a:t>ldEpFoJCI</a:t>
            </a:r>
            <a:endParaRPr lang="en-US" sz="1000" dirty="0"/>
          </a:p>
        </p:txBody>
      </p:sp>
    </p:spTree>
    <p:extLst>
      <p:ext uri="{BB962C8B-B14F-4D97-AF65-F5344CB8AC3E}">
        <p14:creationId xmlns:p14="http://schemas.microsoft.com/office/powerpoint/2010/main" val="1727754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D06CE56-3881-4ADA-8CEF-D18B02C242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57544"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79F3C543-62EC-4433-9C93-A2CD8764E9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78652" y="4501201"/>
            <a:ext cx="11034696"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3" name="Rectangle 12">
            <a:extLst>
              <a:ext uri="{FF2B5EF4-FFF2-40B4-BE49-F238E27FC236}">
                <a16:creationId xmlns:a16="http://schemas.microsoft.com/office/drawing/2014/main" id="{E91DC736-0EF8-4F87-9146-EBF1D2EE4D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415C80CC-BE98-0F4C-B7F8-C089AEF2477C}"/>
              </a:ext>
            </a:extLst>
          </p:cNvPr>
          <p:cNvPicPr>
            <a:picLocks noChangeAspect="1"/>
          </p:cNvPicPr>
          <p:nvPr/>
        </p:nvPicPr>
        <p:blipFill rotWithShape="1">
          <a:blip r:embed="rId3"/>
          <a:srcRect l="187" t="9091" r="23111"/>
          <a:stretch/>
        </p:blipFill>
        <p:spPr>
          <a:xfrm>
            <a:off x="3523488" y="10"/>
            <a:ext cx="8668512" cy="6857990"/>
          </a:xfrm>
          <a:prstGeom prst="rect">
            <a:avLst/>
          </a:prstGeom>
        </p:spPr>
      </p:pic>
      <p:sp>
        <p:nvSpPr>
          <p:cNvPr id="15" name="Rectangle 14">
            <a:extLst>
              <a:ext uri="{FF2B5EF4-FFF2-40B4-BE49-F238E27FC236}">
                <a16:creationId xmlns:a16="http://schemas.microsoft.com/office/drawing/2014/main" id="{097CD68E-23E3-4007-8847-CD0944C4F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756601" cy="6858000"/>
          </a:xfrm>
          <a:prstGeom prst="rect">
            <a:avLst/>
          </a:prstGeom>
          <a:gradFill>
            <a:gsLst>
              <a:gs pos="58000">
                <a:schemeClr val="bg1"/>
              </a:gs>
              <a:gs pos="35000">
                <a:schemeClr val="bg1">
                  <a:alpha val="79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B89BDAB-A7CD-6344-A607-657042199C79}"/>
              </a:ext>
            </a:extLst>
          </p:cNvPr>
          <p:cNvSpPr>
            <a:spLocks noGrp="1"/>
          </p:cNvSpPr>
          <p:nvPr>
            <p:ph type="title"/>
          </p:nvPr>
        </p:nvSpPr>
        <p:spPr>
          <a:xfrm>
            <a:off x="477980" y="1122363"/>
            <a:ext cx="4431949" cy="3204134"/>
          </a:xfrm>
        </p:spPr>
        <p:txBody>
          <a:bodyPr vert="horz" lIns="91440" tIns="45720" rIns="91440" bIns="45720" rtlCol="0" anchor="b">
            <a:normAutofit/>
          </a:bodyPr>
          <a:lstStyle/>
          <a:p>
            <a:r>
              <a:rPr lang="en-US" sz="4800" dirty="0"/>
              <a:t>The Basics</a:t>
            </a:r>
          </a:p>
        </p:txBody>
      </p:sp>
      <p:sp>
        <p:nvSpPr>
          <p:cNvPr id="17" name="Rectangle 16">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2">
              <a:lumMod val="25000"/>
              <a:lumOff val="75000"/>
            </a:schemeClr>
          </a:solidFill>
          <a:ln w="3175">
            <a:solidFill>
              <a:schemeClr val="tx2">
                <a:lumMod val="25000"/>
                <a:lumOff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8503262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8B7884D-BDE1-1C4E-AB27-38A93A8FD250}"/>
              </a:ext>
            </a:extLst>
          </p:cNvPr>
          <p:cNvPicPr>
            <a:picLocks noChangeAspect="1"/>
          </p:cNvPicPr>
          <p:nvPr/>
        </p:nvPicPr>
        <p:blipFill rotWithShape="1">
          <a:blip r:embed="rId4"/>
          <a:srcRect t="73009" b="2244"/>
          <a:stretch/>
        </p:blipFill>
        <p:spPr>
          <a:xfrm>
            <a:off x="1" y="-1"/>
            <a:ext cx="12191999" cy="2013911"/>
          </a:xfrm>
          <a:prstGeom prst="rect">
            <a:avLst/>
          </a:prstGeom>
        </p:spPr>
      </p:pic>
      <p:sp>
        <p:nvSpPr>
          <p:cNvPr id="2" name="Title 1">
            <a:extLst>
              <a:ext uri="{FF2B5EF4-FFF2-40B4-BE49-F238E27FC236}">
                <a16:creationId xmlns:a16="http://schemas.microsoft.com/office/drawing/2014/main" id="{F6D9785A-6BEC-EC45-94FD-C4FEE3C9E2E7}"/>
              </a:ext>
            </a:extLst>
          </p:cNvPr>
          <p:cNvSpPr>
            <a:spLocks noGrp="1"/>
          </p:cNvSpPr>
          <p:nvPr>
            <p:ph type="title"/>
          </p:nvPr>
        </p:nvSpPr>
        <p:spPr/>
        <p:txBody>
          <a:bodyPr/>
          <a:lstStyle/>
          <a:p>
            <a:pPr algn="ctr"/>
            <a:r>
              <a:rPr lang="en-US" dirty="0">
                <a:solidFill>
                  <a:schemeClr val="bg1"/>
                </a:solidFill>
              </a:rPr>
              <a:t>TRANSITION-RELATED CONCERNS</a:t>
            </a:r>
          </a:p>
        </p:txBody>
      </p:sp>
      <p:sp>
        <p:nvSpPr>
          <p:cNvPr id="6" name="TextBox 5">
            <a:extLst>
              <a:ext uri="{FF2B5EF4-FFF2-40B4-BE49-F238E27FC236}">
                <a16:creationId xmlns:a16="http://schemas.microsoft.com/office/drawing/2014/main" id="{17644344-588B-044A-95BE-C4DC7AEDD375}"/>
              </a:ext>
            </a:extLst>
          </p:cNvPr>
          <p:cNvSpPr txBox="1"/>
          <p:nvPr/>
        </p:nvSpPr>
        <p:spPr>
          <a:xfrm>
            <a:off x="137490" y="6611779"/>
            <a:ext cx="11917018" cy="246221"/>
          </a:xfrm>
          <a:prstGeom prst="rect">
            <a:avLst/>
          </a:prstGeom>
          <a:noFill/>
        </p:spPr>
        <p:txBody>
          <a:bodyPr wrap="square" rtlCol="0">
            <a:spAutoFit/>
          </a:bodyPr>
          <a:lstStyle/>
          <a:p>
            <a:r>
              <a:rPr lang="en-US" sz="1000" dirty="0"/>
              <a:t>Feminizing Hormone Therapy at Seattle Children’s: https://</a:t>
            </a:r>
            <a:r>
              <a:rPr lang="en-US" sz="1000" dirty="0" err="1"/>
              <a:t>www.youtube.com</a:t>
            </a:r>
            <a:r>
              <a:rPr lang="en-US" sz="1000" dirty="0"/>
              <a:t>/</a:t>
            </a:r>
            <a:r>
              <a:rPr lang="en-US" sz="1000" dirty="0" err="1"/>
              <a:t>watch?v</a:t>
            </a:r>
            <a:r>
              <a:rPr lang="en-US" sz="1000" dirty="0"/>
              <a:t>=8_gdLCXKl5Y</a:t>
            </a:r>
          </a:p>
        </p:txBody>
      </p:sp>
      <p:pic>
        <p:nvPicPr>
          <p:cNvPr id="8" name="Online Media 7" descr="Feminizing Hormone Therapy at Seattle Children’s">
            <a:hlinkClick r:id="" action="ppaction://media"/>
            <a:extLst>
              <a:ext uri="{FF2B5EF4-FFF2-40B4-BE49-F238E27FC236}">
                <a16:creationId xmlns:a16="http://schemas.microsoft.com/office/drawing/2014/main" id="{42BC5EC6-3544-534E-8929-30579F1A77B1}"/>
              </a:ext>
            </a:extLst>
          </p:cNvPr>
          <p:cNvPicPr>
            <a:picLocks noGrp="1" noRot="1" noChangeAspect="1"/>
          </p:cNvPicPr>
          <p:nvPr>
            <p:ph idx="1"/>
            <a:videoFile r:link="rId1"/>
          </p:nvPr>
        </p:nvPicPr>
        <p:blipFill>
          <a:blip r:embed="rId5"/>
          <a:stretch>
            <a:fillRect/>
          </a:stretch>
        </p:blipFill>
        <p:spPr>
          <a:xfrm>
            <a:off x="2517383" y="2167795"/>
            <a:ext cx="7364497" cy="4160520"/>
          </a:xfrm>
          <a:prstGeom prst="rect">
            <a:avLst/>
          </a:prstGeom>
        </p:spPr>
      </p:pic>
    </p:spTree>
    <p:extLst>
      <p:ext uri="{BB962C8B-B14F-4D97-AF65-F5344CB8AC3E}">
        <p14:creationId xmlns:p14="http://schemas.microsoft.com/office/powerpoint/2010/main" val="849712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31A382F8-27C6-9143-A063-388100820295}"/>
              </a:ext>
            </a:extLst>
          </p:cNvPr>
          <p:cNvPicPr>
            <a:picLocks noChangeAspect="1"/>
          </p:cNvPicPr>
          <p:nvPr/>
        </p:nvPicPr>
        <p:blipFill rotWithShape="1">
          <a:blip r:embed="rId4"/>
          <a:srcRect t="73009" b="2244"/>
          <a:stretch/>
        </p:blipFill>
        <p:spPr>
          <a:xfrm>
            <a:off x="1" y="-1"/>
            <a:ext cx="12191999" cy="2013911"/>
          </a:xfrm>
          <a:prstGeom prst="rect">
            <a:avLst/>
          </a:prstGeom>
        </p:spPr>
      </p:pic>
      <p:sp>
        <p:nvSpPr>
          <p:cNvPr id="2" name="Title 1">
            <a:extLst>
              <a:ext uri="{FF2B5EF4-FFF2-40B4-BE49-F238E27FC236}">
                <a16:creationId xmlns:a16="http://schemas.microsoft.com/office/drawing/2014/main" id="{F6D9785A-6BEC-EC45-94FD-C4FEE3C9E2E7}"/>
              </a:ext>
            </a:extLst>
          </p:cNvPr>
          <p:cNvSpPr>
            <a:spLocks noGrp="1"/>
          </p:cNvSpPr>
          <p:nvPr>
            <p:ph type="title"/>
          </p:nvPr>
        </p:nvSpPr>
        <p:spPr/>
        <p:txBody>
          <a:bodyPr/>
          <a:lstStyle/>
          <a:p>
            <a:pPr algn="ctr"/>
            <a:r>
              <a:rPr lang="en-US" dirty="0">
                <a:solidFill>
                  <a:schemeClr val="bg1"/>
                </a:solidFill>
              </a:rPr>
              <a:t>TRANSITION-RELATED CONCERNS</a:t>
            </a:r>
          </a:p>
        </p:txBody>
      </p:sp>
      <p:sp>
        <p:nvSpPr>
          <p:cNvPr id="6" name="TextBox 5">
            <a:extLst>
              <a:ext uri="{FF2B5EF4-FFF2-40B4-BE49-F238E27FC236}">
                <a16:creationId xmlns:a16="http://schemas.microsoft.com/office/drawing/2014/main" id="{17644344-588B-044A-95BE-C4DC7AEDD375}"/>
              </a:ext>
            </a:extLst>
          </p:cNvPr>
          <p:cNvSpPr txBox="1"/>
          <p:nvPr/>
        </p:nvSpPr>
        <p:spPr>
          <a:xfrm>
            <a:off x="137490" y="6611779"/>
            <a:ext cx="11917018" cy="246221"/>
          </a:xfrm>
          <a:prstGeom prst="rect">
            <a:avLst/>
          </a:prstGeom>
          <a:noFill/>
        </p:spPr>
        <p:txBody>
          <a:bodyPr wrap="square" rtlCol="0">
            <a:spAutoFit/>
          </a:bodyPr>
          <a:lstStyle/>
          <a:p>
            <a:r>
              <a:rPr lang="en-US" sz="1000" dirty="0"/>
              <a:t>Masculinizing Hormone Therapy at Seattle Children’s: https://</a:t>
            </a:r>
            <a:r>
              <a:rPr lang="en-US" sz="1000" dirty="0" err="1"/>
              <a:t>www.youtube.com</a:t>
            </a:r>
            <a:r>
              <a:rPr lang="en-US" sz="1000" dirty="0"/>
              <a:t>/</a:t>
            </a:r>
            <a:r>
              <a:rPr lang="en-US" sz="1000" dirty="0" err="1"/>
              <a:t>watch?v</a:t>
            </a:r>
            <a:r>
              <a:rPr lang="en-US" sz="1000" dirty="0"/>
              <a:t>=-_</a:t>
            </a:r>
            <a:r>
              <a:rPr lang="en-US" sz="1000" dirty="0" err="1"/>
              <a:t>ldEpFoJCI</a:t>
            </a:r>
            <a:endParaRPr lang="en-US" sz="1000" dirty="0"/>
          </a:p>
        </p:txBody>
      </p:sp>
      <p:pic>
        <p:nvPicPr>
          <p:cNvPr id="8" name="Online Media 7" descr="Masculinizing Hormone Therapy at Seattle Children’s">
            <a:hlinkClick r:id="" action="ppaction://media"/>
            <a:extLst>
              <a:ext uri="{FF2B5EF4-FFF2-40B4-BE49-F238E27FC236}">
                <a16:creationId xmlns:a16="http://schemas.microsoft.com/office/drawing/2014/main" id="{690E5EAA-3F3B-E349-AECC-A68950D6CA3B}"/>
              </a:ext>
            </a:extLst>
          </p:cNvPr>
          <p:cNvPicPr>
            <a:picLocks noGrp="1" noRot="1" noChangeAspect="1"/>
          </p:cNvPicPr>
          <p:nvPr>
            <p:ph idx="1"/>
            <a:videoFile r:link="rId1"/>
          </p:nvPr>
        </p:nvPicPr>
        <p:blipFill>
          <a:blip r:embed="rId5"/>
          <a:stretch>
            <a:fillRect/>
          </a:stretch>
        </p:blipFill>
        <p:spPr>
          <a:xfrm>
            <a:off x="2513425" y="2280415"/>
            <a:ext cx="7165150" cy="4047900"/>
          </a:xfrm>
          <a:prstGeom prst="rect">
            <a:avLst/>
          </a:prstGeom>
        </p:spPr>
      </p:pic>
    </p:spTree>
    <p:extLst>
      <p:ext uri="{BB962C8B-B14F-4D97-AF65-F5344CB8AC3E}">
        <p14:creationId xmlns:p14="http://schemas.microsoft.com/office/powerpoint/2010/main" val="3523825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27C723EA-4841-064C-9258-AA7F74760A5E}"/>
              </a:ext>
            </a:extLst>
          </p:cNvPr>
          <p:cNvPicPr>
            <a:picLocks noChangeAspect="1"/>
          </p:cNvPicPr>
          <p:nvPr/>
        </p:nvPicPr>
        <p:blipFill rotWithShape="1">
          <a:blip r:embed="rId3"/>
          <a:srcRect t="73009" b="2244"/>
          <a:stretch/>
        </p:blipFill>
        <p:spPr>
          <a:xfrm>
            <a:off x="1" y="-1"/>
            <a:ext cx="12191999" cy="2013911"/>
          </a:xfrm>
          <a:prstGeom prst="rect">
            <a:avLst/>
          </a:prstGeom>
        </p:spPr>
      </p:pic>
      <p:sp>
        <p:nvSpPr>
          <p:cNvPr id="2" name="Title 1">
            <a:extLst>
              <a:ext uri="{FF2B5EF4-FFF2-40B4-BE49-F238E27FC236}">
                <a16:creationId xmlns:a16="http://schemas.microsoft.com/office/drawing/2014/main" id="{F6D9785A-6BEC-EC45-94FD-C4FEE3C9E2E7}"/>
              </a:ext>
            </a:extLst>
          </p:cNvPr>
          <p:cNvSpPr>
            <a:spLocks noGrp="1"/>
          </p:cNvSpPr>
          <p:nvPr>
            <p:ph type="title"/>
          </p:nvPr>
        </p:nvSpPr>
        <p:spPr/>
        <p:txBody>
          <a:bodyPr/>
          <a:lstStyle/>
          <a:p>
            <a:pPr algn="ctr"/>
            <a:r>
              <a:rPr lang="en-US" dirty="0">
                <a:solidFill>
                  <a:schemeClr val="bg1"/>
                </a:solidFill>
              </a:rPr>
              <a:t>EXAMPLE SURGERY LETTER</a:t>
            </a:r>
          </a:p>
        </p:txBody>
      </p:sp>
      <p:sp>
        <p:nvSpPr>
          <p:cNvPr id="4" name="Content Placeholder 3">
            <a:extLst>
              <a:ext uri="{FF2B5EF4-FFF2-40B4-BE49-F238E27FC236}">
                <a16:creationId xmlns:a16="http://schemas.microsoft.com/office/drawing/2014/main" id="{D4536B80-D857-E84F-96DB-03E1380A0FF3}"/>
              </a:ext>
            </a:extLst>
          </p:cNvPr>
          <p:cNvSpPr>
            <a:spLocks noGrp="1"/>
          </p:cNvSpPr>
          <p:nvPr>
            <p:ph idx="1"/>
          </p:nvPr>
        </p:nvSpPr>
        <p:spPr>
          <a:xfrm>
            <a:off x="310896" y="2276856"/>
            <a:ext cx="11649456" cy="4581144"/>
          </a:xfrm>
        </p:spPr>
        <p:txBody>
          <a:bodyPr>
            <a:normAutofit fontScale="55000" lnSpcReduction="20000"/>
          </a:bodyPr>
          <a:lstStyle/>
          <a:p>
            <a:pPr marL="0" indent="0" fontAlgn="base">
              <a:buNone/>
            </a:pPr>
            <a:r>
              <a:rPr lang="en-US" dirty="0"/>
              <a:t>NAME is a AGE </a:t>
            </a:r>
            <a:r>
              <a:rPr lang="en-US" dirty="0" err="1"/>
              <a:t>y.o</a:t>
            </a:r>
            <a:r>
              <a:rPr lang="en-US" dirty="0"/>
              <a:t>. patient in my care since DATE. NAME is seeking INTERVENTION for the treatment of Gender Dysphoria.  </a:t>
            </a:r>
          </a:p>
          <a:p>
            <a:pPr marL="0" indent="0" fontAlgn="base">
              <a:buNone/>
            </a:pPr>
            <a:r>
              <a:rPr lang="en-US" dirty="0"/>
              <a:t>NAME identifies as GENDER and goes by X pronouns. NAME notes that they first knew their gender identity differed from their assigned sex during childhood, and this difference only became more apparent in high school when NAME felt disconnected and different from their ASSIGNED SEX peers.</a:t>
            </a:r>
            <a:r>
              <a:rPr lang="en-US" b="1" dirty="0"/>
              <a:t> </a:t>
            </a:r>
            <a:r>
              <a:rPr lang="en-US" dirty="0"/>
              <a:t>NAME has socially transitioned, successfully and consistently living in a gender role congruent with their affirmed gender since YEAR</a:t>
            </a:r>
            <a:r>
              <a:rPr lang="en-US" b="1" dirty="0"/>
              <a:t>.</a:t>
            </a:r>
            <a:r>
              <a:rPr lang="en-US" dirty="0"/>
              <a:t> Despite this, NAME reports significant anxiety, depression, and distress due to the incongruence between their anatomy and their gender identity.</a:t>
            </a:r>
          </a:p>
          <a:p>
            <a:pPr marL="0" indent="0" fontAlgn="base">
              <a:buNone/>
            </a:pPr>
            <a:r>
              <a:rPr lang="en-US" dirty="0"/>
              <a:t>By my independent evaluation, I have diagnosed NAME with Gender Dysphoria (ICD-10 F64.1). They have expressed a persistent desire for INTERVENTION. INTERVENTION will address their Gender Dysphoria and fulfill their goals by aligning their body with their gender identity.  </a:t>
            </a:r>
          </a:p>
          <a:p>
            <a:pPr marL="0" indent="0" fontAlgn="base">
              <a:buNone/>
            </a:pPr>
            <a:r>
              <a:rPr lang="en-US" dirty="0"/>
              <a:t>NAME is stably housed and is currently preparing for their post-operative recovery. They have no issues with illicit drug use or abuse. Their behavioral health history is notable for XYZ, for which they are in treatment. In my assessment, there are no active behavioral health concerns that would complicate INTERVENTION or impact decision-making or informed consent.  </a:t>
            </a:r>
          </a:p>
          <a:p>
            <a:pPr marL="0" indent="0" fontAlgn="base">
              <a:buNone/>
            </a:pPr>
            <a:r>
              <a:rPr lang="en-US" dirty="0"/>
              <a:t>NAME meets and exceeds the criteria as set forth by the World Professional Association for Transgender Health for INTERVENTION. They demonstrate a full ability to understand risks and benefits of the procedure. They appear capable of making an informed decision about undertaking surgery. </a:t>
            </a:r>
          </a:p>
          <a:p>
            <a:pPr marL="0" indent="0" fontAlgn="base">
              <a:buNone/>
            </a:pPr>
            <a:r>
              <a:rPr lang="en-US" dirty="0"/>
              <a:t>I recommend and refer NAME to undergo INTERVENTION as the next appropriate step in treating their Gender Dysphoria. I am available for assistance in coordination of care. If you have any questions or concerns, please do not hesitate to contact me.  </a:t>
            </a:r>
          </a:p>
          <a:p>
            <a:endParaRPr lang="en-US" dirty="0"/>
          </a:p>
        </p:txBody>
      </p:sp>
    </p:spTree>
    <p:extLst>
      <p:ext uri="{BB962C8B-B14F-4D97-AF65-F5344CB8AC3E}">
        <p14:creationId xmlns:p14="http://schemas.microsoft.com/office/powerpoint/2010/main" val="101733603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D06CE56-3881-4ADA-8CEF-D18B02C242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57544"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79F3C543-62EC-4433-9C93-A2CD8764E9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78652" y="4501201"/>
            <a:ext cx="11034696"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3" name="Rectangle 12">
            <a:extLst>
              <a:ext uri="{FF2B5EF4-FFF2-40B4-BE49-F238E27FC236}">
                <a16:creationId xmlns:a16="http://schemas.microsoft.com/office/drawing/2014/main" id="{E91DC736-0EF8-4F87-9146-EBF1D2EE4D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a:ea typeface="+mn-ea"/>
              <a:cs typeface="+mn-cs"/>
            </a:endParaRPr>
          </a:p>
        </p:txBody>
      </p:sp>
      <p:pic>
        <p:nvPicPr>
          <p:cNvPr id="4" name="Picture 3">
            <a:extLst>
              <a:ext uri="{FF2B5EF4-FFF2-40B4-BE49-F238E27FC236}">
                <a16:creationId xmlns:a16="http://schemas.microsoft.com/office/drawing/2014/main" id="{415C80CC-BE98-0F4C-B7F8-C089AEF2477C}"/>
              </a:ext>
            </a:extLst>
          </p:cNvPr>
          <p:cNvPicPr>
            <a:picLocks noChangeAspect="1"/>
          </p:cNvPicPr>
          <p:nvPr/>
        </p:nvPicPr>
        <p:blipFill rotWithShape="1">
          <a:blip r:embed="rId3"/>
          <a:srcRect l="187" t="9091" r="23111"/>
          <a:stretch/>
        </p:blipFill>
        <p:spPr>
          <a:xfrm>
            <a:off x="3523488" y="10"/>
            <a:ext cx="8668512" cy="6857990"/>
          </a:xfrm>
          <a:prstGeom prst="rect">
            <a:avLst/>
          </a:prstGeom>
        </p:spPr>
      </p:pic>
      <p:sp>
        <p:nvSpPr>
          <p:cNvPr id="15" name="Rectangle 14">
            <a:extLst>
              <a:ext uri="{FF2B5EF4-FFF2-40B4-BE49-F238E27FC236}">
                <a16:creationId xmlns:a16="http://schemas.microsoft.com/office/drawing/2014/main" id="{097CD68E-23E3-4007-8847-CD0944C4F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756601" cy="6858000"/>
          </a:xfrm>
          <a:prstGeom prst="rect">
            <a:avLst/>
          </a:prstGeom>
          <a:gradFill>
            <a:gsLst>
              <a:gs pos="58000">
                <a:schemeClr val="bg1"/>
              </a:gs>
              <a:gs pos="35000">
                <a:schemeClr val="bg1">
                  <a:alpha val="79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venir Next LT Pro"/>
              <a:ea typeface="+mn-ea"/>
              <a:cs typeface="+mn-cs"/>
            </a:endParaRPr>
          </a:p>
        </p:txBody>
      </p:sp>
      <p:sp>
        <p:nvSpPr>
          <p:cNvPr id="2" name="Title 1">
            <a:extLst>
              <a:ext uri="{FF2B5EF4-FFF2-40B4-BE49-F238E27FC236}">
                <a16:creationId xmlns:a16="http://schemas.microsoft.com/office/drawing/2014/main" id="{4B89BDAB-A7CD-6344-A607-657042199C79}"/>
              </a:ext>
            </a:extLst>
          </p:cNvPr>
          <p:cNvSpPr>
            <a:spLocks noGrp="1"/>
          </p:cNvSpPr>
          <p:nvPr>
            <p:ph type="title"/>
          </p:nvPr>
        </p:nvSpPr>
        <p:spPr>
          <a:xfrm>
            <a:off x="477981" y="1122363"/>
            <a:ext cx="4023360" cy="3204134"/>
          </a:xfrm>
        </p:spPr>
        <p:txBody>
          <a:bodyPr vert="horz" lIns="91440" tIns="45720" rIns="91440" bIns="45720" rtlCol="0" anchor="b">
            <a:normAutofit/>
          </a:bodyPr>
          <a:lstStyle/>
          <a:p>
            <a:r>
              <a:rPr lang="en-US" sz="4800" dirty="0"/>
              <a:t>Resources</a:t>
            </a:r>
          </a:p>
        </p:txBody>
      </p:sp>
      <p:sp>
        <p:nvSpPr>
          <p:cNvPr id="17" name="Rectangle 16">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2">
              <a:lumMod val="25000"/>
              <a:lumOff val="75000"/>
            </a:schemeClr>
          </a:solidFill>
          <a:ln w="3175">
            <a:solidFill>
              <a:schemeClr val="tx2">
                <a:lumMod val="25000"/>
                <a:lumOff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2926644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C5CD3F9-A6DA-E44D-8CAB-3ED58D5B4425}"/>
              </a:ext>
            </a:extLst>
          </p:cNvPr>
          <p:cNvPicPr>
            <a:picLocks/>
          </p:cNvPicPr>
          <p:nvPr/>
        </p:nvPicPr>
        <p:blipFill rotWithShape="1">
          <a:blip r:embed="rId2"/>
          <a:srcRect t="46071" b="28087"/>
          <a:stretch/>
        </p:blipFill>
        <p:spPr>
          <a:xfrm>
            <a:off x="0" y="0"/>
            <a:ext cx="12191999" cy="2011680"/>
          </a:xfrm>
          <a:prstGeom prst="rect">
            <a:avLst/>
          </a:prstGeom>
        </p:spPr>
      </p:pic>
      <p:sp>
        <p:nvSpPr>
          <p:cNvPr id="2" name="Title 1">
            <a:extLst>
              <a:ext uri="{FF2B5EF4-FFF2-40B4-BE49-F238E27FC236}">
                <a16:creationId xmlns:a16="http://schemas.microsoft.com/office/drawing/2014/main" id="{7D781EC2-95AC-9D4F-8E39-641DED198C59}"/>
              </a:ext>
            </a:extLst>
          </p:cNvPr>
          <p:cNvSpPr>
            <a:spLocks noGrp="1"/>
          </p:cNvSpPr>
          <p:nvPr>
            <p:ph type="title"/>
          </p:nvPr>
        </p:nvSpPr>
        <p:spPr/>
        <p:txBody>
          <a:bodyPr/>
          <a:lstStyle/>
          <a:p>
            <a:pPr algn="ctr"/>
            <a:r>
              <a:rPr lang="en-US" dirty="0">
                <a:solidFill>
                  <a:schemeClr val="bg1"/>
                </a:solidFill>
              </a:rPr>
              <a:t>RESOURCES </a:t>
            </a:r>
          </a:p>
        </p:txBody>
      </p:sp>
      <p:pic>
        <p:nvPicPr>
          <p:cNvPr id="1026" name="Picture 2" descr="The Queer and Transgender Resilience Workbook: Skills for Navigating Sexual  Orientation and Gender Expression - Kindle edition by Singh, Anneliese A.,  Ehrensaft, Diane. Politics &amp; Social Sciences Kindle eBooks @ Amazon.com.">
            <a:extLst>
              <a:ext uri="{FF2B5EF4-FFF2-40B4-BE49-F238E27FC236}">
                <a16:creationId xmlns:a16="http://schemas.microsoft.com/office/drawing/2014/main" id="{863F853F-6512-6941-9A08-065C0036F6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5280" y="2276856"/>
            <a:ext cx="3438144" cy="429768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The Gender Quest Workbook: A Guide for Teens and Young Adults Explorin —  ChildTherapyToys">
            <a:extLst>
              <a:ext uri="{FF2B5EF4-FFF2-40B4-BE49-F238E27FC236}">
                <a16:creationId xmlns:a16="http://schemas.microsoft.com/office/drawing/2014/main" id="{2A21746E-1E3F-B049-BA56-568FE9A950B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8720" r="9680"/>
          <a:stretch/>
        </p:blipFill>
        <p:spPr bwMode="auto">
          <a:xfrm>
            <a:off x="4114800" y="2261616"/>
            <a:ext cx="3438144" cy="421341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The Gender Identity Workbook for Kids: A Guide to Exploring Who You Are:  Storck LCSW, Kelly, Grigni, Noah, Ehrensaft PhD, Diane: 9781684030309:  Amazon.com: Books">
            <a:extLst>
              <a:ext uri="{FF2B5EF4-FFF2-40B4-BE49-F238E27FC236}">
                <a16:creationId xmlns:a16="http://schemas.microsoft.com/office/drawing/2014/main" id="{82DBF2E1-1819-214E-BB17-680E9858EF6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15072" y="2261616"/>
            <a:ext cx="3370730" cy="42134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159070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C5CD3F9-A6DA-E44D-8CAB-3ED58D5B4425}"/>
              </a:ext>
            </a:extLst>
          </p:cNvPr>
          <p:cNvPicPr>
            <a:picLocks/>
          </p:cNvPicPr>
          <p:nvPr/>
        </p:nvPicPr>
        <p:blipFill rotWithShape="1">
          <a:blip r:embed="rId2"/>
          <a:srcRect t="46071" b="28087"/>
          <a:stretch/>
        </p:blipFill>
        <p:spPr>
          <a:xfrm>
            <a:off x="0" y="0"/>
            <a:ext cx="12191999" cy="2011680"/>
          </a:xfrm>
          <a:prstGeom prst="rect">
            <a:avLst/>
          </a:prstGeom>
        </p:spPr>
      </p:pic>
      <p:sp>
        <p:nvSpPr>
          <p:cNvPr id="2" name="Title 1">
            <a:extLst>
              <a:ext uri="{FF2B5EF4-FFF2-40B4-BE49-F238E27FC236}">
                <a16:creationId xmlns:a16="http://schemas.microsoft.com/office/drawing/2014/main" id="{7D781EC2-95AC-9D4F-8E39-641DED198C59}"/>
              </a:ext>
            </a:extLst>
          </p:cNvPr>
          <p:cNvSpPr>
            <a:spLocks noGrp="1"/>
          </p:cNvSpPr>
          <p:nvPr>
            <p:ph type="title"/>
          </p:nvPr>
        </p:nvSpPr>
        <p:spPr/>
        <p:txBody>
          <a:bodyPr/>
          <a:lstStyle/>
          <a:p>
            <a:pPr algn="ctr"/>
            <a:r>
              <a:rPr lang="en-US" dirty="0">
                <a:solidFill>
                  <a:schemeClr val="bg1"/>
                </a:solidFill>
              </a:rPr>
              <a:t>RESOURCES FOR PARENTS</a:t>
            </a:r>
          </a:p>
        </p:txBody>
      </p:sp>
      <p:pic>
        <p:nvPicPr>
          <p:cNvPr id="3074" name="Picture 2" descr="Amazon.com: The Transgender Child (A Handbook for Families and  Professionals Paperback) (9781573443180): Brill, Stephanie A.: Books">
            <a:extLst>
              <a:ext uri="{FF2B5EF4-FFF2-40B4-BE49-F238E27FC236}">
                <a16:creationId xmlns:a16="http://schemas.microsoft.com/office/drawing/2014/main" id="{993E9644-ABDC-B544-8F7E-A06CEBFAD0D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308" y="2135124"/>
            <a:ext cx="2781554" cy="429768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Amazon.com: Transgender Teen: A Handbook for Parents and Professionals  Supporting Transgender and Non-Binary Teens (9781627781749): Brill,  Stephanie A., Kenney, Lisa: Books">
            <a:extLst>
              <a:ext uri="{FF2B5EF4-FFF2-40B4-BE49-F238E27FC236}">
                <a16:creationId xmlns:a16="http://schemas.microsoft.com/office/drawing/2014/main" id="{7853CD5D-FC71-7C42-8CF1-6F9F28ACC5D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77514" y="2135124"/>
            <a:ext cx="2942748" cy="4581143"/>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2" descr="Unconditional: A Guide to Loving and Supporting Your LGBTQ Child (Book for  Parents of a Gay or Transgender Child): Eriksen, Telaina: 9781633535152:  Amazon.com: Books">
            <a:extLst>
              <a:ext uri="{FF2B5EF4-FFF2-40B4-BE49-F238E27FC236}">
                <a16:creationId xmlns:a16="http://schemas.microsoft.com/office/drawing/2014/main" id="{055D67C7-BF9F-164F-AF96-F4457C4956B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5999" y="2135124"/>
            <a:ext cx="2952641" cy="4427425"/>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Amazon.com: This Is a Book for Parents of Gay Kids: A Question &amp; Answer  Guide to Everyday Life (Book for Parents of Queer Children, Coming Out to  Parents and Family) (9781452127538): Owens-Reid,">
            <a:extLst>
              <a:ext uri="{FF2B5EF4-FFF2-40B4-BE49-F238E27FC236}">
                <a16:creationId xmlns:a16="http://schemas.microsoft.com/office/drawing/2014/main" id="{FD80012F-E74A-AC4B-A831-CE110674048D}"/>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7003" t="3141" r="5389" b="3330"/>
          <a:stretch/>
        </p:blipFill>
        <p:spPr bwMode="auto">
          <a:xfrm>
            <a:off x="9224376" y="2143759"/>
            <a:ext cx="2882315" cy="44444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437918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C5CD3F9-A6DA-E44D-8CAB-3ED58D5B4425}"/>
              </a:ext>
            </a:extLst>
          </p:cNvPr>
          <p:cNvPicPr>
            <a:picLocks/>
          </p:cNvPicPr>
          <p:nvPr/>
        </p:nvPicPr>
        <p:blipFill rotWithShape="1">
          <a:blip r:embed="rId2"/>
          <a:srcRect t="46071" b="28087"/>
          <a:stretch/>
        </p:blipFill>
        <p:spPr>
          <a:xfrm>
            <a:off x="0" y="0"/>
            <a:ext cx="12191999" cy="2011680"/>
          </a:xfrm>
          <a:prstGeom prst="rect">
            <a:avLst/>
          </a:prstGeom>
        </p:spPr>
      </p:pic>
      <p:sp>
        <p:nvSpPr>
          <p:cNvPr id="2" name="Title 1">
            <a:extLst>
              <a:ext uri="{FF2B5EF4-FFF2-40B4-BE49-F238E27FC236}">
                <a16:creationId xmlns:a16="http://schemas.microsoft.com/office/drawing/2014/main" id="{7D781EC2-95AC-9D4F-8E39-641DED198C59}"/>
              </a:ext>
            </a:extLst>
          </p:cNvPr>
          <p:cNvSpPr>
            <a:spLocks noGrp="1"/>
          </p:cNvSpPr>
          <p:nvPr>
            <p:ph type="title"/>
          </p:nvPr>
        </p:nvSpPr>
        <p:spPr/>
        <p:txBody>
          <a:bodyPr/>
          <a:lstStyle/>
          <a:p>
            <a:pPr algn="ctr"/>
            <a:r>
              <a:rPr lang="en-US" dirty="0">
                <a:solidFill>
                  <a:schemeClr val="bg1"/>
                </a:solidFill>
              </a:rPr>
              <a:t>RESOURCES</a:t>
            </a:r>
          </a:p>
        </p:txBody>
      </p:sp>
      <p:sp>
        <p:nvSpPr>
          <p:cNvPr id="3" name="TextBox 2">
            <a:extLst>
              <a:ext uri="{FF2B5EF4-FFF2-40B4-BE49-F238E27FC236}">
                <a16:creationId xmlns:a16="http://schemas.microsoft.com/office/drawing/2014/main" id="{50EDDB73-C885-414F-9A11-7EEE3983136C}"/>
              </a:ext>
            </a:extLst>
          </p:cNvPr>
          <p:cNvSpPr txBox="1"/>
          <p:nvPr/>
        </p:nvSpPr>
        <p:spPr>
          <a:xfrm>
            <a:off x="1115568" y="2404533"/>
            <a:ext cx="9772565" cy="4524315"/>
          </a:xfrm>
          <a:prstGeom prst="rect">
            <a:avLst/>
          </a:prstGeom>
          <a:noFill/>
        </p:spPr>
        <p:txBody>
          <a:bodyPr wrap="square" rtlCol="0">
            <a:spAutoFit/>
          </a:bodyPr>
          <a:lstStyle/>
          <a:p>
            <a:pPr marL="285750" indent="-285750">
              <a:buFont typeface="Arial" panose="020B0604020202020204" pitchFamily="34" charset="0"/>
              <a:buChar char="•"/>
            </a:pPr>
            <a:r>
              <a:rPr lang="en-US" dirty="0"/>
              <a:t>The Trevor Project</a:t>
            </a:r>
          </a:p>
          <a:p>
            <a:pPr marL="742950" lvl="1" indent="-285750">
              <a:buFont typeface="Arial" panose="020B0604020202020204" pitchFamily="34" charset="0"/>
              <a:buChar char="•"/>
            </a:pPr>
            <a:r>
              <a:rPr lang="en-US" dirty="0"/>
              <a:t>Crisis services (phone, text, IM), social network (</a:t>
            </a:r>
            <a:r>
              <a:rPr lang="en-US" dirty="0" err="1"/>
              <a:t>TrevorSpace</a:t>
            </a:r>
            <a:r>
              <a:rPr lang="en-US" dirty="0"/>
              <a:t>)</a:t>
            </a:r>
          </a:p>
          <a:p>
            <a:pPr marL="742950" lvl="1" indent="-285750">
              <a:buFont typeface="Arial" panose="020B0604020202020204" pitchFamily="34" charset="0"/>
              <a:buChar char="•"/>
            </a:pPr>
            <a:r>
              <a:rPr lang="en-US" dirty="0">
                <a:hlinkClick r:id="rId3"/>
              </a:rPr>
              <a:t>https://www.thetrevorproject.org/resources/</a:t>
            </a:r>
            <a:endParaRPr lang="en-US" dirty="0"/>
          </a:p>
          <a:p>
            <a:pPr marL="742950" lvl="1" indent="-285750">
              <a:buFont typeface="Arial" panose="020B0604020202020204" pitchFamily="34" charset="0"/>
              <a:buChar char="•"/>
            </a:pPr>
            <a:r>
              <a:rPr lang="en-US" dirty="0"/>
              <a:t>Coming out guide: </a:t>
            </a:r>
            <a:r>
              <a:rPr lang="en-US" dirty="0">
                <a:hlinkClick r:id="rId4"/>
              </a:rPr>
              <a:t>https://www.thetrevorproject.org/wp-content/uploads/2019/10/Coming-Out-Handbook.pdf</a:t>
            </a:r>
            <a:endParaRPr lang="en-US" dirty="0"/>
          </a:p>
          <a:p>
            <a:pPr marL="285750" indent="-285750">
              <a:buFont typeface="Arial" panose="020B0604020202020204" pitchFamily="34" charset="0"/>
              <a:buChar char="•"/>
            </a:pPr>
            <a:r>
              <a:rPr lang="en-US" dirty="0"/>
              <a:t>Family Acceptance Project</a:t>
            </a:r>
          </a:p>
          <a:p>
            <a:pPr marL="742950" lvl="1" indent="-285750">
              <a:buFont typeface="Arial" panose="020B0604020202020204" pitchFamily="34" charset="0"/>
              <a:buChar char="•"/>
            </a:pPr>
            <a:r>
              <a:rPr lang="en-US" dirty="0">
                <a:hlinkClick r:id="rId5"/>
              </a:rPr>
              <a:t>https://familyproject.sfsu.edu/</a:t>
            </a:r>
            <a:endParaRPr lang="en-US" dirty="0"/>
          </a:p>
          <a:p>
            <a:pPr marL="285750" indent="-285750">
              <a:buFont typeface="Arial" panose="020B0604020202020204" pitchFamily="34" charset="0"/>
              <a:buChar char="•"/>
            </a:pPr>
            <a:r>
              <a:rPr lang="en-US" dirty="0"/>
              <a:t>ABCT Sexual and Gender Minority Special Interest Group</a:t>
            </a:r>
          </a:p>
          <a:p>
            <a:pPr marL="742950" lvl="1" indent="-285750">
              <a:buFont typeface="Arial" panose="020B0604020202020204" pitchFamily="34" charset="0"/>
              <a:buChar char="•"/>
            </a:pPr>
            <a:r>
              <a:rPr lang="en-US" dirty="0">
                <a:hlinkClick r:id="rId6"/>
              </a:rPr>
              <a:t>https://www.abctsgmsig.com/resources.html</a:t>
            </a:r>
            <a:endParaRPr lang="en-US" dirty="0"/>
          </a:p>
          <a:p>
            <a:pPr marL="742950" lvl="1" indent="-285750">
              <a:buFont typeface="Arial" panose="020B0604020202020204" pitchFamily="34" charset="0"/>
              <a:buChar char="•"/>
            </a:pPr>
            <a:r>
              <a:rPr lang="en-US" dirty="0">
                <a:hlinkClick r:id="rId7"/>
              </a:rPr>
              <a:t>https://drive.google.com/file/d/11XcsXKMtvzYqBAW6kbAqWWqj5y6lwoEM/view</a:t>
            </a:r>
            <a:endParaRPr lang="en-US" dirty="0"/>
          </a:p>
          <a:p>
            <a:pPr marL="285750" indent="-285750">
              <a:buFont typeface="Arial" panose="020B0604020202020204" pitchFamily="34" charset="0"/>
              <a:buChar char="•"/>
            </a:pPr>
            <a:r>
              <a:rPr lang="en-US" dirty="0"/>
              <a:t>APA Guidelines on Psychological Practice with Trans Folks / Sexual Minority Folks</a:t>
            </a:r>
          </a:p>
          <a:p>
            <a:pPr marL="742950" lvl="1" indent="-285750">
              <a:buFont typeface="Arial" panose="020B0604020202020204" pitchFamily="34" charset="0"/>
              <a:buChar char="•"/>
            </a:pPr>
            <a:r>
              <a:rPr lang="en-US" dirty="0">
                <a:hlinkClick r:id="rId8"/>
              </a:rPr>
              <a:t>https://www.apa.org/practice/guidelines/transgender.pdf</a:t>
            </a:r>
            <a:r>
              <a:rPr lang="en-US" dirty="0"/>
              <a:t> </a:t>
            </a:r>
          </a:p>
          <a:p>
            <a:pPr marL="742950" lvl="1" indent="-285750">
              <a:buFont typeface="Arial" panose="020B0604020202020204" pitchFamily="34" charset="0"/>
              <a:buChar char="•"/>
            </a:pPr>
            <a:r>
              <a:rPr lang="en-US" dirty="0">
                <a:hlinkClick r:id="rId9"/>
              </a:rPr>
              <a:t>https://www.apa.org/about/policy/psychological-sexual-minority-persons.pdf</a:t>
            </a:r>
            <a:r>
              <a:rPr lang="en-US" dirty="0"/>
              <a:t> </a:t>
            </a:r>
          </a:p>
          <a:p>
            <a:pPr marL="285750" indent="-285750">
              <a:buFont typeface="Arial" panose="020B0604020202020204" pitchFamily="34" charset="0"/>
              <a:buChar char="•"/>
            </a:pPr>
            <a:r>
              <a:rPr lang="en-US" dirty="0"/>
              <a:t>World Professional Association for Transgender Health – Standards of Care 8</a:t>
            </a:r>
          </a:p>
          <a:p>
            <a:pPr marL="742950" lvl="1" indent="-285750">
              <a:buFont typeface="Arial" panose="020B0604020202020204" pitchFamily="34" charset="0"/>
              <a:buChar char="•"/>
            </a:pPr>
            <a:r>
              <a:rPr lang="en-US" dirty="0">
                <a:hlinkClick r:id="rId10"/>
              </a:rPr>
              <a:t>https://www.tandfonline.com/doi/pdf/10.1080/26895269.2022.2100644</a:t>
            </a:r>
            <a:r>
              <a:rPr lang="en-US" dirty="0"/>
              <a:t> </a:t>
            </a:r>
          </a:p>
          <a:p>
            <a:pPr marL="742950" lvl="1" indent="-285750">
              <a:buFont typeface="Arial" panose="020B0604020202020204" pitchFamily="34" charset="0"/>
              <a:buChar char="•"/>
            </a:pPr>
            <a:endParaRPr lang="en-US" dirty="0"/>
          </a:p>
        </p:txBody>
      </p:sp>
    </p:spTree>
    <p:extLst>
      <p:ext uri="{BB962C8B-B14F-4D97-AF65-F5344CB8AC3E}">
        <p14:creationId xmlns:p14="http://schemas.microsoft.com/office/powerpoint/2010/main" val="326683564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C5CD3F9-A6DA-E44D-8CAB-3ED58D5B4425}"/>
              </a:ext>
            </a:extLst>
          </p:cNvPr>
          <p:cNvPicPr>
            <a:picLocks/>
          </p:cNvPicPr>
          <p:nvPr/>
        </p:nvPicPr>
        <p:blipFill rotWithShape="1">
          <a:blip r:embed="rId2"/>
          <a:srcRect t="46071" b="28087"/>
          <a:stretch/>
        </p:blipFill>
        <p:spPr>
          <a:xfrm>
            <a:off x="0" y="0"/>
            <a:ext cx="12191999" cy="2011680"/>
          </a:xfrm>
          <a:prstGeom prst="rect">
            <a:avLst/>
          </a:prstGeom>
        </p:spPr>
      </p:pic>
      <p:sp>
        <p:nvSpPr>
          <p:cNvPr id="2" name="Title 1">
            <a:extLst>
              <a:ext uri="{FF2B5EF4-FFF2-40B4-BE49-F238E27FC236}">
                <a16:creationId xmlns:a16="http://schemas.microsoft.com/office/drawing/2014/main" id="{7D781EC2-95AC-9D4F-8E39-641DED198C59}"/>
              </a:ext>
            </a:extLst>
          </p:cNvPr>
          <p:cNvSpPr>
            <a:spLocks noGrp="1"/>
          </p:cNvSpPr>
          <p:nvPr>
            <p:ph type="title"/>
          </p:nvPr>
        </p:nvSpPr>
        <p:spPr>
          <a:xfrm>
            <a:off x="1115568" y="548640"/>
            <a:ext cx="9891083" cy="1179576"/>
          </a:xfrm>
        </p:spPr>
        <p:txBody>
          <a:bodyPr/>
          <a:lstStyle/>
          <a:p>
            <a:pPr algn="ctr"/>
            <a:r>
              <a:rPr lang="en-US" dirty="0">
                <a:solidFill>
                  <a:schemeClr val="bg1"/>
                </a:solidFill>
              </a:rPr>
              <a:t>RESOURCES</a:t>
            </a:r>
          </a:p>
        </p:txBody>
      </p:sp>
      <p:pic>
        <p:nvPicPr>
          <p:cNvPr id="6" name="Picture 4" descr="Mindfulness and Acceptance for Gender and Sexual Minorities ...">
            <a:extLst>
              <a:ext uri="{FF2B5EF4-FFF2-40B4-BE49-F238E27FC236}">
                <a16:creationId xmlns:a16="http://schemas.microsoft.com/office/drawing/2014/main" id="{6527A501-9336-094A-BA5E-57E18754F66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17330" y="2194560"/>
            <a:ext cx="2957338" cy="443600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Handbook of Evidence-Based Mental Health Practice with Sexual and Gender  Minorities (9780190669300): Pachankis, John E., Safren, Steven A.: Books -  Amazon.com">
            <a:extLst>
              <a:ext uri="{FF2B5EF4-FFF2-40B4-BE49-F238E27FC236}">
                <a16:creationId xmlns:a16="http://schemas.microsoft.com/office/drawing/2014/main" id="{C71384BB-393C-1940-A96A-C0195642DC3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05782" y="2103120"/>
            <a:ext cx="3082343" cy="4618886"/>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Amazon.com: Transdiagnostic LGBTQ-Affirmative Cognitive-Behavioral Therapy:  Workbook (TREATMENTS THAT WORK): 9780197643341: Pachankis, John E.,  Harkness, Audrey, Jackson, Skyler, Safren, Steven A.: Books">
            <a:extLst>
              <a:ext uri="{FF2B5EF4-FFF2-40B4-BE49-F238E27FC236}">
                <a16:creationId xmlns:a16="http://schemas.microsoft.com/office/drawing/2014/main" id="{AB7D9570-E45A-8916-47AF-847D993D1AD4}"/>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5348" r="15273"/>
          <a:stretch/>
        </p:blipFill>
        <p:spPr bwMode="auto">
          <a:xfrm>
            <a:off x="7833078" y="2103120"/>
            <a:ext cx="3173573" cy="45742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0714828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73821B2-8E64-431A-8C37-91C69B0F4267}"/>
              </a:ext>
            </a:extLst>
          </p:cNvPr>
          <p:cNvPicPr>
            <a:picLocks noChangeAspect="1"/>
          </p:cNvPicPr>
          <p:nvPr/>
        </p:nvPicPr>
        <p:blipFill rotWithShape="1">
          <a:blip r:embed="rId2"/>
          <a:srcRect t="13486" b="2244"/>
          <a:stretch/>
        </p:blipFill>
        <p:spPr>
          <a:xfrm>
            <a:off x="1" y="10"/>
            <a:ext cx="12191999" cy="6857990"/>
          </a:xfrm>
          <a:prstGeom prst="rect">
            <a:avLst/>
          </a:prstGeom>
        </p:spPr>
      </p:pic>
      <p:sp>
        <p:nvSpPr>
          <p:cNvPr id="9" name="Rectangle 8">
            <a:extLst>
              <a:ext uri="{FF2B5EF4-FFF2-40B4-BE49-F238E27FC236}">
                <a16:creationId xmlns:a16="http://schemas.microsoft.com/office/drawing/2014/main" id="{AA61CCAC-6875-474C-8E9E-F57ABF078C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7" y="-2346"/>
            <a:ext cx="12191999" cy="2155484"/>
          </a:xfrm>
          <a:prstGeom prst="rect">
            <a:avLst/>
          </a:prstGeom>
          <a:gradFill flip="none" rotWithShape="1">
            <a:gsLst>
              <a:gs pos="59000">
                <a:schemeClr val="tx1">
                  <a:alpha val="30000"/>
                </a:schemeClr>
              </a:gs>
              <a:gs pos="0">
                <a:schemeClr val="tx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5683D043-25BB-4AC9-8130-6411796726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3534655"/>
            <a:ext cx="12191999" cy="3323345"/>
          </a:xfrm>
          <a:prstGeom prst="rect">
            <a:avLst/>
          </a:prstGeom>
          <a:gradFill flip="none" rotWithShape="1">
            <a:gsLst>
              <a:gs pos="57000">
                <a:schemeClr val="tx1">
                  <a:alpha val="30000"/>
                </a:schemeClr>
              </a:gs>
              <a:gs pos="0">
                <a:schemeClr val="tx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CAAF3DE-272F-5B4F-818C-0B1376C18028}"/>
              </a:ext>
            </a:extLst>
          </p:cNvPr>
          <p:cNvSpPr>
            <a:spLocks noGrp="1"/>
          </p:cNvSpPr>
          <p:nvPr>
            <p:ph type="ctrTitle"/>
          </p:nvPr>
        </p:nvSpPr>
        <p:spPr>
          <a:xfrm>
            <a:off x="358074" y="2307860"/>
            <a:ext cx="11472804" cy="2030969"/>
          </a:xfrm>
        </p:spPr>
        <p:txBody>
          <a:bodyPr anchor="b">
            <a:normAutofit fontScale="90000"/>
          </a:bodyPr>
          <a:lstStyle/>
          <a:p>
            <a:pPr algn="r"/>
            <a:r>
              <a:rPr lang="en-US" sz="7200" dirty="0">
                <a:solidFill>
                  <a:schemeClr val="bg1"/>
                </a:solidFill>
              </a:rPr>
              <a:t>Thank you!</a:t>
            </a:r>
            <a:br>
              <a:rPr lang="en-US" sz="7200" dirty="0">
                <a:solidFill>
                  <a:schemeClr val="bg1"/>
                </a:solidFill>
              </a:rPr>
            </a:br>
            <a:br>
              <a:rPr lang="en-US" sz="7200" dirty="0">
                <a:solidFill>
                  <a:schemeClr val="bg1"/>
                </a:solidFill>
              </a:rPr>
            </a:br>
            <a:r>
              <a:rPr lang="en-US" sz="7200" dirty="0">
                <a:solidFill>
                  <a:schemeClr val="bg1"/>
                </a:solidFill>
              </a:rPr>
              <a:t>Questions?</a:t>
            </a:r>
          </a:p>
        </p:txBody>
      </p:sp>
      <p:sp>
        <p:nvSpPr>
          <p:cNvPr id="6" name="Subtitle 5">
            <a:extLst>
              <a:ext uri="{FF2B5EF4-FFF2-40B4-BE49-F238E27FC236}">
                <a16:creationId xmlns:a16="http://schemas.microsoft.com/office/drawing/2014/main" id="{A8B632AC-F7DD-A040-BB90-5EAA7114F2A9}"/>
              </a:ext>
            </a:extLst>
          </p:cNvPr>
          <p:cNvSpPr>
            <a:spLocks noGrp="1"/>
          </p:cNvSpPr>
          <p:nvPr>
            <p:ph type="subTitle" idx="1"/>
          </p:nvPr>
        </p:nvSpPr>
        <p:spPr/>
        <p:txBody>
          <a:bodyPr>
            <a:normAutofit/>
          </a:bodyPr>
          <a:lstStyle/>
          <a:p>
            <a:pPr algn="r"/>
            <a:r>
              <a:rPr lang="en-US" dirty="0" err="1">
                <a:solidFill>
                  <a:schemeClr val="bg1"/>
                </a:solidFill>
              </a:rPr>
              <a:t>i.seagervandyk@massey.ac.nz</a:t>
            </a:r>
            <a:endParaRPr lang="en-US" dirty="0">
              <a:solidFill>
                <a:schemeClr val="bg1"/>
              </a:solidFill>
            </a:endParaRPr>
          </a:p>
          <a:p>
            <a:pPr algn="r"/>
            <a:r>
              <a:rPr lang="en-US" dirty="0" err="1">
                <a:solidFill>
                  <a:schemeClr val="bg1"/>
                </a:solidFill>
              </a:rPr>
              <a:t>www.ilanaseagervandyk.com</a:t>
            </a:r>
            <a:endParaRPr lang="en-US" dirty="0">
              <a:solidFill>
                <a:schemeClr val="bg1"/>
              </a:solidFill>
            </a:endParaRPr>
          </a:p>
        </p:txBody>
      </p:sp>
    </p:spTree>
    <p:extLst>
      <p:ext uri="{BB962C8B-B14F-4D97-AF65-F5344CB8AC3E}">
        <p14:creationId xmlns:p14="http://schemas.microsoft.com/office/powerpoint/2010/main" val="27118828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2">
              <a:lumMod val="20000"/>
              <a:lumOff val="80000"/>
            </a:schemeClr>
          </a:solidFill>
        </p:spPr>
        <p:txBody>
          <a:bodyPr/>
          <a:lstStyle/>
          <a:p>
            <a:r>
              <a:rPr lang="en-US" dirty="0"/>
              <a:t>Source Citation for this Presentation</a:t>
            </a:r>
          </a:p>
        </p:txBody>
      </p:sp>
      <p:sp>
        <p:nvSpPr>
          <p:cNvPr id="3" name="Content Placeholder 2"/>
          <p:cNvSpPr>
            <a:spLocks noGrp="1"/>
          </p:cNvSpPr>
          <p:nvPr>
            <p:ph idx="1"/>
          </p:nvPr>
        </p:nvSpPr>
        <p:spPr>
          <a:xfrm>
            <a:off x="726554" y="1680196"/>
            <a:ext cx="10515600" cy="3927793"/>
          </a:xfrm>
        </p:spPr>
        <p:txBody>
          <a:bodyPr>
            <a:normAutofit fontScale="70000" lnSpcReduction="20000"/>
          </a:bodyPr>
          <a:lstStyle/>
          <a:p>
            <a:pPr marL="0" indent="0">
              <a:buNone/>
            </a:pPr>
            <a:endParaRPr lang="en-US" b="1" dirty="0"/>
          </a:p>
          <a:p>
            <a:pPr marL="0" indent="0">
              <a:buNone/>
            </a:pPr>
            <a:r>
              <a:rPr lang="en-US" b="1" dirty="0">
                <a:latin typeface="Arial" panose="020B0604020202020204" pitchFamily="34" charset="0"/>
                <a:cs typeface="Arial" panose="020B0604020202020204" pitchFamily="34" charset="0"/>
              </a:rPr>
              <a:t>With website link</a:t>
            </a:r>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pPr>
              <a:lnSpc>
                <a:spcPct val="120000"/>
              </a:lnSpc>
            </a:pPr>
            <a:r>
              <a:rPr lang="en-US" sz="2600" dirty="0">
                <a:latin typeface="Arial" panose="020B0604020202020204" pitchFamily="34" charset="0"/>
                <a:cs typeface="Arial" panose="020B0604020202020204" pitchFamily="34" charset="0"/>
              </a:rPr>
              <a:t>Seager van Dyk, I. (2022). </a:t>
            </a:r>
            <a:r>
              <a:rPr lang="en-US" sz="26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600" b="1" i="1" spc="0" dirty="0">
                <a:solidFill>
                  <a:srgbClr val="222222"/>
                </a:solidFill>
                <a:effectLst/>
                <a:latin typeface="Arial" panose="020B0604020202020204" pitchFamily="34" charset="0"/>
                <a:ea typeface="Cambria" panose="02040503050406030204" pitchFamily="18" charset="0"/>
                <a:cs typeface="Arial" panose="020B0604020202020204" pitchFamily="34" charset="0"/>
              </a:rPr>
              <a:t>The Kids Are Alright: Affirming CBT with LGBTQ+ Youth and their Families </a:t>
            </a:r>
            <a:r>
              <a:rPr lang="en-US" sz="2600" dirty="0">
                <a:latin typeface="Arial" panose="020B0604020202020204" pitchFamily="34" charset="0"/>
                <a:cs typeface="Arial" panose="020B0604020202020204" pitchFamily="34" charset="0"/>
              </a:rPr>
              <a:t>[PowerPoint slides]. Retrieved from https://sccap53.org/resources/education-resources/webinars/</a:t>
            </a:r>
          </a:p>
          <a:p>
            <a:pPr marL="0" indent="0">
              <a:buNone/>
            </a:pPr>
            <a:r>
              <a:rPr lang="en-US" dirty="0">
                <a:latin typeface="Arial" panose="020B0604020202020204" pitchFamily="34" charset="0"/>
                <a:cs typeface="Arial" panose="020B0604020202020204" pitchFamily="34" charset="0"/>
              </a:rPr>
              <a:t> </a:t>
            </a:r>
            <a:endParaRPr lang="en-US" b="1" dirty="0">
              <a:latin typeface="Arial" panose="020B0604020202020204" pitchFamily="34" charset="0"/>
              <a:cs typeface="Arial" panose="020B0604020202020204" pitchFamily="34" charset="0"/>
            </a:endParaRPr>
          </a:p>
          <a:p>
            <a:pPr marL="0" indent="0">
              <a:buNone/>
            </a:pPr>
            <a:r>
              <a:rPr lang="en-US" b="1" dirty="0">
                <a:latin typeface="Arial" panose="020B0604020202020204" pitchFamily="34" charset="0"/>
                <a:cs typeface="Arial" panose="020B0604020202020204" pitchFamily="34" charset="0"/>
              </a:rPr>
              <a:t>Without website link</a:t>
            </a:r>
            <a:endParaRPr lang="en-US" dirty="0">
              <a:latin typeface="Arial" panose="020B0604020202020204" pitchFamily="34" charset="0"/>
              <a:cs typeface="Arial" panose="020B0604020202020204" pitchFamily="34" charset="0"/>
            </a:endParaRPr>
          </a:p>
          <a:p>
            <a:pPr marL="0" indent="0">
              <a:buNone/>
            </a:pPr>
            <a:r>
              <a:rPr lang="en-US" b="1" dirty="0">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a:p>
            <a:pPr>
              <a:lnSpc>
                <a:spcPct val="120000"/>
              </a:lnSpc>
            </a:pPr>
            <a:r>
              <a:rPr lang="en-US" dirty="0"/>
              <a:t> </a:t>
            </a:r>
            <a:r>
              <a:rPr lang="en-US" sz="2600" dirty="0">
                <a:latin typeface="Arial" panose="020B0604020202020204" pitchFamily="34" charset="0"/>
                <a:cs typeface="Arial" panose="020B0604020202020204" pitchFamily="34" charset="0"/>
              </a:rPr>
              <a:t>Seager van Dyk, S.K. (2022). </a:t>
            </a:r>
            <a:r>
              <a:rPr lang="en-US" sz="26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600" b="1" i="1" spc="0" dirty="0">
                <a:solidFill>
                  <a:srgbClr val="222222"/>
                </a:solidFill>
                <a:effectLst/>
                <a:latin typeface="Arial" panose="020B0604020202020204" pitchFamily="34" charset="0"/>
                <a:ea typeface="Times New Roman" panose="02020603050405020304" pitchFamily="18" charset="0"/>
                <a:cs typeface="Arial" panose="020B0604020202020204" pitchFamily="34" charset="0"/>
              </a:rPr>
              <a:t>The Kids Are Alright: Affirming CBT with LGBTQ+ Youth and their Families </a:t>
            </a:r>
            <a:r>
              <a:rPr lang="en-US" sz="2600" dirty="0">
                <a:latin typeface="Arial" panose="020B0604020202020204" pitchFamily="34" charset="0"/>
                <a:cs typeface="Arial" panose="020B0604020202020204" pitchFamily="34" charset="0"/>
              </a:rPr>
              <a:t>[PowerPoint slides]. Webinar sponsored by the Society of Clinical Child and Adolescent Psychology, Division 53 of the American Psychological Association.  New York, NY.</a:t>
            </a:r>
          </a:p>
          <a:p>
            <a:endParaRPr lang="en-US" dirty="0"/>
          </a:p>
          <a:p>
            <a:pPr marL="0" indent="0">
              <a:buNone/>
            </a:pPr>
            <a:endParaRPr lang="en-US" dirty="0"/>
          </a:p>
        </p:txBody>
      </p:sp>
    </p:spTree>
    <p:extLst>
      <p:ext uri="{BB962C8B-B14F-4D97-AF65-F5344CB8AC3E}">
        <p14:creationId xmlns:p14="http://schemas.microsoft.com/office/powerpoint/2010/main" val="21541146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D9785A-6BEC-EC45-94FD-C4FEE3C9E2E7}"/>
              </a:ext>
            </a:extLst>
          </p:cNvPr>
          <p:cNvSpPr>
            <a:spLocks noGrp="1"/>
          </p:cNvSpPr>
          <p:nvPr>
            <p:ph type="title"/>
          </p:nvPr>
        </p:nvSpPr>
        <p:spPr/>
        <p:txBody>
          <a:bodyPr/>
          <a:lstStyle/>
          <a:p>
            <a:pPr algn="ctr"/>
            <a:r>
              <a:rPr lang="en-US" dirty="0">
                <a:solidFill>
                  <a:schemeClr val="bg1"/>
                </a:solidFill>
              </a:rPr>
              <a:t>PSYCHOEDUCATION</a:t>
            </a:r>
          </a:p>
        </p:txBody>
      </p:sp>
      <p:pic>
        <p:nvPicPr>
          <p:cNvPr id="1026" name="Picture 2" descr="10 Gender Unicorn Prints (8.5″ x 11″) - TSER">
            <a:extLst>
              <a:ext uri="{FF2B5EF4-FFF2-40B4-BE49-F238E27FC236}">
                <a16:creationId xmlns:a16="http://schemas.microsoft.com/office/drawing/2014/main" id="{A196E83E-86AB-9840-A108-F12D138563B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6550" y="0"/>
            <a:ext cx="8875713"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CC570C38-841F-C988-4DEA-3D9584D22E54}"/>
              </a:ext>
            </a:extLst>
          </p:cNvPr>
          <p:cNvSpPr/>
          <p:nvPr/>
        </p:nvSpPr>
        <p:spPr>
          <a:xfrm>
            <a:off x="9212263" y="1606974"/>
            <a:ext cx="2793470" cy="609600"/>
          </a:xfrm>
          <a:prstGeom prst="rect">
            <a:avLst/>
          </a:prstGeom>
          <a:solidFill>
            <a:srgbClr val="05DB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How I identify</a:t>
            </a:r>
          </a:p>
        </p:txBody>
      </p:sp>
      <p:sp>
        <p:nvSpPr>
          <p:cNvPr id="4" name="Rectangle 3">
            <a:extLst>
              <a:ext uri="{FF2B5EF4-FFF2-40B4-BE49-F238E27FC236}">
                <a16:creationId xmlns:a16="http://schemas.microsoft.com/office/drawing/2014/main" id="{EBE23163-7772-0894-AABB-CDA37A7E5881}"/>
              </a:ext>
            </a:extLst>
          </p:cNvPr>
          <p:cNvSpPr/>
          <p:nvPr/>
        </p:nvSpPr>
        <p:spPr>
          <a:xfrm>
            <a:off x="9235292" y="2517902"/>
            <a:ext cx="2793470" cy="727540"/>
          </a:xfrm>
          <a:prstGeom prst="rect">
            <a:avLst/>
          </a:prstGeom>
          <a:solidFill>
            <a:srgbClr val="62E6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How I look and express myself</a:t>
            </a:r>
          </a:p>
        </p:txBody>
      </p:sp>
      <p:sp>
        <p:nvSpPr>
          <p:cNvPr id="5" name="Rectangle 4">
            <a:extLst>
              <a:ext uri="{FF2B5EF4-FFF2-40B4-BE49-F238E27FC236}">
                <a16:creationId xmlns:a16="http://schemas.microsoft.com/office/drawing/2014/main" id="{440650B0-255F-6036-616E-0E5803AF4ECB}"/>
              </a:ext>
            </a:extLst>
          </p:cNvPr>
          <p:cNvSpPr/>
          <p:nvPr/>
        </p:nvSpPr>
        <p:spPr>
          <a:xfrm>
            <a:off x="9212263" y="3429000"/>
            <a:ext cx="2793470" cy="864108"/>
          </a:xfrm>
          <a:prstGeom prst="rect">
            <a:avLst/>
          </a:prstGeom>
          <a:solidFill>
            <a:srgbClr val="9A46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The sex classification that I was assigned at birth</a:t>
            </a:r>
          </a:p>
        </p:txBody>
      </p:sp>
      <p:sp>
        <p:nvSpPr>
          <p:cNvPr id="6" name="Rectangle 5">
            <a:extLst>
              <a:ext uri="{FF2B5EF4-FFF2-40B4-BE49-F238E27FC236}">
                <a16:creationId xmlns:a16="http://schemas.microsoft.com/office/drawing/2014/main" id="{68218135-C63C-51EA-F2B8-18C13A3CD427}"/>
              </a:ext>
            </a:extLst>
          </p:cNvPr>
          <p:cNvSpPr/>
          <p:nvPr/>
        </p:nvSpPr>
        <p:spPr>
          <a:xfrm>
            <a:off x="9235292" y="4574709"/>
            <a:ext cx="2793470" cy="766065"/>
          </a:xfrm>
          <a:prstGeom prst="rect">
            <a:avLst/>
          </a:prstGeom>
          <a:solidFill>
            <a:srgbClr val="FF93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Who I am sexually attracted to</a:t>
            </a:r>
          </a:p>
        </p:txBody>
      </p:sp>
      <p:sp>
        <p:nvSpPr>
          <p:cNvPr id="7" name="Rectangle 6">
            <a:extLst>
              <a:ext uri="{FF2B5EF4-FFF2-40B4-BE49-F238E27FC236}">
                <a16:creationId xmlns:a16="http://schemas.microsoft.com/office/drawing/2014/main" id="{83851C22-7311-891F-18A4-C36F18EA95FD}"/>
              </a:ext>
            </a:extLst>
          </p:cNvPr>
          <p:cNvSpPr/>
          <p:nvPr/>
        </p:nvSpPr>
        <p:spPr>
          <a:xfrm>
            <a:off x="9235292" y="5622375"/>
            <a:ext cx="2793470" cy="766064"/>
          </a:xfrm>
          <a:prstGeom prst="rect">
            <a:avLst/>
          </a:prstGeom>
          <a:solidFill>
            <a:srgbClr val="A3000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Who I am romantically/ emotionally attracted to</a:t>
            </a:r>
          </a:p>
        </p:txBody>
      </p:sp>
    </p:spTree>
    <p:extLst>
      <p:ext uri="{BB962C8B-B14F-4D97-AF65-F5344CB8AC3E}">
        <p14:creationId xmlns:p14="http://schemas.microsoft.com/office/powerpoint/2010/main" val="42737254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D9785A-6BEC-EC45-94FD-C4FEE3C9E2E7}"/>
              </a:ext>
            </a:extLst>
          </p:cNvPr>
          <p:cNvSpPr>
            <a:spLocks noGrp="1"/>
          </p:cNvSpPr>
          <p:nvPr>
            <p:ph type="title"/>
          </p:nvPr>
        </p:nvSpPr>
        <p:spPr/>
        <p:txBody>
          <a:bodyPr/>
          <a:lstStyle/>
          <a:p>
            <a:pPr algn="ctr"/>
            <a:r>
              <a:rPr lang="en-US" dirty="0">
                <a:solidFill>
                  <a:schemeClr val="bg1"/>
                </a:solidFill>
              </a:rPr>
              <a:t>PSYCHOEDUCATION</a:t>
            </a:r>
          </a:p>
        </p:txBody>
      </p:sp>
      <p:pic>
        <p:nvPicPr>
          <p:cNvPr id="4" name="Picture 3" descr="Text&#10;&#10;Description automatically generated">
            <a:extLst>
              <a:ext uri="{FF2B5EF4-FFF2-40B4-BE49-F238E27FC236}">
                <a16:creationId xmlns:a16="http://schemas.microsoft.com/office/drawing/2014/main" id="{83101A0A-FB90-5A41-B362-764FEA0A8AE3}"/>
              </a:ext>
            </a:extLst>
          </p:cNvPr>
          <p:cNvPicPr>
            <a:picLocks noChangeAspect="1"/>
          </p:cNvPicPr>
          <p:nvPr/>
        </p:nvPicPr>
        <p:blipFill>
          <a:blip r:embed="rId2"/>
          <a:stretch>
            <a:fillRect/>
          </a:stretch>
        </p:blipFill>
        <p:spPr>
          <a:xfrm>
            <a:off x="1641221" y="174879"/>
            <a:ext cx="8909558" cy="6508241"/>
          </a:xfrm>
          <a:prstGeom prst="rect">
            <a:avLst/>
          </a:prstGeom>
        </p:spPr>
      </p:pic>
      <p:sp>
        <p:nvSpPr>
          <p:cNvPr id="6" name="TextBox 5">
            <a:extLst>
              <a:ext uri="{FF2B5EF4-FFF2-40B4-BE49-F238E27FC236}">
                <a16:creationId xmlns:a16="http://schemas.microsoft.com/office/drawing/2014/main" id="{7055BEFC-4EF9-E64C-82FC-9FC8FAC79B04}"/>
              </a:ext>
            </a:extLst>
          </p:cNvPr>
          <p:cNvSpPr txBox="1"/>
          <p:nvPr/>
        </p:nvSpPr>
        <p:spPr>
          <a:xfrm>
            <a:off x="146685" y="6483065"/>
            <a:ext cx="11898629" cy="400110"/>
          </a:xfrm>
          <a:prstGeom prst="rect">
            <a:avLst/>
          </a:prstGeom>
          <a:noFill/>
        </p:spPr>
        <p:txBody>
          <a:bodyPr wrap="square" rtlCol="0">
            <a:spAutoFit/>
          </a:bodyPr>
          <a:lstStyle/>
          <a:p>
            <a:r>
              <a:rPr lang="en-US" sz="1000" dirty="0"/>
              <a:t>Trevor Project, National Survey on LGBTQIA+ Youth Mental Health 2020: https://</a:t>
            </a:r>
            <a:r>
              <a:rPr lang="en-US" sz="1000" dirty="0" err="1"/>
              <a:t>www.thetrevorproject.org</a:t>
            </a:r>
            <a:r>
              <a:rPr lang="en-US" sz="1000" dirty="0"/>
              <a:t>/survey-2020</a:t>
            </a:r>
          </a:p>
          <a:p>
            <a:endParaRPr lang="en-US" sz="1000" dirty="0"/>
          </a:p>
        </p:txBody>
      </p:sp>
    </p:spTree>
    <p:extLst>
      <p:ext uri="{BB962C8B-B14F-4D97-AF65-F5344CB8AC3E}">
        <p14:creationId xmlns:p14="http://schemas.microsoft.com/office/powerpoint/2010/main" val="1112054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642A10F-FCD1-5048-8651-E18ED4F92FE7}"/>
              </a:ext>
            </a:extLst>
          </p:cNvPr>
          <p:cNvSpPr>
            <a:spLocks noGrp="1"/>
          </p:cNvSpPr>
          <p:nvPr>
            <p:ph idx="1"/>
          </p:nvPr>
        </p:nvSpPr>
        <p:spPr>
          <a:xfrm>
            <a:off x="626533" y="2478023"/>
            <a:ext cx="11142134" cy="4026547"/>
          </a:xfrm>
        </p:spPr>
        <p:txBody>
          <a:bodyPr>
            <a:normAutofit/>
          </a:bodyPr>
          <a:lstStyle/>
          <a:p>
            <a:r>
              <a:rPr lang="en-US" sz="2400" dirty="0"/>
              <a:t>LGBTQIA+ youth experience disproportionately high rates of mental illness compared to cis-, het- peers </a:t>
            </a:r>
            <a:r>
              <a:rPr lang="en-US" sz="1600" dirty="0"/>
              <a:t>(Ferguson et al., 1999; </a:t>
            </a:r>
            <a:r>
              <a:rPr lang="en-US" sz="1600" dirty="0" err="1"/>
              <a:t>Mustanski</a:t>
            </a:r>
            <a:r>
              <a:rPr lang="en-US" sz="1600" dirty="0"/>
              <a:t> et al., 2010)</a:t>
            </a:r>
          </a:p>
          <a:p>
            <a:pPr marL="228600" marR="0" lvl="0" indent="-228600" algn="l" defTabSz="914400" rtl="0" eaLnBrk="1" fontAlgn="auto" latinLnBrk="0" hangingPunct="1">
              <a:lnSpc>
                <a:spcPct val="110000"/>
              </a:lnSpc>
              <a:spcBef>
                <a:spcPts val="1000"/>
              </a:spcBef>
              <a:spcAft>
                <a:spcPts val="0"/>
              </a:spcAft>
              <a:buClrTx/>
              <a:buSzTx/>
              <a:buFont typeface="Arial" panose="020B0604020202020204" pitchFamily="34" charset="0"/>
              <a:buChar char="•"/>
              <a:tabLst/>
              <a:defRPr/>
            </a:pPr>
            <a:r>
              <a:rPr lang="en-US" sz="2400" dirty="0">
                <a:solidFill>
                  <a:srgbClr val="000000"/>
                </a:solidFill>
              </a:rPr>
              <a:t>Difference emerges as early as 9yo and continues into adulthood </a:t>
            </a:r>
            <a:r>
              <a:rPr kumimoji="0" lang="en-US" sz="1600" b="0" i="0" u="none" strike="noStrike" kern="1200" cap="none" spc="0" normalizeH="0" baseline="0" noProof="0" dirty="0">
                <a:ln>
                  <a:noFill/>
                </a:ln>
                <a:solidFill>
                  <a:srgbClr val="000000"/>
                </a:solidFill>
                <a:effectLst/>
                <a:uLnTx/>
                <a:uFillTx/>
                <a:latin typeface="Avenir Next LT Pro"/>
                <a:ea typeface="+mn-ea"/>
                <a:cs typeface="+mn-cs"/>
              </a:rPr>
              <a:t>(Seager van Dyk et al., under revision; Pachankis et al., 2022)</a:t>
            </a:r>
            <a:endParaRPr lang="en-US" sz="2400" dirty="0">
              <a:solidFill>
                <a:srgbClr val="000000"/>
              </a:solidFill>
            </a:endParaRPr>
          </a:p>
          <a:p>
            <a:r>
              <a:rPr lang="en-US" sz="2400" dirty="0"/>
              <a:t>Vulnerable populations within LGBTQIA+ umbrella</a:t>
            </a:r>
          </a:p>
          <a:p>
            <a:pPr lvl="1"/>
            <a:r>
              <a:rPr lang="en-US" sz="1800" dirty="0" err="1"/>
              <a:t>Nonmonosexual</a:t>
            </a:r>
            <a:r>
              <a:rPr lang="en-US" sz="1800" dirty="0"/>
              <a:t> youth (e.g., bisexual, pansexual)</a:t>
            </a:r>
          </a:p>
          <a:p>
            <a:pPr lvl="1"/>
            <a:r>
              <a:rPr lang="en-US" sz="1800" dirty="0"/>
              <a:t>Trans/gender diverse youth (particularly those of </a:t>
            </a:r>
            <a:r>
              <a:rPr lang="en-US" sz="1800" dirty="0" err="1"/>
              <a:t>colour</a:t>
            </a:r>
            <a:r>
              <a:rPr lang="en-US" sz="1800" dirty="0"/>
              <a:t>)</a:t>
            </a:r>
          </a:p>
          <a:p>
            <a:r>
              <a:rPr lang="en-US" sz="2400" dirty="0"/>
              <a:t>40% of LGBTQIA+ respondents seriously considered attempting suicide in the past twelve months; &gt;50% of trans &amp; nonbinary youth</a:t>
            </a:r>
          </a:p>
        </p:txBody>
      </p:sp>
      <p:pic>
        <p:nvPicPr>
          <p:cNvPr id="5" name="Picture 4">
            <a:extLst>
              <a:ext uri="{FF2B5EF4-FFF2-40B4-BE49-F238E27FC236}">
                <a16:creationId xmlns:a16="http://schemas.microsoft.com/office/drawing/2014/main" id="{5E1F3C5B-8624-864F-B343-08B9484D79AF}"/>
              </a:ext>
            </a:extLst>
          </p:cNvPr>
          <p:cNvPicPr>
            <a:picLocks/>
          </p:cNvPicPr>
          <p:nvPr/>
        </p:nvPicPr>
        <p:blipFill rotWithShape="1">
          <a:blip r:embed="rId3"/>
          <a:srcRect t="46071" b="28087"/>
          <a:stretch/>
        </p:blipFill>
        <p:spPr>
          <a:xfrm>
            <a:off x="0" y="-5897"/>
            <a:ext cx="12191999" cy="2011680"/>
          </a:xfrm>
          <a:prstGeom prst="rect">
            <a:avLst/>
          </a:prstGeom>
        </p:spPr>
      </p:pic>
      <p:sp>
        <p:nvSpPr>
          <p:cNvPr id="2" name="Title 1">
            <a:extLst>
              <a:ext uri="{FF2B5EF4-FFF2-40B4-BE49-F238E27FC236}">
                <a16:creationId xmlns:a16="http://schemas.microsoft.com/office/drawing/2014/main" id="{71CBAB12-7E8A-4543-B092-1FF6053D3C59}"/>
              </a:ext>
            </a:extLst>
          </p:cNvPr>
          <p:cNvSpPr>
            <a:spLocks noGrp="1"/>
          </p:cNvSpPr>
          <p:nvPr>
            <p:ph type="title"/>
          </p:nvPr>
        </p:nvSpPr>
        <p:spPr>
          <a:xfrm>
            <a:off x="0" y="353429"/>
            <a:ext cx="12191999" cy="1652354"/>
          </a:xfrm>
        </p:spPr>
        <p:txBody>
          <a:bodyPr/>
          <a:lstStyle/>
          <a:p>
            <a:pPr algn="ctr"/>
            <a:r>
              <a:rPr lang="en-US" dirty="0">
                <a:solidFill>
                  <a:schemeClr val="bg1"/>
                </a:solidFill>
              </a:rPr>
              <a:t>LGBTQIA+ YOUTH MENTAL HEALTH</a:t>
            </a:r>
          </a:p>
        </p:txBody>
      </p:sp>
      <p:sp>
        <p:nvSpPr>
          <p:cNvPr id="6" name="TextBox 5">
            <a:extLst>
              <a:ext uri="{FF2B5EF4-FFF2-40B4-BE49-F238E27FC236}">
                <a16:creationId xmlns:a16="http://schemas.microsoft.com/office/drawing/2014/main" id="{E8F30C22-F275-D743-AA08-D07A1E5D54BB}"/>
              </a:ext>
            </a:extLst>
          </p:cNvPr>
          <p:cNvSpPr txBox="1"/>
          <p:nvPr/>
        </p:nvSpPr>
        <p:spPr>
          <a:xfrm>
            <a:off x="146685" y="6483065"/>
            <a:ext cx="11898629" cy="400110"/>
          </a:xfrm>
          <a:prstGeom prst="rect">
            <a:avLst/>
          </a:prstGeom>
          <a:noFill/>
        </p:spPr>
        <p:txBody>
          <a:bodyPr wrap="square" rtlCol="0">
            <a:spAutoFit/>
          </a:bodyPr>
          <a:lstStyle/>
          <a:p>
            <a:r>
              <a:rPr lang="en-US" sz="1000" dirty="0"/>
              <a:t>Trevor Project, National Survey on LGBTQIA+ Youth Mental Health 2020: https://</a:t>
            </a:r>
            <a:r>
              <a:rPr lang="en-US" sz="1000" dirty="0" err="1"/>
              <a:t>www.thetrevorproject.org</a:t>
            </a:r>
            <a:r>
              <a:rPr lang="en-US" sz="1000" dirty="0"/>
              <a:t>/survey-2020</a:t>
            </a:r>
          </a:p>
          <a:p>
            <a:endParaRPr lang="en-US" sz="1000" dirty="0"/>
          </a:p>
        </p:txBody>
      </p:sp>
    </p:spTree>
    <p:extLst>
      <p:ext uri="{BB962C8B-B14F-4D97-AF65-F5344CB8AC3E}">
        <p14:creationId xmlns:p14="http://schemas.microsoft.com/office/powerpoint/2010/main" val="1104909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E1F3C5B-8624-864F-B343-08B9484D79AF}"/>
              </a:ext>
            </a:extLst>
          </p:cNvPr>
          <p:cNvPicPr>
            <a:picLocks/>
          </p:cNvPicPr>
          <p:nvPr/>
        </p:nvPicPr>
        <p:blipFill rotWithShape="1">
          <a:blip r:embed="rId3"/>
          <a:srcRect t="46071" b="28087"/>
          <a:stretch/>
        </p:blipFill>
        <p:spPr>
          <a:xfrm>
            <a:off x="0" y="-5897"/>
            <a:ext cx="12191999" cy="2011680"/>
          </a:xfrm>
          <a:prstGeom prst="rect">
            <a:avLst/>
          </a:prstGeom>
        </p:spPr>
      </p:pic>
      <p:sp>
        <p:nvSpPr>
          <p:cNvPr id="2" name="Title 1">
            <a:extLst>
              <a:ext uri="{FF2B5EF4-FFF2-40B4-BE49-F238E27FC236}">
                <a16:creationId xmlns:a16="http://schemas.microsoft.com/office/drawing/2014/main" id="{71CBAB12-7E8A-4543-B092-1FF6053D3C59}"/>
              </a:ext>
            </a:extLst>
          </p:cNvPr>
          <p:cNvSpPr>
            <a:spLocks noGrp="1"/>
          </p:cNvSpPr>
          <p:nvPr>
            <p:ph type="title"/>
          </p:nvPr>
        </p:nvSpPr>
        <p:spPr>
          <a:xfrm>
            <a:off x="0" y="353429"/>
            <a:ext cx="12191999" cy="1652354"/>
          </a:xfrm>
        </p:spPr>
        <p:txBody>
          <a:bodyPr/>
          <a:lstStyle/>
          <a:p>
            <a:pPr algn="ctr"/>
            <a:r>
              <a:rPr lang="en-US" dirty="0">
                <a:solidFill>
                  <a:schemeClr val="bg1"/>
                </a:solidFill>
              </a:rPr>
              <a:t> MINORITY STRESS THEORY</a:t>
            </a:r>
          </a:p>
        </p:txBody>
      </p:sp>
      <p:pic>
        <p:nvPicPr>
          <p:cNvPr id="10" name="Picture 2" descr="ttps://i.pinimg.com/originals/d9/22/c6/d922c6c0e723964e3ae6d4106d2b9481.jpg">
            <a:extLst>
              <a:ext uri="{FF2B5EF4-FFF2-40B4-BE49-F238E27FC236}">
                <a16:creationId xmlns:a16="http://schemas.microsoft.com/office/drawing/2014/main" id="{DE2BF744-E7EE-4B4B-9CA6-2EC023C65BF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523" t="10152" r="2585" b="20472"/>
          <a:stretch/>
        </p:blipFill>
        <p:spPr bwMode="auto">
          <a:xfrm>
            <a:off x="1427489" y="2005783"/>
            <a:ext cx="9337019" cy="4795496"/>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F19B8C53-60D2-0A4D-8CD8-6B68DFB8699D}"/>
              </a:ext>
            </a:extLst>
          </p:cNvPr>
          <p:cNvSpPr txBox="1"/>
          <p:nvPr/>
        </p:nvSpPr>
        <p:spPr>
          <a:xfrm>
            <a:off x="10566803" y="6319905"/>
            <a:ext cx="1622323" cy="369332"/>
          </a:xfrm>
          <a:prstGeom prst="rect">
            <a:avLst/>
          </a:prstGeom>
          <a:noFill/>
        </p:spPr>
        <p:txBody>
          <a:bodyPr wrap="square" rtlCol="0">
            <a:spAutoFit/>
          </a:bodyPr>
          <a:lstStyle/>
          <a:p>
            <a:r>
              <a:rPr lang="en-US" dirty="0"/>
              <a:t>Meyer, 2003</a:t>
            </a:r>
          </a:p>
        </p:txBody>
      </p:sp>
      <p:sp>
        <p:nvSpPr>
          <p:cNvPr id="11" name="Rectangle 10">
            <a:extLst>
              <a:ext uri="{FF2B5EF4-FFF2-40B4-BE49-F238E27FC236}">
                <a16:creationId xmlns:a16="http://schemas.microsoft.com/office/drawing/2014/main" id="{555EE74F-9142-484E-A3B6-AF50A56D1B3A}"/>
              </a:ext>
            </a:extLst>
          </p:cNvPr>
          <p:cNvSpPr/>
          <p:nvPr/>
        </p:nvSpPr>
        <p:spPr>
          <a:xfrm>
            <a:off x="4558748" y="2928729"/>
            <a:ext cx="3051420" cy="3059115"/>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B2BECCB-EEF8-4940-8C14-4E88CA1A7522}"/>
              </a:ext>
            </a:extLst>
          </p:cNvPr>
          <p:cNvSpPr/>
          <p:nvPr/>
        </p:nvSpPr>
        <p:spPr>
          <a:xfrm>
            <a:off x="9119104" y="3063608"/>
            <a:ext cx="1622323" cy="1620080"/>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0A6F19FA-9901-E747-ACF1-DD769190C9F2}"/>
              </a:ext>
            </a:extLst>
          </p:cNvPr>
          <p:cNvSpPr/>
          <p:nvPr/>
        </p:nvSpPr>
        <p:spPr>
          <a:xfrm>
            <a:off x="7774008" y="5071079"/>
            <a:ext cx="1622323" cy="1620080"/>
          </a:xfrm>
          <a:prstGeom prst="rect">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8F31BF01-50C0-3347-AF5E-0676D21DC5E7}"/>
              </a:ext>
            </a:extLst>
          </p:cNvPr>
          <p:cNvSpPr/>
          <p:nvPr/>
        </p:nvSpPr>
        <p:spPr>
          <a:xfrm>
            <a:off x="6151685" y="2118689"/>
            <a:ext cx="4415118" cy="697998"/>
          </a:xfrm>
          <a:prstGeom prst="rect">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37979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P spid="14" grpId="0" animBg="1"/>
      <p:bldP spid="1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ttp://www.journals.elsevierhealth.com/cms/attachment/2072888176/2068625681/gr1_lrg.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98178" y="2054491"/>
            <a:ext cx="4810843" cy="480350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D1F976ED-68A7-5A48-8301-0D10510ADC2E}"/>
              </a:ext>
            </a:extLst>
          </p:cNvPr>
          <p:cNvPicPr>
            <a:picLocks/>
          </p:cNvPicPr>
          <p:nvPr/>
        </p:nvPicPr>
        <p:blipFill rotWithShape="1">
          <a:blip r:embed="rId4"/>
          <a:srcRect t="46071" b="28087"/>
          <a:stretch/>
        </p:blipFill>
        <p:spPr>
          <a:xfrm>
            <a:off x="0" y="-5897"/>
            <a:ext cx="12191999" cy="2011680"/>
          </a:xfrm>
          <a:prstGeom prst="rect">
            <a:avLst/>
          </a:prstGeom>
        </p:spPr>
      </p:pic>
      <p:sp>
        <p:nvSpPr>
          <p:cNvPr id="8" name="Title 1">
            <a:extLst>
              <a:ext uri="{FF2B5EF4-FFF2-40B4-BE49-F238E27FC236}">
                <a16:creationId xmlns:a16="http://schemas.microsoft.com/office/drawing/2014/main" id="{7394FC06-18A7-A64F-9AC8-4E415DA14AA8}"/>
              </a:ext>
            </a:extLst>
          </p:cNvPr>
          <p:cNvSpPr>
            <a:spLocks noGrp="1"/>
          </p:cNvSpPr>
          <p:nvPr>
            <p:ph type="title"/>
          </p:nvPr>
        </p:nvSpPr>
        <p:spPr>
          <a:xfrm>
            <a:off x="1" y="173766"/>
            <a:ext cx="12191999" cy="1652354"/>
          </a:xfrm>
        </p:spPr>
        <p:txBody>
          <a:bodyPr/>
          <a:lstStyle/>
          <a:p>
            <a:pPr algn="ctr"/>
            <a:r>
              <a:rPr lang="en-US" dirty="0">
                <a:solidFill>
                  <a:schemeClr val="bg1"/>
                </a:solidFill>
              </a:rPr>
              <a:t>THE INVALIDATING ENVIRONMENT: </a:t>
            </a:r>
            <a:br>
              <a:rPr lang="en-US" dirty="0">
                <a:solidFill>
                  <a:schemeClr val="bg1"/>
                </a:solidFill>
              </a:rPr>
            </a:br>
            <a:r>
              <a:rPr lang="en-US" dirty="0">
                <a:solidFill>
                  <a:schemeClr val="bg1"/>
                </a:solidFill>
              </a:rPr>
              <a:t>MINORITY STRESS</a:t>
            </a:r>
          </a:p>
        </p:txBody>
      </p:sp>
      <p:sp>
        <p:nvSpPr>
          <p:cNvPr id="2" name="Rounded Rectangle 1">
            <a:extLst>
              <a:ext uri="{FF2B5EF4-FFF2-40B4-BE49-F238E27FC236}">
                <a16:creationId xmlns:a16="http://schemas.microsoft.com/office/drawing/2014/main" id="{FEBB8243-021B-9FD6-0A06-B4660E364E8C}"/>
              </a:ext>
            </a:extLst>
          </p:cNvPr>
          <p:cNvSpPr/>
          <p:nvPr/>
        </p:nvSpPr>
        <p:spPr>
          <a:xfrm>
            <a:off x="6382981" y="2316798"/>
            <a:ext cx="5453419" cy="1828432"/>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Understand what LGBTQIA+ youth in your state / region are facing in terms of legal challenges / school policies</a:t>
            </a:r>
          </a:p>
        </p:txBody>
      </p:sp>
      <p:pic>
        <p:nvPicPr>
          <p:cNvPr id="4" name="Picture 3" descr="Graphical user interface, text, application, email&#10;&#10;Description automatically generated">
            <a:extLst>
              <a:ext uri="{FF2B5EF4-FFF2-40B4-BE49-F238E27FC236}">
                <a16:creationId xmlns:a16="http://schemas.microsoft.com/office/drawing/2014/main" id="{333095FD-09F6-179C-CF97-CB106C52F763}"/>
              </a:ext>
            </a:extLst>
          </p:cNvPr>
          <p:cNvPicPr>
            <a:picLocks noChangeAspect="1"/>
          </p:cNvPicPr>
          <p:nvPr/>
        </p:nvPicPr>
        <p:blipFill rotWithShape="1">
          <a:blip r:embed="rId5"/>
          <a:srcRect t="3163" b="47629"/>
          <a:stretch/>
        </p:blipFill>
        <p:spPr>
          <a:xfrm>
            <a:off x="6507154" y="4456245"/>
            <a:ext cx="5329246" cy="1445257"/>
          </a:xfrm>
          <a:prstGeom prst="rect">
            <a:avLst/>
          </a:prstGeom>
        </p:spPr>
      </p:pic>
      <p:sp>
        <p:nvSpPr>
          <p:cNvPr id="6" name="TextBox 5">
            <a:extLst>
              <a:ext uri="{FF2B5EF4-FFF2-40B4-BE49-F238E27FC236}">
                <a16:creationId xmlns:a16="http://schemas.microsoft.com/office/drawing/2014/main" id="{2CC8952D-27D0-488B-6A18-73718486AAB3}"/>
              </a:ext>
            </a:extLst>
          </p:cNvPr>
          <p:cNvSpPr txBox="1"/>
          <p:nvPr/>
        </p:nvSpPr>
        <p:spPr>
          <a:xfrm>
            <a:off x="6507154" y="6037903"/>
            <a:ext cx="5329246" cy="646331"/>
          </a:xfrm>
          <a:prstGeom prst="rect">
            <a:avLst/>
          </a:prstGeom>
          <a:noFill/>
        </p:spPr>
        <p:txBody>
          <a:bodyPr wrap="square">
            <a:spAutoFit/>
          </a:bodyPr>
          <a:lstStyle/>
          <a:p>
            <a:r>
              <a:rPr lang="en-US" dirty="0"/>
              <a:t>https://</a:t>
            </a:r>
            <a:r>
              <a:rPr lang="en-US" dirty="0" err="1"/>
              <a:t>www.aclu.org</a:t>
            </a:r>
            <a:r>
              <a:rPr lang="en-US" dirty="0"/>
              <a:t>/legislation-affecting-</a:t>
            </a:r>
            <a:r>
              <a:rPr lang="en-US" dirty="0" err="1"/>
              <a:t>lgbtq</a:t>
            </a:r>
            <a:r>
              <a:rPr lang="en-US" dirty="0"/>
              <a:t>-rights-across-country</a:t>
            </a:r>
          </a:p>
        </p:txBody>
      </p:sp>
    </p:spTree>
    <p:extLst>
      <p:ext uri="{BB962C8B-B14F-4D97-AF65-F5344CB8AC3E}">
        <p14:creationId xmlns:p14="http://schemas.microsoft.com/office/powerpoint/2010/main" val="2034099478"/>
      </p:ext>
    </p:extLst>
  </p:cSld>
  <p:clrMapOvr>
    <a:masterClrMapping/>
  </p:clrMapOvr>
</p:sld>
</file>

<file path=ppt/theme/theme1.xml><?xml version="1.0" encoding="utf-8"?>
<a:theme xmlns:a="http://schemas.openxmlformats.org/drawingml/2006/main" name="AccentBoxVTI">
  <a:themeElements>
    <a:clrScheme name="AnalogousFromRegularSeedRightStep">
      <a:dk1>
        <a:srgbClr val="000000"/>
      </a:dk1>
      <a:lt1>
        <a:srgbClr val="FFFFFF"/>
      </a:lt1>
      <a:dk2>
        <a:srgbClr val="412435"/>
      </a:dk2>
      <a:lt2>
        <a:srgbClr val="E2E8E3"/>
      </a:lt2>
      <a:accent1>
        <a:srgbClr val="DA36B3"/>
      </a:accent1>
      <a:accent2>
        <a:srgbClr val="C8245D"/>
      </a:accent2>
      <a:accent3>
        <a:srgbClr val="DA4136"/>
      </a:accent3>
      <a:accent4>
        <a:srgbClr val="C87424"/>
      </a:accent4>
      <a:accent5>
        <a:srgbClr val="B3A62C"/>
      </a:accent5>
      <a:accent6>
        <a:srgbClr val="83B220"/>
      </a:accent6>
      <a:hlink>
        <a:srgbClr val="319449"/>
      </a:hlink>
      <a:folHlink>
        <a:srgbClr val="7F7F7F"/>
      </a:folHlink>
    </a:clrScheme>
    <a:fontScheme name="Avenir">
      <a:majorFont>
        <a:latin typeface="Avenir Next LT Pro"/>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ccentBoxVTI" id="{9F778A78-DC9A-453A-A82D-A75CAD503E15}" vid="{EA961113-7CC4-4569-8A6A-7BC2C1E2F401}"/>
    </a:ext>
  </a:extLst>
</a:theme>
</file>

<file path=ppt/theme/theme2.xml><?xml version="1.0" encoding="utf-8"?>
<a:theme xmlns:a="http://schemas.openxmlformats.org/drawingml/2006/main" name="Office Theme">
  <a:themeElements>
    <a:clrScheme name="Custom 1">
      <a:dk1>
        <a:sysClr val="windowText" lastClr="000000"/>
      </a:dk1>
      <a:lt1>
        <a:sysClr val="window" lastClr="FFFFFF"/>
      </a:lt1>
      <a:dk2>
        <a:srgbClr val="44546A"/>
      </a:dk2>
      <a:lt2>
        <a:srgbClr val="E7E6E6"/>
      </a:lt2>
      <a:accent1>
        <a:srgbClr val="4377B0"/>
      </a:accent1>
      <a:accent2>
        <a:srgbClr val="F1673B"/>
      </a:accent2>
      <a:accent3>
        <a:srgbClr val="A5A5A5"/>
      </a:accent3>
      <a:accent4>
        <a:srgbClr val="5BC18C"/>
      </a:accent4>
      <a:accent5>
        <a:srgbClr val="F46083"/>
      </a:accent5>
      <a:accent6>
        <a:srgbClr val="7F7F7F"/>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10745</TotalTime>
  <Words>3784</Words>
  <Application>Microsoft Office PowerPoint</Application>
  <PresentationFormat>Widescreen</PresentationFormat>
  <Paragraphs>345</Paragraphs>
  <Slides>49</Slides>
  <Notes>29</Notes>
  <HiddenSlides>0</HiddenSlides>
  <MMClips>3</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49</vt:i4>
      </vt:variant>
    </vt:vector>
  </HeadingPairs>
  <TitlesOfParts>
    <vt:vector size="58" baseType="lpstr">
      <vt:lpstr>Arial</vt:lpstr>
      <vt:lpstr>Avenir Next LT Pro</vt:lpstr>
      <vt:lpstr>Calibri</vt:lpstr>
      <vt:lpstr>Calibri Light</vt:lpstr>
      <vt:lpstr>Cambria</vt:lpstr>
      <vt:lpstr>Corbel</vt:lpstr>
      <vt:lpstr>Helvetica Neue</vt:lpstr>
      <vt:lpstr>AccentBoxVTI</vt:lpstr>
      <vt:lpstr>Office Theme</vt:lpstr>
      <vt:lpstr>The Kids Are Alright: Affirming CBT with LGBTQ+ Youth and their Families</vt:lpstr>
      <vt:lpstr>MY RELEVANT BACKGROUND</vt:lpstr>
      <vt:lpstr>AGENDA</vt:lpstr>
      <vt:lpstr>The Basics</vt:lpstr>
      <vt:lpstr>PSYCHOEDUCATION</vt:lpstr>
      <vt:lpstr>PSYCHOEDUCATION</vt:lpstr>
      <vt:lpstr>LGBTQIA+ YOUTH MENTAL HEALTH</vt:lpstr>
      <vt:lpstr> MINORITY STRESS THEORY</vt:lpstr>
      <vt:lpstr>THE INVALIDATING ENVIRONMENT:  MINORITY STRESS</vt:lpstr>
      <vt:lpstr>MINORITY STRESS</vt:lpstr>
      <vt:lpstr>SEXUAL IDENTITY DEVELOPMENT</vt:lpstr>
      <vt:lpstr>GENDER IDENTITY DEVELOPMENT</vt:lpstr>
      <vt:lpstr>PowerPoint Presentation</vt:lpstr>
      <vt:lpstr>WORKBOOKS </vt:lpstr>
      <vt:lpstr>How does your setting signal to LGBTQIA+ youth that this is a safe, inclusive space for them?</vt:lpstr>
      <vt:lpstr>Supportive environment</vt:lpstr>
      <vt:lpstr>HOW TO BRING UP LGBTQIA+ IDENTITIES WITH YOUTH</vt:lpstr>
      <vt:lpstr>SHOULD YOU DISCLOSE YOUR OWN LGBTQIA+ (OR ALLY) IDENTITY TO CLIENTS?</vt:lpstr>
      <vt:lpstr>Adapting CBT Techniques</vt:lpstr>
      <vt:lpstr>ASSESSING MINORITY STRESS</vt:lpstr>
      <vt:lpstr>MINORITY STRESS &amp;  CASE CONCEPTUALIZATION</vt:lpstr>
      <vt:lpstr>COGNITIVE STRATEGIES </vt:lpstr>
      <vt:lpstr>COGNITIVE STRATEGIES </vt:lpstr>
      <vt:lpstr>BEHAVIORAL STRATEGIES </vt:lpstr>
      <vt:lpstr>BEHAVIORAL STRATEGIES </vt:lpstr>
      <vt:lpstr>HELPING YOUTH NAVIGATE  COMING OUT</vt:lpstr>
      <vt:lpstr>PowerPoint Presentation</vt:lpstr>
      <vt:lpstr>PowerPoint Presentation</vt:lpstr>
      <vt:lpstr>PowerPoint Presentation</vt:lpstr>
      <vt:lpstr>Working with Parents / Caregivers</vt:lpstr>
      <vt:lpstr>TREATMENT PREFERENCES</vt:lpstr>
      <vt:lpstr>GOALS OF PARENT WORK</vt:lpstr>
      <vt:lpstr>KEY PARENT INTERVENTION: PSYCHOEDUCATION</vt:lpstr>
      <vt:lpstr>PowerPoint Presentation</vt:lpstr>
      <vt:lpstr>PowerPoint Presentation</vt:lpstr>
      <vt:lpstr>STRATEGIES FOR CHALLENGING PARENTS</vt:lpstr>
      <vt:lpstr>TRANSITION-RELATED CONCERNS</vt:lpstr>
      <vt:lpstr>TRANSITION-RELATED CONCERNS</vt:lpstr>
      <vt:lpstr>TRANSITION-RELATED CONCERNS</vt:lpstr>
      <vt:lpstr>TRANSITION-RELATED CONCERNS</vt:lpstr>
      <vt:lpstr>TRANSITION-RELATED CONCERNS</vt:lpstr>
      <vt:lpstr>EXAMPLE SURGERY LETTER</vt:lpstr>
      <vt:lpstr>Resources</vt:lpstr>
      <vt:lpstr>RESOURCES </vt:lpstr>
      <vt:lpstr>RESOURCES FOR PARENTS</vt:lpstr>
      <vt:lpstr>RESOURCES</vt:lpstr>
      <vt:lpstr>RESOURCES</vt:lpstr>
      <vt:lpstr>Thank you!  Questions?</vt:lpstr>
      <vt:lpstr>Source Citation for this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Emotions matter</dc:title>
  <dc:creator>Seager Van Dyk, Ilana</dc:creator>
  <cp:lastModifiedBy>Lynn Canty</cp:lastModifiedBy>
  <cp:revision>265</cp:revision>
  <cp:lastPrinted>2021-01-26T15:40:29Z</cp:lastPrinted>
  <dcterms:created xsi:type="dcterms:W3CDTF">2020-08-27T21:49:23Z</dcterms:created>
  <dcterms:modified xsi:type="dcterms:W3CDTF">2022-11-09T20:29:18Z</dcterms:modified>
</cp:coreProperties>
</file>