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4"/>
  </p:notesMasterIdLst>
  <p:sldIdLst>
    <p:sldId id="1583" r:id="rId3"/>
    <p:sldId id="1584" r:id="rId4"/>
    <p:sldId id="393" r:id="rId5"/>
    <p:sldId id="387" r:id="rId6"/>
    <p:sldId id="388" r:id="rId7"/>
    <p:sldId id="377" r:id="rId8"/>
    <p:sldId id="386" r:id="rId9"/>
    <p:sldId id="394" r:id="rId10"/>
    <p:sldId id="390" r:id="rId11"/>
    <p:sldId id="389" r:id="rId12"/>
    <p:sldId id="392" r:id="rId13"/>
    <p:sldId id="391" r:id="rId14"/>
    <p:sldId id="258" r:id="rId15"/>
    <p:sldId id="375" r:id="rId16"/>
    <p:sldId id="259" r:id="rId17"/>
    <p:sldId id="364" r:id="rId18"/>
    <p:sldId id="363" r:id="rId19"/>
    <p:sldId id="365" r:id="rId20"/>
    <p:sldId id="366" r:id="rId21"/>
    <p:sldId id="367" r:id="rId22"/>
    <p:sldId id="368" r:id="rId23"/>
    <p:sldId id="369" r:id="rId24"/>
    <p:sldId id="370" r:id="rId25"/>
    <p:sldId id="371" r:id="rId26"/>
    <p:sldId id="374" r:id="rId27"/>
    <p:sldId id="372" r:id="rId28"/>
    <p:sldId id="373" r:id="rId29"/>
    <p:sldId id="266" r:id="rId30"/>
    <p:sldId id="1540" r:id="rId31"/>
    <p:sldId id="1542" r:id="rId32"/>
    <p:sldId id="1539" r:id="rId33"/>
    <p:sldId id="1545" r:id="rId34"/>
    <p:sldId id="1541" r:id="rId35"/>
    <p:sldId id="1543" r:id="rId36"/>
    <p:sldId id="1544" r:id="rId37"/>
    <p:sldId id="1560" r:id="rId38"/>
    <p:sldId id="1570" r:id="rId39"/>
    <p:sldId id="1562" r:id="rId40"/>
    <p:sldId id="1568" r:id="rId41"/>
    <p:sldId id="1579" r:id="rId42"/>
    <p:sldId id="1573" r:id="rId43"/>
    <p:sldId id="1574" r:id="rId44"/>
    <p:sldId id="1577" r:id="rId45"/>
    <p:sldId id="1576" r:id="rId46"/>
    <p:sldId id="1565" r:id="rId47"/>
    <p:sldId id="1566" r:id="rId48"/>
    <p:sldId id="1578" r:id="rId49"/>
    <p:sldId id="1567" r:id="rId50"/>
    <p:sldId id="1580" r:id="rId51"/>
    <p:sldId id="1581" r:id="rId52"/>
    <p:sldId id="1582"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88" autoAdjust="0"/>
    <p:restoredTop sz="88842"/>
  </p:normalViewPr>
  <p:slideViewPr>
    <p:cSldViewPr snapToGrid="0">
      <p:cViewPr varScale="1">
        <p:scale>
          <a:sx n="109" d="100"/>
          <a:sy n="109" d="100"/>
        </p:scale>
        <p:origin x="384"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ableStyles" Target="tableStyles.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heme" Target="theme/theme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Match by rank</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935-AC4F-BF3A-DED2DE8E08F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935-AC4F-BF3A-DED2DE8E08F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935-AC4F-BF3A-DED2DE8E08F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935-AC4F-BF3A-DED2DE8E08F5}"/>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0935-AC4F-BF3A-DED2DE8E08F5}"/>
              </c:ext>
            </c:extLst>
          </c:dPt>
          <c:cat>
            <c:strRef>
              <c:f>Sheet1!$A$2:$A$6</c:f>
              <c:strCache>
                <c:ptCount val="5"/>
                <c:pt idx="0">
                  <c:v>1st choice</c:v>
                </c:pt>
                <c:pt idx="1">
                  <c:v>2nd choice</c:v>
                </c:pt>
                <c:pt idx="2">
                  <c:v>3rd choice</c:v>
                </c:pt>
                <c:pt idx="3">
                  <c:v>4th choice</c:v>
                </c:pt>
                <c:pt idx="4">
                  <c:v>5th or higher</c:v>
                </c:pt>
              </c:strCache>
            </c:strRef>
          </c:cat>
          <c:val>
            <c:numRef>
              <c:f>Sheet1!$B$2:$B$6</c:f>
              <c:numCache>
                <c:formatCode>General</c:formatCode>
                <c:ptCount val="5"/>
                <c:pt idx="0">
                  <c:v>46</c:v>
                </c:pt>
                <c:pt idx="1">
                  <c:v>24</c:v>
                </c:pt>
                <c:pt idx="2">
                  <c:v>13</c:v>
                </c:pt>
                <c:pt idx="3">
                  <c:v>7</c:v>
                </c:pt>
                <c:pt idx="4">
                  <c:v>10</c:v>
                </c:pt>
              </c:numCache>
            </c:numRef>
          </c:val>
          <c:extLst>
            <c:ext xmlns:c16="http://schemas.microsoft.com/office/drawing/2014/chart" uri="{C3380CC4-5D6E-409C-BE32-E72D297353CC}">
              <c16:uniqueId val="{00000000-2F7B-0E4C-AB26-FDBB731D814A}"/>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4.6258675491595964E-2"/>
          <c:y val="0.83281032795060106"/>
          <c:w val="0.91396859624713167"/>
          <c:h val="0.13904268221358959"/>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84524D-0935-4FAE-ACF7-B9136F056D2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A9627F56-A324-49B0-ABE3-FF40E52E00B8}">
      <dgm:prSet/>
      <dgm:spPr/>
      <dgm:t>
        <a:bodyPr/>
        <a:lstStyle/>
        <a:p>
          <a:r>
            <a:rPr lang="en-US" dirty="0"/>
            <a:t>Description of the program and training experience</a:t>
          </a:r>
        </a:p>
      </dgm:t>
    </dgm:pt>
    <dgm:pt modelId="{4EE6F5F3-14AF-4527-9EB4-0FC5C88F8F40}" type="parTrans" cxnId="{819051BC-CBF3-4F85-8DFE-488226748684}">
      <dgm:prSet/>
      <dgm:spPr/>
      <dgm:t>
        <a:bodyPr/>
        <a:lstStyle/>
        <a:p>
          <a:endParaRPr lang="en-US"/>
        </a:p>
      </dgm:t>
    </dgm:pt>
    <dgm:pt modelId="{9055E326-C59E-4312-9AA2-EB08132C0794}" type="sibTrans" cxnId="{819051BC-CBF3-4F85-8DFE-488226748684}">
      <dgm:prSet/>
      <dgm:spPr/>
      <dgm:t>
        <a:bodyPr/>
        <a:lstStyle/>
        <a:p>
          <a:endParaRPr lang="en-US"/>
        </a:p>
      </dgm:t>
    </dgm:pt>
    <dgm:pt modelId="{EB8F0A4D-C997-42D4-885E-52B0B98A1C7F}">
      <dgm:prSet/>
      <dgm:spPr/>
      <dgm:t>
        <a:bodyPr/>
        <a:lstStyle/>
        <a:p>
          <a:r>
            <a:rPr lang="en-US" dirty="0"/>
            <a:t>Specific rotations, experiences, or populations that match your training goals</a:t>
          </a:r>
        </a:p>
      </dgm:t>
    </dgm:pt>
    <dgm:pt modelId="{C5166537-09BE-4410-AE08-46D79B04CE1D}" type="parTrans" cxnId="{98713EB3-93DA-4BC8-BECB-FC6F0691E98F}">
      <dgm:prSet/>
      <dgm:spPr/>
      <dgm:t>
        <a:bodyPr/>
        <a:lstStyle/>
        <a:p>
          <a:endParaRPr lang="en-US"/>
        </a:p>
      </dgm:t>
    </dgm:pt>
    <dgm:pt modelId="{C571A1FF-14DB-4E11-A3D4-21B53B4D40D3}" type="sibTrans" cxnId="{98713EB3-93DA-4BC8-BECB-FC6F0691E98F}">
      <dgm:prSet/>
      <dgm:spPr/>
      <dgm:t>
        <a:bodyPr/>
        <a:lstStyle/>
        <a:p>
          <a:endParaRPr lang="en-US"/>
        </a:p>
      </dgm:t>
    </dgm:pt>
    <dgm:pt modelId="{0DD27B5C-E9FC-4A4A-BFBC-4000254B2EC7}">
      <dgm:prSet/>
      <dgm:spPr/>
      <dgm:t>
        <a:bodyPr/>
        <a:lstStyle/>
        <a:p>
          <a:r>
            <a:rPr lang="en-US" dirty="0"/>
            <a:t>Type of training faculty</a:t>
          </a:r>
        </a:p>
      </dgm:t>
    </dgm:pt>
    <dgm:pt modelId="{80E01464-9FB3-41F1-A7A7-13DF329B35D9}" type="parTrans" cxnId="{5009AB96-68F8-4485-B55A-B8BA12D71AF6}">
      <dgm:prSet/>
      <dgm:spPr/>
      <dgm:t>
        <a:bodyPr/>
        <a:lstStyle/>
        <a:p>
          <a:endParaRPr lang="en-US"/>
        </a:p>
      </dgm:t>
    </dgm:pt>
    <dgm:pt modelId="{EC9D6044-B387-4D50-9E8E-0F73230E99CA}" type="sibTrans" cxnId="{5009AB96-68F8-4485-B55A-B8BA12D71AF6}">
      <dgm:prSet/>
      <dgm:spPr/>
      <dgm:t>
        <a:bodyPr/>
        <a:lstStyle/>
        <a:p>
          <a:endParaRPr lang="en-US"/>
        </a:p>
      </dgm:t>
    </dgm:pt>
    <dgm:pt modelId="{DB8C62A8-995F-4BE6-9D9A-9ED8C85F7ACD}">
      <dgm:prSet/>
      <dgm:spPr/>
      <dgm:t>
        <a:bodyPr/>
        <a:lstStyle/>
        <a:p>
          <a:r>
            <a:rPr lang="en-US" dirty="0"/>
            <a:t>Size of the internship program (faculty, staff, trainees)</a:t>
          </a:r>
        </a:p>
      </dgm:t>
    </dgm:pt>
    <dgm:pt modelId="{A8428E4B-7ADB-4FF4-96CD-08948721DC9C}" type="parTrans" cxnId="{F00ADEB8-DBAC-4347-9815-E91DDF087B11}">
      <dgm:prSet/>
      <dgm:spPr/>
      <dgm:t>
        <a:bodyPr/>
        <a:lstStyle/>
        <a:p>
          <a:endParaRPr lang="en-US"/>
        </a:p>
      </dgm:t>
    </dgm:pt>
    <dgm:pt modelId="{93C9C45C-3333-4BF2-82BE-5AFD45EF893A}" type="sibTrans" cxnId="{F00ADEB8-DBAC-4347-9815-E91DDF087B11}">
      <dgm:prSet/>
      <dgm:spPr/>
      <dgm:t>
        <a:bodyPr/>
        <a:lstStyle/>
        <a:p>
          <a:endParaRPr lang="en-US"/>
        </a:p>
      </dgm:t>
    </dgm:pt>
    <dgm:pt modelId="{40A88A33-740A-424D-85D3-DFBE1D08DB8C}">
      <dgm:prSet/>
      <dgm:spPr/>
      <dgm:t>
        <a:bodyPr/>
        <a:lstStyle/>
        <a:p>
          <a:r>
            <a:rPr lang="en-US" dirty="0"/>
            <a:t>Stipends, perks and benefits</a:t>
          </a:r>
        </a:p>
      </dgm:t>
    </dgm:pt>
    <dgm:pt modelId="{F9980125-5616-4606-B453-60B62E575407}" type="parTrans" cxnId="{80AB5840-FFC3-4DBB-B1FC-709E061B1D88}">
      <dgm:prSet/>
      <dgm:spPr/>
      <dgm:t>
        <a:bodyPr/>
        <a:lstStyle/>
        <a:p>
          <a:endParaRPr lang="en-US"/>
        </a:p>
      </dgm:t>
    </dgm:pt>
    <dgm:pt modelId="{61654202-73AC-48CE-AFF6-E101D6BCD506}" type="sibTrans" cxnId="{80AB5840-FFC3-4DBB-B1FC-709E061B1D88}">
      <dgm:prSet/>
      <dgm:spPr/>
      <dgm:t>
        <a:bodyPr/>
        <a:lstStyle/>
        <a:p>
          <a:endParaRPr lang="en-US"/>
        </a:p>
      </dgm:t>
    </dgm:pt>
    <dgm:pt modelId="{6EF6CB10-4A40-D147-A1D4-88F403E5C57E}">
      <dgm:prSet/>
      <dgm:spPr/>
      <dgm:t>
        <a:bodyPr/>
        <a:lstStyle/>
        <a:p>
          <a:r>
            <a:rPr lang="en-US" dirty="0"/>
            <a:t>Location</a:t>
          </a:r>
        </a:p>
      </dgm:t>
    </dgm:pt>
    <dgm:pt modelId="{16506539-14F3-0849-9940-7558C485776A}" type="parTrans" cxnId="{D4AE27FA-5CB5-7843-9910-8AA669212A07}">
      <dgm:prSet/>
      <dgm:spPr/>
      <dgm:t>
        <a:bodyPr/>
        <a:lstStyle/>
        <a:p>
          <a:endParaRPr lang="en-US"/>
        </a:p>
      </dgm:t>
    </dgm:pt>
    <dgm:pt modelId="{CE0E2EA1-3DE0-BF4C-A730-39D656C601F6}" type="sibTrans" cxnId="{D4AE27FA-5CB5-7843-9910-8AA669212A07}">
      <dgm:prSet/>
      <dgm:spPr/>
      <dgm:t>
        <a:bodyPr/>
        <a:lstStyle/>
        <a:p>
          <a:endParaRPr lang="en-US"/>
        </a:p>
      </dgm:t>
    </dgm:pt>
    <dgm:pt modelId="{7D1132E5-8CAD-6843-A751-C92E932E67FB}">
      <dgm:prSet/>
      <dgm:spPr/>
      <dgm:t>
        <a:bodyPr/>
        <a:lstStyle/>
        <a:p>
          <a:r>
            <a:rPr lang="en-US" dirty="0"/>
            <a:t>Do I meet the application requirements?</a:t>
          </a:r>
        </a:p>
      </dgm:t>
    </dgm:pt>
    <dgm:pt modelId="{B956239E-BC69-A942-9F01-24237E051EEE}" type="parTrans" cxnId="{EFC89D1D-C9D6-044D-9272-DE8D736A021A}">
      <dgm:prSet/>
      <dgm:spPr/>
      <dgm:t>
        <a:bodyPr/>
        <a:lstStyle/>
        <a:p>
          <a:endParaRPr lang="en-US"/>
        </a:p>
      </dgm:t>
    </dgm:pt>
    <dgm:pt modelId="{06E58C4F-60C3-B146-9B5F-91E8F7030EAA}" type="sibTrans" cxnId="{EFC89D1D-C9D6-044D-9272-DE8D736A021A}">
      <dgm:prSet/>
      <dgm:spPr/>
      <dgm:t>
        <a:bodyPr/>
        <a:lstStyle/>
        <a:p>
          <a:endParaRPr lang="en-US"/>
        </a:p>
      </dgm:t>
    </dgm:pt>
    <dgm:pt modelId="{4989791D-2CEC-ED4F-A676-08DE7C23201E}">
      <dgm:prSet/>
      <dgm:spPr/>
      <dgm:t>
        <a:bodyPr/>
        <a:lstStyle/>
        <a:p>
          <a:r>
            <a:rPr lang="en-US" dirty="0"/>
            <a:t>Research opportunities</a:t>
          </a:r>
        </a:p>
      </dgm:t>
    </dgm:pt>
    <dgm:pt modelId="{74D94FA1-3025-3C4F-AABE-FBC2F51C88EE}" type="parTrans" cxnId="{CC015B49-210C-1A42-B170-BCD6FB42F50F}">
      <dgm:prSet/>
      <dgm:spPr/>
      <dgm:t>
        <a:bodyPr/>
        <a:lstStyle/>
        <a:p>
          <a:endParaRPr lang="en-US"/>
        </a:p>
      </dgm:t>
    </dgm:pt>
    <dgm:pt modelId="{FD9A0B8B-00D6-DE43-BD4C-8D6685C130CF}" type="sibTrans" cxnId="{CC015B49-210C-1A42-B170-BCD6FB42F50F}">
      <dgm:prSet/>
      <dgm:spPr/>
      <dgm:t>
        <a:bodyPr/>
        <a:lstStyle/>
        <a:p>
          <a:endParaRPr lang="en-US"/>
        </a:p>
      </dgm:t>
    </dgm:pt>
    <dgm:pt modelId="{B76AFCF1-1C07-0C4E-A79D-D43E708934D6}">
      <dgm:prSet/>
      <dgm:spPr/>
      <dgm:t>
        <a:bodyPr/>
        <a:lstStyle/>
        <a:p>
          <a:r>
            <a:rPr lang="en-US" dirty="0"/>
            <a:t>Diversity of faculty, staff, patient population</a:t>
          </a:r>
        </a:p>
      </dgm:t>
    </dgm:pt>
    <dgm:pt modelId="{6193B2BF-5BB1-E549-8A79-B24253B9B9B5}" type="parTrans" cxnId="{41910389-7897-BC4C-9D17-81850521AA04}">
      <dgm:prSet/>
      <dgm:spPr/>
      <dgm:t>
        <a:bodyPr/>
        <a:lstStyle/>
        <a:p>
          <a:endParaRPr lang="en-US"/>
        </a:p>
      </dgm:t>
    </dgm:pt>
    <dgm:pt modelId="{EFAE0923-D4E4-3C46-AAFF-34E032D0AEC8}" type="sibTrans" cxnId="{41910389-7897-BC4C-9D17-81850521AA04}">
      <dgm:prSet/>
      <dgm:spPr/>
      <dgm:t>
        <a:bodyPr/>
        <a:lstStyle/>
        <a:p>
          <a:endParaRPr lang="en-US"/>
        </a:p>
      </dgm:t>
    </dgm:pt>
    <dgm:pt modelId="{FD314207-D65A-0042-9A51-A73641E71838}">
      <dgm:prSet/>
      <dgm:spPr/>
      <dgm:t>
        <a:bodyPr/>
        <a:lstStyle/>
        <a:p>
          <a:r>
            <a:rPr lang="en-US" dirty="0"/>
            <a:t>Breadth vs depth of training</a:t>
          </a:r>
        </a:p>
      </dgm:t>
    </dgm:pt>
    <dgm:pt modelId="{8290EE03-9BA1-8F41-903A-D0783E349AC0}" type="parTrans" cxnId="{2CB5E370-8345-A141-8F16-A4DD3377C435}">
      <dgm:prSet/>
      <dgm:spPr/>
      <dgm:t>
        <a:bodyPr/>
        <a:lstStyle/>
        <a:p>
          <a:endParaRPr lang="en-US"/>
        </a:p>
      </dgm:t>
    </dgm:pt>
    <dgm:pt modelId="{C550D1E8-50B1-474B-B2B4-70C56DE5B155}" type="sibTrans" cxnId="{2CB5E370-8345-A141-8F16-A4DD3377C435}">
      <dgm:prSet/>
      <dgm:spPr/>
      <dgm:t>
        <a:bodyPr/>
        <a:lstStyle/>
        <a:p>
          <a:endParaRPr lang="en-US"/>
        </a:p>
      </dgm:t>
    </dgm:pt>
    <dgm:pt modelId="{CB300A90-D744-5A46-BE48-6148C390F6BB}">
      <dgm:prSet/>
      <dgm:spPr/>
      <dgm:t>
        <a:bodyPr/>
        <a:lstStyle/>
        <a:p>
          <a:r>
            <a:rPr lang="en-US" dirty="0"/>
            <a:t>Accredited vs non-accredited</a:t>
          </a:r>
        </a:p>
      </dgm:t>
    </dgm:pt>
    <dgm:pt modelId="{A525E707-1E9C-CC46-BED1-F30F1D27C74B}" type="parTrans" cxnId="{E2992F86-0758-2A49-A302-AC408CAC7C36}">
      <dgm:prSet/>
      <dgm:spPr/>
      <dgm:t>
        <a:bodyPr/>
        <a:lstStyle/>
        <a:p>
          <a:endParaRPr lang="en-US"/>
        </a:p>
      </dgm:t>
    </dgm:pt>
    <dgm:pt modelId="{5911EDAB-AFEA-5148-88C6-A868A7F525E2}" type="sibTrans" cxnId="{E2992F86-0758-2A49-A302-AC408CAC7C36}">
      <dgm:prSet/>
      <dgm:spPr/>
      <dgm:t>
        <a:bodyPr/>
        <a:lstStyle/>
        <a:p>
          <a:endParaRPr lang="en-US"/>
        </a:p>
      </dgm:t>
    </dgm:pt>
    <dgm:pt modelId="{365F1B94-D38E-EC43-B80D-3C8EE7FE7537}" type="pres">
      <dgm:prSet presAssocID="{6284524D-0935-4FAE-ACF7-B9136F056D2B}" presName="linear" presStyleCnt="0">
        <dgm:presLayoutVars>
          <dgm:animLvl val="lvl"/>
          <dgm:resizeHandles val="exact"/>
        </dgm:presLayoutVars>
      </dgm:prSet>
      <dgm:spPr/>
    </dgm:pt>
    <dgm:pt modelId="{32D7868D-EACF-C74E-9ECB-00B0F5176DBC}" type="pres">
      <dgm:prSet presAssocID="{A9627F56-A324-49B0-ABE3-FF40E52E00B8}" presName="parentText" presStyleLbl="node1" presStyleIdx="0" presStyleCnt="11">
        <dgm:presLayoutVars>
          <dgm:chMax val="0"/>
          <dgm:bulletEnabled val="1"/>
        </dgm:presLayoutVars>
      </dgm:prSet>
      <dgm:spPr/>
    </dgm:pt>
    <dgm:pt modelId="{4996039F-F7C9-5C42-B10C-FA3E62EEE0A0}" type="pres">
      <dgm:prSet presAssocID="{9055E326-C59E-4312-9AA2-EB08132C0794}" presName="spacer" presStyleCnt="0"/>
      <dgm:spPr/>
    </dgm:pt>
    <dgm:pt modelId="{805293D4-AF2E-DF4C-9811-267B66C63F6A}" type="pres">
      <dgm:prSet presAssocID="{EB8F0A4D-C997-42D4-885E-52B0B98A1C7F}" presName="parentText" presStyleLbl="node1" presStyleIdx="1" presStyleCnt="11">
        <dgm:presLayoutVars>
          <dgm:chMax val="0"/>
          <dgm:bulletEnabled val="1"/>
        </dgm:presLayoutVars>
      </dgm:prSet>
      <dgm:spPr/>
    </dgm:pt>
    <dgm:pt modelId="{8B5A15DF-352C-5941-9B99-0E42EC88D331}" type="pres">
      <dgm:prSet presAssocID="{C571A1FF-14DB-4E11-A3D4-21B53B4D40D3}" presName="spacer" presStyleCnt="0"/>
      <dgm:spPr/>
    </dgm:pt>
    <dgm:pt modelId="{057E2C6B-DF94-E24C-A08B-55D3C094BDB9}" type="pres">
      <dgm:prSet presAssocID="{0DD27B5C-E9FC-4A4A-BFBC-4000254B2EC7}" presName="parentText" presStyleLbl="node1" presStyleIdx="2" presStyleCnt="11">
        <dgm:presLayoutVars>
          <dgm:chMax val="0"/>
          <dgm:bulletEnabled val="1"/>
        </dgm:presLayoutVars>
      </dgm:prSet>
      <dgm:spPr/>
    </dgm:pt>
    <dgm:pt modelId="{6DC3CFF4-347D-7748-8063-9D00EE4D9C64}" type="pres">
      <dgm:prSet presAssocID="{EC9D6044-B387-4D50-9E8E-0F73230E99CA}" presName="spacer" presStyleCnt="0"/>
      <dgm:spPr/>
    </dgm:pt>
    <dgm:pt modelId="{36AB5419-5576-344D-BAFA-85575151D1CF}" type="pres">
      <dgm:prSet presAssocID="{FD314207-D65A-0042-9A51-A73641E71838}" presName="parentText" presStyleLbl="node1" presStyleIdx="3" presStyleCnt="11">
        <dgm:presLayoutVars>
          <dgm:chMax val="0"/>
          <dgm:bulletEnabled val="1"/>
        </dgm:presLayoutVars>
      </dgm:prSet>
      <dgm:spPr/>
    </dgm:pt>
    <dgm:pt modelId="{B994DF2F-487A-D749-9C88-01795D03A29A}" type="pres">
      <dgm:prSet presAssocID="{C550D1E8-50B1-474B-B2B4-70C56DE5B155}" presName="spacer" presStyleCnt="0"/>
      <dgm:spPr/>
    </dgm:pt>
    <dgm:pt modelId="{0C53ED62-5AF1-1C48-9870-9734345162D5}" type="pres">
      <dgm:prSet presAssocID="{DB8C62A8-995F-4BE6-9D9A-9ED8C85F7ACD}" presName="parentText" presStyleLbl="node1" presStyleIdx="4" presStyleCnt="11">
        <dgm:presLayoutVars>
          <dgm:chMax val="0"/>
          <dgm:bulletEnabled val="1"/>
        </dgm:presLayoutVars>
      </dgm:prSet>
      <dgm:spPr/>
    </dgm:pt>
    <dgm:pt modelId="{DBE9881C-C959-FA4C-9B3A-0DC342FC2B32}" type="pres">
      <dgm:prSet presAssocID="{93C9C45C-3333-4BF2-82BE-5AFD45EF893A}" presName="spacer" presStyleCnt="0"/>
      <dgm:spPr/>
    </dgm:pt>
    <dgm:pt modelId="{CAE02B95-4512-C243-BB65-329052AC221C}" type="pres">
      <dgm:prSet presAssocID="{40A88A33-740A-424D-85D3-DFBE1D08DB8C}" presName="parentText" presStyleLbl="node1" presStyleIdx="5" presStyleCnt="11">
        <dgm:presLayoutVars>
          <dgm:chMax val="0"/>
          <dgm:bulletEnabled val="1"/>
        </dgm:presLayoutVars>
      </dgm:prSet>
      <dgm:spPr/>
    </dgm:pt>
    <dgm:pt modelId="{09AC222F-21AC-2D4C-8623-217F5214925A}" type="pres">
      <dgm:prSet presAssocID="{61654202-73AC-48CE-AFF6-E101D6BCD506}" presName="spacer" presStyleCnt="0"/>
      <dgm:spPr/>
    </dgm:pt>
    <dgm:pt modelId="{78A996E3-1DCC-F248-88E5-0B849E22EB27}" type="pres">
      <dgm:prSet presAssocID="{6EF6CB10-4A40-D147-A1D4-88F403E5C57E}" presName="parentText" presStyleLbl="node1" presStyleIdx="6" presStyleCnt="11">
        <dgm:presLayoutVars>
          <dgm:chMax val="0"/>
          <dgm:bulletEnabled val="1"/>
        </dgm:presLayoutVars>
      </dgm:prSet>
      <dgm:spPr/>
    </dgm:pt>
    <dgm:pt modelId="{D4A14837-1DF8-FE44-95F8-B6AD16531DD6}" type="pres">
      <dgm:prSet presAssocID="{CE0E2EA1-3DE0-BF4C-A730-39D656C601F6}" presName="spacer" presStyleCnt="0"/>
      <dgm:spPr/>
    </dgm:pt>
    <dgm:pt modelId="{1A6C6CEC-FBD4-214E-A8AD-EE8D69435262}" type="pres">
      <dgm:prSet presAssocID="{B76AFCF1-1C07-0C4E-A79D-D43E708934D6}" presName="parentText" presStyleLbl="node1" presStyleIdx="7" presStyleCnt="11">
        <dgm:presLayoutVars>
          <dgm:chMax val="0"/>
          <dgm:bulletEnabled val="1"/>
        </dgm:presLayoutVars>
      </dgm:prSet>
      <dgm:spPr/>
    </dgm:pt>
    <dgm:pt modelId="{BAEC8CF5-73A9-CF40-B7DD-30C5FF759357}" type="pres">
      <dgm:prSet presAssocID="{EFAE0923-D4E4-3C46-AAFF-34E032D0AEC8}" presName="spacer" presStyleCnt="0"/>
      <dgm:spPr/>
    </dgm:pt>
    <dgm:pt modelId="{34C72AFE-1257-FA40-BD7C-09A99497041C}" type="pres">
      <dgm:prSet presAssocID="{4989791D-2CEC-ED4F-A676-08DE7C23201E}" presName="parentText" presStyleLbl="node1" presStyleIdx="8" presStyleCnt="11">
        <dgm:presLayoutVars>
          <dgm:chMax val="0"/>
          <dgm:bulletEnabled val="1"/>
        </dgm:presLayoutVars>
      </dgm:prSet>
      <dgm:spPr/>
    </dgm:pt>
    <dgm:pt modelId="{8FC5B240-981C-1D41-B846-9FF860D1ECD3}" type="pres">
      <dgm:prSet presAssocID="{FD9A0B8B-00D6-DE43-BD4C-8D6685C130CF}" presName="spacer" presStyleCnt="0"/>
      <dgm:spPr/>
    </dgm:pt>
    <dgm:pt modelId="{7DA4172D-B244-8249-B775-847463C26418}" type="pres">
      <dgm:prSet presAssocID="{CB300A90-D744-5A46-BE48-6148C390F6BB}" presName="parentText" presStyleLbl="node1" presStyleIdx="9" presStyleCnt="11">
        <dgm:presLayoutVars>
          <dgm:chMax val="0"/>
          <dgm:bulletEnabled val="1"/>
        </dgm:presLayoutVars>
      </dgm:prSet>
      <dgm:spPr/>
    </dgm:pt>
    <dgm:pt modelId="{FA30A762-B3DA-DB47-AC8D-B32DFEA5C9F4}" type="pres">
      <dgm:prSet presAssocID="{5911EDAB-AFEA-5148-88C6-A868A7F525E2}" presName="spacer" presStyleCnt="0"/>
      <dgm:spPr/>
    </dgm:pt>
    <dgm:pt modelId="{BAEF1554-AFF8-FF4E-B72E-EA75AB07E707}" type="pres">
      <dgm:prSet presAssocID="{7D1132E5-8CAD-6843-A751-C92E932E67FB}" presName="parentText" presStyleLbl="node1" presStyleIdx="10" presStyleCnt="11">
        <dgm:presLayoutVars>
          <dgm:chMax val="0"/>
          <dgm:bulletEnabled val="1"/>
        </dgm:presLayoutVars>
      </dgm:prSet>
      <dgm:spPr/>
    </dgm:pt>
  </dgm:ptLst>
  <dgm:cxnLst>
    <dgm:cxn modelId="{522F2E16-3209-A043-94EC-78F77B09B3A2}" type="presOf" srcId="{6EF6CB10-4A40-D147-A1D4-88F403E5C57E}" destId="{78A996E3-1DCC-F248-88E5-0B849E22EB27}" srcOrd="0" destOrd="0" presId="urn:microsoft.com/office/officeart/2005/8/layout/vList2"/>
    <dgm:cxn modelId="{EFC89D1D-C9D6-044D-9272-DE8D736A021A}" srcId="{6284524D-0935-4FAE-ACF7-B9136F056D2B}" destId="{7D1132E5-8CAD-6843-A751-C92E932E67FB}" srcOrd="10" destOrd="0" parTransId="{B956239E-BC69-A942-9F01-24237E051EEE}" sibTransId="{06E58C4F-60C3-B146-9B5F-91E8F7030EAA}"/>
    <dgm:cxn modelId="{B6AE2B2E-5757-8349-BD9A-AD41FD248416}" type="presOf" srcId="{4989791D-2CEC-ED4F-A676-08DE7C23201E}" destId="{34C72AFE-1257-FA40-BD7C-09A99497041C}" srcOrd="0" destOrd="0" presId="urn:microsoft.com/office/officeart/2005/8/layout/vList2"/>
    <dgm:cxn modelId="{80AB5840-FFC3-4DBB-B1FC-709E061B1D88}" srcId="{6284524D-0935-4FAE-ACF7-B9136F056D2B}" destId="{40A88A33-740A-424D-85D3-DFBE1D08DB8C}" srcOrd="5" destOrd="0" parTransId="{F9980125-5616-4606-B453-60B62E575407}" sibTransId="{61654202-73AC-48CE-AFF6-E101D6BCD506}"/>
    <dgm:cxn modelId="{119BD346-E694-5844-868B-603AFBE7F1FC}" type="presOf" srcId="{B76AFCF1-1C07-0C4E-A79D-D43E708934D6}" destId="{1A6C6CEC-FBD4-214E-A8AD-EE8D69435262}" srcOrd="0" destOrd="0" presId="urn:microsoft.com/office/officeart/2005/8/layout/vList2"/>
    <dgm:cxn modelId="{CC015B49-210C-1A42-B170-BCD6FB42F50F}" srcId="{6284524D-0935-4FAE-ACF7-B9136F056D2B}" destId="{4989791D-2CEC-ED4F-A676-08DE7C23201E}" srcOrd="8" destOrd="0" parTransId="{74D94FA1-3025-3C4F-AABE-FBC2F51C88EE}" sibTransId="{FD9A0B8B-00D6-DE43-BD4C-8D6685C130CF}"/>
    <dgm:cxn modelId="{0EE8884A-56C9-5145-AD5A-8E12228D1D8B}" type="presOf" srcId="{FD314207-D65A-0042-9A51-A73641E71838}" destId="{36AB5419-5576-344D-BAFA-85575151D1CF}" srcOrd="0" destOrd="0" presId="urn:microsoft.com/office/officeart/2005/8/layout/vList2"/>
    <dgm:cxn modelId="{B98DED4A-C66C-1149-9F23-02D24388D33B}" type="presOf" srcId="{DB8C62A8-995F-4BE6-9D9A-9ED8C85F7ACD}" destId="{0C53ED62-5AF1-1C48-9870-9734345162D5}" srcOrd="0" destOrd="0" presId="urn:microsoft.com/office/officeart/2005/8/layout/vList2"/>
    <dgm:cxn modelId="{3EB96866-29D9-0344-A2F9-6398B82B619B}" type="presOf" srcId="{A9627F56-A324-49B0-ABE3-FF40E52E00B8}" destId="{32D7868D-EACF-C74E-9ECB-00B0F5176DBC}" srcOrd="0" destOrd="0" presId="urn:microsoft.com/office/officeart/2005/8/layout/vList2"/>
    <dgm:cxn modelId="{2CB5E370-8345-A141-8F16-A4DD3377C435}" srcId="{6284524D-0935-4FAE-ACF7-B9136F056D2B}" destId="{FD314207-D65A-0042-9A51-A73641E71838}" srcOrd="3" destOrd="0" parTransId="{8290EE03-9BA1-8F41-903A-D0783E349AC0}" sibTransId="{C550D1E8-50B1-474B-B2B4-70C56DE5B155}"/>
    <dgm:cxn modelId="{E2992F86-0758-2A49-A302-AC408CAC7C36}" srcId="{6284524D-0935-4FAE-ACF7-B9136F056D2B}" destId="{CB300A90-D744-5A46-BE48-6148C390F6BB}" srcOrd="9" destOrd="0" parTransId="{A525E707-1E9C-CC46-BED1-F30F1D27C74B}" sibTransId="{5911EDAB-AFEA-5148-88C6-A868A7F525E2}"/>
    <dgm:cxn modelId="{41910389-7897-BC4C-9D17-81850521AA04}" srcId="{6284524D-0935-4FAE-ACF7-B9136F056D2B}" destId="{B76AFCF1-1C07-0C4E-A79D-D43E708934D6}" srcOrd="7" destOrd="0" parTransId="{6193B2BF-5BB1-E549-8A79-B24253B9B9B5}" sibTransId="{EFAE0923-D4E4-3C46-AAFF-34E032D0AEC8}"/>
    <dgm:cxn modelId="{7D943394-1AEE-4944-ACA4-0683543918C2}" type="presOf" srcId="{6284524D-0935-4FAE-ACF7-B9136F056D2B}" destId="{365F1B94-D38E-EC43-B80D-3C8EE7FE7537}" srcOrd="0" destOrd="0" presId="urn:microsoft.com/office/officeart/2005/8/layout/vList2"/>
    <dgm:cxn modelId="{5009AB96-68F8-4485-B55A-B8BA12D71AF6}" srcId="{6284524D-0935-4FAE-ACF7-B9136F056D2B}" destId="{0DD27B5C-E9FC-4A4A-BFBC-4000254B2EC7}" srcOrd="2" destOrd="0" parTransId="{80E01464-9FB3-41F1-A7A7-13DF329B35D9}" sibTransId="{EC9D6044-B387-4D50-9E8E-0F73230E99CA}"/>
    <dgm:cxn modelId="{98713EB3-93DA-4BC8-BECB-FC6F0691E98F}" srcId="{6284524D-0935-4FAE-ACF7-B9136F056D2B}" destId="{EB8F0A4D-C997-42D4-885E-52B0B98A1C7F}" srcOrd="1" destOrd="0" parTransId="{C5166537-09BE-4410-AE08-46D79B04CE1D}" sibTransId="{C571A1FF-14DB-4E11-A3D4-21B53B4D40D3}"/>
    <dgm:cxn modelId="{F00ADEB8-DBAC-4347-9815-E91DDF087B11}" srcId="{6284524D-0935-4FAE-ACF7-B9136F056D2B}" destId="{DB8C62A8-995F-4BE6-9D9A-9ED8C85F7ACD}" srcOrd="4" destOrd="0" parTransId="{A8428E4B-7ADB-4FF4-96CD-08948721DC9C}" sibTransId="{93C9C45C-3333-4BF2-82BE-5AFD45EF893A}"/>
    <dgm:cxn modelId="{819051BC-CBF3-4F85-8DFE-488226748684}" srcId="{6284524D-0935-4FAE-ACF7-B9136F056D2B}" destId="{A9627F56-A324-49B0-ABE3-FF40E52E00B8}" srcOrd="0" destOrd="0" parTransId="{4EE6F5F3-14AF-4527-9EB4-0FC5C88F8F40}" sibTransId="{9055E326-C59E-4312-9AA2-EB08132C0794}"/>
    <dgm:cxn modelId="{53CF33CA-09C7-C142-A961-CEF6DED77664}" type="presOf" srcId="{EB8F0A4D-C997-42D4-885E-52B0B98A1C7F}" destId="{805293D4-AF2E-DF4C-9811-267B66C63F6A}" srcOrd="0" destOrd="0" presId="urn:microsoft.com/office/officeart/2005/8/layout/vList2"/>
    <dgm:cxn modelId="{632FE0CB-8D91-3F4B-B779-C2DC1705C97C}" type="presOf" srcId="{40A88A33-740A-424D-85D3-DFBE1D08DB8C}" destId="{CAE02B95-4512-C243-BB65-329052AC221C}" srcOrd="0" destOrd="0" presId="urn:microsoft.com/office/officeart/2005/8/layout/vList2"/>
    <dgm:cxn modelId="{A30068DC-C794-E04A-A8B6-B7ADCBFF82F6}" type="presOf" srcId="{CB300A90-D744-5A46-BE48-6148C390F6BB}" destId="{7DA4172D-B244-8249-B775-847463C26418}" srcOrd="0" destOrd="0" presId="urn:microsoft.com/office/officeart/2005/8/layout/vList2"/>
    <dgm:cxn modelId="{FDDBA6EB-0ACD-184E-860D-E92E80BF2CEC}" type="presOf" srcId="{0DD27B5C-E9FC-4A4A-BFBC-4000254B2EC7}" destId="{057E2C6B-DF94-E24C-A08B-55D3C094BDB9}" srcOrd="0" destOrd="0" presId="urn:microsoft.com/office/officeart/2005/8/layout/vList2"/>
    <dgm:cxn modelId="{D4AE27FA-5CB5-7843-9910-8AA669212A07}" srcId="{6284524D-0935-4FAE-ACF7-B9136F056D2B}" destId="{6EF6CB10-4A40-D147-A1D4-88F403E5C57E}" srcOrd="6" destOrd="0" parTransId="{16506539-14F3-0849-9940-7558C485776A}" sibTransId="{CE0E2EA1-3DE0-BF4C-A730-39D656C601F6}"/>
    <dgm:cxn modelId="{605C07FC-D643-4942-A2B3-6A0602AC4132}" type="presOf" srcId="{7D1132E5-8CAD-6843-A751-C92E932E67FB}" destId="{BAEF1554-AFF8-FF4E-B72E-EA75AB07E707}" srcOrd="0" destOrd="0" presId="urn:microsoft.com/office/officeart/2005/8/layout/vList2"/>
    <dgm:cxn modelId="{8ED3DD1A-2AA3-7246-9557-111DFFC0CD68}" type="presParOf" srcId="{365F1B94-D38E-EC43-B80D-3C8EE7FE7537}" destId="{32D7868D-EACF-C74E-9ECB-00B0F5176DBC}" srcOrd="0" destOrd="0" presId="urn:microsoft.com/office/officeart/2005/8/layout/vList2"/>
    <dgm:cxn modelId="{4E59867B-EF7E-0848-99CE-F90807DAB382}" type="presParOf" srcId="{365F1B94-D38E-EC43-B80D-3C8EE7FE7537}" destId="{4996039F-F7C9-5C42-B10C-FA3E62EEE0A0}" srcOrd="1" destOrd="0" presId="urn:microsoft.com/office/officeart/2005/8/layout/vList2"/>
    <dgm:cxn modelId="{03F3543D-627A-0C49-B199-5F3B766E8EFC}" type="presParOf" srcId="{365F1B94-D38E-EC43-B80D-3C8EE7FE7537}" destId="{805293D4-AF2E-DF4C-9811-267B66C63F6A}" srcOrd="2" destOrd="0" presId="urn:microsoft.com/office/officeart/2005/8/layout/vList2"/>
    <dgm:cxn modelId="{0EEE0CE7-893B-8D40-BDC9-CA007457F5BA}" type="presParOf" srcId="{365F1B94-D38E-EC43-B80D-3C8EE7FE7537}" destId="{8B5A15DF-352C-5941-9B99-0E42EC88D331}" srcOrd="3" destOrd="0" presId="urn:microsoft.com/office/officeart/2005/8/layout/vList2"/>
    <dgm:cxn modelId="{69DDD35A-38F8-2944-B2E4-D25DC2FF1583}" type="presParOf" srcId="{365F1B94-D38E-EC43-B80D-3C8EE7FE7537}" destId="{057E2C6B-DF94-E24C-A08B-55D3C094BDB9}" srcOrd="4" destOrd="0" presId="urn:microsoft.com/office/officeart/2005/8/layout/vList2"/>
    <dgm:cxn modelId="{9CF7DC0A-847A-364E-B98E-55CEDCBEA227}" type="presParOf" srcId="{365F1B94-D38E-EC43-B80D-3C8EE7FE7537}" destId="{6DC3CFF4-347D-7748-8063-9D00EE4D9C64}" srcOrd="5" destOrd="0" presId="urn:microsoft.com/office/officeart/2005/8/layout/vList2"/>
    <dgm:cxn modelId="{485DA652-C50D-944E-8B7D-117D3F073BC3}" type="presParOf" srcId="{365F1B94-D38E-EC43-B80D-3C8EE7FE7537}" destId="{36AB5419-5576-344D-BAFA-85575151D1CF}" srcOrd="6" destOrd="0" presId="urn:microsoft.com/office/officeart/2005/8/layout/vList2"/>
    <dgm:cxn modelId="{2A0A4816-D6D6-294F-B0EC-CCF3CDFBAF1F}" type="presParOf" srcId="{365F1B94-D38E-EC43-B80D-3C8EE7FE7537}" destId="{B994DF2F-487A-D749-9C88-01795D03A29A}" srcOrd="7" destOrd="0" presId="urn:microsoft.com/office/officeart/2005/8/layout/vList2"/>
    <dgm:cxn modelId="{9DA570E2-A965-C44A-A928-2B27E2BDE8BC}" type="presParOf" srcId="{365F1B94-D38E-EC43-B80D-3C8EE7FE7537}" destId="{0C53ED62-5AF1-1C48-9870-9734345162D5}" srcOrd="8" destOrd="0" presId="urn:microsoft.com/office/officeart/2005/8/layout/vList2"/>
    <dgm:cxn modelId="{D5927153-7FED-0C4E-BCDF-1E421DD20821}" type="presParOf" srcId="{365F1B94-D38E-EC43-B80D-3C8EE7FE7537}" destId="{DBE9881C-C959-FA4C-9B3A-0DC342FC2B32}" srcOrd="9" destOrd="0" presId="urn:microsoft.com/office/officeart/2005/8/layout/vList2"/>
    <dgm:cxn modelId="{069271C6-72D2-674A-9299-1A8281EC4F22}" type="presParOf" srcId="{365F1B94-D38E-EC43-B80D-3C8EE7FE7537}" destId="{CAE02B95-4512-C243-BB65-329052AC221C}" srcOrd="10" destOrd="0" presId="urn:microsoft.com/office/officeart/2005/8/layout/vList2"/>
    <dgm:cxn modelId="{F422760C-6FBD-7C49-BC6C-5F80016FFC97}" type="presParOf" srcId="{365F1B94-D38E-EC43-B80D-3C8EE7FE7537}" destId="{09AC222F-21AC-2D4C-8623-217F5214925A}" srcOrd="11" destOrd="0" presId="urn:microsoft.com/office/officeart/2005/8/layout/vList2"/>
    <dgm:cxn modelId="{80BC6AB1-B962-1042-A6DF-9CA2203434F4}" type="presParOf" srcId="{365F1B94-D38E-EC43-B80D-3C8EE7FE7537}" destId="{78A996E3-1DCC-F248-88E5-0B849E22EB27}" srcOrd="12" destOrd="0" presId="urn:microsoft.com/office/officeart/2005/8/layout/vList2"/>
    <dgm:cxn modelId="{F4BC3B8E-67CD-0247-A6B5-9E3E09F79A1E}" type="presParOf" srcId="{365F1B94-D38E-EC43-B80D-3C8EE7FE7537}" destId="{D4A14837-1DF8-FE44-95F8-B6AD16531DD6}" srcOrd="13" destOrd="0" presId="urn:microsoft.com/office/officeart/2005/8/layout/vList2"/>
    <dgm:cxn modelId="{9A9D5B23-29F2-F047-B9F5-4F4FA423CB20}" type="presParOf" srcId="{365F1B94-D38E-EC43-B80D-3C8EE7FE7537}" destId="{1A6C6CEC-FBD4-214E-A8AD-EE8D69435262}" srcOrd="14" destOrd="0" presId="urn:microsoft.com/office/officeart/2005/8/layout/vList2"/>
    <dgm:cxn modelId="{9DC2507F-19AE-994A-B9BA-CDEA6000B09C}" type="presParOf" srcId="{365F1B94-D38E-EC43-B80D-3C8EE7FE7537}" destId="{BAEC8CF5-73A9-CF40-B7DD-30C5FF759357}" srcOrd="15" destOrd="0" presId="urn:microsoft.com/office/officeart/2005/8/layout/vList2"/>
    <dgm:cxn modelId="{B7AB0B5A-247A-BF4E-A79F-0F548D2E2A18}" type="presParOf" srcId="{365F1B94-D38E-EC43-B80D-3C8EE7FE7537}" destId="{34C72AFE-1257-FA40-BD7C-09A99497041C}" srcOrd="16" destOrd="0" presId="urn:microsoft.com/office/officeart/2005/8/layout/vList2"/>
    <dgm:cxn modelId="{C7BCC191-5702-3841-AA8F-7FABAB6B45CB}" type="presParOf" srcId="{365F1B94-D38E-EC43-B80D-3C8EE7FE7537}" destId="{8FC5B240-981C-1D41-B846-9FF860D1ECD3}" srcOrd="17" destOrd="0" presId="urn:microsoft.com/office/officeart/2005/8/layout/vList2"/>
    <dgm:cxn modelId="{6255F337-05C5-A44F-ACF7-84CB22CC3D02}" type="presParOf" srcId="{365F1B94-D38E-EC43-B80D-3C8EE7FE7537}" destId="{7DA4172D-B244-8249-B775-847463C26418}" srcOrd="18" destOrd="0" presId="urn:microsoft.com/office/officeart/2005/8/layout/vList2"/>
    <dgm:cxn modelId="{E7AAAD4C-69CF-3844-BEAB-BA05FD588B29}" type="presParOf" srcId="{365F1B94-D38E-EC43-B80D-3C8EE7FE7537}" destId="{FA30A762-B3DA-DB47-AC8D-B32DFEA5C9F4}" srcOrd="19" destOrd="0" presId="urn:microsoft.com/office/officeart/2005/8/layout/vList2"/>
    <dgm:cxn modelId="{F1579F64-872C-7341-A77E-859DE137E364}" type="presParOf" srcId="{365F1B94-D38E-EC43-B80D-3C8EE7FE7537}" destId="{BAEF1554-AFF8-FF4E-B72E-EA75AB07E707}" srcOrd="2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D7868D-EACF-C74E-9ECB-00B0F5176DBC}">
      <dsp:nvSpPr>
        <dsp:cNvPr id="0" name=""/>
        <dsp:cNvSpPr/>
      </dsp:nvSpPr>
      <dsp:spPr>
        <a:xfrm>
          <a:off x="0" y="411263"/>
          <a:ext cx="6809015" cy="38376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Description of the program and training experience</a:t>
          </a:r>
        </a:p>
      </dsp:txBody>
      <dsp:txXfrm>
        <a:off x="18734" y="429997"/>
        <a:ext cx="6771547" cy="346292"/>
      </dsp:txXfrm>
    </dsp:sp>
    <dsp:sp modelId="{805293D4-AF2E-DF4C-9811-267B66C63F6A}">
      <dsp:nvSpPr>
        <dsp:cNvPr id="0" name=""/>
        <dsp:cNvSpPr/>
      </dsp:nvSpPr>
      <dsp:spPr>
        <a:xfrm>
          <a:off x="0" y="841103"/>
          <a:ext cx="6809015" cy="383760"/>
        </a:xfrm>
        <a:prstGeom prst="roundRect">
          <a:avLst/>
        </a:prstGeom>
        <a:solidFill>
          <a:schemeClr val="accent5">
            <a:hueOff val="-2074862"/>
            <a:satOff val="-8706"/>
            <a:lumOff val="-168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Specific rotations, experiences, or populations that match your training goals</a:t>
          </a:r>
        </a:p>
      </dsp:txBody>
      <dsp:txXfrm>
        <a:off x="18734" y="859837"/>
        <a:ext cx="6771547" cy="346292"/>
      </dsp:txXfrm>
    </dsp:sp>
    <dsp:sp modelId="{057E2C6B-DF94-E24C-A08B-55D3C094BDB9}">
      <dsp:nvSpPr>
        <dsp:cNvPr id="0" name=""/>
        <dsp:cNvSpPr/>
      </dsp:nvSpPr>
      <dsp:spPr>
        <a:xfrm>
          <a:off x="0" y="1270943"/>
          <a:ext cx="6809015" cy="383760"/>
        </a:xfrm>
        <a:prstGeom prst="roundRect">
          <a:avLst/>
        </a:prstGeom>
        <a:solidFill>
          <a:schemeClr val="accent5">
            <a:hueOff val="-4149723"/>
            <a:satOff val="-17412"/>
            <a:lumOff val="-337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Type of training faculty</a:t>
          </a:r>
        </a:p>
      </dsp:txBody>
      <dsp:txXfrm>
        <a:off x="18734" y="1289677"/>
        <a:ext cx="6771547" cy="346292"/>
      </dsp:txXfrm>
    </dsp:sp>
    <dsp:sp modelId="{36AB5419-5576-344D-BAFA-85575151D1CF}">
      <dsp:nvSpPr>
        <dsp:cNvPr id="0" name=""/>
        <dsp:cNvSpPr/>
      </dsp:nvSpPr>
      <dsp:spPr>
        <a:xfrm>
          <a:off x="0" y="1700784"/>
          <a:ext cx="6809015" cy="383760"/>
        </a:xfrm>
        <a:prstGeom prst="roundRect">
          <a:avLst/>
        </a:prstGeom>
        <a:solidFill>
          <a:schemeClr val="accent5">
            <a:hueOff val="-6224585"/>
            <a:satOff val="-26118"/>
            <a:lumOff val="-5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Breadth vs depth of training</a:t>
          </a:r>
        </a:p>
      </dsp:txBody>
      <dsp:txXfrm>
        <a:off x="18734" y="1719518"/>
        <a:ext cx="6771547" cy="346292"/>
      </dsp:txXfrm>
    </dsp:sp>
    <dsp:sp modelId="{0C53ED62-5AF1-1C48-9870-9734345162D5}">
      <dsp:nvSpPr>
        <dsp:cNvPr id="0" name=""/>
        <dsp:cNvSpPr/>
      </dsp:nvSpPr>
      <dsp:spPr>
        <a:xfrm>
          <a:off x="0" y="2130624"/>
          <a:ext cx="6809015" cy="383760"/>
        </a:xfrm>
        <a:prstGeom prst="roundRect">
          <a:avLst/>
        </a:prstGeom>
        <a:solidFill>
          <a:schemeClr val="accent5">
            <a:hueOff val="-8299447"/>
            <a:satOff val="-34824"/>
            <a:lumOff val="-674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Size of the internship program (faculty, staff, trainees)</a:t>
          </a:r>
        </a:p>
      </dsp:txBody>
      <dsp:txXfrm>
        <a:off x="18734" y="2149358"/>
        <a:ext cx="6771547" cy="346292"/>
      </dsp:txXfrm>
    </dsp:sp>
    <dsp:sp modelId="{CAE02B95-4512-C243-BB65-329052AC221C}">
      <dsp:nvSpPr>
        <dsp:cNvPr id="0" name=""/>
        <dsp:cNvSpPr/>
      </dsp:nvSpPr>
      <dsp:spPr>
        <a:xfrm>
          <a:off x="0" y="2560464"/>
          <a:ext cx="6809015" cy="383760"/>
        </a:xfrm>
        <a:prstGeom prst="roundRect">
          <a:avLst/>
        </a:prstGeom>
        <a:solidFill>
          <a:schemeClr val="accent5">
            <a:hueOff val="-10374308"/>
            <a:satOff val="-43529"/>
            <a:lumOff val="-843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Stipends, perks and benefits</a:t>
          </a:r>
        </a:p>
      </dsp:txBody>
      <dsp:txXfrm>
        <a:off x="18734" y="2579198"/>
        <a:ext cx="6771547" cy="346292"/>
      </dsp:txXfrm>
    </dsp:sp>
    <dsp:sp modelId="{78A996E3-1DCC-F248-88E5-0B849E22EB27}">
      <dsp:nvSpPr>
        <dsp:cNvPr id="0" name=""/>
        <dsp:cNvSpPr/>
      </dsp:nvSpPr>
      <dsp:spPr>
        <a:xfrm>
          <a:off x="0" y="2990304"/>
          <a:ext cx="6809015" cy="383760"/>
        </a:xfrm>
        <a:prstGeom prst="roundRect">
          <a:avLst/>
        </a:prstGeom>
        <a:solidFill>
          <a:schemeClr val="accent5">
            <a:hueOff val="-12449171"/>
            <a:satOff val="-52235"/>
            <a:lumOff val="-1011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Location</a:t>
          </a:r>
        </a:p>
      </dsp:txBody>
      <dsp:txXfrm>
        <a:off x="18734" y="3009038"/>
        <a:ext cx="6771547" cy="346292"/>
      </dsp:txXfrm>
    </dsp:sp>
    <dsp:sp modelId="{1A6C6CEC-FBD4-214E-A8AD-EE8D69435262}">
      <dsp:nvSpPr>
        <dsp:cNvPr id="0" name=""/>
        <dsp:cNvSpPr/>
      </dsp:nvSpPr>
      <dsp:spPr>
        <a:xfrm>
          <a:off x="0" y="3420144"/>
          <a:ext cx="6809015" cy="383760"/>
        </a:xfrm>
        <a:prstGeom prst="roundRect">
          <a:avLst/>
        </a:prstGeom>
        <a:solidFill>
          <a:schemeClr val="accent5">
            <a:hueOff val="-14524031"/>
            <a:satOff val="-60941"/>
            <a:lumOff val="-11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Diversity of faculty, staff, patient population</a:t>
          </a:r>
        </a:p>
      </dsp:txBody>
      <dsp:txXfrm>
        <a:off x="18734" y="3438878"/>
        <a:ext cx="6771547" cy="346292"/>
      </dsp:txXfrm>
    </dsp:sp>
    <dsp:sp modelId="{34C72AFE-1257-FA40-BD7C-09A99497041C}">
      <dsp:nvSpPr>
        <dsp:cNvPr id="0" name=""/>
        <dsp:cNvSpPr/>
      </dsp:nvSpPr>
      <dsp:spPr>
        <a:xfrm>
          <a:off x="0" y="3849984"/>
          <a:ext cx="6809015" cy="383760"/>
        </a:xfrm>
        <a:prstGeom prst="roundRect">
          <a:avLst/>
        </a:prstGeom>
        <a:solidFill>
          <a:schemeClr val="accent5">
            <a:hueOff val="-16598893"/>
            <a:satOff val="-69647"/>
            <a:lumOff val="-134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Research opportunities</a:t>
          </a:r>
        </a:p>
      </dsp:txBody>
      <dsp:txXfrm>
        <a:off x="18734" y="3868718"/>
        <a:ext cx="6771547" cy="346292"/>
      </dsp:txXfrm>
    </dsp:sp>
    <dsp:sp modelId="{7DA4172D-B244-8249-B775-847463C26418}">
      <dsp:nvSpPr>
        <dsp:cNvPr id="0" name=""/>
        <dsp:cNvSpPr/>
      </dsp:nvSpPr>
      <dsp:spPr>
        <a:xfrm>
          <a:off x="0" y="4279824"/>
          <a:ext cx="6809015" cy="383760"/>
        </a:xfrm>
        <a:prstGeom prst="roundRect">
          <a:avLst/>
        </a:prstGeom>
        <a:solidFill>
          <a:schemeClr val="accent5">
            <a:hueOff val="-18673755"/>
            <a:satOff val="-78353"/>
            <a:lumOff val="-1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Accredited vs non-accredited</a:t>
          </a:r>
        </a:p>
      </dsp:txBody>
      <dsp:txXfrm>
        <a:off x="18734" y="4298558"/>
        <a:ext cx="6771547" cy="346292"/>
      </dsp:txXfrm>
    </dsp:sp>
    <dsp:sp modelId="{BAEF1554-AFF8-FF4E-B72E-EA75AB07E707}">
      <dsp:nvSpPr>
        <dsp:cNvPr id="0" name=""/>
        <dsp:cNvSpPr/>
      </dsp:nvSpPr>
      <dsp:spPr>
        <a:xfrm>
          <a:off x="0" y="4709664"/>
          <a:ext cx="6809015" cy="383760"/>
        </a:xfrm>
        <a:prstGeom prst="roundRect">
          <a:avLst/>
        </a:prstGeom>
        <a:solidFill>
          <a:schemeClr val="accent5">
            <a:hueOff val="-20748616"/>
            <a:satOff val="-87059"/>
            <a:lumOff val="-168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Do I meet the application requirements?</a:t>
          </a:r>
        </a:p>
      </dsp:txBody>
      <dsp:txXfrm>
        <a:off x="18734" y="4728398"/>
        <a:ext cx="6771547" cy="34629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5153C3-706B-4A4C-9A7C-D2AC84C5D20F}" type="datetimeFigureOut">
              <a:rPr lang="en-US" smtClean="0"/>
              <a:t>7/14/22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BE0A20-DEE2-4ADC-B82E-1970C63B1CF9}" type="slidenum">
              <a:rPr lang="en-US" smtClean="0"/>
              <a:t>‹#›</a:t>
            </a:fld>
            <a:endParaRPr lang="en-US"/>
          </a:p>
        </p:txBody>
      </p:sp>
    </p:spTree>
    <p:extLst>
      <p:ext uri="{BB962C8B-B14F-4D97-AF65-F5344CB8AC3E}">
        <p14:creationId xmlns:p14="http://schemas.microsoft.com/office/powerpoint/2010/main" val="3717975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1</a:t>
            </a:fld>
            <a:endParaRPr lang="en-US"/>
          </a:p>
        </p:txBody>
      </p:sp>
    </p:spTree>
    <p:extLst>
      <p:ext uri="{BB962C8B-B14F-4D97-AF65-F5344CB8AC3E}">
        <p14:creationId xmlns:p14="http://schemas.microsoft.com/office/powerpoint/2010/main" val="34429303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Year of application</a:t>
            </a:r>
          </a:p>
          <a:p>
            <a:r>
              <a:rPr lang="en-US" dirty="0"/>
              <a:t>Type of sites applied to </a:t>
            </a:r>
          </a:p>
          <a:p>
            <a:r>
              <a:rPr lang="en-US" dirty="0"/>
              <a:t>Geographic restrictions or other things we looked for</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15409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302522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to start looking at sites</a:t>
            </a:r>
          </a:p>
          <a:p>
            <a:r>
              <a:rPr lang="en-US" dirty="0"/>
              <a:t>When to have a final(</a:t>
            </a:r>
            <a:r>
              <a:rPr lang="en-US" dirty="0" err="1"/>
              <a:t>ish</a:t>
            </a:r>
            <a:r>
              <a:rPr lang="en-US" dirty="0"/>
              <a:t>) site list</a:t>
            </a:r>
          </a:p>
          <a:p>
            <a:r>
              <a:rPr lang="en-US" dirty="0"/>
              <a:t>Reaching out to letter writers </a:t>
            </a:r>
          </a:p>
          <a:p>
            <a:r>
              <a:rPr lang="en-US" dirty="0"/>
              <a:t>Making sure hours are correctly tracked</a:t>
            </a:r>
          </a:p>
          <a:p>
            <a:r>
              <a:rPr lang="en-US" dirty="0"/>
              <a:t>Essays</a:t>
            </a:r>
          </a:p>
          <a:p>
            <a:r>
              <a:rPr lang="en-US" dirty="0"/>
              <a:t>Cover Letters</a:t>
            </a:r>
          </a:p>
          <a:p>
            <a:r>
              <a:rPr lang="en-US" dirty="0"/>
              <a:t>Requesting Transcripts </a:t>
            </a:r>
          </a:p>
          <a:p>
            <a:r>
              <a:rPr lang="en-US" dirty="0"/>
              <a:t>Gathering supplemental materials </a:t>
            </a:r>
          </a:p>
          <a:p>
            <a:r>
              <a:rPr lang="en-US" dirty="0"/>
              <a:t>Getting people to review your materials </a:t>
            </a:r>
          </a:p>
          <a:p>
            <a:endParaRPr lang="en-US" dirty="0"/>
          </a:p>
          <a:p>
            <a:r>
              <a:rPr lang="en-US" dirty="0"/>
              <a:t>SITES - any other ways of finding sites? What to look for, how many, etc., due date, supplemental materials </a:t>
            </a:r>
          </a:p>
          <a:p>
            <a:r>
              <a:rPr lang="en-US" dirty="0"/>
              <a:t>LETTER WRITERS – ASK EARLY ask if they are willing and what materials they need or want to write an exemplary letter, and when they need it by. Can use the standard reference form to structure the information you provide</a:t>
            </a:r>
          </a:p>
          <a:p>
            <a:r>
              <a:rPr lang="en-US" dirty="0"/>
              <a:t>HOURS – make sure your hours are accurate and categorized by the APPI (e.g., CL, age, sex, assessments, etc.) </a:t>
            </a:r>
          </a:p>
          <a:p>
            <a:r>
              <a:rPr lang="en-US" dirty="0"/>
              <a:t>ESSAYS</a:t>
            </a:r>
          </a:p>
          <a:p>
            <a:r>
              <a:rPr lang="en-US" dirty="0"/>
              <a:t>LETTERS</a:t>
            </a:r>
          </a:p>
          <a:p>
            <a:r>
              <a:rPr lang="en-US" dirty="0"/>
              <a:t>REVIEWERS – have a variety of individuals review but not so many that it becomes overwhelming </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92286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729720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038668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Practice with people that you don’t know at your school or with professors that make you nervous. My practice interview with my advisor was by far the hardest/ scariest and it set me up well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944333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870855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718750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Lots of things happen and I had virtual interview when I planned to be in person </a:t>
            </a:r>
          </a:p>
          <a:p>
            <a:endParaRPr lang="en-US" dirty="0"/>
          </a:p>
          <a:p>
            <a:r>
              <a:rPr lang="en-US" dirty="0"/>
              <a:t>Make sure you know your grad program’s hours requirements and the requirements of the state you want to get licensed in </a:t>
            </a:r>
          </a:p>
          <a:p>
            <a:endParaRPr lang="en-US" dirty="0"/>
          </a:p>
          <a:p>
            <a:r>
              <a:rPr lang="en-US" dirty="0"/>
              <a:t>Important to consider what it would be like if everything was closed/you had to WFH</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914305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54009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2</a:t>
            </a:fld>
            <a:endParaRPr lang="en-US"/>
          </a:p>
        </p:txBody>
      </p:sp>
    </p:spTree>
    <p:extLst>
      <p:ext uri="{BB962C8B-B14F-4D97-AF65-F5344CB8AC3E}">
        <p14:creationId xmlns:p14="http://schemas.microsoft.com/office/powerpoint/2010/main" val="1184255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BE0A20-DEE2-4ADC-B82E-1970C63B1CF9}" type="slidenum">
              <a:rPr lang="en-US" smtClean="0"/>
              <a:t>6</a:t>
            </a:fld>
            <a:endParaRPr lang="en-US"/>
          </a:p>
        </p:txBody>
      </p:sp>
    </p:spTree>
    <p:extLst>
      <p:ext uri="{BB962C8B-B14F-4D97-AF65-F5344CB8AC3E}">
        <p14:creationId xmlns:p14="http://schemas.microsoft.com/office/powerpoint/2010/main" val="1673230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13</a:t>
            </a:fld>
            <a:endParaRPr lang="en-US"/>
          </a:p>
        </p:txBody>
      </p:sp>
    </p:spTree>
    <p:extLst>
      <p:ext uri="{BB962C8B-B14F-4D97-AF65-F5344CB8AC3E}">
        <p14:creationId xmlns:p14="http://schemas.microsoft.com/office/powerpoint/2010/main" val="40540097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15</a:t>
            </a:fld>
            <a:endParaRPr lang="en-US"/>
          </a:p>
        </p:txBody>
      </p:sp>
    </p:spTree>
    <p:extLst>
      <p:ext uri="{BB962C8B-B14F-4D97-AF65-F5344CB8AC3E}">
        <p14:creationId xmlns:p14="http://schemas.microsoft.com/office/powerpoint/2010/main" val="1184255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16</a:t>
            </a:fld>
            <a:endParaRPr lang="en-US"/>
          </a:p>
        </p:txBody>
      </p:sp>
    </p:spTree>
    <p:extLst>
      <p:ext uri="{BB962C8B-B14F-4D97-AF65-F5344CB8AC3E}">
        <p14:creationId xmlns:p14="http://schemas.microsoft.com/office/powerpoint/2010/main" val="545195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9CF370CB-7260-C260-4D5F-9EADC06CA0D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1363" indent="-284163">
              <a:spcBef>
                <a:spcPct val="30000"/>
              </a:spcBef>
              <a:defRPr sz="1200">
                <a:solidFill>
                  <a:schemeClr val="tx1"/>
                </a:solidFill>
                <a:latin typeface="Times New Roman" panose="02020603050405020304" pitchFamily="18" charset="0"/>
              </a:defRPr>
            </a:lvl2pPr>
            <a:lvl3pPr marL="1141413" indent="-227013">
              <a:spcBef>
                <a:spcPct val="30000"/>
              </a:spcBef>
              <a:defRPr sz="1200">
                <a:solidFill>
                  <a:schemeClr val="tx1"/>
                </a:solidFill>
                <a:latin typeface="Times New Roman" panose="02020603050405020304" pitchFamily="18" charset="0"/>
              </a:defRPr>
            </a:lvl3pPr>
            <a:lvl4pPr marL="1598613" indent="-227013">
              <a:spcBef>
                <a:spcPct val="30000"/>
              </a:spcBef>
              <a:defRPr sz="1200">
                <a:solidFill>
                  <a:schemeClr val="tx1"/>
                </a:solidFill>
                <a:latin typeface="Times New Roman" panose="02020603050405020304" pitchFamily="18" charset="0"/>
              </a:defRPr>
            </a:lvl4pPr>
            <a:lvl5pPr marL="2054225" indent="-227013">
              <a:spcBef>
                <a:spcPct val="30000"/>
              </a:spcBef>
              <a:defRPr sz="1200">
                <a:solidFill>
                  <a:schemeClr val="tx1"/>
                </a:solidFill>
                <a:latin typeface="Times New Roman" panose="02020603050405020304" pitchFamily="18" charset="0"/>
              </a:defRPr>
            </a:lvl5pPr>
            <a:lvl6pPr marL="2511425" indent="-227013" eaLnBrk="0" fontAlgn="base" hangingPunct="0">
              <a:spcBef>
                <a:spcPct val="30000"/>
              </a:spcBef>
              <a:spcAft>
                <a:spcPct val="0"/>
              </a:spcAft>
              <a:defRPr sz="1200">
                <a:solidFill>
                  <a:schemeClr val="tx1"/>
                </a:solidFill>
                <a:latin typeface="Times New Roman" panose="02020603050405020304" pitchFamily="18" charset="0"/>
              </a:defRPr>
            </a:lvl6pPr>
            <a:lvl7pPr marL="2968625" indent="-227013" eaLnBrk="0" fontAlgn="base" hangingPunct="0">
              <a:spcBef>
                <a:spcPct val="30000"/>
              </a:spcBef>
              <a:spcAft>
                <a:spcPct val="0"/>
              </a:spcAft>
              <a:defRPr sz="1200">
                <a:solidFill>
                  <a:schemeClr val="tx1"/>
                </a:solidFill>
                <a:latin typeface="Times New Roman" panose="02020603050405020304" pitchFamily="18" charset="0"/>
              </a:defRPr>
            </a:lvl7pPr>
            <a:lvl8pPr marL="3425825" indent="-227013" eaLnBrk="0" fontAlgn="base" hangingPunct="0">
              <a:spcBef>
                <a:spcPct val="30000"/>
              </a:spcBef>
              <a:spcAft>
                <a:spcPct val="0"/>
              </a:spcAft>
              <a:defRPr sz="1200">
                <a:solidFill>
                  <a:schemeClr val="tx1"/>
                </a:solidFill>
                <a:latin typeface="Times New Roman" panose="02020603050405020304" pitchFamily="18" charset="0"/>
              </a:defRPr>
            </a:lvl8pPr>
            <a:lvl9pPr marL="3883025" indent="-227013"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DCC5DDD-D1D4-EC4D-9AFB-45EAC5F26C22}"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6147" name="Rectangle 2">
            <a:extLst>
              <a:ext uri="{FF2B5EF4-FFF2-40B4-BE49-F238E27FC236}">
                <a16:creationId xmlns:a16="http://schemas.microsoft.com/office/drawing/2014/main" id="{9E6B6E74-2036-AE51-5334-4A116A06E40A}"/>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69EFA320-2DA3-CDC1-F5C9-9F8519B068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C05E10A1-7304-414D-268C-30EBC812F7EE}"/>
              </a:ext>
            </a:extLst>
          </p:cNvPr>
          <p:cNvSpPr>
            <a:spLocks noGrp="1" noRot="1" noChangeAspect="1" noChangeArrowheads="1" noTextEdit="1"/>
          </p:cNvSpPr>
          <p:nvPr>
            <p:ph type="sldImg"/>
          </p:nvPr>
        </p:nvSpPr>
        <p:spPr>
          <a:ln/>
        </p:spPr>
      </p:sp>
      <p:sp>
        <p:nvSpPr>
          <p:cNvPr id="8195" name="Notes Placeholder 2">
            <a:extLst>
              <a:ext uri="{FF2B5EF4-FFF2-40B4-BE49-F238E27FC236}">
                <a16:creationId xmlns:a16="http://schemas.microsoft.com/office/drawing/2014/main" id="{197B5894-4D51-2F6D-4ED5-31C8920217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Consider whether these are the types of people you want to be working with and learning from</a:t>
            </a:r>
          </a:p>
          <a:p>
            <a:endParaRPr lang="en-US" altLang="en-US"/>
          </a:p>
        </p:txBody>
      </p:sp>
      <p:sp>
        <p:nvSpPr>
          <p:cNvPr id="8196" name="Slide Number Placeholder 3">
            <a:extLst>
              <a:ext uri="{FF2B5EF4-FFF2-40B4-BE49-F238E27FC236}">
                <a16:creationId xmlns:a16="http://schemas.microsoft.com/office/drawing/2014/main" id="{7F383D4E-F327-08E4-9BB3-16746234BC3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4538" indent="-285750">
              <a:defRPr sz="2400">
                <a:solidFill>
                  <a:schemeClr val="tx1"/>
                </a:solidFill>
                <a:latin typeface="Arial" panose="020B0604020202020204" pitchFamily="34" charset="0"/>
              </a:defRPr>
            </a:lvl2pPr>
            <a:lvl3pPr marL="1144588" indent="-228600">
              <a:defRPr sz="2400">
                <a:solidFill>
                  <a:schemeClr val="tx1"/>
                </a:solidFill>
                <a:latin typeface="Arial" panose="020B0604020202020204" pitchFamily="34" charset="0"/>
              </a:defRPr>
            </a:lvl3pPr>
            <a:lvl4pPr marL="1603375" indent="-228600">
              <a:defRPr sz="2400">
                <a:solidFill>
                  <a:schemeClr val="tx1"/>
                </a:solidFill>
                <a:latin typeface="Arial" panose="020B0604020202020204" pitchFamily="34" charset="0"/>
              </a:defRPr>
            </a:lvl4pPr>
            <a:lvl5pPr marL="2060575" indent="-228600">
              <a:defRPr sz="2400">
                <a:solidFill>
                  <a:schemeClr val="tx1"/>
                </a:solidFill>
                <a:latin typeface="Arial" panose="020B0604020202020204" pitchFamily="34" charset="0"/>
              </a:defRPr>
            </a:lvl5pPr>
            <a:lvl6pPr marL="2517775" indent="-228600" eaLnBrk="0" fontAlgn="base" hangingPunct="0">
              <a:spcBef>
                <a:spcPct val="0"/>
              </a:spcBef>
              <a:spcAft>
                <a:spcPct val="0"/>
              </a:spcAft>
              <a:defRPr sz="2400">
                <a:solidFill>
                  <a:schemeClr val="tx1"/>
                </a:solidFill>
                <a:latin typeface="Arial" panose="020B0604020202020204" pitchFamily="34" charset="0"/>
              </a:defRPr>
            </a:lvl6pPr>
            <a:lvl7pPr marL="2974975" indent="-228600" eaLnBrk="0" fontAlgn="base" hangingPunct="0">
              <a:spcBef>
                <a:spcPct val="0"/>
              </a:spcBef>
              <a:spcAft>
                <a:spcPct val="0"/>
              </a:spcAft>
              <a:defRPr sz="2400">
                <a:solidFill>
                  <a:schemeClr val="tx1"/>
                </a:solidFill>
                <a:latin typeface="Arial" panose="020B0604020202020204" pitchFamily="34" charset="0"/>
              </a:defRPr>
            </a:lvl7pPr>
            <a:lvl8pPr marL="3432175" indent="-228600" eaLnBrk="0" fontAlgn="base" hangingPunct="0">
              <a:spcBef>
                <a:spcPct val="0"/>
              </a:spcBef>
              <a:spcAft>
                <a:spcPct val="0"/>
              </a:spcAft>
              <a:defRPr sz="2400">
                <a:solidFill>
                  <a:schemeClr val="tx1"/>
                </a:solidFill>
                <a:latin typeface="Arial" panose="020B0604020202020204" pitchFamily="34" charset="0"/>
              </a:defRPr>
            </a:lvl8pPr>
            <a:lvl9pPr marL="3889375"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CA4F37-30E2-4E43-8FFC-1CC46F9A944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54484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600">
                <a:latin typeface="Cambria" panose="02040503050406030204" pitchFamily="18" charset="0"/>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800">
                <a:latin typeface="Cambria" panose="020405030504060302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sz="1400">
                <a:latin typeface="Cambria" panose="02040503050406030204" pitchFamily="18" charset="0"/>
              </a:defRPr>
            </a:lvl1pPr>
          </a:lstStyle>
          <a:p>
            <a:fld id="{5CBD6D51-B1BF-4715-A036-004D317A57E8}" type="datetimeFigureOut">
              <a:rPr lang="en-US" smtClean="0"/>
              <a:pPr/>
              <a:t>7/14/22</a:t>
            </a:fld>
            <a:endParaRPr lang="en-US"/>
          </a:p>
        </p:txBody>
      </p:sp>
      <p:sp>
        <p:nvSpPr>
          <p:cNvPr id="5" name="Footer Placeholder 4"/>
          <p:cNvSpPr>
            <a:spLocks noGrp="1"/>
          </p:cNvSpPr>
          <p:nvPr>
            <p:ph type="ftr" sz="quarter" idx="11"/>
          </p:nvPr>
        </p:nvSpPr>
        <p:spPr/>
        <p:txBody>
          <a:bodyPr/>
          <a:lstStyle>
            <a:lvl1pPr>
              <a:defRPr sz="1400">
                <a:latin typeface="Cambria" panose="02040503050406030204" pitchFamily="18" charset="0"/>
              </a:defRPr>
            </a:lvl1pPr>
          </a:lstStyle>
          <a:p>
            <a:endParaRPr lang="en-US" dirty="0"/>
          </a:p>
        </p:txBody>
      </p:sp>
      <p:sp>
        <p:nvSpPr>
          <p:cNvPr id="6" name="Slide Number Placeholder 5"/>
          <p:cNvSpPr>
            <a:spLocks noGrp="1"/>
          </p:cNvSpPr>
          <p:nvPr>
            <p:ph type="sldNum" sz="quarter" idx="12"/>
          </p:nvPr>
        </p:nvSpPr>
        <p:spPr/>
        <p:txBody>
          <a:bodyPr/>
          <a:lstStyle>
            <a:lvl1pPr>
              <a:defRPr sz="1400">
                <a:latin typeface="Cambria" panose="02040503050406030204" pitchFamily="18" charset="0"/>
              </a:defRPr>
            </a:lvl1pPr>
          </a:lstStyle>
          <a:p>
            <a:fld id="{29BA9B48-D0CA-41FD-A227-DEEB8ACFB85B}" type="slidenum">
              <a:rPr lang="en-US" smtClean="0"/>
              <a:pPr/>
              <a:t>‹#›</a:t>
            </a:fld>
            <a:endParaRPr lang="en-US"/>
          </a:p>
        </p:txBody>
      </p:sp>
    </p:spTree>
    <p:extLst>
      <p:ext uri="{BB962C8B-B14F-4D97-AF65-F5344CB8AC3E}">
        <p14:creationId xmlns:p14="http://schemas.microsoft.com/office/powerpoint/2010/main" val="744327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BD6D51-B1BF-4715-A036-004D317A57E8}" type="datetimeFigureOut">
              <a:rPr lang="en-US" smtClean="0"/>
              <a:t>7/14/22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3693169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BD6D51-B1BF-4715-A036-004D317A57E8}" type="datetimeFigureOut">
              <a:rPr lang="en-US" smtClean="0"/>
              <a:t>7/14/22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2548845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2"/>
            </a:gs>
            <a:gs pos="5000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6D56C9BA-0359-6209-A603-7DC35EAB6182}"/>
              </a:ext>
            </a:extLst>
          </p:cNvPr>
          <p:cNvGrpSpPr>
            <a:grpSpLocks/>
          </p:cNvGrpSpPr>
          <p:nvPr/>
        </p:nvGrpSpPr>
        <p:grpSpPr bwMode="auto">
          <a:xfrm>
            <a:off x="0" y="1"/>
            <a:ext cx="12192000" cy="6918325"/>
            <a:chOff x="0" y="0"/>
            <a:chExt cx="5760" cy="4358"/>
          </a:xfrm>
        </p:grpSpPr>
        <p:sp>
          <p:nvSpPr>
            <p:cNvPr id="5" name="Rectangle 3">
              <a:extLst>
                <a:ext uri="{FF2B5EF4-FFF2-40B4-BE49-F238E27FC236}">
                  <a16:creationId xmlns:a16="http://schemas.microsoft.com/office/drawing/2014/main" id="{32E101D0-AD98-D2CC-8B07-E5B967B59C68}"/>
                </a:ext>
              </a:extLst>
            </p:cNvPr>
            <p:cNvSpPr>
              <a:spLocks noChangeArrowheads="1"/>
            </p:cNvSpPr>
            <p:nvPr/>
          </p:nvSpPr>
          <p:spPr bwMode="invGray">
            <a:xfrm>
              <a:off x="5533" y="280"/>
              <a:ext cx="227" cy="1986"/>
            </a:xfrm>
            <a:prstGeom prst="rect">
              <a:avLst/>
            </a:prstGeom>
            <a:gradFill rotWithShape="0">
              <a:gsLst>
                <a:gs pos="0">
                  <a:schemeClr val="bg2"/>
                </a:gs>
                <a:gs pos="50000">
                  <a:schemeClr val="hlink"/>
                </a:gs>
                <a:gs pos="100000">
                  <a:schemeClr val="bg2"/>
                </a:gs>
              </a:gsLst>
              <a:lin ang="0" scaled="1"/>
            </a:gradFill>
            <a:ln w="9525">
              <a:noFill/>
              <a:miter lim="800000"/>
              <a:headEnd/>
              <a:tailEnd/>
            </a:ln>
          </p:spPr>
          <p:txBody>
            <a:bodyPr wrap="none" anchor="ctr"/>
            <a:lstStyle/>
            <a:p>
              <a:pPr eaLnBrk="1" hangingPunct="1">
                <a:spcBef>
                  <a:spcPct val="20000"/>
                </a:spcBef>
                <a:defRPr/>
              </a:pPr>
              <a:endParaRPr lang="en-US" sz="1800" dirty="0">
                <a:latin typeface="Arial" charset="0"/>
              </a:endParaRPr>
            </a:p>
          </p:txBody>
        </p:sp>
        <p:sp>
          <p:nvSpPr>
            <p:cNvPr id="6" name="Freeform 4">
              <a:extLst>
                <a:ext uri="{FF2B5EF4-FFF2-40B4-BE49-F238E27FC236}">
                  <a16:creationId xmlns:a16="http://schemas.microsoft.com/office/drawing/2014/main" id="{687601CF-2B86-0462-8569-2D1DC678C62D}"/>
                </a:ext>
              </a:extLst>
            </p:cNvPr>
            <p:cNvSpPr>
              <a:spLocks/>
            </p:cNvSpPr>
            <p:nvPr/>
          </p:nvSpPr>
          <p:spPr bwMode="invGray">
            <a:xfrm>
              <a:off x="0" y="0"/>
              <a:ext cx="5760" cy="1344"/>
            </a:xfrm>
            <a:custGeom>
              <a:avLst/>
              <a:gdLst/>
              <a:ahLst/>
              <a:cxnLst>
                <a:cxn ang="0">
                  <a:pos x="0" y="0"/>
                </a:cxn>
                <a:cxn ang="0">
                  <a:pos x="5760" y="0"/>
                </a:cxn>
                <a:cxn ang="0">
                  <a:pos x="5760" y="720"/>
                </a:cxn>
                <a:cxn ang="0">
                  <a:pos x="3600" y="624"/>
                </a:cxn>
                <a:cxn ang="0">
                  <a:pos x="0" y="1000"/>
                </a:cxn>
                <a:cxn ang="0">
                  <a:pos x="0" y="0"/>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w="9525">
              <a:noFill/>
              <a:round/>
              <a:headEnd/>
              <a:tailEnd/>
            </a:ln>
          </p:spPr>
          <p:txBody>
            <a:bodyPr wrap="none" anchor="ctr"/>
            <a:lstStyle/>
            <a:p>
              <a:pPr eaLnBrk="1" hangingPunct="1">
                <a:spcBef>
                  <a:spcPct val="20000"/>
                </a:spcBef>
                <a:defRPr/>
              </a:pPr>
              <a:endParaRPr lang="en-US" sz="1800" dirty="0">
                <a:latin typeface="Arial" charset="0"/>
              </a:endParaRPr>
            </a:p>
          </p:txBody>
        </p:sp>
        <p:sp>
          <p:nvSpPr>
            <p:cNvPr id="7" name="Freeform 5">
              <a:extLst>
                <a:ext uri="{FF2B5EF4-FFF2-40B4-BE49-F238E27FC236}">
                  <a16:creationId xmlns:a16="http://schemas.microsoft.com/office/drawing/2014/main" id="{B7F247AB-7653-56E3-0503-38B9038CF498}"/>
                </a:ext>
              </a:extLst>
            </p:cNvPr>
            <p:cNvSpPr>
              <a:spLocks/>
            </p:cNvSpPr>
            <p:nvPr/>
          </p:nvSpPr>
          <p:spPr bwMode="invGray">
            <a:xfrm>
              <a:off x="0" y="733"/>
              <a:ext cx="5760" cy="3587"/>
            </a:xfrm>
            <a:custGeom>
              <a:avLst/>
              <a:gdLst/>
              <a:ahLst/>
              <a:cxnLst>
                <a:cxn ang="0">
                  <a:pos x="0" y="582"/>
                </a:cxn>
                <a:cxn ang="0">
                  <a:pos x="2640" y="267"/>
                </a:cxn>
                <a:cxn ang="0">
                  <a:pos x="3373" y="160"/>
                </a:cxn>
                <a:cxn ang="0">
                  <a:pos x="5760" y="358"/>
                </a:cxn>
                <a:cxn ang="0">
                  <a:pos x="5760" y="3587"/>
                </a:cxn>
                <a:cxn ang="0">
                  <a:pos x="0" y="3587"/>
                </a:cxn>
                <a:cxn ang="0">
                  <a:pos x="0" y="582"/>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sp>
          <p:nvSpPr>
            <p:cNvPr id="8" name="Freeform 6">
              <a:extLst>
                <a:ext uri="{FF2B5EF4-FFF2-40B4-BE49-F238E27FC236}">
                  <a16:creationId xmlns:a16="http://schemas.microsoft.com/office/drawing/2014/main" id="{0D2F8A56-5DB2-DE6C-40A2-D0C71A2F2B59}"/>
                </a:ext>
              </a:extLst>
            </p:cNvPr>
            <p:cNvSpPr>
              <a:spLocks/>
            </p:cNvSpPr>
            <p:nvPr/>
          </p:nvSpPr>
          <p:spPr bwMode="invGray">
            <a:xfrm>
              <a:off x="0" y="184"/>
              <a:ext cx="5760" cy="538"/>
            </a:xfrm>
            <a:custGeom>
              <a:avLst/>
              <a:gdLst/>
              <a:ahLst/>
              <a:cxnLst>
                <a:cxn ang="0">
                  <a:pos x="0" y="163"/>
                </a:cxn>
                <a:cxn ang="0">
                  <a:pos x="0" y="403"/>
                </a:cxn>
                <a:cxn ang="0">
                  <a:pos x="1773" y="443"/>
                </a:cxn>
                <a:cxn ang="0">
                  <a:pos x="4573" y="176"/>
                </a:cxn>
                <a:cxn ang="0">
                  <a:pos x="5760" y="536"/>
                </a:cxn>
                <a:cxn ang="0">
                  <a:pos x="5760" y="163"/>
                </a:cxn>
                <a:cxn ang="0">
                  <a:pos x="4560" y="29"/>
                </a:cxn>
                <a:cxn ang="0">
                  <a:pos x="1987" y="336"/>
                </a:cxn>
                <a:cxn ang="0">
                  <a:pos x="0" y="163"/>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w="9525">
              <a:noFill/>
              <a:round/>
              <a:headEnd/>
              <a:tailEnd/>
            </a:ln>
          </p:spPr>
          <p:txBody>
            <a:bodyPr wrap="none" anchor="ctr"/>
            <a:lstStyle/>
            <a:p>
              <a:pPr eaLnBrk="1" hangingPunct="1">
                <a:spcBef>
                  <a:spcPct val="20000"/>
                </a:spcBef>
                <a:defRPr/>
              </a:pPr>
              <a:endParaRPr lang="en-US" sz="1800" dirty="0">
                <a:latin typeface="Arial" charset="0"/>
              </a:endParaRPr>
            </a:p>
          </p:txBody>
        </p:sp>
        <p:sp>
          <p:nvSpPr>
            <p:cNvPr id="9" name="Freeform 7">
              <a:extLst>
                <a:ext uri="{FF2B5EF4-FFF2-40B4-BE49-F238E27FC236}">
                  <a16:creationId xmlns:a16="http://schemas.microsoft.com/office/drawing/2014/main" id="{AEE6453A-5AED-BC63-3F77-0548BC2D3D09}"/>
                </a:ext>
              </a:extLst>
            </p:cNvPr>
            <p:cNvSpPr>
              <a:spLocks/>
            </p:cNvSpPr>
            <p:nvPr/>
          </p:nvSpPr>
          <p:spPr bwMode="hidden">
            <a:xfrm>
              <a:off x="0" y="1515"/>
              <a:ext cx="5760" cy="674"/>
            </a:xfrm>
            <a:custGeom>
              <a:avLst/>
              <a:gdLst/>
              <a:ahLst/>
              <a:cxnLst>
                <a:cxn ang="0">
                  <a:pos x="0" y="246"/>
                </a:cxn>
                <a:cxn ang="0">
                  <a:pos x="0" y="406"/>
                </a:cxn>
                <a:cxn ang="0">
                  <a:pos x="1280" y="645"/>
                </a:cxn>
                <a:cxn ang="0">
                  <a:pos x="1627" y="580"/>
                </a:cxn>
                <a:cxn ang="0">
                  <a:pos x="4493" y="113"/>
                </a:cxn>
                <a:cxn ang="0">
                  <a:pos x="5760" y="606"/>
                </a:cxn>
                <a:cxn ang="0">
                  <a:pos x="5760" y="233"/>
                </a:cxn>
                <a:cxn ang="0">
                  <a:pos x="4040" y="33"/>
                </a:cxn>
                <a:cxn ang="0">
                  <a:pos x="1093" y="433"/>
                </a:cxn>
                <a:cxn ang="0">
                  <a:pos x="0" y="246"/>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sp>
          <p:nvSpPr>
            <p:cNvPr id="10" name="Freeform 8">
              <a:extLst>
                <a:ext uri="{FF2B5EF4-FFF2-40B4-BE49-F238E27FC236}">
                  <a16:creationId xmlns:a16="http://schemas.microsoft.com/office/drawing/2014/main" id="{FAE0B2FD-D8BD-B9E1-B4ED-54C6BBB4269F}"/>
                </a:ext>
              </a:extLst>
            </p:cNvPr>
            <p:cNvSpPr>
              <a:spLocks/>
            </p:cNvSpPr>
            <p:nvPr/>
          </p:nvSpPr>
          <p:spPr bwMode="white">
            <a:xfrm>
              <a:off x="1560" y="959"/>
              <a:ext cx="4200" cy="3361"/>
            </a:xfrm>
            <a:custGeom>
              <a:avLst/>
              <a:gdLst/>
              <a:ahLst/>
              <a:cxnLst>
                <a:cxn ang="0">
                  <a:pos x="0" y="3361"/>
                </a:cxn>
                <a:cxn ang="0">
                  <a:pos x="1054" y="295"/>
                </a:cxn>
                <a:cxn ang="0">
                  <a:pos x="4200" y="1588"/>
                </a:cxn>
                <a:cxn ang="0">
                  <a:pos x="4200" y="2028"/>
                </a:cxn>
                <a:cxn ang="0">
                  <a:pos x="1200" y="442"/>
                </a:cxn>
                <a:cxn ang="0">
                  <a:pos x="347" y="3361"/>
                </a:cxn>
                <a:cxn ang="0">
                  <a:pos x="0" y="3361"/>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w="9525">
              <a:noFill/>
              <a:round/>
              <a:headEnd/>
              <a:tailEnd/>
            </a:ln>
          </p:spPr>
          <p:txBody>
            <a:bodyPr wrap="none" anchor="ctr"/>
            <a:lstStyle/>
            <a:p>
              <a:pPr eaLnBrk="1" hangingPunct="1">
                <a:spcBef>
                  <a:spcPct val="20000"/>
                </a:spcBef>
                <a:defRPr/>
              </a:pPr>
              <a:endParaRPr lang="en-US" sz="1800" dirty="0">
                <a:latin typeface="Arial" charset="0"/>
              </a:endParaRPr>
            </a:p>
          </p:txBody>
        </p:sp>
        <p:sp>
          <p:nvSpPr>
            <p:cNvPr id="11" name="Freeform 9">
              <a:extLst>
                <a:ext uri="{FF2B5EF4-FFF2-40B4-BE49-F238E27FC236}">
                  <a16:creationId xmlns:a16="http://schemas.microsoft.com/office/drawing/2014/main" id="{A0045A38-0536-2DC2-20AA-585B13DFFC49}"/>
                </a:ext>
              </a:extLst>
            </p:cNvPr>
            <p:cNvSpPr>
              <a:spLocks/>
            </p:cNvSpPr>
            <p:nvPr/>
          </p:nvSpPr>
          <p:spPr bwMode="invGray">
            <a:xfrm>
              <a:off x="0" y="2169"/>
              <a:ext cx="5760" cy="1925"/>
            </a:xfrm>
            <a:custGeom>
              <a:avLst/>
              <a:gdLst/>
              <a:ahLst/>
              <a:cxnLst>
                <a:cxn ang="0">
                  <a:pos x="0" y="804"/>
                </a:cxn>
                <a:cxn ang="0">
                  <a:pos x="0" y="991"/>
                </a:cxn>
                <a:cxn ang="0">
                  <a:pos x="1547" y="1818"/>
                </a:cxn>
                <a:cxn ang="0">
                  <a:pos x="3253" y="351"/>
                </a:cxn>
                <a:cxn ang="0">
                  <a:pos x="5760" y="1537"/>
                </a:cxn>
                <a:cxn ang="0">
                  <a:pos x="5760" y="1151"/>
                </a:cxn>
                <a:cxn ang="0">
                  <a:pos x="3240" y="84"/>
                </a:cxn>
                <a:cxn ang="0">
                  <a:pos x="1573" y="1671"/>
                </a:cxn>
                <a:cxn ang="0">
                  <a:pos x="0" y="804"/>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sp>
          <p:nvSpPr>
            <p:cNvPr id="12" name="Freeform 10">
              <a:extLst>
                <a:ext uri="{FF2B5EF4-FFF2-40B4-BE49-F238E27FC236}">
                  <a16:creationId xmlns:a16="http://schemas.microsoft.com/office/drawing/2014/main" id="{47AC2FA4-78B5-5BF8-203E-4566B388AE7E}"/>
                </a:ext>
              </a:extLst>
            </p:cNvPr>
            <p:cNvSpPr>
              <a:spLocks/>
            </p:cNvSpPr>
            <p:nvPr/>
          </p:nvSpPr>
          <p:spPr bwMode="white">
            <a:xfrm>
              <a:off x="0" y="2238"/>
              <a:ext cx="3929" cy="2120"/>
            </a:xfrm>
            <a:custGeom>
              <a:avLst/>
              <a:gdLst/>
              <a:ahLst/>
              <a:cxnLst>
                <a:cxn ang="0">
                  <a:pos x="0" y="415"/>
                </a:cxn>
                <a:cxn ang="0">
                  <a:pos x="0" y="508"/>
                </a:cxn>
                <a:cxn ang="0">
                  <a:pos x="1933" y="229"/>
                </a:cxn>
                <a:cxn ang="0">
                  <a:pos x="3920" y="1055"/>
                </a:cxn>
                <a:cxn ang="0">
                  <a:pos x="3587" y="2082"/>
                </a:cxn>
                <a:cxn ang="0">
                  <a:pos x="3947" y="829"/>
                </a:cxn>
                <a:cxn ang="0">
                  <a:pos x="2253" y="69"/>
                </a:cxn>
                <a:cxn ang="0">
                  <a:pos x="0" y="4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grpSp>
      <p:sp>
        <p:nvSpPr>
          <p:cNvPr id="222219" name="Rectangle 11"/>
          <p:cNvSpPr>
            <a:spLocks noGrp="1" noChangeArrowheads="1"/>
          </p:cNvSpPr>
          <p:nvPr>
            <p:ph type="ctrTitle"/>
          </p:nvPr>
        </p:nvSpPr>
        <p:spPr>
          <a:xfrm>
            <a:off x="914400" y="2286000"/>
            <a:ext cx="10363200" cy="1143000"/>
          </a:xfrm>
        </p:spPr>
        <p:txBody>
          <a:bodyPr/>
          <a:lstStyle>
            <a:lvl1pPr>
              <a:defRPr/>
            </a:lvl1pPr>
          </a:lstStyle>
          <a:p>
            <a:r>
              <a:rPr lang="en-US"/>
              <a:t>Click to edit Master title style</a:t>
            </a:r>
          </a:p>
        </p:txBody>
      </p:sp>
      <p:sp>
        <p:nvSpPr>
          <p:cNvPr id="222220" name="Rectangle 12"/>
          <p:cNvSpPr>
            <a:spLocks noGrp="1" noChangeArrowheads="1"/>
          </p:cNvSpPr>
          <p:nvPr>
            <p:ph type="subTitle" idx="1"/>
          </p:nvPr>
        </p:nvSpPr>
        <p:spPr>
          <a:xfrm>
            <a:off x="1828800" y="3886200"/>
            <a:ext cx="8534400" cy="1752600"/>
          </a:xfrm>
        </p:spPr>
        <p:txBody>
          <a:bodyPr/>
          <a:lstStyle>
            <a:lvl1pPr marL="0" indent="0" algn="ctr">
              <a:buFontTx/>
              <a:buNone/>
              <a:defRPr/>
            </a:lvl1pPr>
          </a:lstStyle>
          <a:p>
            <a:r>
              <a:rPr lang="en-US"/>
              <a:t>Click to edit Master subtitle style</a:t>
            </a:r>
          </a:p>
        </p:txBody>
      </p:sp>
      <p:sp>
        <p:nvSpPr>
          <p:cNvPr id="13" name="Rectangle 13">
            <a:extLst>
              <a:ext uri="{FF2B5EF4-FFF2-40B4-BE49-F238E27FC236}">
                <a16:creationId xmlns:a16="http://schemas.microsoft.com/office/drawing/2014/main" id="{482109A7-D836-842E-563C-D2C27EAD4216}"/>
              </a:ext>
            </a:extLst>
          </p:cNvPr>
          <p:cNvSpPr>
            <a:spLocks noGrp="1" noChangeArrowheads="1"/>
          </p:cNvSpPr>
          <p:nvPr>
            <p:ph type="dt" sz="quarter" idx="10"/>
          </p:nvPr>
        </p:nvSpPr>
        <p:spPr/>
        <p:txBody>
          <a:bodyPr/>
          <a:lstStyle>
            <a:lvl1pPr>
              <a:spcBef>
                <a:spcPct val="0"/>
              </a:spcBef>
              <a:defRPr/>
            </a:lvl1pPr>
          </a:lstStyle>
          <a:p>
            <a:pPr>
              <a:defRPr/>
            </a:pPr>
            <a:endParaRPr lang="en-US"/>
          </a:p>
        </p:txBody>
      </p:sp>
      <p:sp>
        <p:nvSpPr>
          <p:cNvPr id="14" name="Rectangle 14">
            <a:extLst>
              <a:ext uri="{FF2B5EF4-FFF2-40B4-BE49-F238E27FC236}">
                <a16:creationId xmlns:a16="http://schemas.microsoft.com/office/drawing/2014/main" id="{E04533B4-7D5E-11DA-9CB5-2868141B1314}"/>
              </a:ext>
            </a:extLst>
          </p:cNvPr>
          <p:cNvSpPr>
            <a:spLocks noGrp="1" noChangeArrowheads="1"/>
          </p:cNvSpPr>
          <p:nvPr>
            <p:ph type="ftr" sz="quarter" idx="11"/>
          </p:nvPr>
        </p:nvSpPr>
        <p:spPr/>
        <p:txBody>
          <a:bodyPr/>
          <a:lstStyle>
            <a:lvl1pPr>
              <a:spcBef>
                <a:spcPct val="0"/>
              </a:spcBef>
              <a:defRPr/>
            </a:lvl1pPr>
          </a:lstStyle>
          <a:p>
            <a:pPr>
              <a:defRPr/>
            </a:pPr>
            <a:endParaRPr lang="en-US"/>
          </a:p>
        </p:txBody>
      </p:sp>
      <p:sp>
        <p:nvSpPr>
          <p:cNvPr id="15" name="Rectangle 15">
            <a:extLst>
              <a:ext uri="{FF2B5EF4-FFF2-40B4-BE49-F238E27FC236}">
                <a16:creationId xmlns:a16="http://schemas.microsoft.com/office/drawing/2014/main" id="{91EA31AC-F9FD-8489-35FA-F7CF18AC4EF7}"/>
              </a:ext>
            </a:extLst>
          </p:cNvPr>
          <p:cNvSpPr>
            <a:spLocks noGrp="1" noChangeArrowheads="1"/>
          </p:cNvSpPr>
          <p:nvPr>
            <p:ph type="sldNum" sz="quarter" idx="12"/>
          </p:nvPr>
        </p:nvSpPr>
        <p:spPr/>
        <p:txBody>
          <a:bodyPr/>
          <a:lstStyle>
            <a:lvl1pPr>
              <a:spcBef>
                <a:spcPct val="0"/>
              </a:spcBef>
              <a:defRPr/>
            </a:lvl1pPr>
          </a:lstStyle>
          <a:p>
            <a:pPr>
              <a:defRPr/>
            </a:pPr>
            <a:fld id="{8340D733-F3A5-7145-BB09-2707A30CFE61}" type="slidenum">
              <a:rPr lang="en-US" altLang="en-US"/>
              <a:pPr>
                <a:defRPr/>
              </a:pPr>
              <a:t>‹#›</a:t>
            </a:fld>
            <a:endParaRPr lang="en-US" altLang="en-US"/>
          </a:p>
        </p:txBody>
      </p:sp>
    </p:spTree>
    <p:extLst>
      <p:ext uri="{BB962C8B-B14F-4D97-AF65-F5344CB8AC3E}">
        <p14:creationId xmlns:p14="http://schemas.microsoft.com/office/powerpoint/2010/main" val="3299155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36">
            <a:extLst>
              <a:ext uri="{FF2B5EF4-FFF2-40B4-BE49-F238E27FC236}">
                <a16:creationId xmlns:a16="http://schemas.microsoft.com/office/drawing/2014/main" id="{9105D75A-5564-EA6F-2DB6-6CD6C3F4866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37">
            <a:extLst>
              <a:ext uri="{FF2B5EF4-FFF2-40B4-BE49-F238E27FC236}">
                <a16:creationId xmlns:a16="http://schemas.microsoft.com/office/drawing/2014/main" id="{835F4DA6-C7E6-5DFD-7418-415535F7CB5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38">
            <a:extLst>
              <a:ext uri="{FF2B5EF4-FFF2-40B4-BE49-F238E27FC236}">
                <a16:creationId xmlns:a16="http://schemas.microsoft.com/office/drawing/2014/main" id="{17BC567F-A671-6204-02DE-FBCD19799A7C}"/>
              </a:ext>
            </a:extLst>
          </p:cNvPr>
          <p:cNvSpPr>
            <a:spLocks noGrp="1" noChangeArrowheads="1"/>
          </p:cNvSpPr>
          <p:nvPr>
            <p:ph type="sldNum" sz="quarter" idx="12"/>
          </p:nvPr>
        </p:nvSpPr>
        <p:spPr>
          <a:ln/>
        </p:spPr>
        <p:txBody>
          <a:bodyPr/>
          <a:lstStyle>
            <a:lvl1pPr>
              <a:defRPr/>
            </a:lvl1pPr>
          </a:lstStyle>
          <a:p>
            <a:pPr>
              <a:defRPr/>
            </a:pPr>
            <a:fld id="{8DAE07A9-DF73-314E-86C2-C788F341FE71}" type="slidenum">
              <a:rPr lang="en-US" altLang="en-US"/>
              <a:pPr>
                <a:defRPr/>
              </a:pPr>
              <a:t>‹#›</a:t>
            </a:fld>
            <a:endParaRPr lang="en-US" altLang="en-US"/>
          </a:p>
        </p:txBody>
      </p:sp>
    </p:spTree>
    <p:extLst>
      <p:ext uri="{BB962C8B-B14F-4D97-AF65-F5344CB8AC3E}">
        <p14:creationId xmlns:p14="http://schemas.microsoft.com/office/powerpoint/2010/main" val="25829822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36">
            <a:extLst>
              <a:ext uri="{FF2B5EF4-FFF2-40B4-BE49-F238E27FC236}">
                <a16:creationId xmlns:a16="http://schemas.microsoft.com/office/drawing/2014/main" id="{7DA107B3-FC92-2296-ABE7-38CFF4C73AD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37">
            <a:extLst>
              <a:ext uri="{FF2B5EF4-FFF2-40B4-BE49-F238E27FC236}">
                <a16:creationId xmlns:a16="http://schemas.microsoft.com/office/drawing/2014/main" id="{7D77FCAF-B9C8-2A7A-4221-24C2685466D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38">
            <a:extLst>
              <a:ext uri="{FF2B5EF4-FFF2-40B4-BE49-F238E27FC236}">
                <a16:creationId xmlns:a16="http://schemas.microsoft.com/office/drawing/2014/main" id="{4D03BDCC-27ED-64D6-71D4-6B26F5E1C260}"/>
              </a:ext>
            </a:extLst>
          </p:cNvPr>
          <p:cNvSpPr>
            <a:spLocks noGrp="1" noChangeArrowheads="1"/>
          </p:cNvSpPr>
          <p:nvPr>
            <p:ph type="sldNum" sz="quarter" idx="12"/>
          </p:nvPr>
        </p:nvSpPr>
        <p:spPr>
          <a:ln/>
        </p:spPr>
        <p:txBody>
          <a:bodyPr/>
          <a:lstStyle>
            <a:lvl1pPr>
              <a:defRPr/>
            </a:lvl1pPr>
          </a:lstStyle>
          <a:p>
            <a:pPr>
              <a:defRPr/>
            </a:pPr>
            <a:fld id="{C1100B15-3B89-FE4C-BC33-A542D5960407}" type="slidenum">
              <a:rPr lang="en-US" altLang="en-US"/>
              <a:pPr>
                <a:defRPr/>
              </a:pPr>
              <a:t>‹#›</a:t>
            </a:fld>
            <a:endParaRPr lang="en-US" altLang="en-US"/>
          </a:p>
        </p:txBody>
      </p:sp>
    </p:spTree>
    <p:extLst>
      <p:ext uri="{BB962C8B-B14F-4D97-AF65-F5344CB8AC3E}">
        <p14:creationId xmlns:p14="http://schemas.microsoft.com/office/powerpoint/2010/main" val="36709578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36">
            <a:extLst>
              <a:ext uri="{FF2B5EF4-FFF2-40B4-BE49-F238E27FC236}">
                <a16:creationId xmlns:a16="http://schemas.microsoft.com/office/drawing/2014/main" id="{D872946C-1747-0702-46A6-144A093E233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37">
            <a:extLst>
              <a:ext uri="{FF2B5EF4-FFF2-40B4-BE49-F238E27FC236}">
                <a16:creationId xmlns:a16="http://schemas.microsoft.com/office/drawing/2014/main" id="{0467E268-5149-194F-A46B-1757F73733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38">
            <a:extLst>
              <a:ext uri="{FF2B5EF4-FFF2-40B4-BE49-F238E27FC236}">
                <a16:creationId xmlns:a16="http://schemas.microsoft.com/office/drawing/2014/main" id="{4C30C555-1B3E-3E6E-C45D-FA39E89647D9}"/>
              </a:ext>
            </a:extLst>
          </p:cNvPr>
          <p:cNvSpPr>
            <a:spLocks noGrp="1" noChangeArrowheads="1"/>
          </p:cNvSpPr>
          <p:nvPr>
            <p:ph type="sldNum" sz="quarter" idx="12"/>
          </p:nvPr>
        </p:nvSpPr>
        <p:spPr>
          <a:ln/>
        </p:spPr>
        <p:txBody>
          <a:bodyPr/>
          <a:lstStyle>
            <a:lvl1pPr>
              <a:defRPr/>
            </a:lvl1pPr>
          </a:lstStyle>
          <a:p>
            <a:pPr>
              <a:defRPr/>
            </a:pPr>
            <a:fld id="{E0D0854D-B9CB-B14F-BD72-B65C450A66E4}" type="slidenum">
              <a:rPr lang="en-US" altLang="en-US"/>
              <a:pPr>
                <a:defRPr/>
              </a:pPr>
              <a:t>‹#›</a:t>
            </a:fld>
            <a:endParaRPr lang="en-US" altLang="en-US"/>
          </a:p>
        </p:txBody>
      </p:sp>
    </p:spTree>
    <p:extLst>
      <p:ext uri="{BB962C8B-B14F-4D97-AF65-F5344CB8AC3E}">
        <p14:creationId xmlns:p14="http://schemas.microsoft.com/office/powerpoint/2010/main" val="35157592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36">
            <a:extLst>
              <a:ext uri="{FF2B5EF4-FFF2-40B4-BE49-F238E27FC236}">
                <a16:creationId xmlns:a16="http://schemas.microsoft.com/office/drawing/2014/main" id="{E454EFAD-54D1-EC33-78EF-1F1E0C2514FB}"/>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037">
            <a:extLst>
              <a:ext uri="{FF2B5EF4-FFF2-40B4-BE49-F238E27FC236}">
                <a16:creationId xmlns:a16="http://schemas.microsoft.com/office/drawing/2014/main" id="{F27214BB-6A2A-CC46-E8DC-7A4492FCCC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038">
            <a:extLst>
              <a:ext uri="{FF2B5EF4-FFF2-40B4-BE49-F238E27FC236}">
                <a16:creationId xmlns:a16="http://schemas.microsoft.com/office/drawing/2014/main" id="{0BF44B73-E0DC-AF81-D6A2-22D87F76E22E}"/>
              </a:ext>
            </a:extLst>
          </p:cNvPr>
          <p:cNvSpPr>
            <a:spLocks noGrp="1" noChangeArrowheads="1"/>
          </p:cNvSpPr>
          <p:nvPr>
            <p:ph type="sldNum" sz="quarter" idx="12"/>
          </p:nvPr>
        </p:nvSpPr>
        <p:spPr>
          <a:ln/>
        </p:spPr>
        <p:txBody>
          <a:bodyPr/>
          <a:lstStyle>
            <a:lvl1pPr>
              <a:defRPr/>
            </a:lvl1pPr>
          </a:lstStyle>
          <a:p>
            <a:pPr>
              <a:defRPr/>
            </a:pPr>
            <a:fld id="{18DC8F52-83D5-E64A-B16D-E0B71E0D38E2}" type="slidenum">
              <a:rPr lang="en-US" altLang="en-US"/>
              <a:pPr>
                <a:defRPr/>
              </a:pPr>
              <a:t>‹#›</a:t>
            </a:fld>
            <a:endParaRPr lang="en-US" altLang="en-US"/>
          </a:p>
        </p:txBody>
      </p:sp>
    </p:spTree>
    <p:extLst>
      <p:ext uri="{BB962C8B-B14F-4D97-AF65-F5344CB8AC3E}">
        <p14:creationId xmlns:p14="http://schemas.microsoft.com/office/powerpoint/2010/main" val="2439716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36">
            <a:extLst>
              <a:ext uri="{FF2B5EF4-FFF2-40B4-BE49-F238E27FC236}">
                <a16:creationId xmlns:a16="http://schemas.microsoft.com/office/drawing/2014/main" id="{38F8EC3A-44DD-CA10-ACD0-A2B288F8E39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037">
            <a:extLst>
              <a:ext uri="{FF2B5EF4-FFF2-40B4-BE49-F238E27FC236}">
                <a16:creationId xmlns:a16="http://schemas.microsoft.com/office/drawing/2014/main" id="{33C3B100-45AF-1335-A04D-D3F4CC5A35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038">
            <a:extLst>
              <a:ext uri="{FF2B5EF4-FFF2-40B4-BE49-F238E27FC236}">
                <a16:creationId xmlns:a16="http://schemas.microsoft.com/office/drawing/2014/main" id="{D4C46DE3-EFD7-6AE3-8733-3B86EA13558A}"/>
              </a:ext>
            </a:extLst>
          </p:cNvPr>
          <p:cNvSpPr>
            <a:spLocks noGrp="1" noChangeArrowheads="1"/>
          </p:cNvSpPr>
          <p:nvPr>
            <p:ph type="sldNum" sz="quarter" idx="12"/>
          </p:nvPr>
        </p:nvSpPr>
        <p:spPr>
          <a:ln/>
        </p:spPr>
        <p:txBody>
          <a:bodyPr/>
          <a:lstStyle>
            <a:lvl1pPr>
              <a:defRPr/>
            </a:lvl1pPr>
          </a:lstStyle>
          <a:p>
            <a:pPr>
              <a:defRPr/>
            </a:pPr>
            <a:fld id="{C6963809-6797-3A4B-B64B-6A587BC23F08}" type="slidenum">
              <a:rPr lang="en-US" altLang="en-US"/>
              <a:pPr>
                <a:defRPr/>
              </a:pPr>
              <a:t>‹#›</a:t>
            </a:fld>
            <a:endParaRPr lang="en-US" altLang="en-US"/>
          </a:p>
        </p:txBody>
      </p:sp>
    </p:spTree>
    <p:extLst>
      <p:ext uri="{BB962C8B-B14F-4D97-AF65-F5344CB8AC3E}">
        <p14:creationId xmlns:p14="http://schemas.microsoft.com/office/powerpoint/2010/main" val="28302128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36">
            <a:extLst>
              <a:ext uri="{FF2B5EF4-FFF2-40B4-BE49-F238E27FC236}">
                <a16:creationId xmlns:a16="http://schemas.microsoft.com/office/drawing/2014/main" id="{A0F87BBA-4F42-5CF5-706F-86EAB7E9E31B}"/>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037">
            <a:extLst>
              <a:ext uri="{FF2B5EF4-FFF2-40B4-BE49-F238E27FC236}">
                <a16:creationId xmlns:a16="http://schemas.microsoft.com/office/drawing/2014/main" id="{B397739B-5A39-2BA3-ED63-D6AEF526FC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038">
            <a:extLst>
              <a:ext uri="{FF2B5EF4-FFF2-40B4-BE49-F238E27FC236}">
                <a16:creationId xmlns:a16="http://schemas.microsoft.com/office/drawing/2014/main" id="{89D01D29-A7DB-E1B9-3F58-054A07B1CD1A}"/>
              </a:ext>
            </a:extLst>
          </p:cNvPr>
          <p:cNvSpPr>
            <a:spLocks noGrp="1" noChangeArrowheads="1"/>
          </p:cNvSpPr>
          <p:nvPr>
            <p:ph type="sldNum" sz="quarter" idx="12"/>
          </p:nvPr>
        </p:nvSpPr>
        <p:spPr>
          <a:ln/>
        </p:spPr>
        <p:txBody>
          <a:bodyPr/>
          <a:lstStyle>
            <a:lvl1pPr>
              <a:defRPr/>
            </a:lvl1pPr>
          </a:lstStyle>
          <a:p>
            <a:pPr>
              <a:defRPr/>
            </a:pPr>
            <a:fld id="{66D70D12-F633-204B-BEC8-CDCB07C6FF49}" type="slidenum">
              <a:rPr lang="en-US" altLang="en-US"/>
              <a:pPr>
                <a:defRPr/>
              </a:pPr>
              <a:t>‹#›</a:t>
            </a:fld>
            <a:endParaRPr lang="en-US" altLang="en-US"/>
          </a:p>
        </p:txBody>
      </p:sp>
    </p:spTree>
    <p:extLst>
      <p:ext uri="{BB962C8B-B14F-4D97-AF65-F5344CB8AC3E}">
        <p14:creationId xmlns:p14="http://schemas.microsoft.com/office/powerpoint/2010/main" val="34206498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36">
            <a:extLst>
              <a:ext uri="{FF2B5EF4-FFF2-40B4-BE49-F238E27FC236}">
                <a16:creationId xmlns:a16="http://schemas.microsoft.com/office/drawing/2014/main" id="{FE9F66BF-DC5C-E2C0-D7DD-C90195A492C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37">
            <a:extLst>
              <a:ext uri="{FF2B5EF4-FFF2-40B4-BE49-F238E27FC236}">
                <a16:creationId xmlns:a16="http://schemas.microsoft.com/office/drawing/2014/main" id="{6392FF81-5AA2-73CC-2598-515776AECD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38">
            <a:extLst>
              <a:ext uri="{FF2B5EF4-FFF2-40B4-BE49-F238E27FC236}">
                <a16:creationId xmlns:a16="http://schemas.microsoft.com/office/drawing/2014/main" id="{1999888A-7F4C-3CD5-C963-24C701BEC3E4}"/>
              </a:ext>
            </a:extLst>
          </p:cNvPr>
          <p:cNvSpPr>
            <a:spLocks noGrp="1" noChangeArrowheads="1"/>
          </p:cNvSpPr>
          <p:nvPr>
            <p:ph type="sldNum" sz="quarter" idx="12"/>
          </p:nvPr>
        </p:nvSpPr>
        <p:spPr>
          <a:ln/>
        </p:spPr>
        <p:txBody>
          <a:bodyPr/>
          <a:lstStyle>
            <a:lvl1pPr>
              <a:defRPr/>
            </a:lvl1pPr>
          </a:lstStyle>
          <a:p>
            <a:pPr>
              <a:defRPr/>
            </a:pPr>
            <a:fld id="{4D495981-74A5-C54E-A959-8D8E7126FAD9}" type="slidenum">
              <a:rPr lang="en-US" altLang="en-US"/>
              <a:pPr>
                <a:defRPr/>
              </a:pPr>
              <a:t>‹#›</a:t>
            </a:fld>
            <a:endParaRPr lang="en-US" altLang="en-US"/>
          </a:p>
        </p:txBody>
      </p:sp>
    </p:spTree>
    <p:extLst>
      <p:ext uri="{BB962C8B-B14F-4D97-AF65-F5344CB8AC3E}">
        <p14:creationId xmlns:p14="http://schemas.microsoft.com/office/powerpoint/2010/main" val="2411317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597659" cy="914400"/>
          </a:xfrm>
        </p:spPr>
        <p:txBody>
          <a:bodyPr/>
          <a:lstStyle>
            <a:lvl1pPr>
              <a:defRPr>
                <a:latin typeface="Cambria" panose="02040503050406030204" pitchFamily="18" charset="0"/>
              </a:defRPr>
            </a:lvl1pPr>
          </a:lstStyle>
          <a:p>
            <a:r>
              <a:rPr lang="en-US" dirty="0"/>
              <a:t>Click to edit Master title style</a:t>
            </a:r>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t="46185" r="49765"/>
          <a:stretch/>
        </p:blipFill>
        <p:spPr>
          <a:xfrm>
            <a:off x="60960" y="5834813"/>
            <a:ext cx="12070080" cy="1023187"/>
          </a:xfrm>
          <a:prstGeom prst="rect">
            <a:avLst/>
          </a:prstGeom>
        </p:spPr>
      </p:pic>
      <p:sp>
        <p:nvSpPr>
          <p:cNvPr id="3" name="Content Placeholder 2"/>
          <p:cNvSpPr>
            <a:spLocks noGrp="1"/>
          </p:cNvSpPr>
          <p:nvPr>
            <p:ph idx="1"/>
          </p:nvPr>
        </p:nvSpPr>
        <p:spPr>
          <a:xfrm>
            <a:off x="838200" y="1539875"/>
            <a:ext cx="10515600" cy="4389120"/>
          </a:xfrm>
        </p:spPr>
        <p:txBody>
          <a:bodyPr/>
          <a:lstStyle>
            <a:lvl1pPr>
              <a:defRPr sz="2400">
                <a:latin typeface="Cambria" panose="02040503050406030204" pitchFamily="18" charset="0"/>
              </a:defRPr>
            </a:lvl1pPr>
            <a:lvl2pPr>
              <a:defRPr sz="2200">
                <a:latin typeface="Cambria" panose="02040503050406030204" pitchFamily="18" charset="0"/>
              </a:defRPr>
            </a:lvl2pPr>
            <a:lvl3pPr>
              <a:defRPr>
                <a:latin typeface="Cambria" panose="02040503050406030204" pitchFamily="18" charset="0"/>
              </a:defRPr>
            </a:lvl3pPr>
            <a:lvl4pPr>
              <a:defRPr>
                <a:latin typeface="Cambria" panose="02040503050406030204" pitchFamily="18" charset="0"/>
              </a:defRPr>
            </a:lvl4pPr>
            <a:lvl5pPr>
              <a:defRPr sz="1400">
                <a:latin typeface="Cambria" panose="020405030504060302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16834" y="165100"/>
            <a:ext cx="1294297" cy="1289304"/>
          </a:xfrm>
          <a:prstGeom prst="rect">
            <a:avLst/>
          </a:prstGeom>
        </p:spPr>
      </p:pic>
      <p:sp>
        <p:nvSpPr>
          <p:cNvPr id="9" name="Rectangle 8"/>
          <p:cNvSpPr/>
          <p:nvPr userDrawn="1"/>
        </p:nvSpPr>
        <p:spPr>
          <a:xfrm>
            <a:off x="-30480" y="6345936"/>
            <a:ext cx="12252960" cy="512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Cambria" panose="02040503050406030204" pitchFamily="18" charset="0"/>
              </a:rPr>
              <a:t>SCCAP53.org				effectivechildtherapy.org</a:t>
            </a:r>
          </a:p>
        </p:txBody>
      </p:sp>
    </p:spTree>
    <p:extLst>
      <p:ext uri="{BB962C8B-B14F-4D97-AF65-F5344CB8AC3E}">
        <p14:creationId xmlns:p14="http://schemas.microsoft.com/office/powerpoint/2010/main" val="10036143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36">
            <a:extLst>
              <a:ext uri="{FF2B5EF4-FFF2-40B4-BE49-F238E27FC236}">
                <a16:creationId xmlns:a16="http://schemas.microsoft.com/office/drawing/2014/main" id="{D68BCFC6-B115-066D-E9AD-D85C00F7861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37">
            <a:extLst>
              <a:ext uri="{FF2B5EF4-FFF2-40B4-BE49-F238E27FC236}">
                <a16:creationId xmlns:a16="http://schemas.microsoft.com/office/drawing/2014/main" id="{B8063512-050D-FFF2-37E1-BF50F3C1422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38">
            <a:extLst>
              <a:ext uri="{FF2B5EF4-FFF2-40B4-BE49-F238E27FC236}">
                <a16:creationId xmlns:a16="http://schemas.microsoft.com/office/drawing/2014/main" id="{CFB700B8-E370-C5A6-34B7-35E93F61B111}"/>
              </a:ext>
            </a:extLst>
          </p:cNvPr>
          <p:cNvSpPr>
            <a:spLocks noGrp="1" noChangeArrowheads="1"/>
          </p:cNvSpPr>
          <p:nvPr>
            <p:ph type="sldNum" sz="quarter" idx="12"/>
          </p:nvPr>
        </p:nvSpPr>
        <p:spPr>
          <a:ln/>
        </p:spPr>
        <p:txBody>
          <a:bodyPr/>
          <a:lstStyle>
            <a:lvl1pPr>
              <a:defRPr/>
            </a:lvl1pPr>
          </a:lstStyle>
          <a:p>
            <a:pPr>
              <a:defRPr/>
            </a:pPr>
            <a:fld id="{F50CDE1D-B39F-8141-9337-1067431FED43}" type="slidenum">
              <a:rPr lang="en-US" altLang="en-US"/>
              <a:pPr>
                <a:defRPr/>
              </a:pPr>
              <a:t>‹#›</a:t>
            </a:fld>
            <a:endParaRPr lang="en-US" altLang="en-US"/>
          </a:p>
        </p:txBody>
      </p:sp>
    </p:spTree>
    <p:extLst>
      <p:ext uri="{BB962C8B-B14F-4D97-AF65-F5344CB8AC3E}">
        <p14:creationId xmlns:p14="http://schemas.microsoft.com/office/powerpoint/2010/main" val="25680004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36">
            <a:extLst>
              <a:ext uri="{FF2B5EF4-FFF2-40B4-BE49-F238E27FC236}">
                <a16:creationId xmlns:a16="http://schemas.microsoft.com/office/drawing/2014/main" id="{73434904-2676-8D66-185F-5D88BB099F5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37">
            <a:extLst>
              <a:ext uri="{FF2B5EF4-FFF2-40B4-BE49-F238E27FC236}">
                <a16:creationId xmlns:a16="http://schemas.microsoft.com/office/drawing/2014/main" id="{D4D64D8F-5125-BE06-B18E-BE65DBFD57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38">
            <a:extLst>
              <a:ext uri="{FF2B5EF4-FFF2-40B4-BE49-F238E27FC236}">
                <a16:creationId xmlns:a16="http://schemas.microsoft.com/office/drawing/2014/main" id="{03B84DE0-5480-691C-AC45-1F36CFC367BE}"/>
              </a:ext>
            </a:extLst>
          </p:cNvPr>
          <p:cNvSpPr>
            <a:spLocks noGrp="1" noChangeArrowheads="1"/>
          </p:cNvSpPr>
          <p:nvPr>
            <p:ph type="sldNum" sz="quarter" idx="12"/>
          </p:nvPr>
        </p:nvSpPr>
        <p:spPr>
          <a:ln/>
        </p:spPr>
        <p:txBody>
          <a:bodyPr/>
          <a:lstStyle>
            <a:lvl1pPr>
              <a:defRPr/>
            </a:lvl1pPr>
          </a:lstStyle>
          <a:p>
            <a:pPr>
              <a:defRPr/>
            </a:pPr>
            <a:fld id="{5CFAADA0-8ADB-DA41-9036-8BFAF5526844}" type="slidenum">
              <a:rPr lang="en-US" altLang="en-US"/>
              <a:pPr>
                <a:defRPr/>
              </a:pPr>
              <a:t>‹#›</a:t>
            </a:fld>
            <a:endParaRPr lang="en-US" altLang="en-US"/>
          </a:p>
        </p:txBody>
      </p:sp>
    </p:spTree>
    <p:extLst>
      <p:ext uri="{BB962C8B-B14F-4D97-AF65-F5344CB8AC3E}">
        <p14:creationId xmlns:p14="http://schemas.microsoft.com/office/powerpoint/2010/main" val="19252011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36">
            <a:extLst>
              <a:ext uri="{FF2B5EF4-FFF2-40B4-BE49-F238E27FC236}">
                <a16:creationId xmlns:a16="http://schemas.microsoft.com/office/drawing/2014/main" id="{DC3EA69D-F995-D34E-40AB-2C4E5DB8C51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37">
            <a:extLst>
              <a:ext uri="{FF2B5EF4-FFF2-40B4-BE49-F238E27FC236}">
                <a16:creationId xmlns:a16="http://schemas.microsoft.com/office/drawing/2014/main" id="{EE4D09D0-571E-2FFA-38AC-CF1583CF67F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38">
            <a:extLst>
              <a:ext uri="{FF2B5EF4-FFF2-40B4-BE49-F238E27FC236}">
                <a16:creationId xmlns:a16="http://schemas.microsoft.com/office/drawing/2014/main" id="{1A048EBE-4C8B-F621-9199-14FA7565D7B5}"/>
              </a:ext>
            </a:extLst>
          </p:cNvPr>
          <p:cNvSpPr>
            <a:spLocks noGrp="1" noChangeArrowheads="1"/>
          </p:cNvSpPr>
          <p:nvPr>
            <p:ph type="sldNum" sz="quarter" idx="12"/>
          </p:nvPr>
        </p:nvSpPr>
        <p:spPr>
          <a:ln/>
        </p:spPr>
        <p:txBody>
          <a:bodyPr/>
          <a:lstStyle>
            <a:lvl1pPr>
              <a:defRPr/>
            </a:lvl1pPr>
          </a:lstStyle>
          <a:p>
            <a:pPr>
              <a:defRPr/>
            </a:pPr>
            <a:fld id="{4891EC02-97D1-3E47-A0B0-09E4A693F3DF}" type="slidenum">
              <a:rPr lang="en-US" altLang="en-US"/>
              <a:pPr>
                <a:defRPr/>
              </a:pPr>
              <a:t>‹#›</a:t>
            </a:fld>
            <a:endParaRPr lang="en-US" altLang="en-US"/>
          </a:p>
        </p:txBody>
      </p:sp>
    </p:spTree>
    <p:extLst>
      <p:ext uri="{BB962C8B-B14F-4D97-AF65-F5344CB8AC3E}">
        <p14:creationId xmlns:p14="http://schemas.microsoft.com/office/powerpoint/2010/main" val="4137617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D6D51-B1BF-4715-A036-004D317A57E8}" type="datetimeFigureOut">
              <a:rPr lang="en-US" smtClean="0"/>
              <a:t>7/14/22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374871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CBD6D51-B1BF-4715-A036-004D317A57E8}" type="datetimeFigureOut">
              <a:rPr lang="en-US" smtClean="0"/>
              <a:t>7/14/22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2006352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CBD6D51-B1BF-4715-A036-004D317A57E8}" type="datetimeFigureOut">
              <a:rPr lang="en-US" smtClean="0"/>
              <a:t>7/14/22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4037380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CBD6D51-B1BF-4715-A036-004D317A57E8}" type="datetimeFigureOut">
              <a:rPr lang="en-US" smtClean="0"/>
              <a:t>7/14/22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2757248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BD6D51-B1BF-4715-A036-004D317A57E8}" type="datetimeFigureOut">
              <a:rPr lang="en-US" smtClean="0"/>
              <a:t>7/14/22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3165559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BD6D51-B1BF-4715-A036-004D317A57E8}" type="datetimeFigureOut">
              <a:rPr lang="en-US" smtClean="0"/>
              <a:t>7/14/22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2589256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BD6D51-B1BF-4715-A036-004D317A57E8}" type="datetimeFigureOut">
              <a:rPr lang="en-US" smtClean="0"/>
              <a:t>7/14/22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1828896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BD6D51-B1BF-4715-A036-004D317A57E8}" type="datetimeFigureOut">
              <a:rPr lang="en-US" smtClean="0"/>
              <a:t>7/14/22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BA9B48-D0CA-41FD-A227-DEEB8ACFB85B}" type="slidenum">
              <a:rPr lang="en-US" smtClean="0"/>
              <a:t>‹#›</a:t>
            </a:fld>
            <a:endParaRPr lang="en-US"/>
          </a:p>
        </p:txBody>
      </p:sp>
    </p:spTree>
    <p:extLst>
      <p:ext uri="{BB962C8B-B14F-4D97-AF65-F5344CB8AC3E}">
        <p14:creationId xmlns:p14="http://schemas.microsoft.com/office/powerpoint/2010/main" val="1061492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5000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6" name="Group 1026">
            <a:extLst>
              <a:ext uri="{FF2B5EF4-FFF2-40B4-BE49-F238E27FC236}">
                <a16:creationId xmlns:a16="http://schemas.microsoft.com/office/drawing/2014/main" id="{1F199A1A-FAFE-05E6-E0F5-A9FDBF36B5C7}"/>
              </a:ext>
            </a:extLst>
          </p:cNvPr>
          <p:cNvGrpSpPr>
            <a:grpSpLocks/>
          </p:cNvGrpSpPr>
          <p:nvPr/>
        </p:nvGrpSpPr>
        <p:grpSpPr bwMode="auto">
          <a:xfrm>
            <a:off x="0" y="1"/>
            <a:ext cx="12192000" cy="6918325"/>
            <a:chOff x="0" y="0"/>
            <a:chExt cx="5760" cy="4358"/>
          </a:xfrm>
        </p:grpSpPr>
        <p:sp>
          <p:nvSpPr>
            <p:cNvPr id="221187" name="Rectangle 1027">
              <a:extLst>
                <a:ext uri="{FF2B5EF4-FFF2-40B4-BE49-F238E27FC236}">
                  <a16:creationId xmlns:a16="http://schemas.microsoft.com/office/drawing/2014/main" id="{53EE5DB9-E982-9447-9419-F609F8E9A30A}"/>
                </a:ext>
              </a:extLst>
            </p:cNvPr>
            <p:cNvSpPr>
              <a:spLocks noChangeArrowheads="1"/>
            </p:cNvSpPr>
            <p:nvPr/>
          </p:nvSpPr>
          <p:spPr bwMode="invGray">
            <a:xfrm>
              <a:off x="5533" y="280"/>
              <a:ext cx="227" cy="1986"/>
            </a:xfrm>
            <a:prstGeom prst="rect">
              <a:avLst/>
            </a:prstGeom>
            <a:gradFill rotWithShape="0">
              <a:gsLst>
                <a:gs pos="0">
                  <a:schemeClr val="bg2"/>
                </a:gs>
                <a:gs pos="50000">
                  <a:schemeClr val="hlink"/>
                </a:gs>
                <a:gs pos="100000">
                  <a:schemeClr val="bg2"/>
                </a:gs>
              </a:gsLst>
              <a:lin ang="0" scaled="1"/>
            </a:gradFill>
            <a:ln w="9525">
              <a:noFill/>
              <a:miter lim="800000"/>
              <a:headEnd/>
              <a:tailEnd/>
            </a:ln>
          </p:spPr>
          <p:txBody>
            <a:bodyPr wrap="none" anchor="ctr"/>
            <a:lstStyle/>
            <a:p>
              <a:pPr eaLnBrk="1" hangingPunct="1">
                <a:spcBef>
                  <a:spcPct val="20000"/>
                </a:spcBef>
                <a:defRPr/>
              </a:pPr>
              <a:endParaRPr lang="en-US" sz="1800" dirty="0">
                <a:latin typeface="Arial" charset="0"/>
              </a:endParaRPr>
            </a:p>
          </p:txBody>
        </p:sp>
        <p:sp>
          <p:nvSpPr>
            <p:cNvPr id="221188" name="Freeform 1028">
              <a:extLst>
                <a:ext uri="{FF2B5EF4-FFF2-40B4-BE49-F238E27FC236}">
                  <a16:creationId xmlns:a16="http://schemas.microsoft.com/office/drawing/2014/main" id="{87AEBD72-B6DA-BDFE-495D-3F576C11E6BD}"/>
                </a:ext>
              </a:extLst>
            </p:cNvPr>
            <p:cNvSpPr>
              <a:spLocks/>
            </p:cNvSpPr>
            <p:nvPr/>
          </p:nvSpPr>
          <p:spPr bwMode="invGray">
            <a:xfrm>
              <a:off x="0" y="0"/>
              <a:ext cx="5760" cy="1344"/>
            </a:xfrm>
            <a:custGeom>
              <a:avLst/>
              <a:gdLst/>
              <a:ahLst/>
              <a:cxnLst>
                <a:cxn ang="0">
                  <a:pos x="0" y="0"/>
                </a:cxn>
                <a:cxn ang="0">
                  <a:pos x="5760" y="0"/>
                </a:cxn>
                <a:cxn ang="0">
                  <a:pos x="5760" y="720"/>
                </a:cxn>
                <a:cxn ang="0">
                  <a:pos x="3600" y="624"/>
                </a:cxn>
                <a:cxn ang="0">
                  <a:pos x="0" y="1000"/>
                </a:cxn>
                <a:cxn ang="0">
                  <a:pos x="0" y="0"/>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w="9525">
              <a:noFill/>
              <a:round/>
              <a:headEnd/>
              <a:tailEnd/>
            </a:ln>
          </p:spPr>
          <p:txBody>
            <a:bodyPr wrap="none" anchor="ctr"/>
            <a:lstStyle/>
            <a:p>
              <a:pPr eaLnBrk="1" hangingPunct="1">
                <a:spcBef>
                  <a:spcPct val="20000"/>
                </a:spcBef>
                <a:defRPr/>
              </a:pPr>
              <a:endParaRPr lang="en-US" sz="1800" dirty="0">
                <a:latin typeface="Arial" charset="0"/>
              </a:endParaRPr>
            </a:p>
          </p:txBody>
        </p:sp>
        <p:sp>
          <p:nvSpPr>
            <p:cNvPr id="221189" name="Freeform 1029">
              <a:extLst>
                <a:ext uri="{FF2B5EF4-FFF2-40B4-BE49-F238E27FC236}">
                  <a16:creationId xmlns:a16="http://schemas.microsoft.com/office/drawing/2014/main" id="{5B66D5AC-32E0-310A-8515-C0E08E625EC7}"/>
                </a:ext>
              </a:extLst>
            </p:cNvPr>
            <p:cNvSpPr>
              <a:spLocks/>
            </p:cNvSpPr>
            <p:nvPr/>
          </p:nvSpPr>
          <p:spPr bwMode="invGray">
            <a:xfrm>
              <a:off x="0" y="733"/>
              <a:ext cx="5760" cy="3587"/>
            </a:xfrm>
            <a:custGeom>
              <a:avLst/>
              <a:gdLst/>
              <a:ahLst/>
              <a:cxnLst>
                <a:cxn ang="0">
                  <a:pos x="0" y="582"/>
                </a:cxn>
                <a:cxn ang="0">
                  <a:pos x="2640" y="267"/>
                </a:cxn>
                <a:cxn ang="0">
                  <a:pos x="3373" y="160"/>
                </a:cxn>
                <a:cxn ang="0">
                  <a:pos x="5760" y="358"/>
                </a:cxn>
                <a:cxn ang="0">
                  <a:pos x="5760" y="3587"/>
                </a:cxn>
                <a:cxn ang="0">
                  <a:pos x="0" y="3587"/>
                </a:cxn>
                <a:cxn ang="0">
                  <a:pos x="0" y="582"/>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sp>
          <p:nvSpPr>
            <p:cNvPr id="221190" name="Freeform 1030">
              <a:extLst>
                <a:ext uri="{FF2B5EF4-FFF2-40B4-BE49-F238E27FC236}">
                  <a16:creationId xmlns:a16="http://schemas.microsoft.com/office/drawing/2014/main" id="{1E4A4FB9-EA78-58F3-D464-CEFBC66E803E}"/>
                </a:ext>
              </a:extLst>
            </p:cNvPr>
            <p:cNvSpPr>
              <a:spLocks/>
            </p:cNvSpPr>
            <p:nvPr/>
          </p:nvSpPr>
          <p:spPr bwMode="invGray">
            <a:xfrm>
              <a:off x="0" y="184"/>
              <a:ext cx="5760" cy="538"/>
            </a:xfrm>
            <a:custGeom>
              <a:avLst/>
              <a:gdLst/>
              <a:ahLst/>
              <a:cxnLst>
                <a:cxn ang="0">
                  <a:pos x="0" y="163"/>
                </a:cxn>
                <a:cxn ang="0">
                  <a:pos x="0" y="403"/>
                </a:cxn>
                <a:cxn ang="0">
                  <a:pos x="1773" y="443"/>
                </a:cxn>
                <a:cxn ang="0">
                  <a:pos x="4573" y="176"/>
                </a:cxn>
                <a:cxn ang="0">
                  <a:pos x="5760" y="536"/>
                </a:cxn>
                <a:cxn ang="0">
                  <a:pos x="5760" y="163"/>
                </a:cxn>
                <a:cxn ang="0">
                  <a:pos x="4560" y="29"/>
                </a:cxn>
                <a:cxn ang="0">
                  <a:pos x="1987" y="336"/>
                </a:cxn>
                <a:cxn ang="0">
                  <a:pos x="0" y="163"/>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w="9525">
              <a:noFill/>
              <a:round/>
              <a:headEnd/>
              <a:tailEnd/>
            </a:ln>
          </p:spPr>
          <p:txBody>
            <a:bodyPr wrap="none" anchor="ctr"/>
            <a:lstStyle/>
            <a:p>
              <a:pPr eaLnBrk="1" hangingPunct="1">
                <a:spcBef>
                  <a:spcPct val="20000"/>
                </a:spcBef>
                <a:defRPr/>
              </a:pPr>
              <a:endParaRPr lang="en-US" sz="1800" dirty="0">
                <a:latin typeface="Arial" charset="0"/>
              </a:endParaRPr>
            </a:p>
          </p:txBody>
        </p:sp>
        <p:sp>
          <p:nvSpPr>
            <p:cNvPr id="221191" name="Freeform 1031">
              <a:extLst>
                <a:ext uri="{FF2B5EF4-FFF2-40B4-BE49-F238E27FC236}">
                  <a16:creationId xmlns:a16="http://schemas.microsoft.com/office/drawing/2014/main" id="{894C0B34-182C-3E87-EA98-F743674C60FF}"/>
                </a:ext>
              </a:extLst>
            </p:cNvPr>
            <p:cNvSpPr>
              <a:spLocks/>
            </p:cNvSpPr>
            <p:nvPr/>
          </p:nvSpPr>
          <p:spPr bwMode="invGray">
            <a:xfrm>
              <a:off x="0" y="1515"/>
              <a:ext cx="5760" cy="674"/>
            </a:xfrm>
            <a:custGeom>
              <a:avLst/>
              <a:gdLst/>
              <a:ahLst/>
              <a:cxnLst>
                <a:cxn ang="0">
                  <a:pos x="0" y="246"/>
                </a:cxn>
                <a:cxn ang="0">
                  <a:pos x="0" y="406"/>
                </a:cxn>
                <a:cxn ang="0">
                  <a:pos x="1280" y="645"/>
                </a:cxn>
                <a:cxn ang="0">
                  <a:pos x="1627" y="580"/>
                </a:cxn>
                <a:cxn ang="0">
                  <a:pos x="4493" y="113"/>
                </a:cxn>
                <a:cxn ang="0">
                  <a:pos x="5760" y="606"/>
                </a:cxn>
                <a:cxn ang="0">
                  <a:pos x="5760" y="233"/>
                </a:cxn>
                <a:cxn ang="0">
                  <a:pos x="4040" y="33"/>
                </a:cxn>
                <a:cxn ang="0">
                  <a:pos x="1093" y="433"/>
                </a:cxn>
                <a:cxn ang="0">
                  <a:pos x="0" y="246"/>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sp>
          <p:nvSpPr>
            <p:cNvPr id="221192" name="Freeform 1032">
              <a:extLst>
                <a:ext uri="{FF2B5EF4-FFF2-40B4-BE49-F238E27FC236}">
                  <a16:creationId xmlns:a16="http://schemas.microsoft.com/office/drawing/2014/main" id="{A2E426C9-D91C-F566-A85A-83980DC3D4B9}"/>
                </a:ext>
              </a:extLst>
            </p:cNvPr>
            <p:cNvSpPr>
              <a:spLocks/>
            </p:cNvSpPr>
            <p:nvPr/>
          </p:nvSpPr>
          <p:spPr bwMode="invGray">
            <a:xfrm>
              <a:off x="1560" y="959"/>
              <a:ext cx="4200" cy="3361"/>
            </a:xfrm>
            <a:custGeom>
              <a:avLst/>
              <a:gdLst/>
              <a:ahLst/>
              <a:cxnLst>
                <a:cxn ang="0">
                  <a:pos x="0" y="3361"/>
                </a:cxn>
                <a:cxn ang="0">
                  <a:pos x="1054" y="295"/>
                </a:cxn>
                <a:cxn ang="0">
                  <a:pos x="4200" y="1588"/>
                </a:cxn>
                <a:cxn ang="0">
                  <a:pos x="4200" y="2028"/>
                </a:cxn>
                <a:cxn ang="0">
                  <a:pos x="1200" y="442"/>
                </a:cxn>
                <a:cxn ang="0">
                  <a:pos x="347" y="3361"/>
                </a:cxn>
                <a:cxn ang="0">
                  <a:pos x="0" y="3361"/>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w="9525">
              <a:noFill/>
              <a:round/>
              <a:headEnd/>
              <a:tailEnd/>
            </a:ln>
          </p:spPr>
          <p:txBody>
            <a:bodyPr wrap="none" anchor="ctr"/>
            <a:lstStyle/>
            <a:p>
              <a:pPr eaLnBrk="1" hangingPunct="1">
                <a:spcBef>
                  <a:spcPct val="20000"/>
                </a:spcBef>
                <a:defRPr/>
              </a:pPr>
              <a:endParaRPr lang="en-US" sz="1800" dirty="0">
                <a:latin typeface="Arial" charset="0"/>
              </a:endParaRPr>
            </a:p>
          </p:txBody>
        </p:sp>
        <p:sp>
          <p:nvSpPr>
            <p:cNvPr id="221193" name="Freeform 1033">
              <a:extLst>
                <a:ext uri="{FF2B5EF4-FFF2-40B4-BE49-F238E27FC236}">
                  <a16:creationId xmlns:a16="http://schemas.microsoft.com/office/drawing/2014/main" id="{E658A163-9256-4D05-D6B9-05E7E0919977}"/>
                </a:ext>
              </a:extLst>
            </p:cNvPr>
            <p:cNvSpPr>
              <a:spLocks/>
            </p:cNvSpPr>
            <p:nvPr/>
          </p:nvSpPr>
          <p:spPr bwMode="invGray">
            <a:xfrm>
              <a:off x="0" y="2169"/>
              <a:ext cx="5760" cy="1925"/>
            </a:xfrm>
            <a:custGeom>
              <a:avLst/>
              <a:gdLst/>
              <a:ahLst/>
              <a:cxnLst>
                <a:cxn ang="0">
                  <a:pos x="0" y="804"/>
                </a:cxn>
                <a:cxn ang="0">
                  <a:pos x="0" y="991"/>
                </a:cxn>
                <a:cxn ang="0">
                  <a:pos x="1547" y="1818"/>
                </a:cxn>
                <a:cxn ang="0">
                  <a:pos x="3253" y="351"/>
                </a:cxn>
                <a:cxn ang="0">
                  <a:pos x="5760" y="1537"/>
                </a:cxn>
                <a:cxn ang="0">
                  <a:pos x="5760" y="1151"/>
                </a:cxn>
                <a:cxn ang="0">
                  <a:pos x="3240" y="84"/>
                </a:cxn>
                <a:cxn ang="0">
                  <a:pos x="1573" y="1671"/>
                </a:cxn>
                <a:cxn ang="0">
                  <a:pos x="0" y="804"/>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sp>
          <p:nvSpPr>
            <p:cNvPr id="221194" name="Freeform 1034">
              <a:extLst>
                <a:ext uri="{FF2B5EF4-FFF2-40B4-BE49-F238E27FC236}">
                  <a16:creationId xmlns:a16="http://schemas.microsoft.com/office/drawing/2014/main" id="{3F2E17B3-0566-FA98-898F-08D867D87C5C}"/>
                </a:ext>
              </a:extLst>
            </p:cNvPr>
            <p:cNvSpPr>
              <a:spLocks/>
            </p:cNvSpPr>
            <p:nvPr/>
          </p:nvSpPr>
          <p:spPr bwMode="invGray">
            <a:xfrm>
              <a:off x="0" y="2238"/>
              <a:ext cx="3929" cy="2120"/>
            </a:xfrm>
            <a:custGeom>
              <a:avLst/>
              <a:gdLst/>
              <a:ahLst/>
              <a:cxnLst>
                <a:cxn ang="0">
                  <a:pos x="0" y="415"/>
                </a:cxn>
                <a:cxn ang="0">
                  <a:pos x="0" y="508"/>
                </a:cxn>
                <a:cxn ang="0">
                  <a:pos x="1933" y="229"/>
                </a:cxn>
                <a:cxn ang="0">
                  <a:pos x="3920" y="1055"/>
                </a:cxn>
                <a:cxn ang="0">
                  <a:pos x="3587" y="2082"/>
                </a:cxn>
                <a:cxn ang="0">
                  <a:pos x="3947" y="829"/>
                </a:cxn>
                <a:cxn ang="0">
                  <a:pos x="2253" y="69"/>
                </a:cxn>
                <a:cxn ang="0">
                  <a:pos x="0" y="4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grpSp>
      <p:sp>
        <p:nvSpPr>
          <p:cNvPr id="1027" name="Rectangle 1035">
            <a:extLst>
              <a:ext uri="{FF2B5EF4-FFF2-40B4-BE49-F238E27FC236}">
                <a16:creationId xmlns:a16="http://schemas.microsoft.com/office/drawing/2014/main" id="{8BE0628F-183A-DF72-CF7C-15586AF3E45B}"/>
              </a:ext>
            </a:extLst>
          </p:cNvPr>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21196" name="Rectangle 1036">
            <a:extLst>
              <a:ext uri="{FF2B5EF4-FFF2-40B4-BE49-F238E27FC236}">
                <a16:creationId xmlns:a16="http://schemas.microsoft.com/office/drawing/2014/main" id="{C7D026C3-1DEF-EFD6-7E1F-5FC4B2FC366F}"/>
              </a:ext>
            </a:extLst>
          </p:cNvPr>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1" hangingPunct="1">
              <a:spcBef>
                <a:spcPct val="50000"/>
              </a:spcBef>
              <a:defRPr sz="1400">
                <a:latin typeface="Times New Roman" pitchFamily="18" charset="0"/>
              </a:defRPr>
            </a:lvl1pPr>
          </a:lstStyle>
          <a:p>
            <a:pPr>
              <a:defRPr/>
            </a:pPr>
            <a:endParaRPr lang="en-US"/>
          </a:p>
        </p:txBody>
      </p:sp>
      <p:sp>
        <p:nvSpPr>
          <p:cNvPr id="221197" name="Rectangle 1037">
            <a:extLst>
              <a:ext uri="{FF2B5EF4-FFF2-40B4-BE49-F238E27FC236}">
                <a16:creationId xmlns:a16="http://schemas.microsoft.com/office/drawing/2014/main" id="{039F6A2F-66C9-EC4A-9F11-8E8918C6C2F7}"/>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eaLnBrk="1" hangingPunct="1">
              <a:spcBef>
                <a:spcPct val="50000"/>
              </a:spcBef>
              <a:defRPr sz="1400">
                <a:latin typeface="Times New Roman" pitchFamily="18" charset="0"/>
              </a:defRPr>
            </a:lvl1pPr>
          </a:lstStyle>
          <a:p>
            <a:pPr>
              <a:defRPr/>
            </a:pPr>
            <a:endParaRPr lang="en-US"/>
          </a:p>
        </p:txBody>
      </p:sp>
      <p:sp>
        <p:nvSpPr>
          <p:cNvPr id="221198" name="Rectangle 1038">
            <a:extLst>
              <a:ext uri="{FF2B5EF4-FFF2-40B4-BE49-F238E27FC236}">
                <a16:creationId xmlns:a16="http://schemas.microsoft.com/office/drawing/2014/main" id="{6F740D23-26B3-65F7-473C-2B02975147DA}"/>
              </a:ext>
            </a:extLst>
          </p:cNvPr>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1" hangingPunct="1">
              <a:spcBef>
                <a:spcPct val="50000"/>
              </a:spcBef>
              <a:defRPr sz="1400">
                <a:latin typeface="Times New Roman" panose="02020603050405020304" pitchFamily="18" charset="0"/>
              </a:defRPr>
            </a:lvl1pPr>
          </a:lstStyle>
          <a:p>
            <a:pPr>
              <a:defRPr/>
            </a:pPr>
            <a:fld id="{391E583C-FB91-514D-A6A9-B3089192DF62}" type="slidenum">
              <a:rPr lang="en-US" altLang="en-US"/>
              <a:pPr>
                <a:defRPr/>
              </a:pPr>
              <a:t>‹#›</a:t>
            </a:fld>
            <a:endParaRPr lang="en-US" altLang="en-US"/>
          </a:p>
        </p:txBody>
      </p:sp>
      <p:sp>
        <p:nvSpPr>
          <p:cNvPr id="1031" name="Rectangle 1039">
            <a:extLst>
              <a:ext uri="{FF2B5EF4-FFF2-40B4-BE49-F238E27FC236}">
                <a16:creationId xmlns:a16="http://schemas.microsoft.com/office/drawing/2014/main" id="{4A5FE37C-455D-3E2F-7F96-07416ABDFF3E}"/>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604269324"/>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3600" b="1">
          <a:solidFill>
            <a:srgbClr val="FFFF00"/>
          </a:solidFill>
          <a:latin typeface="+mj-lt"/>
          <a:ea typeface="+mj-ea"/>
          <a:cs typeface="+mj-cs"/>
        </a:defRPr>
      </a:lvl1pPr>
      <a:lvl2pPr algn="ctr" rtl="0" eaLnBrk="0" fontAlgn="base" hangingPunct="0">
        <a:spcBef>
          <a:spcPct val="0"/>
        </a:spcBef>
        <a:spcAft>
          <a:spcPct val="0"/>
        </a:spcAft>
        <a:defRPr sz="3600" b="1">
          <a:solidFill>
            <a:srgbClr val="FFFF00"/>
          </a:solidFill>
          <a:latin typeface="Arial" charset="0"/>
        </a:defRPr>
      </a:lvl2pPr>
      <a:lvl3pPr algn="ctr" rtl="0" eaLnBrk="0" fontAlgn="base" hangingPunct="0">
        <a:spcBef>
          <a:spcPct val="0"/>
        </a:spcBef>
        <a:spcAft>
          <a:spcPct val="0"/>
        </a:spcAft>
        <a:defRPr sz="3600" b="1">
          <a:solidFill>
            <a:srgbClr val="FFFF00"/>
          </a:solidFill>
          <a:latin typeface="Arial" charset="0"/>
        </a:defRPr>
      </a:lvl3pPr>
      <a:lvl4pPr algn="ctr" rtl="0" eaLnBrk="0" fontAlgn="base" hangingPunct="0">
        <a:spcBef>
          <a:spcPct val="0"/>
        </a:spcBef>
        <a:spcAft>
          <a:spcPct val="0"/>
        </a:spcAft>
        <a:defRPr sz="3600" b="1">
          <a:solidFill>
            <a:srgbClr val="FFFF00"/>
          </a:solidFill>
          <a:latin typeface="Arial" charset="0"/>
        </a:defRPr>
      </a:lvl4pPr>
      <a:lvl5pPr algn="ctr" rtl="0" eaLnBrk="0" fontAlgn="base" hangingPunct="0">
        <a:spcBef>
          <a:spcPct val="0"/>
        </a:spcBef>
        <a:spcAft>
          <a:spcPct val="0"/>
        </a:spcAft>
        <a:defRPr sz="3600" b="1">
          <a:solidFill>
            <a:srgbClr val="FFFF00"/>
          </a:solidFill>
          <a:latin typeface="Arial" charset="0"/>
        </a:defRPr>
      </a:lvl5pPr>
      <a:lvl6pPr marL="457200" algn="ctr" rtl="0" fontAlgn="base">
        <a:spcBef>
          <a:spcPct val="0"/>
        </a:spcBef>
        <a:spcAft>
          <a:spcPct val="0"/>
        </a:spcAft>
        <a:defRPr sz="3600" b="1">
          <a:solidFill>
            <a:srgbClr val="FFFF00"/>
          </a:solidFill>
          <a:latin typeface="Arial" charset="0"/>
        </a:defRPr>
      </a:lvl6pPr>
      <a:lvl7pPr marL="914400" algn="ctr" rtl="0" fontAlgn="base">
        <a:spcBef>
          <a:spcPct val="0"/>
        </a:spcBef>
        <a:spcAft>
          <a:spcPct val="0"/>
        </a:spcAft>
        <a:defRPr sz="3600" b="1">
          <a:solidFill>
            <a:srgbClr val="FFFF00"/>
          </a:solidFill>
          <a:latin typeface="Arial" charset="0"/>
        </a:defRPr>
      </a:lvl7pPr>
      <a:lvl8pPr marL="1371600" algn="ctr" rtl="0" fontAlgn="base">
        <a:spcBef>
          <a:spcPct val="0"/>
        </a:spcBef>
        <a:spcAft>
          <a:spcPct val="0"/>
        </a:spcAft>
        <a:defRPr sz="3600" b="1">
          <a:solidFill>
            <a:srgbClr val="FFFF00"/>
          </a:solidFill>
          <a:latin typeface="Arial" charset="0"/>
        </a:defRPr>
      </a:lvl8pPr>
      <a:lvl9pPr marL="1828800" algn="ctr" rtl="0" fontAlgn="base">
        <a:spcBef>
          <a:spcPct val="0"/>
        </a:spcBef>
        <a:spcAft>
          <a:spcPct val="0"/>
        </a:spcAft>
        <a:defRPr sz="3600" b="1">
          <a:solidFill>
            <a:srgbClr val="FFFF00"/>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defRPr sz="2800">
          <a:solidFill>
            <a:srgbClr val="FFFF00"/>
          </a:solidFill>
          <a:latin typeface="+mn-lt"/>
        </a:defRPr>
      </a:lvl2pPr>
      <a:lvl3pPr marL="1143000" indent="-228600" algn="l" rtl="0" eaLnBrk="0" fontAlgn="base" hangingPunct="0">
        <a:spcBef>
          <a:spcPct val="20000"/>
        </a:spcBef>
        <a:spcAft>
          <a:spcPct val="0"/>
        </a:spcAft>
        <a:defRPr sz="2400">
          <a:solidFill>
            <a:srgbClr val="FFFF00"/>
          </a:solidFill>
          <a:latin typeface="+mn-lt"/>
        </a:defRPr>
      </a:lvl3pPr>
      <a:lvl4pPr marL="1600200" indent="-228600" algn="l" rtl="0" eaLnBrk="0" fontAlgn="base" hangingPunct="0">
        <a:spcBef>
          <a:spcPct val="20000"/>
        </a:spcBef>
        <a:spcAft>
          <a:spcPct val="0"/>
        </a:spcAft>
        <a:defRPr sz="2000">
          <a:solidFill>
            <a:srgbClr val="FFFF00"/>
          </a:solidFill>
          <a:latin typeface="+mn-lt"/>
        </a:defRPr>
      </a:lvl4pPr>
      <a:lvl5pPr marL="2057400" indent="-228600" algn="l" rtl="0" eaLnBrk="0" fontAlgn="base" hangingPunct="0">
        <a:spcBef>
          <a:spcPct val="20000"/>
        </a:spcBef>
        <a:spcAft>
          <a:spcPct val="0"/>
        </a:spcAft>
        <a:defRPr sz="2000">
          <a:solidFill>
            <a:srgbClr val="FFFF00"/>
          </a:solidFill>
          <a:latin typeface="+mn-lt"/>
        </a:defRPr>
      </a:lvl5pPr>
      <a:lvl6pPr marL="2514600" indent="-228600" algn="l" rtl="0" fontAlgn="base">
        <a:spcBef>
          <a:spcPct val="20000"/>
        </a:spcBef>
        <a:spcAft>
          <a:spcPct val="0"/>
        </a:spcAft>
        <a:defRPr sz="2000">
          <a:solidFill>
            <a:srgbClr val="FFFF00"/>
          </a:solidFill>
          <a:latin typeface="+mn-lt"/>
        </a:defRPr>
      </a:lvl6pPr>
      <a:lvl7pPr marL="2971800" indent="-228600" algn="l" rtl="0" fontAlgn="base">
        <a:spcBef>
          <a:spcPct val="20000"/>
        </a:spcBef>
        <a:spcAft>
          <a:spcPct val="0"/>
        </a:spcAft>
        <a:defRPr sz="2000">
          <a:solidFill>
            <a:srgbClr val="FFFF00"/>
          </a:solidFill>
          <a:latin typeface="+mn-lt"/>
        </a:defRPr>
      </a:lvl7pPr>
      <a:lvl8pPr marL="3429000" indent="-228600" algn="l" rtl="0" fontAlgn="base">
        <a:spcBef>
          <a:spcPct val="20000"/>
        </a:spcBef>
        <a:spcAft>
          <a:spcPct val="0"/>
        </a:spcAft>
        <a:defRPr sz="2000">
          <a:solidFill>
            <a:srgbClr val="FFFF00"/>
          </a:solidFill>
          <a:latin typeface="+mn-lt"/>
        </a:defRPr>
      </a:lvl8pPr>
      <a:lvl9pPr marL="3886200" indent="-228600" algn="l" rtl="0" fontAlgn="base">
        <a:spcBef>
          <a:spcPct val="20000"/>
        </a:spcBef>
        <a:spcAft>
          <a:spcPct val="0"/>
        </a:spcAft>
        <a:defRPr sz="2000">
          <a:solidFill>
            <a:srgbClr val="FFFF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apa.org/education-career/grad/internship" TargetMode="External"/><Relationship Id="rId7" Type="http://schemas.openxmlformats.org/officeDocument/2006/relationships/hyperlink" Target="https://www.acadpsychclinicalscience.org/" TargetMode="External"/><Relationship Id="rId2" Type="http://schemas.openxmlformats.org/officeDocument/2006/relationships/hyperlink" Target="https://www.appic.org/" TargetMode="External"/><Relationship Id="rId1" Type="http://schemas.openxmlformats.org/officeDocument/2006/relationships/slideLayout" Target="../slideLayouts/slideLayout2.xml"/><Relationship Id="rId6" Type="http://schemas.openxmlformats.org/officeDocument/2006/relationships/hyperlink" Target="https://sccap53.org/resources/student-resources/training-program-database/" TargetMode="External"/><Relationship Id="rId5" Type="http://schemas.openxmlformats.org/officeDocument/2006/relationships/hyperlink" Target="https://www.clinicalchildpsychology.com/ccapptc-member-programs" TargetMode="External"/><Relationship Id="rId4" Type="http://schemas.openxmlformats.org/officeDocument/2006/relationships/hyperlink" Target="https://www.apa.org/apags/resources/internships"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www.amazon.com/Internships-Psychology-Workbook-Successful-Applications-ebook-dp-B07GYMZYWK/dp/B07GYMZYWK/ref=mt_other?_encoding=UTF8&amp;me=&amp;qid=" TargetMode="External"/></Relationships>
</file>

<file path=ppt/slides/_rels/slide51.xml.rels><?xml version="1.0" encoding="UTF-8" standalone="yes"?>
<Relationships xmlns="http://schemas.openxmlformats.org/package/2006/relationships"><Relationship Id="rId2" Type="http://schemas.openxmlformats.org/officeDocument/2006/relationships/hyperlink" Target="mailto:div53@lists.apa.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ww.appic.org/Match/FAQs/Applicants/Coupl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marR="0">
              <a:lnSpc>
                <a:spcPct val="107000"/>
              </a:lnSpc>
              <a:spcBef>
                <a:spcPts val="750"/>
              </a:spcBef>
              <a:spcAft>
                <a:spcPts val="0"/>
              </a:spcAft>
            </a:pPr>
            <a:r>
              <a:rPr lang="en-US" sz="3600" b="1" dirty="0">
                <a:solidFill>
                  <a:srgbClr val="010101"/>
                </a:solidFill>
                <a:effectLst/>
                <a:latin typeface="Roboto" panose="02000000000000000000" pitchFamily="2" charset="0"/>
                <a:ea typeface="Times New Roman" panose="02020603050405020304" pitchFamily="18" charset="0"/>
                <a:cs typeface="Times New Roman" panose="02020603050405020304" pitchFamily="18" charset="0"/>
              </a:rPr>
              <a:t>Applying to Clinical Internships: </a:t>
            </a:r>
            <a:br>
              <a:rPr lang="en-US" sz="3600" dirty="0">
                <a:effectLst/>
                <a:latin typeface="Calibri" panose="020F0502020204030204" pitchFamily="34" charset="0"/>
                <a:ea typeface="Calibri" panose="020F0502020204030204" pitchFamily="34" charset="0"/>
                <a:cs typeface="Times New Roman" panose="02020603050405020304" pitchFamily="18" charset="0"/>
              </a:rPr>
            </a:br>
            <a:r>
              <a:rPr lang="en-US" sz="3600" b="1" dirty="0">
                <a:solidFill>
                  <a:srgbClr val="010101"/>
                </a:solidFill>
                <a:effectLst/>
                <a:latin typeface="Roboto" panose="02000000000000000000" pitchFamily="2" charset="0"/>
                <a:ea typeface="Times New Roman" panose="02020603050405020304" pitchFamily="18" charset="0"/>
                <a:cs typeface="Times New Roman" panose="02020603050405020304" pitchFamily="18" charset="0"/>
              </a:rPr>
              <a:t>Insider Tips for Maximizing Your Success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728870" y="1351032"/>
            <a:ext cx="10515600" cy="4389120"/>
          </a:xfrm>
        </p:spPr>
        <p:txBody>
          <a:bodyPr>
            <a:normAutofit fontScale="92500"/>
          </a:bodyPr>
          <a:lstStyle/>
          <a:p>
            <a:pPr marL="0" lvl="0" indent="0">
              <a:spcBef>
                <a:spcPts val="0"/>
              </a:spcBef>
              <a:buNone/>
            </a:pPr>
            <a:endParaRPr lang="en-US" sz="1600" dirty="0"/>
          </a:p>
          <a:p>
            <a:pPr marL="0" marR="0" indent="0">
              <a:lnSpc>
                <a:spcPct val="107000"/>
              </a:lnSpc>
              <a:spcBef>
                <a:spcPts val="750"/>
              </a:spcBef>
              <a:spcAft>
                <a:spcPts val="0"/>
              </a:spcAft>
              <a:buNone/>
            </a:pPr>
            <a:r>
              <a:rPr lang="en-US" sz="1700" b="1" dirty="0">
                <a:solidFill>
                  <a:srgbClr val="010101"/>
                </a:solidFill>
                <a:effectLst/>
                <a:latin typeface="Roboto" panose="02000000000000000000" pitchFamily="2" charset="0"/>
                <a:ea typeface="Times New Roman" panose="02020603050405020304" pitchFamily="18" charset="0"/>
                <a:cs typeface="Times New Roman" panose="02020603050405020304" pitchFamily="18" charset="0"/>
              </a:rPr>
              <a:t>Panelists:</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Bef>
                <a:spcPts val="0"/>
              </a:spcBef>
              <a:spcAft>
                <a:spcPts val="800"/>
              </a:spcAft>
              <a:buSzPts val="1000"/>
              <a:buFont typeface="Symbol" panose="05050102010706020507" pitchFamily="18" charset="2"/>
              <a:buChar char=""/>
              <a:tabLst>
                <a:tab pos="457200" algn="l"/>
              </a:tabLst>
            </a:pPr>
            <a:r>
              <a:rPr lang="en-US" sz="1700" b="1" dirty="0">
                <a:solidFill>
                  <a:srgbClr val="FF6600"/>
                </a:solidFill>
                <a:latin typeface="Roboto" panose="02000000000000000000" pitchFamily="2" charset="0"/>
                <a:ea typeface="Times New Roman" panose="02020603050405020304" pitchFamily="18" charset="0"/>
                <a:cs typeface="Times New Roman" panose="02020603050405020304" pitchFamily="18" charset="0"/>
              </a:rPr>
              <a:t>Patricia </a:t>
            </a:r>
            <a:r>
              <a:rPr lang="en-US" sz="1700" b="1" dirty="0" err="1">
                <a:solidFill>
                  <a:srgbClr val="FF6600"/>
                </a:solidFill>
                <a:latin typeface="Roboto" panose="02000000000000000000" pitchFamily="2" charset="0"/>
                <a:ea typeface="Times New Roman" panose="02020603050405020304" pitchFamily="18" charset="0"/>
                <a:cs typeface="Times New Roman" panose="02020603050405020304" pitchFamily="18" charset="0"/>
              </a:rPr>
              <a:t>Walshaw</a:t>
            </a:r>
            <a:r>
              <a:rPr lang="en-US" sz="1700" b="1" dirty="0">
                <a:solidFill>
                  <a:srgbClr val="FF6600"/>
                </a:solidFill>
                <a:latin typeface="Roboto" panose="02000000000000000000" pitchFamily="2" charset="0"/>
                <a:ea typeface="Times New Roman" panose="02020603050405020304" pitchFamily="18" charset="0"/>
                <a:cs typeface="Times New Roman" panose="02020603050405020304" pitchFamily="18" charset="0"/>
              </a:rPr>
              <a:t>, Ph.D.</a:t>
            </a:r>
            <a:r>
              <a:rPr lang="en-US" sz="1700" dirty="0">
                <a:solidFill>
                  <a:srgbClr val="FF6600"/>
                </a:solidFill>
                <a:latin typeface="Roboto" panose="02000000000000000000" pitchFamily="2" charset="0"/>
                <a:ea typeface="Times New Roman" panose="02020603050405020304" pitchFamily="18" charset="0"/>
                <a:cs typeface="Times New Roman" panose="02020603050405020304" pitchFamily="18" charset="0"/>
              </a:rPr>
              <a:t>, </a:t>
            </a:r>
            <a:r>
              <a:rPr lang="en-US" sz="1700" dirty="0">
                <a:solidFill>
                  <a:srgbClr val="010101"/>
                </a:solidFill>
                <a:latin typeface="Roboto" panose="02000000000000000000" pitchFamily="2" charset="0"/>
                <a:ea typeface="Times New Roman" panose="02020603050405020304" pitchFamily="18" charset="0"/>
                <a:cs typeface="Times New Roman" panose="02020603050405020304" pitchFamily="18" charset="0"/>
              </a:rPr>
              <a:t>Director, Psychology Internship Training Program, UCLA </a:t>
            </a:r>
            <a:r>
              <a:rPr lang="en-US" sz="1700" dirty="0" err="1">
                <a:solidFill>
                  <a:srgbClr val="010101"/>
                </a:solidFill>
                <a:latin typeface="Roboto" panose="02000000000000000000" pitchFamily="2" charset="0"/>
                <a:ea typeface="Times New Roman" panose="02020603050405020304" pitchFamily="18" charset="0"/>
                <a:cs typeface="Times New Roman" panose="02020603050405020304" pitchFamily="18" charset="0"/>
              </a:rPr>
              <a:t>Semel</a:t>
            </a:r>
            <a:r>
              <a:rPr lang="en-US" sz="1700" dirty="0">
                <a:solidFill>
                  <a:srgbClr val="010101"/>
                </a:solidFill>
                <a:latin typeface="Roboto" panose="02000000000000000000" pitchFamily="2" charset="0"/>
                <a:ea typeface="Times New Roman" panose="02020603050405020304" pitchFamily="18" charset="0"/>
                <a:cs typeface="Times New Roman" panose="02020603050405020304" pitchFamily="18" charset="0"/>
              </a:rPr>
              <a:t> Institute; UCLA associate professor of Clinical Psychiatry &amp; Biobehavioral Sciences</a:t>
            </a:r>
            <a:endParaRPr lang="en-US" sz="1700" b="1" dirty="0">
              <a:solidFill>
                <a:srgbClr val="FF6600"/>
              </a:solidFill>
              <a:effectLst/>
              <a:latin typeface="Roboto" panose="02000000000000000000" pitchFamily="2"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700" b="1" dirty="0">
                <a:solidFill>
                  <a:srgbClr val="FF6600"/>
                </a:solidFill>
                <a:effectLst/>
                <a:latin typeface="Roboto" panose="02000000000000000000" pitchFamily="2" charset="0"/>
                <a:ea typeface="Times New Roman" panose="02020603050405020304" pitchFamily="18" charset="0"/>
                <a:cs typeface="Times New Roman" panose="02020603050405020304" pitchFamily="18" charset="0"/>
              </a:rPr>
              <a:t>Amy West, Ph.D.</a:t>
            </a:r>
            <a:r>
              <a:rPr lang="en-US" sz="1700" dirty="0">
                <a:solidFill>
                  <a:srgbClr val="FF6600"/>
                </a:solidFill>
                <a:effectLst/>
                <a:latin typeface="Roboto" panose="02000000000000000000" pitchFamily="2" charset="0"/>
                <a:ea typeface="Times New Roman" panose="02020603050405020304" pitchFamily="18" charset="0"/>
                <a:cs typeface="Times New Roman" panose="02020603050405020304" pitchFamily="18" charset="0"/>
              </a:rPr>
              <a:t>, </a:t>
            </a:r>
            <a:r>
              <a:rPr lang="en-US" sz="1700" dirty="0">
                <a:solidFill>
                  <a:srgbClr val="010101"/>
                </a:solidFill>
                <a:latin typeface="Roboto" panose="02000000000000000000" pitchFamily="2" charset="0"/>
                <a:cs typeface="Times New Roman" panose="02020603050405020304" pitchFamily="18" charset="0"/>
              </a:rPr>
              <a:t>Associate </a:t>
            </a:r>
            <a:r>
              <a:rPr lang="en-US" sz="1700" dirty="0">
                <a:solidFill>
                  <a:srgbClr val="010101"/>
                </a:solidFill>
                <a:effectLst/>
                <a:latin typeface="Roboto" panose="02000000000000000000" pitchFamily="2" charset="0"/>
                <a:ea typeface="Times New Roman" panose="02020603050405020304" pitchFamily="18" charset="0"/>
                <a:cs typeface="Times New Roman" panose="02020603050405020304" pitchFamily="18" charset="0"/>
              </a:rPr>
              <a:t>Director for Psychology Training Children’s Hospital Los Angeles (CHLA), Professor of Clinical Pediatric Psychology, and Psychiatry &amp; the Behavioral Sciences USC Keck School of Medicine.  </a:t>
            </a:r>
          </a:p>
          <a:p>
            <a:pPr marL="342900" indent="-342900">
              <a:lnSpc>
                <a:spcPct val="107000"/>
              </a:lnSpc>
              <a:spcBef>
                <a:spcPts val="0"/>
              </a:spcBef>
              <a:spcAft>
                <a:spcPts val="800"/>
              </a:spcAft>
              <a:buSzPts val="1000"/>
              <a:buFont typeface="Symbol" panose="05050102010706020507" pitchFamily="18" charset="2"/>
              <a:buChar char=""/>
              <a:tabLst>
                <a:tab pos="457200" algn="l"/>
              </a:tabLst>
            </a:pPr>
            <a:r>
              <a:rPr lang="en-US" sz="1700" b="1" dirty="0">
                <a:solidFill>
                  <a:srgbClr val="FF6600"/>
                </a:solidFill>
                <a:latin typeface="Roboto" panose="02000000000000000000" pitchFamily="2" charset="0"/>
                <a:ea typeface="Times New Roman" panose="02020603050405020304" pitchFamily="18" charset="0"/>
                <a:cs typeface="Times New Roman" panose="02020603050405020304" pitchFamily="18" charset="0"/>
              </a:rPr>
              <a:t>Tina R. Goldstein, Ph.D</a:t>
            </a:r>
            <a:r>
              <a:rPr lang="en-US" sz="1700" dirty="0">
                <a:solidFill>
                  <a:srgbClr val="FF6600"/>
                </a:solidFill>
                <a:latin typeface="Roboto" panose="02000000000000000000" pitchFamily="2" charset="0"/>
                <a:ea typeface="Times New Roman" panose="02020603050405020304" pitchFamily="18" charset="0"/>
                <a:cs typeface="Times New Roman" panose="02020603050405020304" pitchFamily="18" charset="0"/>
              </a:rPr>
              <a:t>., </a:t>
            </a:r>
            <a:r>
              <a:rPr lang="en-US" sz="1700" dirty="0">
                <a:solidFill>
                  <a:srgbClr val="010101"/>
                </a:solidFill>
                <a:latin typeface="Roboto" panose="02000000000000000000" pitchFamily="2" charset="0"/>
                <a:ea typeface="Times New Roman" panose="02020603050405020304" pitchFamily="18" charset="0"/>
                <a:cs typeface="Times New Roman" panose="02020603050405020304" pitchFamily="18" charset="0"/>
              </a:rPr>
              <a:t>Co-director of Predoctoral Clinical Psychology Internship Training, Western Psychiatric Institute and Clinic, University of Pittsburgh Medical Center.</a:t>
            </a:r>
            <a:endParaRPr lang="en-US" sz="1700" dirty="0">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800"/>
              </a:spcAft>
              <a:buSzPts val="1000"/>
              <a:buFont typeface="Symbol" panose="05050102010706020507" pitchFamily="18" charset="2"/>
              <a:buChar char=""/>
              <a:tabLst>
                <a:tab pos="457200" algn="l"/>
              </a:tabLst>
            </a:pPr>
            <a:r>
              <a:rPr lang="en-US" sz="1700" b="1" dirty="0">
                <a:solidFill>
                  <a:srgbClr val="FF6600"/>
                </a:solidFill>
                <a:effectLst/>
                <a:latin typeface="Arial" panose="020B0604020202020204" pitchFamily="34" charset="0"/>
                <a:ea typeface="Times New Roman" panose="02020603050405020304" pitchFamily="18" charset="0"/>
                <a:cs typeface="Times New Roman" panose="02020603050405020304" pitchFamily="18" charset="0"/>
              </a:rPr>
              <a:t>Kelly O’Connor, M.S.</a:t>
            </a:r>
            <a:r>
              <a:rPr lang="en-US" sz="17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1700" dirty="0">
                <a:solidFill>
                  <a:srgbClr val="010101"/>
                </a:solidFill>
                <a:latin typeface="Roboto" panose="02000000000000000000" pitchFamily="2" charset="0"/>
                <a:cs typeface="Times New Roman" panose="02020603050405020304" pitchFamily="18" charset="0"/>
              </a:rPr>
              <a:t>Predoctoral Internship: Charleston Consortium/MUSC (Child track);  Postdoctoral Fellowship: Virginia Commonwealth University Health’s Injury and Violence Prevention Program</a:t>
            </a:r>
          </a:p>
          <a:p>
            <a:pPr marL="0" marR="0" indent="0">
              <a:lnSpc>
                <a:spcPct val="107000"/>
              </a:lnSpc>
              <a:spcBef>
                <a:spcPts val="0"/>
              </a:spcBef>
              <a:spcAft>
                <a:spcPts val="0"/>
              </a:spcAft>
              <a:buNone/>
            </a:pPr>
            <a:endParaRPr lang="en-US" sz="1700" b="1" dirty="0">
              <a:solidFill>
                <a:srgbClr val="000000"/>
              </a:solidFill>
              <a:effectLst/>
              <a:latin typeface="Roboto" panose="02000000000000000000" pitchFamily="2"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0"/>
              </a:spcAft>
              <a:buNone/>
            </a:pPr>
            <a:r>
              <a:rPr lang="en-US" sz="1700" b="1" dirty="0">
                <a:solidFill>
                  <a:srgbClr val="000000"/>
                </a:solidFill>
                <a:effectLst/>
                <a:latin typeface="Roboto" panose="02000000000000000000" pitchFamily="2" charset="0"/>
                <a:ea typeface="Times New Roman" panose="02020603050405020304" pitchFamily="18" charset="0"/>
                <a:cs typeface="Times New Roman" panose="02020603050405020304" pitchFamily="18" charset="0"/>
              </a:rPr>
              <a:t>Moderator:</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700" b="1" dirty="0">
                <a:solidFill>
                  <a:srgbClr val="FF6600"/>
                </a:solidFill>
                <a:effectLst/>
                <a:latin typeface="Roboto" panose="02000000000000000000" pitchFamily="2" charset="0"/>
                <a:ea typeface="Times New Roman" panose="02020603050405020304" pitchFamily="18" charset="0"/>
                <a:cs typeface="Times New Roman" panose="02020603050405020304" pitchFamily="18" charset="0"/>
              </a:rPr>
              <a:t>Natalie Finn, M.S., </a:t>
            </a:r>
            <a:r>
              <a:rPr lang="en-US" sz="1700" dirty="0">
                <a:solidFill>
                  <a:srgbClr val="000000"/>
                </a:solidFill>
                <a:effectLst/>
                <a:latin typeface="Roboto" panose="02000000000000000000" pitchFamily="2" charset="0"/>
                <a:ea typeface="Times New Roman" panose="02020603050405020304" pitchFamily="18" charset="0"/>
                <a:cs typeface="Times New Roman" panose="02020603050405020304" pitchFamily="18" charset="0"/>
              </a:rPr>
              <a:t>Virginia Commonwealth University; SCCAP Student Development Committee Co-Chair</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endParaRPr lang="en-US" sz="1600" dirty="0">
              <a:solidFill>
                <a:srgbClr val="000000"/>
              </a:solidFill>
              <a:latin typeface="Roboto" panose="02000000000000000000" pitchFamily="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6350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C8FEA-9E36-FB24-CF6A-5D2D1424F029}"/>
              </a:ext>
            </a:extLst>
          </p:cNvPr>
          <p:cNvSpPr>
            <a:spLocks noGrp="1"/>
          </p:cNvSpPr>
          <p:nvPr>
            <p:ph type="title"/>
          </p:nvPr>
        </p:nvSpPr>
        <p:spPr/>
        <p:txBody>
          <a:bodyPr/>
          <a:lstStyle/>
          <a:p>
            <a:r>
              <a:rPr lang="en-US" dirty="0"/>
              <a:t>Talk to others</a:t>
            </a:r>
          </a:p>
        </p:txBody>
      </p:sp>
      <p:sp>
        <p:nvSpPr>
          <p:cNvPr id="3" name="Content Placeholder 2">
            <a:extLst>
              <a:ext uri="{FF2B5EF4-FFF2-40B4-BE49-F238E27FC236}">
                <a16:creationId xmlns:a16="http://schemas.microsoft.com/office/drawing/2014/main" id="{4B147EBB-BD39-27AC-9E18-014B199ED686}"/>
              </a:ext>
            </a:extLst>
          </p:cNvPr>
          <p:cNvSpPr>
            <a:spLocks noGrp="1"/>
          </p:cNvSpPr>
          <p:nvPr>
            <p:ph idx="1"/>
          </p:nvPr>
        </p:nvSpPr>
        <p:spPr/>
        <p:txBody>
          <a:bodyPr/>
          <a:lstStyle/>
          <a:p>
            <a:pPr>
              <a:spcBef>
                <a:spcPts val="600"/>
              </a:spcBef>
              <a:spcAft>
                <a:spcPts val="1200"/>
              </a:spcAft>
            </a:pPr>
            <a:r>
              <a:rPr lang="en-US" dirty="0"/>
              <a:t>Seek honest feedback from people you trust</a:t>
            </a:r>
          </a:p>
          <a:p>
            <a:pPr>
              <a:spcBef>
                <a:spcPts val="600"/>
              </a:spcBef>
              <a:spcAft>
                <a:spcPts val="1200"/>
              </a:spcAft>
            </a:pPr>
            <a:r>
              <a:rPr lang="en-US" dirty="0"/>
              <a:t>Talk to your advisor, DCT, other mentors about the sites you are considering</a:t>
            </a:r>
          </a:p>
          <a:p>
            <a:pPr lvl="1">
              <a:spcBef>
                <a:spcPts val="600"/>
              </a:spcBef>
              <a:spcAft>
                <a:spcPts val="1200"/>
              </a:spcAft>
            </a:pPr>
            <a:r>
              <a:rPr lang="en-US" dirty="0"/>
              <a:t>Is their information up to date?</a:t>
            </a:r>
          </a:p>
          <a:p>
            <a:pPr>
              <a:spcBef>
                <a:spcPts val="600"/>
              </a:spcBef>
              <a:spcAft>
                <a:spcPts val="1200"/>
              </a:spcAft>
            </a:pPr>
            <a:r>
              <a:rPr lang="en-US" dirty="0"/>
              <a:t>Talk to others who have interviewed at or attended that internship</a:t>
            </a:r>
          </a:p>
          <a:p>
            <a:pPr>
              <a:spcBef>
                <a:spcPts val="600"/>
              </a:spcBef>
              <a:spcAft>
                <a:spcPts val="1200"/>
              </a:spcAft>
            </a:pPr>
            <a:r>
              <a:rPr lang="en-US" dirty="0"/>
              <a:t>Join internship discussion groups, get information at conferences</a:t>
            </a:r>
          </a:p>
          <a:p>
            <a:pPr lvl="1">
              <a:spcBef>
                <a:spcPts val="600"/>
              </a:spcBef>
              <a:spcAft>
                <a:spcPts val="1200"/>
              </a:spcAft>
            </a:pPr>
            <a:r>
              <a:rPr lang="en-US" dirty="0"/>
              <a:t>Don’t go down the listserv rabbit hole. Just don’t.</a:t>
            </a:r>
          </a:p>
          <a:p>
            <a:pPr>
              <a:spcBef>
                <a:spcPts val="600"/>
              </a:spcBef>
              <a:spcAft>
                <a:spcPts val="1200"/>
              </a:spcAft>
            </a:pPr>
            <a:endParaRPr lang="en-US" dirty="0"/>
          </a:p>
        </p:txBody>
      </p:sp>
    </p:spTree>
    <p:extLst>
      <p:ext uri="{BB962C8B-B14F-4D97-AF65-F5344CB8AC3E}">
        <p14:creationId xmlns:p14="http://schemas.microsoft.com/office/powerpoint/2010/main" val="273647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C8FEA-9E36-FB24-CF6A-5D2D1424F029}"/>
              </a:ext>
            </a:extLst>
          </p:cNvPr>
          <p:cNvSpPr>
            <a:spLocks noGrp="1"/>
          </p:cNvSpPr>
          <p:nvPr>
            <p:ph type="title"/>
          </p:nvPr>
        </p:nvSpPr>
        <p:spPr/>
        <p:txBody>
          <a:bodyPr/>
          <a:lstStyle/>
          <a:p>
            <a:r>
              <a:rPr lang="en-US" dirty="0"/>
              <a:t>Create a list</a:t>
            </a:r>
          </a:p>
        </p:txBody>
      </p:sp>
      <p:sp>
        <p:nvSpPr>
          <p:cNvPr id="3" name="Content Placeholder 2">
            <a:extLst>
              <a:ext uri="{FF2B5EF4-FFF2-40B4-BE49-F238E27FC236}">
                <a16:creationId xmlns:a16="http://schemas.microsoft.com/office/drawing/2014/main" id="{4B147EBB-BD39-27AC-9E18-014B199ED686}"/>
              </a:ext>
            </a:extLst>
          </p:cNvPr>
          <p:cNvSpPr>
            <a:spLocks noGrp="1"/>
          </p:cNvSpPr>
          <p:nvPr>
            <p:ph idx="1"/>
          </p:nvPr>
        </p:nvSpPr>
        <p:spPr/>
        <p:txBody>
          <a:bodyPr/>
          <a:lstStyle/>
          <a:p>
            <a:pPr>
              <a:spcBef>
                <a:spcPts val="600"/>
              </a:spcBef>
              <a:spcAft>
                <a:spcPts val="1200"/>
              </a:spcAft>
            </a:pPr>
            <a:r>
              <a:rPr lang="en-US" dirty="0"/>
              <a:t>Create a list of sites you want to apply to</a:t>
            </a:r>
          </a:p>
          <a:p>
            <a:pPr>
              <a:spcBef>
                <a:spcPts val="600"/>
              </a:spcBef>
              <a:spcAft>
                <a:spcPts val="1200"/>
              </a:spcAft>
            </a:pPr>
            <a:r>
              <a:rPr lang="en-US" dirty="0"/>
              <a:t>Have a running hypothesis, but don’t rank order that list until after interviews</a:t>
            </a:r>
          </a:p>
          <a:p>
            <a:pPr>
              <a:spcBef>
                <a:spcPts val="600"/>
              </a:spcBef>
              <a:spcAft>
                <a:spcPts val="1200"/>
              </a:spcAft>
            </a:pPr>
            <a:r>
              <a:rPr lang="en-US" dirty="0"/>
              <a:t>Average number of applications submitted in Phase I = 14.9</a:t>
            </a:r>
          </a:p>
          <a:p>
            <a:pPr lvl="1">
              <a:spcBef>
                <a:spcPts val="600"/>
              </a:spcBef>
              <a:spcAft>
                <a:spcPts val="1200"/>
              </a:spcAft>
            </a:pPr>
            <a:r>
              <a:rPr lang="en-US" dirty="0"/>
              <a:t>Range = 1-64</a:t>
            </a:r>
          </a:p>
          <a:p>
            <a:pPr lvl="1">
              <a:spcBef>
                <a:spcPts val="600"/>
              </a:spcBef>
              <a:spcAft>
                <a:spcPts val="1200"/>
              </a:spcAft>
            </a:pPr>
            <a:r>
              <a:rPr lang="en-US" dirty="0"/>
              <a:t>Remember your stats! Probability is on your side!</a:t>
            </a:r>
          </a:p>
          <a:p>
            <a:endParaRPr lang="en-US" dirty="0"/>
          </a:p>
          <a:p>
            <a:endParaRPr lang="en-US" dirty="0"/>
          </a:p>
          <a:p>
            <a:endParaRPr lang="en-US" dirty="0"/>
          </a:p>
        </p:txBody>
      </p:sp>
    </p:spTree>
    <p:extLst>
      <p:ext uri="{BB962C8B-B14F-4D97-AF65-F5344CB8AC3E}">
        <p14:creationId xmlns:p14="http://schemas.microsoft.com/office/powerpoint/2010/main" val="1561626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C8FEA-9E36-FB24-CF6A-5D2D1424F029}"/>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4B147EBB-BD39-27AC-9E18-014B199ED686}"/>
              </a:ext>
            </a:extLst>
          </p:cNvPr>
          <p:cNvSpPr>
            <a:spLocks noGrp="1"/>
          </p:cNvSpPr>
          <p:nvPr>
            <p:ph idx="1"/>
          </p:nvPr>
        </p:nvSpPr>
        <p:spPr/>
        <p:txBody>
          <a:bodyPr>
            <a:normAutofit fontScale="62500" lnSpcReduction="20000"/>
          </a:bodyPr>
          <a:lstStyle/>
          <a:p>
            <a:r>
              <a:rPr lang="en-US" dirty="0"/>
              <a:t>Association of Psychology Postdoctoral and Internship Centers (APPIC)</a:t>
            </a:r>
          </a:p>
          <a:p>
            <a:pPr marL="0" indent="0">
              <a:buNone/>
            </a:pPr>
            <a:r>
              <a:rPr lang="en-US" dirty="0">
                <a:hlinkClick r:id="rId2"/>
              </a:rPr>
              <a:t>https://www.appic.org/</a:t>
            </a:r>
            <a:endParaRPr lang="en-US" dirty="0"/>
          </a:p>
          <a:p>
            <a:pPr marL="0" indent="0">
              <a:buNone/>
            </a:pPr>
            <a:endParaRPr lang="en-US" dirty="0"/>
          </a:p>
          <a:p>
            <a:r>
              <a:rPr lang="en-US" dirty="0"/>
              <a:t>American Psychological Association (APA)/(APAGAS)</a:t>
            </a:r>
          </a:p>
          <a:p>
            <a:pPr marL="0" indent="0">
              <a:buNone/>
            </a:pPr>
            <a:r>
              <a:rPr lang="en-US" dirty="0">
                <a:hlinkClick r:id="rId3"/>
              </a:rPr>
              <a:t>https://www.apa.org/education-career/grad/internship</a:t>
            </a:r>
            <a:endParaRPr lang="en-US" dirty="0"/>
          </a:p>
          <a:p>
            <a:pPr marL="0" indent="0">
              <a:buNone/>
            </a:pPr>
            <a:r>
              <a:rPr lang="en-US" dirty="0">
                <a:hlinkClick r:id="rId4"/>
              </a:rPr>
              <a:t>https://www.apa.org/apags/resources/internships</a:t>
            </a:r>
            <a:endParaRPr lang="en-US" dirty="0"/>
          </a:p>
          <a:p>
            <a:pPr marL="0" indent="0">
              <a:buNone/>
            </a:pPr>
            <a:endParaRPr lang="en-US" dirty="0"/>
          </a:p>
          <a:p>
            <a:r>
              <a:rPr lang="en-US" dirty="0"/>
              <a:t>Clinical Child and Pediatric Psychology Training Council (</a:t>
            </a:r>
            <a:r>
              <a:rPr lang="en-US" dirty="0" err="1"/>
              <a:t>CCaPPTC</a:t>
            </a:r>
            <a:r>
              <a:rPr lang="en-US" dirty="0"/>
              <a:t>)</a:t>
            </a:r>
          </a:p>
          <a:p>
            <a:pPr marL="0" indent="0">
              <a:buNone/>
            </a:pPr>
            <a:r>
              <a:rPr lang="en-US" dirty="0">
                <a:hlinkClick r:id="rId5"/>
              </a:rPr>
              <a:t>https://www.clinicalchildpsychology.com/ccapptc-member-programs</a:t>
            </a:r>
            <a:endParaRPr lang="en-US" dirty="0"/>
          </a:p>
          <a:p>
            <a:pPr marL="0" indent="0">
              <a:buNone/>
            </a:pPr>
            <a:endParaRPr lang="en-US" dirty="0"/>
          </a:p>
          <a:p>
            <a:r>
              <a:rPr lang="en-US" dirty="0"/>
              <a:t>Society of Clinical Child and Adolescent Psychology (SCCAP) </a:t>
            </a:r>
          </a:p>
          <a:p>
            <a:pPr marL="0" indent="0">
              <a:buNone/>
            </a:pPr>
            <a:r>
              <a:rPr lang="en-US" dirty="0">
                <a:hlinkClick r:id="rId6"/>
              </a:rPr>
              <a:t>https://sccap53.org/resources/student-resources/training-program-database/</a:t>
            </a:r>
            <a:endParaRPr lang="en-US" dirty="0"/>
          </a:p>
          <a:p>
            <a:pPr marL="0" indent="0">
              <a:buNone/>
            </a:pPr>
            <a:endParaRPr lang="en-US" dirty="0"/>
          </a:p>
          <a:p>
            <a:r>
              <a:rPr lang="en-US" dirty="0"/>
              <a:t>Academy of Psychological Clinical Science (APCS)</a:t>
            </a:r>
          </a:p>
          <a:p>
            <a:pPr marL="0" indent="0">
              <a:buNone/>
            </a:pPr>
            <a:r>
              <a:rPr lang="en-US" dirty="0">
                <a:hlinkClick r:id="rId7"/>
              </a:rPr>
              <a:t>https://www.acadpsychclinicalscience.org</a:t>
            </a:r>
            <a:endParaRPr lang="en-US" dirty="0"/>
          </a:p>
        </p:txBody>
      </p:sp>
    </p:spTree>
    <p:extLst>
      <p:ext uri="{BB962C8B-B14F-4D97-AF65-F5344CB8AC3E}">
        <p14:creationId xmlns:p14="http://schemas.microsoft.com/office/powerpoint/2010/main" val="1053703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9597659" cy="5141843"/>
          </a:xfrm>
        </p:spPr>
        <p:txBody>
          <a:bodyPr>
            <a:noAutofit/>
          </a:bodyPr>
          <a:lstStyle/>
          <a:p>
            <a:r>
              <a:rPr lang="en-US" b="1" dirty="0"/>
              <a:t>Internship Application Materials</a:t>
            </a:r>
            <a:br>
              <a:rPr lang="en-US" sz="3200" dirty="0"/>
            </a:br>
            <a:br>
              <a:rPr lang="en-US" sz="3200" dirty="0"/>
            </a:br>
            <a:br>
              <a:rPr lang="en-US" sz="3200" dirty="0"/>
            </a:br>
            <a:br>
              <a:rPr lang="en-US" sz="3200" dirty="0"/>
            </a:br>
            <a:br>
              <a:rPr lang="en-US" sz="3200" dirty="0"/>
            </a:br>
            <a:r>
              <a:rPr lang="en-US" sz="3200" dirty="0"/>
              <a:t>Amy E. West, Ph.D., ABBP</a:t>
            </a:r>
            <a:br>
              <a:rPr lang="en-US" sz="3200" dirty="0"/>
            </a:br>
            <a:r>
              <a:rPr lang="en-US" sz="3200" dirty="0"/>
              <a:t>Professor of Clinical Pediatrics and Psychology</a:t>
            </a:r>
            <a:br>
              <a:rPr lang="en-US" sz="3200" dirty="0"/>
            </a:br>
            <a:r>
              <a:rPr lang="en-US" sz="3200" dirty="0"/>
              <a:t>Training Director, Child Clinical and Pediatric Psychology Internship</a:t>
            </a:r>
            <a:br>
              <a:rPr lang="en-US" sz="3200" dirty="0"/>
            </a:br>
            <a:r>
              <a:rPr lang="en-US" sz="3200" dirty="0"/>
              <a:t>Children’s Hospital Los Angeles/ University of Southern California</a:t>
            </a:r>
          </a:p>
        </p:txBody>
      </p:sp>
    </p:spTree>
    <p:extLst>
      <p:ext uri="{BB962C8B-B14F-4D97-AF65-F5344CB8AC3E}">
        <p14:creationId xmlns:p14="http://schemas.microsoft.com/office/powerpoint/2010/main" val="4185153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2DBC8-093F-624E-97B1-530FC504E354}"/>
              </a:ext>
            </a:extLst>
          </p:cNvPr>
          <p:cNvSpPr>
            <a:spLocks noGrp="1"/>
          </p:cNvSpPr>
          <p:nvPr>
            <p:ph type="title"/>
          </p:nvPr>
        </p:nvSpPr>
        <p:spPr/>
        <p:txBody>
          <a:bodyPr/>
          <a:lstStyle/>
          <a:p>
            <a:r>
              <a:rPr lang="en-US" dirty="0"/>
              <a:t>Most Important!</a:t>
            </a:r>
          </a:p>
        </p:txBody>
      </p:sp>
      <p:sp>
        <p:nvSpPr>
          <p:cNvPr id="3" name="Content Placeholder 2">
            <a:extLst>
              <a:ext uri="{FF2B5EF4-FFF2-40B4-BE49-F238E27FC236}">
                <a16:creationId xmlns:a16="http://schemas.microsoft.com/office/drawing/2014/main" id="{F4F1FAF4-1BEC-BD45-94EC-A593BD7A1DBA}"/>
              </a:ext>
            </a:extLst>
          </p:cNvPr>
          <p:cNvSpPr>
            <a:spLocks noGrp="1"/>
          </p:cNvSpPr>
          <p:nvPr>
            <p:ph idx="1"/>
          </p:nvPr>
        </p:nvSpPr>
        <p:spPr/>
        <p:txBody>
          <a:bodyPr>
            <a:normAutofit/>
          </a:bodyPr>
          <a:lstStyle/>
          <a:p>
            <a:r>
              <a:rPr lang="en-US" sz="4400" dirty="0"/>
              <a:t>CV</a:t>
            </a:r>
          </a:p>
          <a:p>
            <a:pPr marL="0" indent="0">
              <a:buNone/>
            </a:pPr>
            <a:endParaRPr lang="en-US" sz="4400" dirty="0"/>
          </a:p>
          <a:p>
            <a:r>
              <a:rPr lang="en-US" sz="4400" dirty="0"/>
              <a:t>Personal Statement</a:t>
            </a:r>
          </a:p>
          <a:p>
            <a:pPr marL="0" indent="0">
              <a:buNone/>
            </a:pPr>
            <a:endParaRPr lang="en-US" sz="4400" dirty="0"/>
          </a:p>
          <a:p>
            <a:r>
              <a:rPr lang="en-US" sz="4400" dirty="0"/>
              <a:t>Cover letter</a:t>
            </a:r>
          </a:p>
        </p:txBody>
      </p:sp>
    </p:spTree>
    <p:extLst>
      <p:ext uri="{BB962C8B-B14F-4D97-AF65-F5344CB8AC3E}">
        <p14:creationId xmlns:p14="http://schemas.microsoft.com/office/powerpoint/2010/main" val="638354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208" y="375064"/>
            <a:ext cx="9597659" cy="914400"/>
          </a:xfrm>
        </p:spPr>
        <p:txBody>
          <a:bodyPr>
            <a:noAutofit/>
          </a:bodyPr>
          <a:lstStyle/>
          <a:p>
            <a:r>
              <a:rPr lang="en-US" dirty="0"/>
              <a:t>The Curriculum Vitae</a:t>
            </a:r>
          </a:p>
        </p:txBody>
      </p:sp>
      <p:sp>
        <p:nvSpPr>
          <p:cNvPr id="3" name="Content Placeholder 2"/>
          <p:cNvSpPr>
            <a:spLocks noGrp="1"/>
          </p:cNvSpPr>
          <p:nvPr>
            <p:ph idx="1"/>
          </p:nvPr>
        </p:nvSpPr>
        <p:spPr>
          <a:xfrm>
            <a:off x="510208" y="1289464"/>
            <a:ext cx="11029122" cy="4030133"/>
          </a:xfrm>
        </p:spPr>
        <p:txBody>
          <a:bodyPr>
            <a:noAutofit/>
          </a:bodyPr>
          <a:lstStyle/>
          <a:p>
            <a:pPr marL="0" indent="0">
              <a:lnSpc>
                <a:spcPct val="100000"/>
              </a:lnSpc>
              <a:buNone/>
            </a:pPr>
            <a:endParaRPr lang="en-US" sz="2000" dirty="0"/>
          </a:p>
        </p:txBody>
      </p:sp>
      <p:pic>
        <p:nvPicPr>
          <p:cNvPr id="4" name="Picture 3">
            <a:extLst>
              <a:ext uri="{FF2B5EF4-FFF2-40B4-BE49-F238E27FC236}">
                <a16:creationId xmlns:a16="http://schemas.microsoft.com/office/drawing/2014/main" id="{006A9187-B862-804A-9CF8-4D1AB6BF37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7017" y="2002631"/>
            <a:ext cx="4302489" cy="28527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80221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597659" cy="646859"/>
          </a:xfrm>
        </p:spPr>
        <p:txBody>
          <a:bodyPr>
            <a:noAutofit/>
          </a:bodyPr>
          <a:lstStyle/>
          <a:p>
            <a:r>
              <a:rPr lang="en-US" dirty="0"/>
              <a:t>CV Tips -- Do</a:t>
            </a:r>
          </a:p>
        </p:txBody>
      </p:sp>
      <p:sp>
        <p:nvSpPr>
          <p:cNvPr id="3" name="Content Placeholder 2"/>
          <p:cNvSpPr>
            <a:spLocks noGrp="1"/>
          </p:cNvSpPr>
          <p:nvPr>
            <p:ph idx="1"/>
          </p:nvPr>
        </p:nvSpPr>
        <p:spPr>
          <a:xfrm>
            <a:off x="728870" y="1351032"/>
            <a:ext cx="10515600" cy="4389120"/>
          </a:xfrm>
        </p:spPr>
        <p:txBody>
          <a:bodyPr>
            <a:normAutofit/>
          </a:bodyPr>
          <a:lstStyle/>
          <a:p>
            <a:pPr marL="0" lvl="0" indent="0">
              <a:spcBef>
                <a:spcPts val="0"/>
              </a:spcBef>
              <a:buNone/>
            </a:pPr>
            <a:endParaRPr lang="en-US" sz="2600" b="1" dirty="0"/>
          </a:p>
          <a:p>
            <a:pPr marL="0" lvl="0" indent="0">
              <a:spcBef>
                <a:spcPts val="0"/>
              </a:spcBef>
              <a:buNone/>
            </a:pPr>
            <a:endParaRPr lang="en-US" sz="1600" dirty="0"/>
          </a:p>
          <a:p>
            <a:endParaRPr lang="en-US" dirty="0"/>
          </a:p>
        </p:txBody>
      </p:sp>
      <p:sp>
        <p:nvSpPr>
          <p:cNvPr id="4" name="TextBox 3">
            <a:extLst>
              <a:ext uri="{FF2B5EF4-FFF2-40B4-BE49-F238E27FC236}">
                <a16:creationId xmlns:a16="http://schemas.microsoft.com/office/drawing/2014/main" id="{4D31034A-05BA-A14A-B747-C4DF1D975E95}"/>
              </a:ext>
            </a:extLst>
          </p:cNvPr>
          <p:cNvSpPr txBox="1"/>
          <p:nvPr/>
        </p:nvSpPr>
        <p:spPr>
          <a:xfrm>
            <a:off x="728870" y="1052355"/>
            <a:ext cx="10624930" cy="4339650"/>
          </a:xfrm>
          <a:prstGeom prst="rect">
            <a:avLst/>
          </a:prstGeom>
          <a:noFill/>
        </p:spPr>
        <p:txBody>
          <a:bodyPr wrap="square" rtlCol="0">
            <a:spAutoFit/>
          </a:bodyPr>
          <a:lstStyle/>
          <a:p>
            <a:pPr marL="285750" indent="-285750">
              <a:buFont typeface="Arial" panose="020B0604020202020204" pitchFamily="34" charset="0"/>
              <a:buChar char="•"/>
            </a:pPr>
            <a:r>
              <a:rPr lang="en-US" sz="2000" dirty="0">
                <a:latin typeface="Cambria" panose="02040503050406030204" pitchFamily="18" charset="0"/>
              </a:rPr>
              <a:t>Tailor it to the type of internship (e.g., clinical vs. clinical science)</a:t>
            </a:r>
          </a:p>
          <a:p>
            <a:pPr marL="742950" lvl="1" indent="-285750">
              <a:buFont typeface="Arial" panose="020B0604020202020204" pitchFamily="34" charset="0"/>
              <a:buChar char="•"/>
            </a:pPr>
            <a:r>
              <a:rPr lang="en-US" sz="2000" dirty="0">
                <a:latin typeface="Cambria" panose="02040503050406030204" pitchFamily="18" charset="0"/>
              </a:rPr>
              <a:t>Describe awards</a:t>
            </a:r>
          </a:p>
          <a:p>
            <a:pPr marL="742950" lvl="1" indent="-285750">
              <a:buFont typeface="Arial" panose="020B0604020202020204" pitchFamily="34" charset="0"/>
              <a:buChar char="•"/>
            </a:pPr>
            <a:r>
              <a:rPr lang="en-US" sz="2000" dirty="0">
                <a:latin typeface="Cambria" panose="02040503050406030204" pitchFamily="18" charset="0"/>
              </a:rPr>
              <a:t>Describe responsibilities for </a:t>
            </a:r>
            <a:r>
              <a:rPr lang="en-US" sz="2000" dirty="0" err="1">
                <a:latin typeface="Cambria" panose="02040503050406030204" pitchFamily="18" charset="0"/>
              </a:rPr>
              <a:t>practica</a:t>
            </a:r>
            <a:r>
              <a:rPr lang="en-US" sz="2000" dirty="0">
                <a:latin typeface="Cambria" panose="02040503050406030204" pitchFamily="18" charset="0"/>
              </a:rPr>
              <a:t> and research projects</a:t>
            </a:r>
          </a:p>
          <a:p>
            <a:pPr marL="285750" indent="-285750">
              <a:buFont typeface="Arial" panose="020B0604020202020204" pitchFamily="34" charset="0"/>
              <a:buChar char="•"/>
            </a:pPr>
            <a:r>
              <a:rPr lang="en-US" sz="2000" dirty="0">
                <a:latin typeface="Cambria" panose="02040503050406030204" pitchFamily="18" charset="0"/>
              </a:rPr>
              <a:t>Publications – be clear about published vs. in press or under review, and peer review vs. non-peer review</a:t>
            </a:r>
          </a:p>
          <a:p>
            <a:pPr marL="285750" indent="-285750">
              <a:buFont typeface="Arial" panose="020B0604020202020204" pitchFamily="34" charset="0"/>
              <a:buChar char="•"/>
            </a:pPr>
            <a:r>
              <a:rPr lang="en-US" sz="2000" dirty="0">
                <a:latin typeface="Cambria" panose="02040503050406030204" pitchFamily="18" charset="0"/>
              </a:rPr>
              <a:t>PROOF it!  (the importance of this cannot be overstated)</a:t>
            </a:r>
          </a:p>
          <a:p>
            <a:pPr marL="285750" indent="-285750">
              <a:buFont typeface="Arial" panose="020B0604020202020204" pitchFamily="34" charset="0"/>
              <a:buChar char="•"/>
            </a:pPr>
            <a:r>
              <a:rPr lang="en-US" sz="2000" dirty="0">
                <a:latin typeface="Cambria" panose="02040503050406030204" pitchFamily="18" charset="0"/>
              </a:rPr>
              <a:t>Make it easy to read and visually appealing</a:t>
            </a:r>
          </a:p>
          <a:p>
            <a:pPr marL="742950" lvl="1" indent="-285750">
              <a:buFont typeface="Arial" panose="020B0604020202020204" pitchFamily="34" charset="0"/>
              <a:buChar char="•"/>
            </a:pPr>
            <a:r>
              <a:rPr lang="en-US" sz="2000" dirty="0">
                <a:latin typeface="Cambria" panose="02040503050406030204" pitchFamily="18" charset="0"/>
              </a:rPr>
              <a:t>Use bolding, caps, font, etc. to make it easy on the eye and highlight important parts.  Include spaces!</a:t>
            </a:r>
          </a:p>
          <a:p>
            <a:pPr marL="742950" lvl="1" indent="-285750">
              <a:buFont typeface="Arial" panose="020B0604020202020204" pitchFamily="34" charset="0"/>
              <a:buChar char="•"/>
            </a:pPr>
            <a:r>
              <a:rPr lang="en-US" sz="2000" dirty="0">
                <a:latin typeface="Cambria" panose="02040503050406030204" pitchFamily="18" charset="0"/>
              </a:rPr>
              <a:t>Be concise, consistent with tenses and style, good grammar; use active voice; use psychological jargon cautiously</a:t>
            </a:r>
          </a:p>
          <a:p>
            <a:pPr marL="285750" indent="-285750">
              <a:buFont typeface="Arial" panose="020B0604020202020204" pitchFamily="34" charset="0"/>
              <a:buChar char="•"/>
            </a:pPr>
            <a:r>
              <a:rPr lang="en-US" sz="2000" dirty="0">
                <a:latin typeface="Cambria" panose="02040503050406030204" pitchFamily="18" charset="0"/>
              </a:rPr>
              <a:t>Ask peers and mentors for examples</a:t>
            </a:r>
          </a:p>
          <a:p>
            <a:endParaRPr lang="en-US" dirty="0"/>
          </a:p>
          <a:p>
            <a:endParaRPr lang="en-US" dirty="0"/>
          </a:p>
        </p:txBody>
      </p:sp>
    </p:spTree>
    <p:extLst>
      <p:ext uri="{BB962C8B-B14F-4D97-AF65-F5344CB8AC3E}">
        <p14:creationId xmlns:p14="http://schemas.microsoft.com/office/powerpoint/2010/main" val="10916750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AB795-E690-2643-BB1C-438633D04DBD}"/>
              </a:ext>
            </a:extLst>
          </p:cNvPr>
          <p:cNvSpPr>
            <a:spLocks noGrp="1"/>
          </p:cNvSpPr>
          <p:nvPr>
            <p:ph type="title"/>
          </p:nvPr>
        </p:nvSpPr>
        <p:spPr>
          <a:xfrm>
            <a:off x="340243" y="318977"/>
            <a:ext cx="11132288" cy="5114259"/>
          </a:xfrm>
        </p:spPr>
        <p:txBody>
          <a:bodyPr/>
          <a:lstStyle/>
          <a:p>
            <a:pPr algn="ctr"/>
            <a:br>
              <a:rPr lang="en-US" dirty="0"/>
            </a:br>
            <a:br>
              <a:rPr lang="en-US" dirty="0"/>
            </a:br>
            <a:br>
              <a:rPr lang="en-US" dirty="0"/>
            </a:br>
            <a:endParaRPr lang="en-US" sz="1800" dirty="0"/>
          </a:p>
        </p:txBody>
      </p:sp>
      <p:sp>
        <p:nvSpPr>
          <p:cNvPr id="4" name="TextBox 3">
            <a:extLst>
              <a:ext uri="{FF2B5EF4-FFF2-40B4-BE49-F238E27FC236}">
                <a16:creationId xmlns:a16="http://schemas.microsoft.com/office/drawing/2014/main" id="{2E99BB91-C74D-D544-858F-88973F3F1999}"/>
              </a:ext>
            </a:extLst>
          </p:cNvPr>
          <p:cNvSpPr txBox="1"/>
          <p:nvPr/>
        </p:nvSpPr>
        <p:spPr>
          <a:xfrm>
            <a:off x="1054491" y="1594739"/>
            <a:ext cx="10908307" cy="3447098"/>
          </a:xfrm>
          <a:prstGeom prst="rect">
            <a:avLst/>
          </a:prstGeom>
          <a:noFill/>
        </p:spPr>
        <p:txBody>
          <a:bodyPr wrap="none" rtlCol="0">
            <a:spAutoFit/>
          </a:bodyPr>
          <a:lstStyle/>
          <a:p>
            <a:pPr marL="342900" indent="-342900">
              <a:buFont typeface="Arial" panose="020B0604020202020204" pitchFamily="34" charset="0"/>
              <a:buChar char="•"/>
            </a:pPr>
            <a:r>
              <a:rPr lang="en-US" sz="2000" dirty="0">
                <a:latin typeface="Cambria" panose="02040503050406030204" pitchFamily="18" charset="0"/>
              </a:rPr>
              <a:t>Don’t pad it</a:t>
            </a:r>
          </a:p>
          <a:p>
            <a:pPr marL="800100" lvl="1" indent="-342900">
              <a:buFont typeface="Arial" panose="020B0604020202020204" pitchFamily="34" charset="0"/>
              <a:buChar char="•"/>
            </a:pPr>
            <a:r>
              <a:rPr lang="en-US" sz="2000" dirty="0">
                <a:latin typeface="Cambria" panose="02040503050406030204" pitchFamily="18" charset="0"/>
              </a:rPr>
              <a:t>Don’t include courses you took or conferences/workshops attended (with no presentation)</a:t>
            </a:r>
          </a:p>
          <a:p>
            <a:pPr marL="800100" lvl="1" indent="-342900">
              <a:buFont typeface="Arial" panose="020B0604020202020204" pitchFamily="34" charset="0"/>
              <a:buChar char="•"/>
            </a:pPr>
            <a:r>
              <a:rPr lang="en-US" sz="2000" dirty="0">
                <a:latin typeface="Cambria" panose="02040503050406030204" pitchFamily="18" charset="0"/>
              </a:rPr>
              <a:t>Leave off undergraduate accomplishments unless </a:t>
            </a:r>
            <a:r>
              <a:rPr lang="en-US" sz="2000" i="1" dirty="0">
                <a:latin typeface="Cambria" panose="02040503050406030204" pitchFamily="18" charset="0"/>
              </a:rPr>
              <a:t>really impressive</a:t>
            </a:r>
            <a:r>
              <a:rPr lang="en-US" sz="2000" dirty="0">
                <a:latin typeface="Cambria" panose="02040503050406030204" pitchFamily="18" charset="0"/>
              </a:rPr>
              <a:t> (Rhodes scholar)</a:t>
            </a:r>
          </a:p>
          <a:p>
            <a:pPr marL="617220" lvl="1" indent="-342900">
              <a:buFont typeface="Arial" panose="020B0604020202020204" pitchFamily="34" charset="0"/>
              <a:buChar char="•"/>
            </a:pPr>
            <a:endParaRPr lang="en-US" sz="2000" dirty="0">
              <a:latin typeface="Cambria" panose="02040503050406030204" pitchFamily="18" charset="0"/>
            </a:endParaRPr>
          </a:p>
          <a:p>
            <a:pPr marL="342900" indent="-342900">
              <a:buFont typeface="Arial" panose="020B0604020202020204" pitchFamily="34" charset="0"/>
              <a:buChar char="•"/>
            </a:pPr>
            <a:r>
              <a:rPr lang="en-US" sz="2000" dirty="0">
                <a:latin typeface="Cambria" panose="02040503050406030204" pitchFamily="18" charset="0"/>
              </a:rPr>
              <a:t>Don’t get too personal </a:t>
            </a:r>
          </a:p>
          <a:p>
            <a:pPr marL="800100" lvl="1" indent="-342900">
              <a:buFont typeface="Arial" panose="020B0604020202020204" pitchFamily="34" charset="0"/>
              <a:buChar char="•"/>
            </a:pPr>
            <a:r>
              <a:rPr lang="en-US" sz="2000" dirty="0">
                <a:latin typeface="Cambria" panose="02040503050406030204" pitchFamily="18" charset="0"/>
              </a:rPr>
              <a:t>Leave off hobbies, marital status, children, other jobs not relevant to psychology</a:t>
            </a:r>
          </a:p>
          <a:p>
            <a:pPr marL="800100" lvl="1" indent="-342900">
              <a:buFont typeface="Arial" panose="020B0604020202020204" pitchFamily="34" charset="0"/>
              <a:buChar char="•"/>
            </a:pPr>
            <a:endParaRPr lang="en-US" sz="2000" dirty="0">
              <a:latin typeface="Cambria" panose="02040503050406030204" pitchFamily="18" charset="0"/>
            </a:endParaRPr>
          </a:p>
          <a:p>
            <a:pPr marL="342900" indent="-342900">
              <a:buFont typeface="Arial" panose="020B0604020202020204" pitchFamily="34" charset="0"/>
              <a:buChar char="•"/>
            </a:pPr>
            <a:r>
              <a:rPr lang="en-US" sz="2000" dirty="0">
                <a:latin typeface="Cambria" panose="02040503050406030204" pitchFamily="18" charset="0"/>
              </a:rPr>
              <a:t>Don’t worry about length – there are no rules</a:t>
            </a:r>
          </a:p>
          <a:p>
            <a:pPr marL="342900" indent="-342900">
              <a:buFont typeface="Arial" panose="020B0604020202020204" pitchFamily="34" charset="0"/>
              <a:buChar char="•"/>
            </a:pPr>
            <a:endParaRPr lang="en-US" sz="2000" dirty="0">
              <a:latin typeface="Cambria" panose="02040503050406030204" pitchFamily="18" charset="0"/>
            </a:endParaRPr>
          </a:p>
          <a:p>
            <a:pPr marL="342900" indent="-342900">
              <a:buFont typeface="Arial" panose="020B0604020202020204" pitchFamily="34" charset="0"/>
              <a:buChar char="•"/>
            </a:pPr>
            <a:r>
              <a:rPr lang="en-US" sz="2000" dirty="0">
                <a:latin typeface="Cambria" panose="02040503050406030204" pitchFamily="18" charset="0"/>
              </a:rPr>
              <a:t>Don’t try to be “cute” or humorous</a:t>
            </a:r>
          </a:p>
          <a:p>
            <a:endParaRPr lang="en-US" dirty="0"/>
          </a:p>
        </p:txBody>
      </p:sp>
      <p:sp>
        <p:nvSpPr>
          <p:cNvPr id="5" name="TextBox 4">
            <a:extLst>
              <a:ext uri="{FF2B5EF4-FFF2-40B4-BE49-F238E27FC236}">
                <a16:creationId xmlns:a16="http://schemas.microsoft.com/office/drawing/2014/main" id="{699DFCB1-5411-B044-8B46-F3658D1CA25F}"/>
              </a:ext>
            </a:extLst>
          </p:cNvPr>
          <p:cNvSpPr txBox="1"/>
          <p:nvPr/>
        </p:nvSpPr>
        <p:spPr>
          <a:xfrm>
            <a:off x="995082" y="618565"/>
            <a:ext cx="3834191" cy="769441"/>
          </a:xfrm>
          <a:prstGeom prst="rect">
            <a:avLst/>
          </a:prstGeom>
          <a:noFill/>
        </p:spPr>
        <p:txBody>
          <a:bodyPr wrap="none" rtlCol="0">
            <a:spAutoFit/>
          </a:bodyPr>
          <a:lstStyle/>
          <a:p>
            <a:r>
              <a:rPr lang="en-US" sz="4400" dirty="0">
                <a:latin typeface="Cambria" panose="02040503050406030204" pitchFamily="18" charset="0"/>
              </a:rPr>
              <a:t>CV Tips – Don’t</a:t>
            </a:r>
          </a:p>
        </p:txBody>
      </p:sp>
    </p:spTree>
    <p:extLst>
      <p:ext uri="{BB962C8B-B14F-4D97-AF65-F5344CB8AC3E}">
        <p14:creationId xmlns:p14="http://schemas.microsoft.com/office/powerpoint/2010/main" val="320108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F1B1B-A4DB-9D45-BADA-357E0E86F6E9}"/>
              </a:ext>
            </a:extLst>
          </p:cNvPr>
          <p:cNvSpPr>
            <a:spLocks noGrp="1"/>
          </p:cNvSpPr>
          <p:nvPr>
            <p:ph type="title"/>
          </p:nvPr>
        </p:nvSpPr>
        <p:spPr/>
        <p:txBody>
          <a:bodyPr/>
          <a:lstStyle/>
          <a:p>
            <a:r>
              <a:rPr lang="en-US" dirty="0"/>
              <a:t>Vita Checklist</a:t>
            </a:r>
          </a:p>
        </p:txBody>
      </p:sp>
      <p:sp>
        <p:nvSpPr>
          <p:cNvPr id="3" name="Content Placeholder 2">
            <a:extLst>
              <a:ext uri="{FF2B5EF4-FFF2-40B4-BE49-F238E27FC236}">
                <a16:creationId xmlns:a16="http://schemas.microsoft.com/office/drawing/2014/main" id="{7B49EFEA-0CD0-0248-AE57-C7C39546D3B8}"/>
              </a:ext>
            </a:extLst>
          </p:cNvPr>
          <p:cNvSpPr>
            <a:spLocks noGrp="1"/>
          </p:cNvSpPr>
          <p:nvPr>
            <p:ph idx="1"/>
          </p:nvPr>
        </p:nvSpPr>
        <p:spPr>
          <a:xfrm>
            <a:off x="838200" y="1279525"/>
            <a:ext cx="10515600" cy="4389120"/>
          </a:xfrm>
        </p:spPr>
        <p:txBody>
          <a:bodyPr>
            <a:normAutofit fontScale="92500" lnSpcReduction="10000"/>
          </a:bodyPr>
          <a:lstStyle/>
          <a:p>
            <a:r>
              <a:rPr lang="en-US" dirty="0"/>
              <a:t>Name and contact information: work, home, address, phone, email</a:t>
            </a:r>
          </a:p>
          <a:p>
            <a:r>
              <a:rPr lang="en-US" dirty="0"/>
              <a:t>Education, including degrees, places, and dates</a:t>
            </a:r>
          </a:p>
          <a:p>
            <a:r>
              <a:rPr lang="en-US" dirty="0"/>
              <a:t>Dissertation topic, advisor</a:t>
            </a:r>
          </a:p>
          <a:p>
            <a:r>
              <a:rPr lang="en-US" dirty="0"/>
              <a:t>Licenses/certifications</a:t>
            </a:r>
          </a:p>
          <a:p>
            <a:r>
              <a:rPr lang="en-US" dirty="0"/>
              <a:t>Honors, scholarships, fellowship, or awards</a:t>
            </a:r>
          </a:p>
          <a:p>
            <a:r>
              <a:rPr lang="en-US" dirty="0"/>
              <a:t>Professional Experience</a:t>
            </a:r>
          </a:p>
          <a:p>
            <a:r>
              <a:rPr lang="en-US" dirty="0"/>
              <a:t>Teaching, research, or clinical experience</a:t>
            </a:r>
          </a:p>
          <a:p>
            <a:r>
              <a:rPr lang="en-US" dirty="0"/>
              <a:t>Publications</a:t>
            </a:r>
          </a:p>
          <a:p>
            <a:r>
              <a:rPr lang="en-US" dirty="0"/>
              <a:t>Professional or academic presentations</a:t>
            </a:r>
          </a:p>
          <a:p>
            <a:r>
              <a:rPr lang="en-US" dirty="0"/>
              <a:t>Professional organization memberships</a:t>
            </a:r>
          </a:p>
          <a:p>
            <a:r>
              <a:rPr lang="en-US" dirty="0"/>
              <a:t>Volunteer/service work</a:t>
            </a:r>
          </a:p>
        </p:txBody>
      </p:sp>
    </p:spTree>
    <p:extLst>
      <p:ext uri="{BB962C8B-B14F-4D97-AF65-F5344CB8AC3E}">
        <p14:creationId xmlns:p14="http://schemas.microsoft.com/office/powerpoint/2010/main" val="3318019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E6FBA-98C3-8249-85D8-E4F5D2C95B89}"/>
              </a:ext>
            </a:extLst>
          </p:cNvPr>
          <p:cNvSpPr>
            <a:spLocks noGrp="1"/>
          </p:cNvSpPr>
          <p:nvPr>
            <p:ph type="title"/>
          </p:nvPr>
        </p:nvSpPr>
        <p:spPr/>
        <p:txBody>
          <a:bodyPr/>
          <a:lstStyle/>
          <a:p>
            <a:r>
              <a:rPr lang="en-US" dirty="0"/>
              <a:t>Personal Statement</a:t>
            </a:r>
          </a:p>
        </p:txBody>
      </p:sp>
      <p:pic>
        <p:nvPicPr>
          <p:cNvPr id="4" name="Picture 2">
            <a:extLst>
              <a:ext uri="{FF2B5EF4-FFF2-40B4-BE49-F238E27FC236}">
                <a16:creationId xmlns:a16="http://schemas.microsoft.com/office/drawing/2014/main" id="{3D28C27D-EEA2-CC48-BA17-ECFD8C2794E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91000" y="1829594"/>
            <a:ext cx="3810000" cy="381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4277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208" y="375064"/>
            <a:ext cx="9597659" cy="914400"/>
          </a:xfrm>
        </p:spPr>
        <p:txBody>
          <a:bodyPr>
            <a:noAutofit/>
          </a:bodyPr>
          <a:lstStyle/>
          <a:p>
            <a:r>
              <a:rPr lang="en-US" dirty="0"/>
              <a:t>Audience Questions and Answers</a:t>
            </a:r>
          </a:p>
        </p:txBody>
      </p:sp>
      <p:sp>
        <p:nvSpPr>
          <p:cNvPr id="3" name="Content Placeholder 2"/>
          <p:cNvSpPr>
            <a:spLocks noGrp="1"/>
          </p:cNvSpPr>
          <p:nvPr>
            <p:ph idx="1"/>
          </p:nvPr>
        </p:nvSpPr>
        <p:spPr>
          <a:xfrm>
            <a:off x="510208" y="1289464"/>
            <a:ext cx="11029122" cy="4030133"/>
          </a:xfrm>
        </p:spPr>
        <p:txBody>
          <a:bodyPr>
            <a:noAutofit/>
          </a:bodyPr>
          <a:lstStyle/>
          <a:p>
            <a:pPr marL="0" indent="0">
              <a:lnSpc>
                <a:spcPct val="100000"/>
              </a:lnSpc>
              <a:buNone/>
            </a:pPr>
            <a:endParaRPr lang="en-US" sz="2000" b="1" dirty="0">
              <a:solidFill>
                <a:schemeClr val="accent2"/>
              </a:solidFill>
            </a:endParaRPr>
          </a:p>
          <a:p>
            <a:pPr marL="0" indent="0">
              <a:lnSpc>
                <a:spcPct val="100000"/>
              </a:lnSpc>
              <a:buNone/>
            </a:pPr>
            <a:r>
              <a:rPr lang="en-US" sz="2000" b="1" dirty="0">
                <a:solidFill>
                  <a:schemeClr val="accent2"/>
                </a:solidFill>
              </a:rPr>
              <a:t>Submit a question during the webinar:</a:t>
            </a:r>
          </a:p>
          <a:p>
            <a:pPr>
              <a:lnSpc>
                <a:spcPct val="100000"/>
              </a:lnSpc>
            </a:pPr>
            <a:r>
              <a:rPr lang="en-US" sz="2000" dirty="0"/>
              <a:t>Post your questions for the Q&amp;A segment! On right side of screen, click on the Questions tab on the Go-To-Webinar control panel, and submit your questions</a:t>
            </a:r>
          </a:p>
          <a:p>
            <a:pPr marL="0" indent="0">
              <a:lnSpc>
                <a:spcPct val="100000"/>
              </a:lnSpc>
              <a:buNone/>
            </a:pPr>
            <a:endParaRPr lang="en-US" sz="2000" b="1" dirty="0">
              <a:solidFill>
                <a:schemeClr val="accent2"/>
              </a:solidFill>
            </a:endParaRPr>
          </a:p>
          <a:p>
            <a:pPr marL="0" indent="0">
              <a:lnSpc>
                <a:spcPct val="100000"/>
              </a:lnSpc>
              <a:buNone/>
            </a:pPr>
            <a:r>
              <a:rPr lang="en-US" sz="2000" b="1" dirty="0">
                <a:solidFill>
                  <a:schemeClr val="accent2"/>
                </a:solidFill>
              </a:rPr>
              <a:t>Continue the conversation after the webinar in the SCCAP53 Listserv</a:t>
            </a:r>
          </a:p>
          <a:p>
            <a:pPr marL="0" indent="0">
              <a:lnSpc>
                <a:spcPct val="100000"/>
              </a:lnSpc>
              <a:buNone/>
            </a:pPr>
            <a:endParaRPr lang="en-US" sz="2000" b="1" dirty="0">
              <a:solidFill>
                <a:schemeClr val="accent2"/>
              </a:solidFill>
            </a:endParaRPr>
          </a:p>
          <a:p>
            <a:pPr marL="0" indent="0">
              <a:lnSpc>
                <a:spcPct val="100000"/>
              </a:lnSpc>
              <a:buNone/>
            </a:pPr>
            <a:r>
              <a:rPr lang="en-US" sz="2000" b="1" dirty="0">
                <a:solidFill>
                  <a:schemeClr val="accent2"/>
                </a:solidFill>
              </a:rPr>
              <a:t>Join us </a:t>
            </a:r>
            <a:r>
              <a:rPr lang="en-US" sz="2000" b="1">
                <a:solidFill>
                  <a:schemeClr val="accent2"/>
                </a:solidFill>
              </a:rPr>
              <a:t>on Twitter @SCCAP53</a:t>
            </a:r>
            <a:r>
              <a:rPr lang="en-US" sz="2000"/>
              <a:t>  </a:t>
            </a:r>
            <a:endParaRPr lang="en-US" sz="2000" dirty="0"/>
          </a:p>
          <a:p>
            <a:pPr marL="0" indent="0">
              <a:lnSpc>
                <a:spcPct val="100000"/>
              </a:lnSpc>
              <a:buNone/>
            </a:pPr>
            <a:endParaRPr lang="en-US" sz="2000" dirty="0"/>
          </a:p>
          <a:p>
            <a:pPr marL="0" indent="0" algn="ctr">
              <a:lnSpc>
                <a:spcPct val="100000"/>
              </a:lnSpc>
              <a:buNone/>
            </a:pPr>
            <a:r>
              <a:rPr lang="en-US" sz="2000" i="1" dirty="0"/>
              <a:t>Remember SCCAP student and Post Doc memberships are free.  Join Now!</a:t>
            </a:r>
          </a:p>
        </p:txBody>
      </p:sp>
    </p:spTree>
    <p:extLst>
      <p:ext uri="{BB962C8B-B14F-4D97-AF65-F5344CB8AC3E}">
        <p14:creationId xmlns:p14="http://schemas.microsoft.com/office/powerpoint/2010/main" val="3876090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A62D4-8D33-614B-BE61-4A9D6F8D23A7}"/>
              </a:ext>
            </a:extLst>
          </p:cNvPr>
          <p:cNvSpPr>
            <a:spLocks noGrp="1"/>
          </p:cNvSpPr>
          <p:nvPr>
            <p:ph type="title"/>
          </p:nvPr>
        </p:nvSpPr>
        <p:spPr/>
        <p:txBody>
          <a:bodyPr/>
          <a:lstStyle/>
          <a:p>
            <a:r>
              <a:rPr lang="en-US" dirty="0"/>
              <a:t>Basic Structure</a:t>
            </a:r>
          </a:p>
        </p:txBody>
      </p:sp>
      <p:sp>
        <p:nvSpPr>
          <p:cNvPr id="3" name="Content Placeholder 2">
            <a:extLst>
              <a:ext uri="{FF2B5EF4-FFF2-40B4-BE49-F238E27FC236}">
                <a16:creationId xmlns:a16="http://schemas.microsoft.com/office/drawing/2014/main" id="{0F6D0B16-8263-684D-9567-EB63ABACB1E3}"/>
              </a:ext>
            </a:extLst>
          </p:cNvPr>
          <p:cNvSpPr>
            <a:spLocks noGrp="1"/>
          </p:cNvSpPr>
          <p:nvPr>
            <p:ph idx="1"/>
          </p:nvPr>
        </p:nvSpPr>
        <p:spPr/>
        <p:txBody>
          <a:bodyPr/>
          <a:lstStyle/>
          <a:p>
            <a:r>
              <a:rPr lang="en-US" sz="2000" dirty="0"/>
              <a:t>What are your short and long term professional goals? </a:t>
            </a:r>
          </a:p>
          <a:p>
            <a:pPr lvl="1"/>
            <a:r>
              <a:rPr lang="en-US" sz="2000" dirty="0"/>
              <a:t>Immediate, 5-10 year and ultimate long term plans?</a:t>
            </a:r>
          </a:p>
          <a:p>
            <a:r>
              <a:rPr lang="en-US" sz="2000" dirty="0"/>
              <a:t>How did these goals develop?</a:t>
            </a:r>
          </a:p>
          <a:p>
            <a:pPr lvl="1"/>
            <a:r>
              <a:rPr lang="en-US" sz="2000" dirty="0"/>
              <a:t>Specific or personal challenge?</a:t>
            </a:r>
          </a:p>
          <a:p>
            <a:r>
              <a:rPr lang="en-US" sz="2000" dirty="0"/>
              <a:t>How have you already begun to lay the foundation for these goals?</a:t>
            </a:r>
          </a:p>
          <a:p>
            <a:pPr lvl="1"/>
            <a:r>
              <a:rPr lang="en-US" sz="2000" dirty="0"/>
              <a:t>Activities? </a:t>
            </a:r>
          </a:p>
          <a:p>
            <a:r>
              <a:rPr lang="en-US" sz="2000" dirty="0"/>
              <a:t>How does this internship fit into these goals? </a:t>
            </a:r>
          </a:p>
          <a:p>
            <a:pPr lvl="1"/>
            <a:r>
              <a:rPr lang="en-US" sz="2000" dirty="0"/>
              <a:t>Skills and knowledge?</a:t>
            </a:r>
          </a:p>
          <a:p>
            <a:endParaRPr lang="en-US" dirty="0"/>
          </a:p>
        </p:txBody>
      </p:sp>
    </p:spTree>
    <p:extLst>
      <p:ext uri="{BB962C8B-B14F-4D97-AF65-F5344CB8AC3E}">
        <p14:creationId xmlns:p14="http://schemas.microsoft.com/office/powerpoint/2010/main" val="3291851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48576-8CEA-054B-92F5-3C35D13E8008}"/>
              </a:ext>
            </a:extLst>
          </p:cNvPr>
          <p:cNvSpPr>
            <a:spLocks noGrp="1"/>
          </p:cNvSpPr>
          <p:nvPr>
            <p:ph type="title"/>
          </p:nvPr>
        </p:nvSpPr>
        <p:spPr/>
        <p:txBody>
          <a:bodyPr/>
          <a:lstStyle/>
          <a:p>
            <a:r>
              <a:rPr lang="en-US" dirty="0"/>
              <a:t>Personal Statement - Do</a:t>
            </a:r>
          </a:p>
        </p:txBody>
      </p:sp>
      <p:sp>
        <p:nvSpPr>
          <p:cNvPr id="3" name="Content Placeholder 2">
            <a:extLst>
              <a:ext uri="{FF2B5EF4-FFF2-40B4-BE49-F238E27FC236}">
                <a16:creationId xmlns:a16="http://schemas.microsoft.com/office/drawing/2014/main" id="{9ED9C405-D3EA-CA47-B223-D9A3DC8724FD}"/>
              </a:ext>
            </a:extLst>
          </p:cNvPr>
          <p:cNvSpPr>
            <a:spLocks noGrp="1"/>
          </p:cNvSpPr>
          <p:nvPr>
            <p:ph idx="1"/>
          </p:nvPr>
        </p:nvSpPr>
        <p:spPr>
          <a:xfrm>
            <a:off x="838200" y="1279525"/>
            <a:ext cx="10515600" cy="4649470"/>
          </a:xfrm>
        </p:spPr>
        <p:txBody>
          <a:bodyPr>
            <a:normAutofit fontScale="92500"/>
          </a:bodyPr>
          <a:lstStyle/>
          <a:p>
            <a:pPr>
              <a:lnSpc>
                <a:spcPct val="120000"/>
              </a:lnSpc>
            </a:pPr>
            <a:r>
              <a:rPr lang="en-US" dirty="0"/>
              <a:t>Define a central idea</a:t>
            </a:r>
          </a:p>
          <a:p>
            <a:pPr>
              <a:lnSpc>
                <a:spcPct val="120000"/>
              </a:lnSpc>
            </a:pPr>
            <a:r>
              <a:rPr lang="en-US" dirty="0"/>
              <a:t>Tell the story (what happened)</a:t>
            </a:r>
          </a:p>
          <a:p>
            <a:pPr>
              <a:lnSpc>
                <a:spcPct val="120000"/>
              </a:lnSpc>
            </a:pPr>
            <a:r>
              <a:rPr lang="en-US" dirty="0"/>
              <a:t>Tell what you learned (what you got out of it)</a:t>
            </a:r>
          </a:p>
          <a:p>
            <a:pPr>
              <a:lnSpc>
                <a:spcPct val="120000"/>
              </a:lnSpc>
            </a:pPr>
            <a:r>
              <a:rPr lang="en-US" dirty="0"/>
              <a:t>Tell how what you learned applies to success in [the internship] (why it matters)</a:t>
            </a:r>
          </a:p>
          <a:p>
            <a:pPr>
              <a:lnSpc>
                <a:spcPct val="120000"/>
              </a:lnSpc>
            </a:pPr>
            <a:r>
              <a:rPr lang="en-US" dirty="0"/>
              <a:t>Highlight your strong points; include interests and goals</a:t>
            </a:r>
          </a:p>
          <a:p>
            <a:pPr>
              <a:lnSpc>
                <a:spcPct val="120000"/>
              </a:lnSpc>
            </a:pPr>
            <a:r>
              <a:rPr lang="en-US" dirty="0"/>
              <a:t>Be truthful </a:t>
            </a:r>
          </a:p>
          <a:p>
            <a:pPr>
              <a:lnSpc>
                <a:spcPct val="120000"/>
              </a:lnSpc>
            </a:pPr>
            <a:r>
              <a:rPr lang="en-US" dirty="0"/>
              <a:t>Write from the heart</a:t>
            </a:r>
          </a:p>
          <a:p>
            <a:pPr>
              <a:lnSpc>
                <a:spcPct val="120000"/>
              </a:lnSpc>
            </a:pPr>
            <a:r>
              <a:rPr lang="en-US" dirty="0"/>
              <a:t>Be positive but avoid excessively altruistic statements (e.g., “I just want to help people.”). </a:t>
            </a:r>
          </a:p>
          <a:p>
            <a:endParaRPr lang="en-US" dirty="0"/>
          </a:p>
        </p:txBody>
      </p:sp>
    </p:spTree>
    <p:extLst>
      <p:ext uri="{BB962C8B-B14F-4D97-AF65-F5344CB8AC3E}">
        <p14:creationId xmlns:p14="http://schemas.microsoft.com/office/powerpoint/2010/main" val="3812880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C3178-DA25-B14F-A908-E5C2959F4721}"/>
              </a:ext>
            </a:extLst>
          </p:cNvPr>
          <p:cNvSpPr>
            <a:spLocks noGrp="1"/>
          </p:cNvSpPr>
          <p:nvPr>
            <p:ph type="title"/>
          </p:nvPr>
        </p:nvSpPr>
        <p:spPr/>
        <p:txBody>
          <a:bodyPr/>
          <a:lstStyle/>
          <a:p>
            <a:r>
              <a:rPr lang="en-US" dirty="0"/>
              <a:t>Personal Statement – Don’t</a:t>
            </a:r>
          </a:p>
        </p:txBody>
      </p:sp>
      <p:sp>
        <p:nvSpPr>
          <p:cNvPr id="3" name="Content Placeholder 2">
            <a:extLst>
              <a:ext uri="{FF2B5EF4-FFF2-40B4-BE49-F238E27FC236}">
                <a16:creationId xmlns:a16="http://schemas.microsoft.com/office/drawing/2014/main" id="{1183D6E0-923B-1B48-8E5F-8900DE0F2195}"/>
              </a:ext>
            </a:extLst>
          </p:cNvPr>
          <p:cNvSpPr>
            <a:spLocks noGrp="1"/>
          </p:cNvSpPr>
          <p:nvPr>
            <p:ph idx="1"/>
          </p:nvPr>
        </p:nvSpPr>
        <p:spPr>
          <a:xfrm>
            <a:off x="838200" y="1279525"/>
            <a:ext cx="10515600" cy="4649470"/>
          </a:xfrm>
        </p:spPr>
        <p:txBody>
          <a:bodyPr>
            <a:normAutofit lnSpcReduction="10000"/>
          </a:bodyPr>
          <a:lstStyle/>
          <a:p>
            <a:pPr>
              <a:lnSpc>
                <a:spcPct val="120000"/>
              </a:lnSpc>
            </a:pPr>
            <a:r>
              <a:rPr lang="en-US" dirty="0"/>
              <a:t>Quote other people</a:t>
            </a:r>
          </a:p>
          <a:p>
            <a:pPr>
              <a:lnSpc>
                <a:spcPct val="120000"/>
              </a:lnSpc>
            </a:pPr>
            <a:r>
              <a:rPr lang="en-US" dirty="0"/>
              <a:t>Use clichés</a:t>
            </a:r>
          </a:p>
          <a:p>
            <a:pPr>
              <a:lnSpc>
                <a:spcPct val="120000"/>
              </a:lnSpc>
            </a:pPr>
            <a:r>
              <a:rPr lang="en-US" dirty="0"/>
              <a:t>Use altiloquent vocabulary</a:t>
            </a:r>
          </a:p>
          <a:p>
            <a:pPr>
              <a:lnSpc>
                <a:spcPct val="120000"/>
              </a:lnSpc>
            </a:pPr>
            <a:r>
              <a:rPr lang="en-US" dirty="0"/>
              <a:t>Negative comments and excuses</a:t>
            </a:r>
          </a:p>
          <a:p>
            <a:pPr>
              <a:lnSpc>
                <a:spcPct val="120000"/>
              </a:lnSpc>
            </a:pPr>
            <a:r>
              <a:rPr lang="en-US" dirty="0"/>
              <a:t>Be too candid. For example, avoid references to your mental health. Avoid providing excessively self-revealing information</a:t>
            </a:r>
          </a:p>
          <a:p>
            <a:pPr>
              <a:lnSpc>
                <a:spcPct val="120000"/>
              </a:lnSpc>
            </a:pPr>
            <a:r>
              <a:rPr lang="en-US" dirty="0"/>
              <a:t>Use inappropriate humor, attempts to appear cute or clever, and references to religious issues or politics</a:t>
            </a:r>
            <a:endParaRPr lang="en-US" sz="1400" dirty="0"/>
          </a:p>
          <a:p>
            <a:pPr marL="0" indent="0">
              <a:buNone/>
            </a:pPr>
            <a:r>
              <a:rPr lang="en-US" sz="1400" dirty="0"/>
              <a:t>Adapted from: http://</a:t>
            </a:r>
            <a:r>
              <a:rPr lang="en-US" sz="1400" dirty="0" err="1"/>
              <a:t>users.clas.ufl.edu</a:t>
            </a:r>
            <a:r>
              <a:rPr lang="en-US" sz="1400" dirty="0"/>
              <a:t>/</a:t>
            </a:r>
            <a:r>
              <a:rPr lang="en-US" sz="1400" dirty="0" err="1"/>
              <a:t>msscha</a:t>
            </a:r>
            <a:r>
              <a:rPr lang="en-US" sz="1400" dirty="0"/>
              <a:t>/psych/</a:t>
            </a:r>
            <a:r>
              <a:rPr lang="en-US" sz="1400" dirty="0" err="1"/>
              <a:t>personal_statement.html</a:t>
            </a:r>
            <a:r>
              <a:rPr lang="en-US" sz="1400" dirty="0"/>
              <a:t> https://</a:t>
            </a:r>
            <a:r>
              <a:rPr lang="en-US" sz="1400" dirty="0" err="1"/>
              <a:t>psych.iupui.edu</a:t>
            </a:r>
            <a:r>
              <a:rPr lang="en-US" sz="1400" dirty="0"/>
              <a:t>/sites/default/files/guidetowritingapersonalstatement_1.pdf </a:t>
            </a:r>
          </a:p>
          <a:p>
            <a:endParaRPr lang="en-US" dirty="0"/>
          </a:p>
        </p:txBody>
      </p:sp>
    </p:spTree>
    <p:extLst>
      <p:ext uri="{BB962C8B-B14F-4D97-AF65-F5344CB8AC3E}">
        <p14:creationId xmlns:p14="http://schemas.microsoft.com/office/powerpoint/2010/main" val="11640930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DFB56-1092-1C42-8A54-D4D5459A9760}"/>
              </a:ext>
            </a:extLst>
          </p:cNvPr>
          <p:cNvSpPr>
            <a:spLocks noGrp="1"/>
          </p:cNvSpPr>
          <p:nvPr>
            <p:ph type="title"/>
          </p:nvPr>
        </p:nvSpPr>
        <p:spPr/>
        <p:txBody>
          <a:bodyPr/>
          <a:lstStyle/>
          <a:p>
            <a:r>
              <a:rPr lang="en-US" dirty="0"/>
              <a:t>Cover Letter</a:t>
            </a:r>
          </a:p>
        </p:txBody>
      </p:sp>
      <p:pic>
        <p:nvPicPr>
          <p:cNvPr id="4" name="Picture 5" descr="Related image">
            <a:extLst>
              <a:ext uri="{FF2B5EF4-FFF2-40B4-BE49-F238E27FC236}">
                <a16:creationId xmlns:a16="http://schemas.microsoft.com/office/drawing/2014/main" id="{152343E3-638E-C740-9866-2F15F881A4C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21820" y="1539875"/>
            <a:ext cx="6348360" cy="43894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08099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29D63-931C-784B-84D1-DC5A332CF3F5}"/>
              </a:ext>
            </a:extLst>
          </p:cNvPr>
          <p:cNvSpPr>
            <a:spLocks noGrp="1"/>
          </p:cNvSpPr>
          <p:nvPr>
            <p:ph type="title"/>
          </p:nvPr>
        </p:nvSpPr>
        <p:spPr/>
        <p:txBody>
          <a:bodyPr/>
          <a:lstStyle/>
          <a:p>
            <a:r>
              <a:rPr lang="en-US" dirty="0"/>
              <a:t>Basics</a:t>
            </a:r>
          </a:p>
        </p:txBody>
      </p:sp>
      <p:sp>
        <p:nvSpPr>
          <p:cNvPr id="3" name="Content Placeholder 2">
            <a:extLst>
              <a:ext uri="{FF2B5EF4-FFF2-40B4-BE49-F238E27FC236}">
                <a16:creationId xmlns:a16="http://schemas.microsoft.com/office/drawing/2014/main" id="{37B8AD66-37C8-C245-93EA-9A7F3B4FBDDA}"/>
              </a:ext>
            </a:extLst>
          </p:cNvPr>
          <p:cNvSpPr>
            <a:spLocks noGrp="1"/>
          </p:cNvSpPr>
          <p:nvPr>
            <p:ph idx="1"/>
          </p:nvPr>
        </p:nvSpPr>
        <p:spPr>
          <a:xfrm>
            <a:off x="838200" y="1169894"/>
            <a:ext cx="10515600" cy="4759101"/>
          </a:xfrm>
        </p:spPr>
        <p:txBody>
          <a:bodyPr>
            <a:normAutofit/>
          </a:bodyPr>
          <a:lstStyle/>
          <a:p>
            <a:r>
              <a:rPr lang="en-US" sz="2000" dirty="0"/>
              <a:t>Cover letters are 1-2 page documents</a:t>
            </a:r>
          </a:p>
          <a:p>
            <a:pPr lvl="1"/>
            <a:r>
              <a:rPr lang="en-US" sz="2000" dirty="0"/>
              <a:t>Introduce yourself to the program director</a:t>
            </a:r>
          </a:p>
          <a:p>
            <a:pPr lvl="1"/>
            <a:r>
              <a:rPr lang="en-US" sz="2000" dirty="0"/>
              <a:t>Argue why you would be a good fit for the internship</a:t>
            </a:r>
          </a:p>
          <a:p>
            <a:pPr lvl="1"/>
            <a:r>
              <a:rPr lang="en-US" sz="2000" dirty="0"/>
              <a:t>Fill in places your curriculum vitae cannot describe</a:t>
            </a:r>
          </a:p>
          <a:p>
            <a:pPr lvl="1"/>
            <a:r>
              <a:rPr lang="en-US" sz="2000" dirty="0"/>
              <a:t>Further explain other aspects of your curriculum vitae </a:t>
            </a:r>
          </a:p>
          <a:p>
            <a:pPr marL="457200" lvl="1" indent="0">
              <a:buNone/>
            </a:pPr>
            <a:endParaRPr lang="en-US" sz="2000" dirty="0"/>
          </a:p>
          <a:p>
            <a:r>
              <a:rPr lang="en-US" sz="2000" dirty="0"/>
              <a:t>APA emphasizes that you should:</a:t>
            </a:r>
          </a:p>
          <a:p>
            <a:pPr lvl="1"/>
            <a:r>
              <a:rPr lang="en-US" sz="2000" dirty="0"/>
              <a:t>Show you are a good fit</a:t>
            </a:r>
          </a:p>
          <a:p>
            <a:pPr lvl="1"/>
            <a:r>
              <a:rPr lang="en-US" sz="2000" dirty="0"/>
              <a:t>Get past the gatekeepers</a:t>
            </a:r>
          </a:p>
          <a:p>
            <a:pPr lvl="1"/>
            <a:r>
              <a:rPr lang="en-US" sz="2000" dirty="0"/>
              <a:t>Customize</a:t>
            </a:r>
          </a:p>
          <a:p>
            <a:pPr lvl="1"/>
            <a:r>
              <a:rPr lang="en-US" sz="2000" dirty="0"/>
              <a:t>Mind the details</a:t>
            </a:r>
          </a:p>
          <a:p>
            <a:pPr lvl="1"/>
            <a:r>
              <a:rPr lang="en-US" sz="2000" dirty="0"/>
              <a:t>Don't get too personal</a:t>
            </a:r>
          </a:p>
          <a:p>
            <a:endParaRPr lang="en-US" dirty="0"/>
          </a:p>
        </p:txBody>
      </p:sp>
    </p:spTree>
    <p:extLst>
      <p:ext uri="{BB962C8B-B14F-4D97-AF65-F5344CB8AC3E}">
        <p14:creationId xmlns:p14="http://schemas.microsoft.com/office/powerpoint/2010/main" val="36853839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FE6AA-686A-B947-9B06-4940FB72BF3D}"/>
              </a:ext>
            </a:extLst>
          </p:cNvPr>
          <p:cNvSpPr>
            <a:spLocks noGrp="1"/>
          </p:cNvSpPr>
          <p:nvPr>
            <p:ph type="title"/>
          </p:nvPr>
        </p:nvSpPr>
        <p:spPr/>
        <p:txBody>
          <a:bodyPr/>
          <a:lstStyle/>
          <a:p>
            <a:r>
              <a:rPr lang="en-US" dirty="0"/>
              <a:t>Cover letter Structure</a:t>
            </a:r>
          </a:p>
        </p:txBody>
      </p:sp>
      <p:sp>
        <p:nvSpPr>
          <p:cNvPr id="3" name="Content Placeholder 2">
            <a:extLst>
              <a:ext uri="{FF2B5EF4-FFF2-40B4-BE49-F238E27FC236}">
                <a16:creationId xmlns:a16="http://schemas.microsoft.com/office/drawing/2014/main" id="{FD322984-7863-F048-8ED3-1F1D2C97FBA8}"/>
              </a:ext>
            </a:extLst>
          </p:cNvPr>
          <p:cNvSpPr>
            <a:spLocks noGrp="1"/>
          </p:cNvSpPr>
          <p:nvPr>
            <p:ph idx="1"/>
          </p:nvPr>
        </p:nvSpPr>
        <p:spPr>
          <a:xfrm>
            <a:off x="838200" y="1156447"/>
            <a:ext cx="10515600" cy="4772548"/>
          </a:xfrm>
        </p:spPr>
        <p:txBody>
          <a:bodyPr>
            <a:normAutofit fontScale="92500" lnSpcReduction="10000"/>
          </a:bodyPr>
          <a:lstStyle/>
          <a:p>
            <a:r>
              <a:rPr lang="en-US" b="1" dirty="0"/>
              <a:t>Opening paragraph</a:t>
            </a:r>
            <a:r>
              <a:rPr lang="en-US" dirty="0"/>
              <a:t>: Clearly state why you are writing. Give a brief introduction of yourself and your status, e.g. “I am completing my PhD in [department or field] and I expect to finish [or defend, or graduate] in [Month, Year]. You could add to this sentence, the name of your dissertation or the topic of your research, as well as the name of your advisor. </a:t>
            </a:r>
          </a:p>
          <a:p>
            <a:r>
              <a:rPr lang="en-US" b="1" dirty="0"/>
              <a:t>Middle paragraphs</a:t>
            </a:r>
            <a:r>
              <a:rPr lang="en-US" dirty="0"/>
              <a:t>: You should have several paragraphs that elaborate on how your research and other experiences in graduate school that have prepared you for the internship as it is described. Describe how your research and clinical activities have led you here. In order to stand out from the potentially long list of applicants, you will need to </a:t>
            </a:r>
            <a:r>
              <a:rPr lang="en-US" i="1" u="sng" dirty="0"/>
              <a:t>make a coherent argument for why you are a good fit</a:t>
            </a:r>
            <a:r>
              <a:rPr lang="en-US" dirty="0"/>
              <a:t>. What kind of contribution will you make to their program? How will you fit in? Make sure you are writing for your target audience. </a:t>
            </a:r>
          </a:p>
          <a:p>
            <a:r>
              <a:rPr lang="en-US" b="1" dirty="0"/>
              <a:t>Closing paragraph</a:t>
            </a:r>
            <a:r>
              <a:rPr lang="en-US" dirty="0"/>
              <a:t>: Indicate that your CV and other supporting documentation are enclosed. Express interest in speaking with the addressee further in a personal interview. Thank them for their time and consideration. </a:t>
            </a:r>
          </a:p>
          <a:p>
            <a:endParaRPr lang="en-US" dirty="0"/>
          </a:p>
        </p:txBody>
      </p:sp>
    </p:spTree>
    <p:extLst>
      <p:ext uri="{BB962C8B-B14F-4D97-AF65-F5344CB8AC3E}">
        <p14:creationId xmlns:p14="http://schemas.microsoft.com/office/powerpoint/2010/main" val="37615531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F6F05-EDEC-E349-A9C1-5FE4B7E6AA68}"/>
              </a:ext>
            </a:extLst>
          </p:cNvPr>
          <p:cNvSpPr>
            <a:spLocks noGrp="1"/>
          </p:cNvSpPr>
          <p:nvPr>
            <p:ph type="title"/>
          </p:nvPr>
        </p:nvSpPr>
        <p:spPr/>
        <p:txBody>
          <a:bodyPr/>
          <a:lstStyle/>
          <a:p>
            <a:r>
              <a:rPr lang="en-US" dirty="0"/>
              <a:t>Cover Letter -- Do</a:t>
            </a:r>
          </a:p>
        </p:txBody>
      </p:sp>
      <p:sp>
        <p:nvSpPr>
          <p:cNvPr id="3" name="Content Placeholder 2">
            <a:extLst>
              <a:ext uri="{FF2B5EF4-FFF2-40B4-BE49-F238E27FC236}">
                <a16:creationId xmlns:a16="http://schemas.microsoft.com/office/drawing/2014/main" id="{E7579BA8-0BFF-2C4B-BAE0-3D7E1AE41700}"/>
              </a:ext>
            </a:extLst>
          </p:cNvPr>
          <p:cNvSpPr>
            <a:spLocks noGrp="1"/>
          </p:cNvSpPr>
          <p:nvPr>
            <p:ph idx="1"/>
          </p:nvPr>
        </p:nvSpPr>
        <p:spPr/>
        <p:txBody>
          <a:bodyPr>
            <a:normAutofit/>
          </a:bodyPr>
          <a:lstStyle/>
          <a:p>
            <a:r>
              <a:rPr lang="en-US" dirty="0"/>
              <a:t>Address the specific internship materials</a:t>
            </a:r>
          </a:p>
          <a:p>
            <a:r>
              <a:rPr lang="en-US" dirty="0"/>
              <a:t>Speak to the specific needs of the organization</a:t>
            </a:r>
          </a:p>
          <a:p>
            <a:r>
              <a:rPr lang="en-US" dirty="0"/>
              <a:t>Highlight key words from the materials</a:t>
            </a:r>
          </a:p>
          <a:p>
            <a:r>
              <a:rPr lang="en-US" dirty="0"/>
              <a:t>Show your passion</a:t>
            </a:r>
          </a:p>
          <a:p>
            <a:r>
              <a:rPr lang="en-US" dirty="0"/>
              <a:t>Keep the letter concise</a:t>
            </a:r>
          </a:p>
          <a:p>
            <a:r>
              <a:rPr lang="en-US" dirty="0"/>
              <a:t>Focus on demonstrating match</a:t>
            </a:r>
          </a:p>
          <a:p>
            <a:r>
              <a:rPr lang="en-US" dirty="0"/>
              <a:t>Thank your reader</a:t>
            </a:r>
          </a:p>
          <a:p>
            <a:r>
              <a:rPr lang="en-US" dirty="0"/>
              <a:t>Proofread!</a:t>
            </a:r>
          </a:p>
          <a:p>
            <a:pPr marL="0" indent="0">
              <a:buNone/>
            </a:pPr>
            <a:endParaRPr lang="en-US" dirty="0"/>
          </a:p>
          <a:p>
            <a:endParaRPr lang="en-US" dirty="0"/>
          </a:p>
        </p:txBody>
      </p:sp>
    </p:spTree>
    <p:extLst>
      <p:ext uri="{BB962C8B-B14F-4D97-AF65-F5344CB8AC3E}">
        <p14:creationId xmlns:p14="http://schemas.microsoft.com/office/powerpoint/2010/main" val="35650419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39EAD-FE0F-1A47-80B0-0F23CA7C98E5}"/>
              </a:ext>
            </a:extLst>
          </p:cNvPr>
          <p:cNvSpPr>
            <a:spLocks noGrp="1"/>
          </p:cNvSpPr>
          <p:nvPr>
            <p:ph type="title"/>
          </p:nvPr>
        </p:nvSpPr>
        <p:spPr/>
        <p:txBody>
          <a:bodyPr/>
          <a:lstStyle/>
          <a:p>
            <a:r>
              <a:rPr lang="en-US" dirty="0"/>
              <a:t>Cover letter – Don’t</a:t>
            </a:r>
          </a:p>
        </p:txBody>
      </p:sp>
      <p:sp>
        <p:nvSpPr>
          <p:cNvPr id="3" name="Content Placeholder 2">
            <a:extLst>
              <a:ext uri="{FF2B5EF4-FFF2-40B4-BE49-F238E27FC236}">
                <a16:creationId xmlns:a16="http://schemas.microsoft.com/office/drawing/2014/main" id="{19F0225E-6200-E24B-9D72-BE19CB8CC545}"/>
              </a:ext>
            </a:extLst>
          </p:cNvPr>
          <p:cNvSpPr>
            <a:spLocks noGrp="1"/>
          </p:cNvSpPr>
          <p:nvPr>
            <p:ph idx="1"/>
          </p:nvPr>
        </p:nvSpPr>
        <p:spPr/>
        <p:txBody>
          <a:bodyPr/>
          <a:lstStyle/>
          <a:p>
            <a:r>
              <a:rPr lang="en-US" sz="2000" dirty="0"/>
              <a:t>Reiterate your curriculum vitae</a:t>
            </a:r>
          </a:p>
          <a:p>
            <a:r>
              <a:rPr lang="en-US" sz="2000" dirty="0"/>
              <a:t>Have a boring opening statement</a:t>
            </a:r>
          </a:p>
          <a:p>
            <a:r>
              <a:rPr lang="en-US" sz="2000" dirty="0"/>
              <a:t>Ramble</a:t>
            </a:r>
          </a:p>
          <a:p>
            <a:r>
              <a:rPr lang="en-US" sz="2000" dirty="0"/>
              <a:t>Use jargon</a:t>
            </a:r>
          </a:p>
          <a:p>
            <a:r>
              <a:rPr lang="en-US" sz="2000" dirty="0"/>
              <a:t>Underestimate the importance of a good cover letter</a:t>
            </a:r>
          </a:p>
          <a:p>
            <a:endParaRPr lang="en-US" dirty="0"/>
          </a:p>
        </p:txBody>
      </p:sp>
    </p:spTree>
    <p:extLst>
      <p:ext uri="{BB962C8B-B14F-4D97-AF65-F5344CB8AC3E}">
        <p14:creationId xmlns:p14="http://schemas.microsoft.com/office/powerpoint/2010/main" val="9834142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8">
            <a:extLst>
              <a:ext uri="{FF2B5EF4-FFF2-40B4-BE49-F238E27FC236}">
                <a16:creationId xmlns:a16="http://schemas.microsoft.com/office/drawing/2014/main" id="{FFA6A484-277F-F678-B797-D92F018A172F}"/>
              </a:ext>
            </a:extLst>
          </p:cNvPr>
          <p:cNvSpPr>
            <a:spLocks noChangeArrowheads="1"/>
          </p:cNvSpPr>
          <p:nvPr/>
        </p:nvSpPr>
        <p:spPr bwMode="auto">
          <a:xfrm>
            <a:off x="1524000" y="5867401"/>
            <a:ext cx="9144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fontAlgn="base">
              <a:spcBef>
                <a:spcPct val="0"/>
              </a:spcBef>
              <a:spcAft>
                <a:spcPct val="0"/>
              </a:spcAft>
              <a:buNone/>
            </a:pPr>
            <a:endParaRPr lang="en-US" altLang="en-US" sz="1400" b="1">
              <a:solidFill>
                <a:srgbClr val="FFFF00"/>
              </a:solidFill>
              <a:cs typeface="Times New Roman" panose="02020603050405020304" pitchFamily="18" charset="0"/>
            </a:endParaRPr>
          </a:p>
          <a:p>
            <a:pPr algn="ctr" fontAlgn="base">
              <a:spcBef>
                <a:spcPct val="0"/>
              </a:spcBef>
              <a:spcAft>
                <a:spcPct val="0"/>
              </a:spcAft>
              <a:buNone/>
            </a:pPr>
            <a:endParaRPr lang="en-US" altLang="en-US" sz="1400" b="1">
              <a:solidFill>
                <a:srgbClr val="FFFF00"/>
              </a:solidFill>
              <a:cs typeface="Times New Roman" panose="02020603050405020304" pitchFamily="18" charset="0"/>
            </a:endParaRPr>
          </a:p>
          <a:p>
            <a:pPr algn="ctr" fontAlgn="base">
              <a:spcBef>
                <a:spcPct val="0"/>
              </a:spcBef>
              <a:spcAft>
                <a:spcPct val="0"/>
              </a:spcAft>
              <a:buNone/>
            </a:pPr>
            <a:endParaRPr lang="en-US" altLang="en-US" sz="1400" b="1">
              <a:solidFill>
                <a:srgbClr val="FFFF00"/>
              </a:solidFill>
              <a:cs typeface="Times New Roman" panose="02020603050405020304" pitchFamily="18" charset="0"/>
            </a:endParaRPr>
          </a:p>
          <a:p>
            <a:pPr algn="ctr" fontAlgn="base">
              <a:spcBef>
                <a:spcPct val="0"/>
              </a:spcBef>
              <a:spcAft>
                <a:spcPct val="0"/>
              </a:spcAft>
              <a:buNone/>
            </a:pPr>
            <a:endParaRPr lang="en-US" altLang="en-US" sz="1400" b="1">
              <a:solidFill>
                <a:srgbClr val="FFFFFF"/>
              </a:solidFill>
              <a:cs typeface="Times New Roman" panose="02020603050405020304" pitchFamily="18" charset="0"/>
            </a:endParaRPr>
          </a:p>
        </p:txBody>
      </p:sp>
      <p:sp>
        <p:nvSpPr>
          <p:cNvPr id="5123" name="Text Box 12">
            <a:extLst>
              <a:ext uri="{FF2B5EF4-FFF2-40B4-BE49-F238E27FC236}">
                <a16:creationId xmlns:a16="http://schemas.microsoft.com/office/drawing/2014/main" id="{097E5359-941B-D2E4-2599-9FB0A8271869}"/>
              </a:ext>
            </a:extLst>
          </p:cNvPr>
          <p:cNvSpPr txBox="1">
            <a:spLocks noChangeArrowheads="1"/>
          </p:cNvSpPr>
          <p:nvPr/>
        </p:nvSpPr>
        <p:spPr bwMode="auto">
          <a:xfrm>
            <a:off x="1524000" y="228601"/>
            <a:ext cx="9144000" cy="451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fontAlgn="base">
              <a:spcAft>
                <a:spcPct val="0"/>
              </a:spcAft>
              <a:buNone/>
            </a:pPr>
            <a:endParaRPr lang="en-US" altLang="en-US" b="1">
              <a:solidFill>
                <a:srgbClr val="FFFF00"/>
              </a:solidFill>
              <a:cs typeface="Times New Roman" panose="02020603050405020304" pitchFamily="18" charset="0"/>
            </a:endParaRPr>
          </a:p>
          <a:p>
            <a:pPr algn="ctr" eaLnBrk="0" fontAlgn="base" hangingPunct="0">
              <a:spcAft>
                <a:spcPct val="0"/>
              </a:spcAft>
              <a:buNone/>
            </a:pPr>
            <a:r>
              <a:rPr lang="en-US" altLang="en-US" sz="5400">
                <a:solidFill>
                  <a:srgbClr val="FFFF00"/>
                </a:solidFill>
              </a:rPr>
              <a:t>Interviewing </a:t>
            </a:r>
          </a:p>
          <a:p>
            <a:pPr algn="ctr" eaLnBrk="0" fontAlgn="base" hangingPunct="0">
              <a:spcAft>
                <a:spcPct val="0"/>
              </a:spcAft>
              <a:buNone/>
            </a:pPr>
            <a:r>
              <a:rPr lang="en-US" altLang="en-US" sz="5400">
                <a:solidFill>
                  <a:srgbClr val="FFFF00"/>
                </a:solidFill>
              </a:rPr>
              <a:t>for </a:t>
            </a:r>
          </a:p>
          <a:p>
            <a:pPr algn="ctr" eaLnBrk="0" fontAlgn="base" hangingPunct="0">
              <a:spcAft>
                <a:spcPct val="0"/>
              </a:spcAft>
              <a:buNone/>
            </a:pPr>
            <a:r>
              <a:rPr lang="en-US" altLang="en-US" sz="5400">
                <a:solidFill>
                  <a:srgbClr val="FFFF00"/>
                </a:solidFill>
              </a:rPr>
              <a:t>Internship</a:t>
            </a:r>
            <a:endParaRPr lang="en-US" altLang="en-US" sz="5400" b="1">
              <a:solidFill>
                <a:srgbClr val="FFFF00"/>
              </a:solidFill>
              <a:cs typeface="Times New Roman" panose="02020603050405020304" pitchFamily="18" charset="0"/>
            </a:endParaRPr>
          </a:p>
          <a:p>
            <a:pPr algn="ctr" fontAlgn="base">
              <a:spcAft>
                <a:spcPct val="0"/>
              </a:spcAft>
              <a:buNone/>
            </a:pPr>
            <a:endParaRPr lang="en-US" altLang="en-US" sz="1800" b="1">
              <a:solidFill>
                <a:srgbClr val="FFFF00"/>
              </a:solidFill>
              <a:cs typeface="Times New Roman" panose="02020603050405020304" pitchFamily="18" charset="0"/>
            </a:endParaRPr>
          </a:p>
          <a:p>
            <a:pPr algn="ctr" fontAlgn="base">
              <a:spcAft>
                <a:spcPct val="0"/>
              </a:spcAft>
              <a:buNone/>
            </a:pPr>
            <a:endParaRPr lang="en-US" altLang="en-US" sz="1800" b="1">
              <a:solidFill>
                <a:srgbClr val="FFFF00"/>
              </a:solidFill>
              <a:cs typeface="Times New Roman" panose="02020603050405020304" pitchFamily="18" charset="0"/>
            </a:endParaRPr>
          </a:p>
          <a:p>
            <a:pPr algn="ctr" fontAlgn="base">
              <a:spcAft>
                <a:spcPct val="0"/>
              </a:spcAft>
              <a:buNone/>
            </a:pPr>
            <a:endParaRPr lang="en-US" altLang="en-US" sz="1800" b="1">
              <a:solidFill>
                <a:srgbClr val="FFFF00"/>
              </a:solidFill>
              <a:cs typeface="Times New Roman" panose="02020603050405020304" pitchFamily="18" charset="0"/>
            </a:endParaRPr>
          </a:p>
        </p:txBody>
      </p:sp>
      <p:sp>
        <p:nvSpPr>
          <p:cNvPr id="5124" name="Text Box 7">
            <a:extLst>
              <a:ext uri="{FF2B5EF4-FFF2-40B4-BE49-F238E27FC236}">
                <a16:creationId xmlns:a16="http://schemas.microsoft.com/office/drawing/2014/main" id="{87728B27-8DE1-4F6E-2BC0-E8BF89F38CF5}"/>
              </a:ext>
            </a:extLst>
          </p:cNvPr>
          <p:cNvSpPr txBox="1">
            <a:spLocks noChangeArrowheads="1"/>
          </p:cNvSpPr>
          <p:nvPr/>
        </p:nvSpPr>
        <p:spPr bwMode="auto">
          <a:xfrm>
            <a:off x="1524000" y="4572000"/>
            <a:ext cx="91440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fontAlgn="base">
              <a:spcBef>
                <a:spcPct val="0"/>
              </a:spcBef>
              <a:spcAft>
                <a:spcPct val="0"/>
              </a:spcAft>
              <a:buNone/>
            </a:pPr>
            <a:r>
              <a:rPr lang="en-US" altLang="en-US" sz="1600">
                <a:solidFill>
                  <a:srgbClr val="FFFF00"/>
                </a:solidFill>
              </a:rPr>
              <a:t>Tina Goldstein PhD</a:t>
            </a:r>
          </a:p>
          <a:p>
            <a:pPr algn="ctr" fontAlgn="base">
              <a:spcBef>
                <a:spcPct val="0"/>
              </a:spcBef>
              <a:spcAft>
                <a:spcPct val="0"/>
              </a:spcAft>
              <a:buNone/>
            </a:pPr>
            <a:r>
              <a:rPr lang="en-US" altLang="en-US" sz="1600">
                <a:solidFill>
                  <a:srgbClr val="FFFF00"/>
                </a:solidFill>
              </a:rPr>
              <a:t>Co-Director, Predoctoral Psychology Internship Program</a:t>
            </a:r>
          </a:p>
          <a:p>
            <a:pPr algn="ctr" fontAlgn="base">
              <a:spcBef>
                <a:spcPct val="0"/>
              </a:spcBef>
              <a:spcAft>
                <a:spcPct val="0"/>
              </a:spcAft>
              <a:buNone/>
            </a:pPr>
            <a:r>
              <a:rPr lang="en-US" altLang="en-US" sz="1600">
                <a:solidFill>
                  <a:srgbClr val="FFFF00"/>
                </a:solidFill>
              </a:rPr>
              <a:t>Western Psychiatric Hospital, University of Pittsburgh Medical Center</a:t>
            </a:r>
          </a:p>
          <a:p>
            <a:pPr algn="ctr" fontAlgn="base">
              <a:spcBef>
                <a:spcPct val="0"/>
              </a:spcBef>
              <a:spcAft>
                <a:spcPct val="0"/>
              </a:spcAft>
              <a:buNone/>
            </a:pPr>
            <a:endParaRPr lang="en-US" altLang="en-US" sz="1600" b="1">
              <a:solidFill>
                <a:srgbClr val="FFFF00"/>
              </a:solidFill>
            </a:endParaRPr>
          </a:p>
          <a:p>
            <a:pPr algn="ctr" fontAlgn="base">
              <a:spcBef>
                <a:spcPct val="0"/>
              </a:spcBef>
              <a:spcAft>
                <a:spcPct val="0"/>
              </a:spcAft>
              <a:buNone/>
            </a:pPr>
            <a:r>
              <a:rPr lang="en-US" altLang="en-US" sz="1600">
                <a:solidFill>
                  <a:srgbClr val="FFFF00"/>
                </a:solidFill>
              </a:rPr>
              <a:t>SSCAP Internship Webinar</a:t>
            </a:r>
          </a:p>
          <a:p>
            <a:pPr algn="ctr" fontAlgn="base">
              <a:spcBef>
                <a:spcPct val="0"/>
              </a:spcBef>
              <a:spcAft>
                <a:spcPct val="0"/>
              </a:spcAft>
              <a:buNone/>
            </a:pPr>
            <a:r>
              <a:rPr lang="en-US" altLang="en-US" sz="1600">
                <a:solidFill>
                  <a:srgbClr val="FFFF00"/>
                </a:solidFill>
              </a:rPr>
              <a:t>July 14, 2022</a:t>
            </a:r>
          </a:p>
          <a:p>
            <a:pPr algn="ctr" fontAlgn="base">
              <a:spcBef>
                <a:spcPct val="0"/>
              </a:spcBef>
              <a:spcAft>
                <a:spcPct val="0"/>
              </a:spcAft>
              <a:buNone/>
            </a:pPr>
            <a:endParaRPr lang="en-US" altLang="en-US" sz="1600">
              <a:solidFill>
                <a:srgbClr val="FFFF00"/>
              </a:solidFill>
            </a:endParaRPr>
          </a:p>
        </p:txBody>
      </p:sp>
      <p:sp>
        <p:nvSpPr>
          <p:cNvPr id="5125" name="Line 9">
            <a:extLst>
              <a:ext uri="{FF2B5EF4-FFF2-40B4-BE49-F238E27FC236}">
                <a16:creationId xmlns:a16="http://schemas.microsoft.com/office/drawing/2014/main" id="{78F710B0-BCCE-475C-B116-45CB83B576F5}"/>
              </a:ext>
            </a:extLst>
          </p:cNvPr>
          <p:cNvSpPr>
            <a:spLocks noChangeShapeType="1"/>
          </p:cNvSpPr>
          <p:nvPr/>
        </p:nvSpPr>
        <p:spPr bwMode="auto">
          <a:xfrm>
            <a:off x="2209800" y="5486400"/>
            <a:ext cx="7696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400">
              <a:solidFill>
                <a:srgbClr val="FFFFFF"/>
              </a:solidFill>
              <a:latin typeface="Arial" panose="020B0604020202020204" pitchFamily="34" charset="0"/>
            </a:endParaRPr>
          </a:p>
        </p:txBody>
      </p:sp>
      <p:pic>
        <p:nvPicPr>
          <p:cNvPr id="5126" name="Picture 5">
            <a:extLst>
              <a:ext uri="{FF2B5EF4-FFF2-40B4-BE49-F238E27FC236}">
                <a16:creationId xmlns:a16="http://schemas.microsoft.com/office/drawing/2014/main" id="{F6245896-7D17-FEB4-1B10-2EBB65177C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5800" y="5929313"/>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TextBox 1">
            <a:extLst>
              <a:ext uri="{FF2B5EF4-FFF2-40B4-BE49-F238E27FC236}">
                <a16:creationId xmlns:a16="http://schemas.microsoft.com/office/drawing/2014/main" id="{6F84BD1E-191E-71B1-240B-510C38F2BBB0}"/>
              </a:ext>
            </a:extLst>
          </p:cNvPr>
          <p:cNvSpPr txBox="1">
            <a:spLocks noChangeArrowheads="1"/>
          </p:cNvSpPr>
          <p:nvPr/>
        </p:nvSpPr>
        <p:spPr bwMode="auto">
          <a:xfrm>
            <a:off x="8229600" y="6353176"/>
            <a:ext cx="2135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eaLnBrk="0" fontAlgn="base" hangingPunct="0">
              <a:spcBef>
                <a:spcPct val="0"/>
              </a:spcBef>
              <a:spcAft>
                <a:spcPct val="0"/>
              </a:spcAft>
              <a:buNone/>
            </a:pPr>
            <a:r>
              <a:rPr lang="en-US" altLang="en-US" sz="1200" i="1">
                <a:solidFill>
                  <a:srgbClr val="FFFFFF"/>
                </a:solidFill>
              </a:rPr>
              <a:t>Western Psychiatric Hospital</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
            <a:extLst>
              <a:ext uri="{FF2B5EF4-FFF2-40B4-BE49-F238E27FC236}">
                <a16:creationId xmlns:a16="http://schemas.microsoft.com/office/drawing/2014/main" id="{0EEEB514-CF87-777F-C836-8DC6DE9145DB}"/>
              </a:ext>
            </a:extLst>
          </p:cNvPr>
          <p:cNvSpPr txBox="1">
            <a:spLocks noChangeArrowheads="1"/>
          </p:cNvSpPr>
          <p:nvPr/>
        </p:nvSpPr>
        <p:spPr bwMode="auto">
          <a:xfrm>
            <a:off x="1524000" y="762001"/>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00"/>
                </a:solidFill>
              </a:rPr>
              <a:t>It’s all about the FIT!</a:t>
            </a:r>
          </a:p>
        </p:txBody>
      </p:sp>
      <p:sp>
        <p:nvSpPr>
          <p:cNvPr id="7171" name="TextBox 2">
            <a:extLst>
              <a:ext uri="{FF2B5EF4-FFF2-40B4-BE49-F238E27FC236}">
                <a16:creationId xmlns:a16="http://schemas.microsoft.com/office/drawing/2014/main" id="{927D5FE2-70D2-A520-59EE-CC1BEF34EF0C}"/>
              </a:ext>
            </a:extLst>
          </p:cNvPr>
          <p:cNvSpPr txBox="1">
            <a:spLocks noChangeArrowheads="1"/>
          </p:cNvSpPr>
          <p:nvPr/>
        </p:nvSpPr>
        <p:spPr bwMode="auto">
          <a:xfrm>
            <a:off x="2133600" y="2908300"/>
            <a:ext cx="80772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FF"/>
                </a:solidFill>
              </a:rPr>
              <a:t>What kind of career is this site preparing interns for?</a:t>
            </a: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r>
              <a:rPr lang="en-US" altLang="en-US" sz="2400">
                <a:solidFill>
                  <a:srgbClr val="FFFFFF"/>
                </a:solidFill>
              </a:rPr>
              <a:t>How does the site fit with your own career goals?</a:t>
            </a: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r>
              <a:rPr lang="en-US" altLang="en-US" sz="2400">
                <a:solidFill>
                  <a:srgbClr val="FFFFFF"/>
                </a:solidFill>
              </a:rPr>
              <a:t>Consider the environmental culture </a:t>
            </a:r>
          </a:p>
          <a:p>
            <a:pPr algn="ctr" eaLnBrk="0" fontAlgn="base" hangingPunct="0">
              <a:spcBef>
                <a:spcPct val="0"/>
              </a:spcBef>
              <a:spcAft>
                <a:spcPct val="0"/>
              </a:spcAft>
              <a:buNone/>
            </a:pPr>
            <a:r>
              <a:rPr lang="en-US" altLang="en-US" sz="2400">
                <a:solidFill>
                  <a:srgbClr val="FFFFFF"/>
                </a:solidFill>
              </a:rPr>
              <a:t>and the individuals you meet</a:t>
            </a:r>
          </a:p>
          <a:p>
            <a:pPr algn="ctr" eaLnBrk="0" fontAlgn="base" hangingPunct="0">
              <a:spcBef>
                <a:spcPct val="0"/>
              </a:spcBef>
              <a:spcAft>
                <a:spcPct val="0"/>
              </a:spcAft>
              <a:buNone/>
            </a:pPr>
            <a:endParaRPr lang="en-US" altLang="en-US" sz="2400">
              <a:solidFill>
                <a:srgbClr val="FFFFFF"/>
              </a:solidFill>
            </a:endParaRPr>
          </a:p>
          <a:p>
            <a:pPr eaLnBrk="0" fontAlgn="base" hangingPunct="0">
              <a:spcBef>
                <a:spcPct val="0"/>
              </a:spcBef>
              <a:spcAft>
                <a:spcPct val="0"/>
              </a:spcAft>
              <a:buNone/>
            </a:pPr>
            <a:endParaRPr lang="en-US" altLang="en-US" sz="2400">
              <a:solidFill>
                <a:srgbClr val="FFFFFF"/>
              </a:solidFill>
            </a:endParaRPr>
          </a:p>
          <a:p>
            <a:pPr eaLnBrk="0" fontAlgn="base" hangingPunct="0">
              <a:spcBef>
                <a:spcPct val="0"/>
              </a:spcBef>
              <a:spcAft>
                <a:spcPct val="0"/>
              </a:spcAft>
              <a:buNone/>
            </a:pPr>
            <a:endParaRPr lang="en-US" altLang="en-US" sz="2400">
              <a:solidFill>
                <a:srgbClr val="FFFFFF"/>
              </a:solidFill>
            </a:endParaRPr>
          </a:p>
        </p:txBody>
      </p:sp>
      <p:pic>
        <p:nvPicPr>
          <p:cNvPr id="7172" name="Picture 4" descr="A picture containing drawing&#10;&#10;Description automatically generated">
            <a:extLst>
              <a:ext uri="{FF2B5EF4-FFF2-40B4-BE49-F238E27FC236}">
                <a16:creationId xmlns:a16="http://schemas.microsoft.com/office/drawing/2014/main" id="{9FD035D7-65E7-8520-0D19-286A791887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20664"/>
            <a:ext cx="1912938" cy="183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C8FEA-9E36-FB24-CF6A-5D2D1424F029}"/>
              </a:ext>
            </a:extLst>
          </p:cNvPr>
          <p:cNvSpPr>
            <a:spLocks noGrp="1"/>
          </p:cNvSpPr>
          <p:nvPr>
            <p:ph type="title"/>
          </p:nvPr>
        </p:nvSpPr>
        <p:spPr>
          <a:xfrm>
            <a:off x="1148443" y="1987096"/>
            <a:ext cx="9597659" cy="914400"/>
          </a:xfrm>
        </p:spPr>
        <p:txBody>
          <a:bodyPr>
            <a:normAutofit/>
          </a:bodyPr>
          <a:lstStyle/>
          <a:p>
            <a:pPr algn="ctr"/>
            <a:r>
              <a:rPr lang="en-US" sz="6000" b="1" dirty="0"/>
              <a:t>Selecting Internship Sites</a:t>
            </a:r>
          </a:p>
        </p:txBody>
      </p:sp>
      <p:sp>
        <p:nvSpPr>
          <p:cNvPr id="3" name="Content Placeholder 2">
            <a:extLst>
              <a:ext uri="{FF2B5EF4-FFF2-40B4-BE49-F238E27FC236}">
                <a16:creationId xmlns:a16="http://schemas.microsoft.com/office/drawing/2014/main" id="{4B147EBB-BD39-27AC-9E18-014B199ED686}"/>
              </a:ext>
            </a:extLst>
          </p:cNvPr>
          <p:cNvSpPr>
            <a:spLocks noGrp="1"/>
          </p:cNvSpPr>
          <p:nvPr>
            <p:ph idx="1"/>
          </p:nvPr>
        </p:nvSpPr>
        <p:spPr>
          <a:xfrm>
            <a:off x="2013857" y="3842204"/>
            <a:ext cx="7522029" cy="1578882"/>
          </a:xfrm>
        </p:spPr>
        <p:txBody>
          <a:bodyPr/>
          <a:lstStyle/>
          <a:p>
            <a:pPr marL="0" indent="0">
              <a:buNone/>
            </a:pPr>
            <a:r>
              <a:rPr lang="en-US" b="1" dirty="0"/>
              <a:t>Patricia </a:t>
            </a:r>
            <a:r>
              <a:rPr lang="en-US" b="1" dirty="0" err="1"/>
              <a:t>Walshaw</a:t>
            </a:r>
            <a:r>
              <a:rPr lang="en-US" b="1" dirty="0"/>
              <a:t>, PhD</a:t>
            </a:r>
          </a:p>
          <a:p>
            <a:pPr marL="0" indent="0">
              <a:buNone/>
            </a:pPr>
            <a:r>
              <a:rPr lang="en-US" dirty="0"/>
              <a:t>Director, Psychology Internship Training Program</a:t>
            </a:r>
          </a:p>
          <a:p>
            <a:pPr marL="0" indent="0">
              <a:buNone/>
            </a:pPr>
            <a:r>
              <a:rPr lang="en-US" dirty="0"/>
              <a:t>UCLA </a:t>
            </a:r>
            <a:r>
              <a:rPr lang="en-US" dirty="0" err="1"/>
              <a:t>Semel</a:t>
            </a:r>
            <a:r>
              <a:rPr lang="en-US" dirty="0"/>
              <a:t> Institute</a:t>
            </a:r>
          </a:p>
          <a:p>
            <a:endParaRPr lang="en-US" dirty="0"/>
          </a:p>
          <a:p>
            <a:endParaRPr lang="en-US" dirty="0"/>
          </a:p>
          <a:p>
            <a:endParaRPr lang="en-US" dirty="0"/>
          </a:p>
        </p:txBody>
      </p:sp>
    </p:spTree>
    <p:extLst>
      <p:ext uri="{BB962C8B-B14F-4D97-AF65-F5344CB8AC3E}">
        <p14:creationId xmlns:p14="http://schemas.microsoft.com/office/powerpoint/2010/main" val="3067348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DF3896-AB8F-633F-0837-0A89524A851A}"/>
              </a:ext>
            </a:extLst>
          </p:cNvPr>
          <p:cNvSpPr txBox="1"/>
          <p:nvPr/>
        </p:nvSpPr>
        <p:spPr>
          <a:xfrm>
            <a:off x="2667000" y="1371601"/>
            <a:ext cx="7010400" cy="4918075"/>
          </a:xfrm>
          <a:prstGeom prst="rect">
            <a:avLst/>
          </a:prstGeom>
          <a:noFill/>
        </p:spPr>
        <p:txBody>
          <a:bodyPr>
            <a:spAutoFit/>
          </a:bodyPr>
          <a:lstStyle/>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Be yourself</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Stay calm</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Present yourself professionally</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Convey (genuine) enthusiasm</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We want to know you!</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The best interviews are conversations </a:t>
            </a:r>
          </a:p>
          <a:p>
            <a:pPr eaLnBrk="0" fontAlgn="base" hangingPunct="0">
              <a:lnSpc>
                <a:spcPct val="150000"/>
              </a:lnSpc>
              <a:spcBef>
                <a:spcPct val="0"/>
              </a:spcBef>
              <a:spcAft>
                <a:spcPct val="0"/>
              </a:spcAft>
              <a:defRPr/>
            </a:pPr>
            <a:r>
              <a:rPr lang="en-US" sz="2000" dirty="0">
                <a:solidFill>
                  <a:srgbClr val="FFFFFF"/>
                </a:solidFill>
                <a:latin typeface="Arial" panose="020B0604020202020204" pitchFamily="34" charset="0"/>
              </a:rPr>
              <a:t>	(…and don’t forget that they’re still interviews)</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Practice! (really, practice)</a:t>
            </a:r>
          </a:p>
          <a:p>
            <a:pPr eaLnBrk="0" fontAlgn="base" hangingPunct="0">
              <a:lnSpc>
                <a:spcPct val="150000"/>
              </a:lnSpc>
              <a:spcBef>
                <a:spcPct val="0"/>
              </a:spcBef>
              <a:spcAft>
                <a:spcPct val="0"/>
              </a:spcAft>
              <a:defRPr/>
            </a:pPr>
            <a:endParaRPr lang="en-US" sz="2400" dirty="0">
              <a:solidFill>
                <a:srgbClr val="FFFFFF"/>
              </a:solidFill>
              <a:latin typeface="Arial" panose="020B0604020202020204" pitchFamily="34" charset="0"/>
            </a:endParaRPr>
          </a:p>
        </p:txBody>
      </p:sp>
      <p:sp>
        <p:nvSpPr>
          <p:cNvPr id="9219" name="TextBox 2">
            <a:extLst>
              <a:ext uri="{FF2B5EF4-FFF2-40B4-BE49-F238E27FC236}">
                <a16:creationId xmlns:a16="http://schemas.microsoft.com/office/drawing/2014/main" id="{8F18182F-B7DB-9AAD-0712-19DA1393EA61}"/>
              </a:ext>
            </a:extLst>
          </p:cNvPr>
          <p:cNvSpPr txBox="1">
            <a:spLocks noChangeArrowheads="1"/>
          </p:cNvSpPr>
          <p:nvPr/>
        </p:nvSpPr>
        <p:spPr bwMode="auto">
          <a:xfrm>
            <a:off x="1524000" y="457201"/>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00"/>
                </a:solidFill>
              </a:rPr>
              <a:t>The Interview:  Basics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CA25B7-25C3-6C68-41BE-2B289876CA70}"/>
              </a:ext>
            </a:extLst>
          </p:cNvPr>
          <p:cNvSpPr txBox="1"/>
          <p:nvPr/>
        </p:nvSpPr>
        <p:spPr>
          <a:xfrm>
            <a:off x="1860550" y="990601"/>
            <a:ext cx="8440738" cy="5656263"/>
          </a:xfrm>
          <a:prstGeom prst="rect">
            <a:avLst/>
          </a:prstGeom>
          <a:noFill/>
        </p:spPr>
        <p:txBody>
          <a:bodyPr wrap="none">
            <a:spAutoFit/>
          </a:bodyPr>
          <a:lstStyle/>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Do your homework!</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Know the site</a:t>
            </a:r>
          </a:p>
          <a:p>
            <a:pPr eaLnBrk="0" fontAlgn="base" hangingPunct="0">
              <a:lnSpc>
                <a:spcPct val="150000"/>
              </a:lnSpc>
              <a:spcBef>
                <a:spcPct val="0"/>
              </a:spcBef>
              <a:spcAft>
                <a:spcPct val="0"/>
              </a:spcAft>
              <a:defRPr/>
            </a:pPr>
            <a:r>
              <a:rPr lang="en-US" sz="2400" dirty="0">
                <a:solidFill>
                  <a:srgbClr val="FFFFFF"/>
                </a:solidFill>
                <a:latin typeface="Arial" panose="020B0604020202020204" pitchFamily="34" charset="0"/>
              </a:rPr>
              <a:t>	</a:t>
            </a:r>
            <a:r>
              <a:rPr lang="en-US" sz="2000" dirty="0">
                <a:solidFill>
                  <a:srgbClr val="FFFFFF"/>
                </a:solidFill>
                <a:latin typeface="Arial" panose="020B0604020202020204" pitchFamily="34" charset="0"/>
              </a:rPr>
              <a:t>tracks</a:t>
            </a:r>
          </a:p>
          <a:p>
            <a:pPr eaLnBrk="0" fontAlgn="base" hangingPunct="0">
              <a:lnSpc>
                <a:spcPct val="150000"/>
              </a:lnSpc>
              <a:spcBef>
                <a:spcPct val="0"/>
              </a:spcBef>
              <a:spcAft>
                <a:spcPct val="0"/>
              </a:spcAft>
              <a:defRPr/>
            </a:pPr>
            <a:r>
              <a:rPr lang="en-US" sz="2000" dirty="0">
                <a:solidFill>
                  <a:srgbClr val="FFFFFF"/>
                </a:solidFill>
                <a:latin typeface="Arial" panose="020B0604020202020204" pitchFamily="34" charset="0"/>
              </a:rPr>
              <a:t>	rotations</a:t>
            </a:r>
          </a:p>
          <a:p>
            <a:pPr eaLnBrk="0" fontAlgn="base" hangingPunct="0">
              <a:lnSpc>
                <a:spcPct val="150000"/>
              </a:lnSpc>
              <a:spcBef>
                <a:spcPct val="0"/>
              </a:spcBef>
              <a:spcAft>
                <a:spcPct val="0"/>
              </a:spcAft>
              <a:defRPr/>
            </a:pPr>
            <a:r>
              <a:rPr lang="en-US" sz="2000" dirty="0">
                <a:solidFill>
                  <a:srgbClr val="FFFFFF"/>
                </a:solidFill>
                <a:latin typeface="Arial" panose="020B0604020202020204" pitchFamily="34" charset="0"/>
              </a:rPr>
              <a:t>	size</a:t>
            </a:r>
          </a:p>
          <a:p>
            <a:pPr eaLnBrk="0" fontAlgn="base" hangingPunct="0">
              <a:lnSpc>
                <a:spcPct val="150000"/>
              </a:lnSpc>
              <a:spcBef>
                <a:spcPct val="0"/>
              </a:spcBef>
              <a:spcAft>
                <a:spcPct val="0"/>
              </a:spcAft>
              <a:defRPr/>
            </a:pPr>
            <a:r>
              <a:rPr lang="en-US" sz="2000" dirty="0">
                <a:solidFill>
                  <a:srgbClr val="FFFFFF"/>
                </a:solidFill>
                <a:latin typeface="Arial" panose="020B0604020202020204" pitchFamily="34" charset="0"/>
              </a:rPr>
              <a:t>	sites</a:t>
            </a:r>
          </a:p>
          <a:p>
            <a:pPr eaLnBrk="0" fontAlgn="base" hangingPunct="0">
              <a:lnSpc>
                <a:spcPct val="150000"/>
              </a:lnSpc>
              <a:spcBef>
                <a:spcPct val="0"/>
              </a:spcBef>
              <a:spcAft>
                <a:spcPct val="0"/>
              </a:spcAft>
              <a:defRPr/>
            </a:pPr>
            <a:r>
              <a:rPr lang="en-US" sz="2000" dirty="0">
                <a:solidFill>
                  <a:srgbClr val="FFFFFF"/>
                </a:solidFill>
                <a:latin typeface="Arial" panose="020B0604020202020204" pitchFamily="34" charset="0"/>
              </a:rPr>
              <a:t>	requirements</a:t>
            </a:r>
          </a:p>
          <a:p>
            <a:pPr eaLnBrk="0" fontAlgn="base" hangingPunct="0">
              <a:lnSpc>
                <a:spcPct val="150000"/>
              </a:lnSpc>
              <a:spcBef>
                <a:spcPct val="0"/>
              </a:spcBef>
              <a:spcAft>
                <a:spcPct val="0"/>
              </a:spcAft>
              <a:defRPr/>
            </a:pPr>
            <a:r>
              <a:rPr lang="en-US" sz="2000" dirty="0">
                <a:solidFill>
                  <a:srgbClr val="FFFFFF"/>
                </a:solidFill>
                <a:latin typeface="Arial" panose="020B0604020202020204" pitchFamily="34" charset="0"/>
              </a:rPr>
              <a:t>	timeframe</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Ask informed questions (come prepared with questions…)</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Take notes afterward</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Thank you notes / emails</a:t>
            </a:r>
          </a:p>
        </p:txBody>
      </p:sp>
      <p:sp>
        <p:nvSpPr>
          <p:cNvPr id="10243" name="Rectangle 2">
            <a:extLst>
              <a:ext uri="{FF2B5EF4-FFF2-40B4-BE49-F238E27FC236}">
                <a16:creationId xmlns:a16="http://schemas.microsoft.com/office/drawing/2014/main" id="{230988AB-0B29-6FC2-E295-115A7E2CEE0D}"/>
              </a:ext>
            </a:extLst>
          </p:cNvPr>
          <p:cNvSpPr>
            <a:spLocks noChangeArrowheads="1"/>
          </p:cNvSpPr>
          <p:nvPr/>
        </p:nvSpPr>
        <p:spPr bwMode="auto">
          <a:xfrm>
            <a:off x="1524000" y="304801"/>
            <a:ext cx="906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00"/>
                </a:solidFill>
              </a:rPr>
              <a:t>The Interview: Tips for Preparing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CD22918-5934-EABC-2B7C-F398352CBD30}"/>
              </a:ext>
            </a:extLst>
          </p:cNvPr>
          <p:cNvSpPr>
            <a:spLocks noChangeArrowheads="1"/>
          </p:cNvSpPr>
          <p:nvPr/>
        </p:nvSpPr>
        <p:spPr bwMode="auto">
          <a:xfrm>
            <a:off x="1524000" y="304801"/>
            <a:ext cx="906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00"/>
                </a:solidFill>
              </a:rPr>
              <a:t>Virtual Interviews: Tips for Preparing</a:t>
            </a:r>
          </a:p>
        </p:txBody>
      </p:sp>
      <p:sp>
        <p:nvSpPr>
          <p:cNvPr id="3" name="TextBox 2">
            <a:extLst>
              <a:ext uri="{FF2B5EF4-FFF2-40B4-BE49-F238E27FC236}">
                <a16:creationId xmlns:a16="http://schemas.microsoft.com/office/drawing/2014/main" id="{061A90E8-3E27-F72B-0CF1-5DD6500F5F5C}"/>
              </a:ext>
            </a:extLst>
          </p:cNvPr>
          <p:cNvSpPr txBox="1"/>
          <p:nvPr/>
        </p:nvSpPr>
        <p:spPr>
          <a:xfrm>
            <a:off x="1905000" y="914400"/>
            <a:ext cx="8534400" cy="5564188"/>
          </a:xfrm>
          <a:prstGeom prst="rect">
            <a:avLst/>
          </a:prstGeom>
          <a:noFill/>
        </p:spPr>
        <p:txBody>
          <a:bodyPr>
            <a:spAutoFit/>
          </a:bodyPr>
          <a:lstStyle/>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Test your internet connection and platform in advance</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Do your best to:</a:t>
            </a:r>
          </a:p>
          <a:p>
            <a:pPr marL="800100" lvl="1"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minimize outside distractions</a:t>
            </a:r>
          </a:p>
          <a:p>
            <a:pPr marL="800100" lvl="1"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consider your physical space </a:t>
            </a:r>
            <a:r>
              <a:rPr lang="en-US" sz="2000" dirty="0">
                <a:solidFill>
                  <a:srgbClr val="FFFFFF"/>
                </a:solidFill>
                <a:latin typeface="Arial" panose="020B0604020202020204" pitchFamily="34" charset="0"/>
              </a:rPr>
              <a:t>(privacy, professionalism, light)</a:t>
            </a:r>
          </a:p>
          <a:p>
            <a:pPr lvl="1" eaLnBrk="0" fontAlgn="base" hangingPunct="0">
              <a:lnSpc>
                <a:spcPct val="150000"/>
              </a:lnSpc>
              <a:spcBef>
                <a:spcPct val="0"/>
              </a:spcBef>
              <a:spcAft>
                <a:spcPct val="0"/>
              </a:spcAft>
              <a:defRPr/>
            </a:pPr>
            <a:endParaRPr lang="en-US" sz="2400" dirty="0">
              <a:solidFill>
                <a:srgbClr val="FFFFFF"/>
              </a:solidFill>
              <a:latin typeface="Arial" panose="020B0604020202020204" pitchFamily="34" charset="0"/>
            </a:endParaRPr>
          </a:p>
          <a:p>
            <a:pPr lvl="1" eaLnBrk="0" fontAlgn="base" hangingPunct="0">
              <a:lnSpc>
                <a:spcPct val="150000"/>
              </a:lnSpc>
              <a:spcBef>
                <a:spcPct val="0"/>
              </a:spcBef>
              <a:spcAft>
                <a:spcPct val="0"/>
              </a:spcAft>
              <a:defRPr/>
            </a:pPr>
            <a:endParaRPr lang="en-US" sz="2400" dirty="0">
              <a:solidFill>
                <a:srgbClr val="FFFFFF"/>
              </a:solidFill>
              <a:latin typeface="Arial" panose="020B0604020202020204" pitchFamily="34" charset="0"/>
            </a:endParaRPr>
          </a:p>
          <a:p>
            <a:pPr algn="ctr" eaLnBrk="0" fontAlgn="base" hangingPunct="0">
              <a:lnSpc>
                <a:spcPct val="150000"/>
              </a:lnSpc>
              <a:spcBef>
                <a:spcPct val="0"/>
              </a:spcBef>
              <a:spcAft>
                <a:spcPct val="0"/>
              </a:spcAft>
              <a:defRPr/>
            </a:pPr>
            <a:endParaRPr lang="en-US" sz="2400" dirty="0">
              <a:solidFill>
                <a:srgbClr val="FFFFFF"/>
              </a:solidFill>
              <a:latin typeface="Arial" panose="020B0604020202020204" pitchFamily="34" charset="0"/>
            </a:endParaRPr>
          </a:p>
          <a:p>
            <a:pPr algn="ctr" eaLnBrk="0" fontAlgn="base" hangingPunct="0">
              <a:lnSpc>
                <a:spcPct val="150000"/>
              </a:lnSpc>
              <a:spcBef>
                <a:spcPct val="0"/>
              </a:spcBef>
              <a:spcAft>
                <a:spcPct val="0"/>
              </a:spcAft>
              <a:defRPr/>
            </a:pPr>
            <a:r>
              <a:rPr lang="en-US" sz="2400" dirty="0">
                <a:solidFill>
                  <a:srgbClr val="FFFFFF"/>
                </a:solidFill>
                <a:latin typeface="Arial" panose="020B0604020202020204" pitchFamily="34" charset="0"/>
              </a:rPr>
              <a:t>   </a:t>
            </a:r>
          </a:p>
          <a:p>
            <a:pPr algn="ctr" eaLnBrk="0" fontAlgn="base" hangingPunct="0">
              <a:lnSpc>
                <a:spcPct val="150000"/>
              </a:lnSpc>
              <a:spcBef>
                <a:spcPct val="0"/>
              </a:spcBef>
              <a:spcAft>
                <a:spcPct val="0"/>
              </a:spcAft>
              <a:defRPr/>
            </a:pPr>
            <a:r>
              <a:rPr lang="en-US" sz="2400" dirty="0">
                <a:solidFill>
                  <a:srgbClr val="FFFFFF"/>
                </a:solidFill>
                <a:latin typeface="Arial" panose="020B0604020202020204" pitchFamily="34" charset="0"/>
              </a:rPr>
              <a:t>Try to stay calm!   We understand that tech problems, uncontrollable circumstances happen!</a:t>
            </a:r>
          </a:p>
        </p:txBody>
      </p:sp>
      <p:grpSp>
        <p:nvGrpSpPr>
          <p:cNvPr id="11268" name="Group 7">
            <a:extLst>
              <a:ext uri="{FF2B5EF4-FFF2-40B4-BE49-F238E27FC236}">
                <a16:creationId xmlns:a16="http://schemas.microsoft.com/office/drawing/2014/main" id="{E2C4F875-85F2-634A-C5EB-4EB3BEB06F3C}"/>
              </a:ext>
            </a:extLst>
          </p:cNvPr>
          <p:cNvGrpSpPr>
            <a:grpSpLocks/>
          </p:cNvGrpSpPr>
          <p:nvPr/>
        </p:nvGrpSpPr>
        <p:grpSpPr bwMode="auto">
          <a:xfrm>
            <a:off x="2917825" y="3416300"/>
            <a:ext cx="2743200" cy="1752600"/>
            <a:chOff x="3124200" y="3962400"/>
            <a:chExt cx="2743200" cy="1752600"/>
          </a:xfrm>
        </p:grpSpPr>
        <p:sp>
          <p:nvSpPr>
            <p:cNvPr id="11270" name="Rectangle 6">
              <a:extLst>
                <a:ext uri="{FF2B5EF4-FFF2-40B4-BE49-F238E27FC236}">
                  <a16:creationId xmlns:a16="http://schemas.microsoft.com/office/drawing/2014/main" id="{4965BCA5-D1D9-8FBE-4B95-4D20C8149078}"/>
                </a:ext>
              </a:extLst>
            </p:cNvPr>
            <p:cNvSpPr>
              <a:spLocks noChangeArrowheads="1"/>
            </p:cNvSpPr>
            <p:nvPr/>
          </p:nvSpPr>
          <p:spPr bwMode="auto">
            <a:xfrm>
              <a:off x="3124200" y="3962400"/>
              <a:ext cx="2743200" cy="1752600"/>
            </a:xfrm>
            <a:prstGeom prst="rect">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fontAlgn="base">
                <a:spcBef>
                  <a:spcPct val="20000"/>
                </a:spcBef>
                <a:spcAft>
                  <a:spcPct val="0"/>
                </a:spcAft>
              </a:pPr>
              <a:endParaRPr lang="en-US" altLang="en-US">
                <a:solidFill>
                  <a:srgbClr val="FFFFFF"/>
                </a:solidFill>
              </a:endParaRPr>
            </a:p>
          </p:txBody>
        </p:sp>
        <p:grpSp>
          <p:nvGrpSpPr>
            <p:cNvPr id="11271" name="Group 2">
              <a:extLst>
                <a:ext uri="{FF2B5EF4-FFF2-40B4-BE49-F238E27FC236}">
                  <a16:creationId xmlns:a16="http://schemas.microsoft.com/office/drawing/2014/main" id="{01C79034-9F0C-AAE8-B951-C138C99E53B5}"/>
                </a:ext>
              </a:extLst>
            </p:cNvPr>
            <p:cNvGrpSpPr>
              <a:grpSpLocks/>
            </p:cNvGrpSpPr>
            <p:nvPr/>
          </p:nvGrpSpPr>
          <p:grpSpPr bwMode="auto">
            <a:xfrm>
              <a:off x="3276600" y="4073525"/>
              <a:ext cx="2438400" cy="1489075"/>
              <a:chOff x="6324600" y="1101970"/>
              <a:chExt cx="2667000" cy="1641230"/>
            </a:xfrm>
          </p:grpSpPr>
          <p:sp>
            <p:nvSpPr>
              <p:cNvPr id="11272" name="Rectangle 1">
                <a:extLst>
                  <a:ext uri="{FF2B5EF4-FFF2-40B4-BE49-F238E27FC236}">
                    <a16:creationId xmlns:a16="http://schemas.microsoft.com/office/drawing/2014/main" id="{F2A58ECD-A8FE-265F-E45F-94B99B9F4CED}"/>
                  </a:ext>
                </a:extLst>
              </p:cNvPr>
              <p:cNvSpPr>
                <a:spLocks noChangeArrowheads="1"/>
              </p:cNvSpPr>
              <p:nvPr/>
            </p:nvSpPr>
            <p:spPr bwMode="auto">
              <a:xfrm>
                <a:off x="6324600" y="1101970"/>
                <a:ext cx="2667000" cy="1641230"/>
              </a:xfrm>
              <a:prstGeom prst="rect">
                <a:avLst/>
              </a:prstGeom>
              <a:solidFill>
                <a:schemeClr val="tx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fontAlgn="base">
                  <a:spcAft>
                    <a:spcPct val="0"/>
                  </a:spcAft>
                  <a:buNone/>
                </a:pPr>
                <a:endParaRPr lang="en-US" altLang="en-US" sz="2400">
                  <a:solidFill>
                    <a:srgbClr val="FFFFFF"/>
                  </a:solidFill>
                </a:endParaRPr>
              </a:p>
            </p:txBody>
          </p:sp>
          <p:pic>
            <p:nvPicPr>
              <p:cNvPr id="11273" name="Picture 9" descr="Rise of Kingdoms: Network Unstable Errors &amp; How to Fix Them | Rise ...">
                <a:extLst>
                  <a:ext uri="{FF2B5EF4-FFF2-40B4-BE49-F238E27FC236}">
                    <a16:creationId xmlns:a16="http://schemas.microsoft.com/office/drawing/2014/main" id="{ECABED08-20A7-7158-7E8E-576DB3C467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1166446"/>
                <a:ext cx="2505075" cy="1541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1269" name="Picture 9" descr="A person sleeping on a computer&#10;&#10;Description automatically generated with medium confidence">
            <a:extLst>
              <a:ext uri="{FF2B5EF4-FFF2-40B4-BE49-F238E27FC236}">
                <a16:creationId xmlns:a16="http://schemas.microsoft.com/office/drawing/2014/main" id="{F323A027-794F-7830-4510-AD0029F004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0276" y="3429000"/>
            <a:ext cx="311626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a:extLst>
              <a:ext uri="{FF2B5EF4-FFF2-40B4-BE49-F238E27FC236}">
                <a16:creationId xmlns:a16="http://schemas.microsoft.com/office/drawing/2014/main" id="{92D4D304-C4BF-5E41-0661-150116D466D7}"/>
              </a:ext>
            </a:extLst>
          </p:cNvPr>
          <p:cNvSpPr txBox="1">
            <a:spLocks noChangeArrowheads="1"/>
          </p:cNvSpPr>
          <p:nvPr/>
        </p:nvSpPr>
        <p:spPr bwMode="auto">
          <a:xfrm>
            <a:off x="1524000" y="300038"/>
            <a:ext cx="914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00"/>
                </a:solidFill>
              </a:rPr>
              <a:t>The Interview: Commonly Asked Questions</a:t>
            </a:r>
          </a:p>
        </p:txBody>
      </p:sp>
      <p:sp>
        <p:nvSpPr>
          <p:cNvPr id="12291" name="TextBox 2">
            <a:extLst>
              <a:ext uri="{FF2B5EF4-FFF2-40B4-BE49-F238E27FC236}">
                <a16:creationId xmlns:a16="http://schemas.microsoft.com/office/drawing/2014/main" id="{702914B4-B450-A840-60DE-C84F9D2520B9}"/>
              </a:ext>
            </a:extLst>
          </p:cNvPr>
          <p:cNvSpPr txBox="1">
            <a:spLocks noChangeArrowheads="1"/>
          </p:cNvSpPr>
          <p:nvPr/>
        </p:nvSpPr>
        <p:spPr bwMode="auto">
          <a:xfrm>
            <a:off x="2209801" y="1069976"/>
            <a:ext cx="7407275" cy="594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eaLnBrk="0" fontAlgn="base" hangingPunct="0">
              <a:spcBef>
                <a:spcPct val="0"/>
              </a:spcBef>
              <a:spcAft>
                <a:spcPct val="0"/>
              </a:spcAft>
              <a:buNone/>
            </a:pPr>
            <a:r>
              <a:rPr lang="en-US" altLang="en-US" sz="2400" u="sng">
                <a:solidFill>
                  <a:srgbClr val="FFFFFF"/>
                </a:solidFill>
              </a:rPr>
              <a:t>General</a:t>
            </a:r>
          </a:p>
          <a:p>
            <a:pPr eaLnBrk="0" fontAlgn="base" hangingPunct="0">
              <a:spcBef>
                <a:spcPct val="0"/>
              </a:spcBef>
              <a:spcAft>
                <a:spcPct val="0"/>
              </a:spcAft>
            </a:pPr>
            <a:r>
              <a:rPr lang="en-US" altLang="en-US" sz="2000">
                <a:solidFill>
                  <a:srgbClr val="FFFFFF"/>
                </a:solidFill>
              </a:rPr>
              <a:t>Why are you interested in </a:t>
            </a:r>
            <a:r>
              <a:rPr lang="en-US" altLang="en-US" sz="2000" i="1">
                <a:solidFill>
                  <a:srgbClr val="FFFFFF"/>
                </a:solidFill>
              </a:rPr>
              <a:t>this</a:t>
            </a:r>
            <a:r>
              <a:rPr lang="en-US" altLang="en-US" sz="2000">
                <a:solidFill>
                  <a:srgbClr val="FFFFFF"/>
                </a:solidFill>
              </a:rPr>
              <a:t> site?</a:t>
            </a:r>
          </a:p>
          <a:p>
            <a:pPr eaLnBrk="0" fontAlgn="base" hangingPunct="0">
              <a:spcBef>
                <a:spcPct val="0"/>
              </a:spcBef>
              <a:spcAft>
                <a:spcPct val="0"/>
              </a:spcAft>
            </a:pPr>
            <a:r>
              <a:rPr lang="en-US" altLang="en-US" sz="2000">
                <a:solidFill>
                  <a:srgbClr val="FFFFFF"/>
                </a:solidFill>
              </a:rPr>
              <a:t>What can you bring to this internship?</a:t>
            </a:r>
          </a:p>
          <a:p>
            <a:pPr eaLnBrk="0" fontAlgn="base" hangingPunct="0">
              <a:spcBef>
                <a:spcPct val="0"/>
              </a:spcBef>
              <a:spcAft>
                <a:spcPct val="0"/>
              </a:spcAft>
            </a:pPr>
            <a:r>
              <a:rPr lang="en-US" altLang="en-US" sz="2000">
                <a:solidFill>
                  <a:srgbClr val="FFFFFF"/>
                </a:solidFill>
              </a:rPr>
              <a:t>What are your long-term career goals?</a:t>
            </a:r>
          </a:p>
          <a:p>
            <a:pPr eaLnBrk="0" fontAlgn="base" hangingPunct="0">
              <a:spcBef>
                <a:spcPct val="0"/>
              </a:spcBef>
              <a:spcAft>
                <a:spcPct val="0"/>
              </a:spcAft>
            </a:pPr>
            <a:r>
              <a:rPr lang="en-US" altLang="en-US" sz="2000">
                <a:solidFill>
                  <a:srgbClr val="FFFFFF"/>
                </a:solidFill>
              </a:rPr>
              <a:t>Where do you see yourself in 2/5/10 years post-internship?</a:t>
            </a:r>
          </a:p>
          <a:p>
            <a:pPr eaLnBrk="0" fontAlgn="base" hangingPunct="0">
              <a:spcBef>
                <a:spcPct val="0"/>
              </a:spcBef>
              <a:spcAft>
                <a:spcPct val="0"/>
              </a:spcAft>
              <a:buNone/>
            </a:pPr>
            <a:endParaRPr lang="en-US" altLang="en-US" sz="2400">
              <a:solidFill>
                <a:srgbClr val="FFFFFF"/>
              </a:solidFill>
            </a:endParaRPr>
          </a:p>
          <a:p>
            <a:pPr eaLnBrk="0" fontAlgn="base" hangingPunct="0">
              <a:spcBef>
                <a:spcPct val="0"/>
              </a:spcBef>
              <a:spcAft>
                <a:spcPct val="0"/>
              </a:spcAft>
              <a:buNone/>
            </a:pPr>
            <a:r>
              <a:rPr lang="en-US" altLang="en-US" sz="2400" u="sng">
                <a:solidFill>
                  <a:srgbClr val="FFFFFF"/>
                </a:solidFill>
              </a:rPr>
              <a:t>Clinical</a:t>
            </a:r>
          </a:p>
          <a:p>
            <a:pPr eaLnBrk="0" fontAlgn="base" hangingPunct="0">
              <a:spcBef>
                <a:spcPct val="0"/>
              </a:spcBef>
              <a:spcAft>
                <a:spcPct val="0"/>
              </a:spcAft>
            </a:pPr>
            <a:r>
              <a:rPr lang="en-US" altLang="en-US" sz="2000">
                <a:solidFill>
                  <a:srgbClr val="FFFFFF"/>
                </a:solidFill>
              </a:rPr>
              <a:t>Describe a recent clinical case that went well.</a:t>
            </a:r>
          </a:p>
          <a:p>
            <a:pPr eaLnBrk="0" fontAlgn="base" hangingPunct="0">
              <a:spcBef>
                <a:spcPct val="0"/>
              </a:spcBef>
              <a:spcAft>
                <a:spcPct val="0"/>
              </a:spcAft>
            </a:pPr>
            <a:r>
              <a:rPr lang="en-US" altLang="en-US" sz="2000">
                <a:solidFill>
                  <a:srgbClr val="FFFFFF"/>
                </a:solidFill>
              </a:rPr>
              <a:t>Describe a clinical case that presented a challenge for you.</a:t>
            </a:r>
          </a:p>
          <a:p>
            <a:pPr eaLnBrk="0" fontAlgn="base" hangingPunct="0">
              <a:spcBef>
                <a:spcPct val="0"/>
              </a:spcBef>
              <a:spcAft>
                <a:spcPct val="0"/>
              </a:spcAft>
            </a:pPr>
            <a:r>
              <a:rPr lang="en-US" altLang="en-US" sz="2000">
                <a:solidFill>
                  <a:srgbClr val="FFFFFF"/>
                </a:solidFill>
              </a:rPr>
              <a:t>What have you done in your training to further your knowledge </a:t>
            </a:r>
          </a:p>
          <a:p>
            <a:pPr eaLnBrk="0" fontAlgn="base" hangingPunct="0">
              <a:spcBef>
                <a:spcPct val="0"/>
              </a:spcBef>
              <a:spcAft>
                <a:spcPct val="0"/>
              </a:spcAft>
              <a:buNone/>
            </a:pPr>
            <a:r>
              <a:rPr lang="en-US" altLang="en-US" sz="2000">
                <a:solidFill>
                  <a:srgbClr val="FFFFFF"/>
                </a:solidFill>
              </a:rPr>
              <a:t>	about diversity, equity and inclusion?</a:t>
            </a:r>
          </a:p>
          <a:p>
            <a:pPr eaLnBrk="0" fontAlgn="base" hangingPunct="0">
              <a:spcBef>
                <a:spcPct val="0"/>
              </a:spcBef>
              <a:spcAft>
                <a:spcPct val="0"/>
              </a:spcAft>
              <a:buNone/>
            </a:pPr>
            <a:endParaRPr lang="en-US" altLang="en-US" sz="2400">
              <a:solidFill>
                <a:srgbClr val="FFFFFF"/>
              </a:solidFill>
            </a:endParaRPr>
          </a:p>
          <a:p>
            <a:pPr eaLnBrk="0" fontAlgn="base" hangingPunct="0">
              <a:spcBef>
                <a:spcPct val="0"/>
              </a:spcBef>
              <a:spcAft>
                <a:spcPct val="0"/>
              </a:spcAft>
              <a:buNone/>
            </a:pPr>
            <a:r>
              <a:rPr lang="en-US" altLang="en-US" sz="2400" u="sng">
                <a:solidFill>
                  <a:srgbClr val="FFFFFF"/>
                </a:solidFill>
              </a:rPr>
              <a:t>Research</a:t>
            </a:r>
          </a:p>
          <a:p>
            <a:pPr eaLnBrk="0" fontAlgn="base" hangingPunct="0">
              <a:spcBef>
                <a:spcPct val="0"/>
              </a:spcBef>
              <a:spcAft>
                <a:spcPct val="0"/>
              </a:spcAft>
            </a:pPr>
            <a:r>
              <a:rPr lang="en-US" altLang="en-US" sz="2000">
                <a:solidFill>
                  <a:srgbClr val="FFFFFF"/>
                </a:solidFill>
              </a:rPr>
              <a:t>Tell me about your dissertation.</a:t>
            </a:r>
          </a:p>
          <a:p>
            <a:pPr eaLnBrk="0" fontAlgn="base" hangingPunct="0">
              <a:spcBef>
                <a:spcPct val="0"/>
              </a:spcBef>
              <a:spcAft>
                <a:spcPct val="0"/>
              </a:spcAft>
            </a:pPr>
            <a:r>
              <a:rPr lang="en-US" altLang="en-US" sz="2000">
                <a:solidFill>
                  <a:srgbClr val="FFFFFF"/>
                </a:solidFill>
              </a:rPr>
              <a:t>Where does research fit into your career aspirations?</a:t>
            </a:r>
          </a:p>
          <a:p>
            <a:pPr eaLnBrk="0" fontAlgn="base" hangingPunct="0">
              <a:spcBef>
                <a:spcPct val="0"/>
              </a:spcBef>
              <a:spcAft>
                <a:spcPct val="0"/>
              </a:spcAft>
            </a:pPr>
            <a:r>
              <a:rPr lang="en-US" altLang="en-US" sz="2000">
                <a:solidFill>
                  <a:srgbClr val="FFFFFF"/>
                </a:solidFill>
              </a:rPr>
              <a:t>Who would you be interested in working on research here?</a:t>
            </a:r>
          </a:p>
          <a:p>
            <a:pPr eaLnBrk="0" fontAlgn="base" hangingPunct="0">
              <a:spcBef>
                <a:spcPct val="0"/>
              </a:spcBef>
              <a:spcAft>
                <a:spcPct val="0"/>
              </a:spcAft>
            </a:pPr>
            <a:endParaRPr lang="en-US" altLang="en-US" sz="2000">
              <a:solidFill>
                <a:srgbClr val="FFFFFF"/>
              </a:solidFill>
            </a:endParaRPr>
          </a:p>
          <a:p>
            <a:pPr eaLnBrk="0" fontAlgn="base" hangingPunct="0">
              <a:spcBef>
                <a:spcPct val="0"/>
              </a:spcBef>
              <a:spcAft>
                <a:spcPct val="0"/>
              </a:spcAft>
              <a:buNone/>
            </a:pPr>
            <a:endParaRPr lang="en-US" altLang="en-US" sz="2000">
              <a:solidFill>
                <a:srgbClr val="FFFFFF"/>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a:extLst>
              <a:ext uri="{FF2B5EF4-FFF2-40B4-BE49-F238E27FC236}">
                <a16:creationId xmlns:a16="http://schemas.microsoft.com/office/drawing/2014/main" id="{7B532B74-35A0-C3B8-E2E8-3798BDC29830}"/>
              </a:ext>
            </a:extLst>
          </p:cNvPr>
          <p:cNvSpPr txBox="1">
            <a:spLocks noChangeArrowheads="1"/>
          </p:cNvSpPr>
          <p:nvPr/>
        </p:nvSpPr>
        <p:spPr bwMode="auto">
          <a:xfrm>
            <a:off x="1524000" y="457201"/>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00"/>
                </a:solidFill>
              </a:rPr>
              <a:t>Questions for Current Interns at the Site</a:t>
            </a:r>
          </a:p>
        </p:txBody>
      </p:sp>
      <p:sp>
        <p:nvSpPr>
          <p:cNvPr id="13315" name="TextBox 3">
            <a:extLst>
              <a:ext uri="{FF2B5EF4-FFF2-40B4-BE49-F238E27FC236}">
                <a16:creationId xmlns:a16="http://schemas.microsoft.com/office/drawing/2014/main" id="{22257D9A-8D80-D638-F24C-44881F64F1C9}"/>
              </a:ext>
            </a:extLst>
          </p:cNvPr>
          <p:cNvSpPr txBox="1">
            <a:spLocks noChangeArrowheads="1"/>
          </p:cNvSpPr>
          <p:nvPr/>
        </p:nvSpPr>
        <p:spPr bwMode="auto">
          <a:xfrm>
            <a:off x="1828800" y="1181101"/>
            <a:ext cx="86106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eaLnBrk="0" fontAlgn="base" hangingPunct="0">
              <a:lnSpc>
                <a:spcPct val="150000"/>
              </a:lnSpc>
              <a:spcBef>
                <a:spcPct val="0"/>
              </a:spcBef>
              <a:spcAft>
                <a:spcPct val="0"/>
              </a:spcAft>
            </a:pPr>
            <a:r>
              <a:rPr lang="en-US" altLang="en-US" sz="2400">
                <a:solidFill>
                  <a:srgbClr val="FFFFFF"/>
                </a:solidFill>
              </a:rPr>
              <a:t>What is a typical work day like?</a:t>
            </a:r>
          </a:p>
          <a:p>
            <a:pPr eaLnBrk="0" fontAlgn="base" hangingPunct="0">
              <a:lnSpc>
                <a:spcPct val="150000"/>
              </a:lnSpc>
              <a:spcBef>
                <a:spcPct val="0"/>
              </a:spcBef>
              <a:spcAft>
                <a:spcPct val="0"/>
              </a:spcAft>
            </a:pPr>
            <a:r>
              <a:rPr lang="en-US" altLang="en-US" sz="2400">
                <a:solidFill>
                  <a:srgbClr val="FFFFFF"/>
                </a:solidFill>
              </a:rPr>
              <a:t>What are the expectations for billable/supervision hours?</a:t>
            </a:r>
          </a:p>
          <a:p>
            <a:pPr eaLnBrk="0" fontAlgn="base" hangingPunct="0">
              <a:lnSpc>
                <a:spcPct val="150000"/>
              </a:lnSpc>
              <a:spcBef>
                <a:spcPct val="0"/>
              </a:spcBef>
              <a:spcAft>
                <a:spcPct val="0"/>
              </a:spcAft>
            </a:pPr>
            <a:r>
              <a:rPr lang="en-US" altLang="en-US" sz="2400">
                <a:solidFill>
                  <a:srgbClr val="FFFFFF"/>
                </a:solidFill>
              </a:rPr>
              <a:t>How does your experience match with what you expected?</a:t>
            </a:r>
          </a:p>
          <a:p>
            <a:pPr eaLnBrk="0" fontAlgn="base" hangingPunct="0">
              <a:lnSpc>
                <a:spcPct val="150000"/>
              </a:lnSpc>
              <a:spcBef>
                <a:spcPct val="0"/>
              </a:spcBef>
              <a:spcAft>
                <a:spcPct val="0"/>
              </a:spcAft>
            </a:pPr>
            <a:r>
              <a:rPr lang="en-US" altLang="en-US" sz="2400">
                <a:solidFill>
                  <a:srgbClr val="FFFFFF"/>
                </a:solidFill>
              </a:rPr>
              <a:t>What is your experience with faculty/supervisors/trainees?</a:t>
            </a:r>
          </a:p>
          <a:p>
            <a:pPr eaLnBrk="0" fontAlgn="base" hangingPunct="0">
              <a:lnSpc>
                <a:spcPct val="150000"/>
              </a:lnSpc>
              <a:spcBef>
                <a:spcPct val="0"/>
              </a:spcBef>
              <a:spcAft>
                <a:spcPct val="0"/>
              </a:spcAft>
            </a:pPr>
            <a:r>
              <a:rPr lang="en-US" altLang="en-US" sz="2400">
                <a:solidFill>
                  <a:srgbClr val="FFFFFF"/>
                </a:solidFill>
              </a:rPr>
              <a:t>What are the program's strengths and weaknesses?</a:t>
            </a:r>
          </a:p>
          <a:p>
            <a:pPr eaLnBrk="0" fontAlgn="base" hangingPunct="0">
              <a:lnSpc>
                <a:spcPct val="150000"/>
              </a:lnSpc>
              <a:spcBef>
                <a:spcPct val="0"/>
              </a:spcBef>
              <a:spcAft>
                <a:spcPct val="0"/>
              </a:spcAft>
            </a:pPr>
            <a:r>
              <a:rPr lang="en-US" altLang="en-US" sz="2400">
                <a:solidFill>
                  <a:srgbClr val="FFFFFF"/>
                </a:solidFill>
              </a:rPr>
              <a:t>To what extent do you feel supported?</a:t>
            </a:r>
          </a:p>
          <a:p>
            <a:pPr eaLnBrk="0" fontAlgn="base" hangingPunct="0">
              <a:lnSpc>
                <a:spcPct val="150000"/>
              </a:lnSpc>
              <a:spcBef>
                <a:spcPct val="0"/>
              </a:spcBef>
              <a:spcAft>
                <a:spcPct val="0"/>
              </a:spcAft>
            </a:pPr>
            <a:r>
              <a:rPr lang="en-US" altLang="en-US" sz="2400">
                <a:solidFill>
                  <a:srgbClr val="FFFFFF"/>
                </a:solidFill>
              </a:rPr>
              <a:t>How does the program approach cultural humility training?</a:t>
            </a:r>
          </a:p>
          <a:p>
            <a:pPr eaLnBrk="0" fontAlgn="base" hangingPunct="0">
              <a:lnSpc>
                <a:spcPct val="150000"/>
              </a:lnSpc>
              <a:spcBef>
                <a:spcPct val="0"/>
              </a:spcBef>
              <a:spcAft>
                <a:spcPct val="0"/>
              </a:spcAft>
            </a:pPr>
            <a:r>
              <a:rPr lang="en-US" altLang="en-US" sz="2400">
                <a:solidFill>
                  <a:srgbClr val="FFFFFF"/>
                </a:solidFill>
              </a:rPr>
              <a:t>What is it like living in [CITY]?</a:t>
            </a:r>
          </a:p>
          <a:p>
            <a:pPr eaLnBrk="0" fontAlgn="base" hangingPunct="0">
              <a:spcBef>
                <a:spcPct val="0"/>
              </a:spcBef>
              <a:spcAft>
                <a:spcPct val="0"/>
              </a:spcAft>
              <a:buNone/>
            </a:pPr>
            <a:endParaRPr lang="en-US" altLang="en-US" sz="2400">
              <a:solidFill>
                <a:srgbClr val="FFFFFF"/>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A picture containing drawing, food, room&#10;&#10;Description automatically generated">
            <a:extLst>
              <a:ext uri="{FF2B5EF4-FFF2-40B4-BE49-F238E27FC236}">
                <a16:creationId xmlns:a16="http://schemas.microsoft.com/office/drawing/2014/main" id="{33E95852-B142-D754-7EFB-AA48F9526B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9664" y="1798639"/>
            <a:ext cx="4892675" cy="326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TextBox 4">
            <a:extLst>
              <a:ext uri="{FF2B5EF4-FFF2-40B4-BE49-F238E27FC236}">
                <a16:creationId xmlns:a16="http://schemas.microsoft.com/office/drawing/2014/main" id="{A4615992-ABD9-A91F-14BB-E1D54ED8FFA8}"/>
              </a:ext>
            </a:extLst>
          </p:cNvPr>
          <p:cNvSpPr txBox="1">
            <a:spLocks noChangeArrowheads="1"/>
          </p:cNvSpPr>
          <p:nvPr/>
        </p:nvSpPr>
        <p:spPr bwMode="auto">
          <a:xfrm>
            <a:off x="1524000" y="533400"/>
            <a:ext cx="91440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FF"/>
                </a:solidFill>
              </a:rPr>
              <a:t>Thank you!</a:t>
            </a: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r>
              <a:rPr lang="en-US" altLang="en-US" sz="2400">
                <a:solidFill>
                  <a:srgbClr val="FFFFFF"/>
                </a:solidFill>
              </a:rPr>
              <a:t>I welcome your questions…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188" y="503569"/>
            <a:ext cx="10515600" cy="4389120"/>
          </a:xfrm>
        </p:spPr>
        <p:txBody>
          <a:bodyPr>
            <a:normAutofit/>
          </a:bodyPr>
          <a:lstStyle/>
          <a:p>
            <a:pPr marL="0" lvl="0" indent="0">
              <a:spcBef>
                <a:spcPts val="0"/>
              </a:spcBef>
              <a:buNone/>
            </a:pPr>
            <a:endParaRPr lang="en-US" sz="2600" b="1" dirty="0"/>
          </a:p>
          <a:p>
            <a:endParaRPr lang="en-US" dirty="0"/>
          </a:p>
        </p:txBody>
      </p:sp>
      <p:sp>
        <p:nvSpPr>
          <p:cNvPr id="4" name="Title 6">
            <a:extLst>
              <a:ext uri="{FF2B5EF4-FFF2-40B4-BE49-F238E27FC236}">
                <a16:creationId xmlns:a16="http://schemas.microsoft.com/office/drawing/2014/main" id="{A73BB772-1F36-D74A-B52A-CC0D11389CD9}"/>
              </a:ext>
            </a:extLst>
          </p:cNvPr>
          <p:cNvSpPr txBox="1">
            <a:spLocks/>
          </p:cNvSpPr>
          <p:nvPr/>
        </p:nvSpPr>
        <p:spPr>
          <a:xfrm>
            <a:off x="648188" y="503569"/>
            <a:ext cx="9597659" cy="141662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Cambria" panose="02040503050406030204" pitchFamily="18"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F1673B"/>
                </a:solidFill>
                <a:effectLst/>
                <a:uLnTx/>
                <a:uFillTx/>
                <a:latin typeface="Cambria" panose="02040503050406030204" pitchFamily="18" charset="0"/>
                <a:ea typeface="+mj-ea"/>
                <a:cs typeface="+mj-cs"/>
              </a:rPr>
              <a:t>Applying for Internships: </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F1673B"/>
                </a:solidFill>
                <a:effectLst/>
                <a:uLnTx/>
                <a:uFillTx/>
                <a:latin typeface="Cambria" panose="02040503050406030204" pitchFamily="18" charset="0"/>
                <a:ea typeface="+mj-ea"/>
                <a:cs typeface="+mj-cs"/>
              </a:rPr>
              <a:t>The Current Intern’s Perspective</a:t>
            </a:r>
          </a:p>
        </p:txBody>
      </p:sp>
      <p:sp>
        <p:nvSpPr>
          <p:cNvPr id="5" name="Content Placeholder 4">
            <a:extLst>
              <a:ext uri="{FF2B5EF4-FFF2-40B4-BE49-F238E27FC236}">
                <a16:creationId xmlns:a16="http://schemas.microsoft.com/office/drawing/2014/main" id="{A35AF011-6774-D642-BAE8-32181E3DE353}"/>
              </a:ext>
            </a:extLst>
          </p:cNvPr>
          <p:cNvSpPr txBox="1">
            <a:spLocks/>
          </p:cNvSpPr>
          <p:nvPr/>
        </p:nvSpPr>
        <p:spPr>
          <a:xfrm>
            <a:off x="648188" y="2855659"/>
            <a:ext cx="11543812" cy="34582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srgbClr val="7F7F7F">
                    <a:lumMod val="75000"/>
                  </a:srgbClr>
                </a:solidFill>
                <a:effectLst/>
                <a:uLnTx/>
                <a:uFillTx/>
                <a:latin typeface="Cambria" panose="02040503050406030204" pitchFamily="18" charset="0"/>
                <a:ea typeface="+mn-ea"/>
                <a:cs typeface="+mn-cs"/>
              </a:rPr>
              <a:t>Kelly O’Connor, M.S.</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2400" b="0" i="1" u="none" strike="noStrike" kern="1200" cap="none" spc="0" normalizeH="0" baseline="0" noProof="0" dirty="0">
                <a:ln>
                  <a:noFill/>
                </a:ln>
                <a:solidFill>
                  <a:srgbClr val="7F7F7F">
                    <a:lumMod val="75000"/>
                  </a:srgbClr>
                </a:solidFill>
                <a:effectLst/>
                <a:uLnTx/>
                <a:uFillTx/>
                <a:latin typeface="Cambria" panose="02040503050406030204" pitchFamily="18" charset="0"/>
                <a:ea typeface="+mn-ea"/>
                <a:cs typeface="+mn-cs"/>
              </a:rPr>
              <a:t>Graduate Institution: </a:t>
            </a:r>
            <a:r>
              <a:rPr kumimoji="0" lang="en-US" sz="2400" b="0" i="0" u="none" strike="noStrike" kern="1200" cap="none" spc="0" normalizeH="0" baseline="0" noProof="0" dirty="0">
                <a:ln>
                  <a:noFill/>
                </a:ln>
                <a:solidFill>
                  <a:srgbClr val="7F7F7F">
                    <a:lumMod val="75000"/>
                  </a:srgbClr>
                </a:solidFill>
                <a:effectLst/>
                <a:uLnTx/>
                <a:uFillTx/>
                <a:latin typeface="Cambria" panose="02040503050406030204" pitchFamily="18" charset="0"/>
                <a:ea typeface="+mn-ea"/>
                <a:cs typeface="+mn-cs"/>
              </a:rPr>
              <a:t>Virginia Commonwealth University (VCU)</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2400" b="0" i="1" u="none" strike="noStrike" kern="1200" cap="none" spc="0" normalizeH="0" baseline="0" noProof="0" dirty="0">
                <a:ln>
                  <a:noFill/>
                </a:ln>
                <a:solidFill>
                  <a:srgbClr val="7F7F7F">
                    <a:lumMod val="75000"/>
                  </a:srgbClr>
                </a:solidFill>
                <a:effectLst/>
                <a:uLnTx/>
                <a:uFillTx/>
                <a:latin typeface="Cambria" panose="02040503050406030204" pitchFamily="18" charset="0"/>
                <a:ea typeface="+mn-ea"/>
                <a:cs typeface="+mn-cs"/>
              </a:rPr>
              <a:t>Predoctoral Internship: </a:t>
            </a:r>
            <a:r>
              <a:rPr kumimoji="0" lang="en-US" sz="2400" b="0" i="0" u="none" strike="noStrike" kern="1200" cap="none" spc="0" normalizeH="0" baseline="0" noProof="0" dirty="0">
                <a:ln>
                  <a:noFill/>
                </a:ln>
                <a:solidFill>
                  <a:srgbClr val="7F7F7F">
                    <a:lumMod val="75000"/>
                  </a:srgbClr>
                </a:solidFill>
                <a:effectLst/>
                <a:uLnTx/>
                <a:uFillTx/>
                <a:latin typeface="Cambria" panose="02040503050406030204" pitchFamily="18" charset="0"/>
                <a:ea typeface="+mn-ea"/>
                <a:cs typeface="+mn-cs"/>
              </a:rPr>
              <a:t>Charleston Consortium/MUSC (Child track)</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2400" b="0" i="1" u="none" strike="noStrike" kern="1200" cap="none" spc="0" normalizeH="0" baseline="0" noProof="0" dirty="0">
                <a:ln>
                  <a:noFill/>
                </a:ln>
                <a:solidFill>
                  <a:srgbClr val="7F7F7F">
                    <a:lumMod val="75000"/>
                  </a:srgbClr>
                </a:solidFill>
                <a:effectLst/>
                <a:uLnTx/>
                <a:uFillTx/>
                <a:latin typeface="Cambria" panose="02040503050406030204" pitchFamily="18" charset="0"/>
                <a:ea typeface="+mn-ea"/>
                <a:cs typeface="+mn-cs"/>
              </a:rPr>
              <a:t>Postdoctoral Fellowship: </a:t>
            </a:r>
            <a:r>
              <a:rPr kumimoji="0" lang="en-US" sz="2400" b="0" i="0" u="none" strike="noStrike" kern="1200" cap="none" spc="0" normalizeH="0" baseline="0" noProof="0" dirty="0">
                <a:ln>
                  <a:noFill/>
                </a:ln>
                <a:solidFill>
                  <a:srgbClr val="7F7F7F">
                    <a:lumMod val="75000"/>
                  </a:srgbClr>
                </a:solidFill>
                <a:effectLst/>
                <a:uLnTx/>
                <a:uFillTx/>
                <a:latin typeface="Cambria" panose="02040503050406030204" pitchFamily="18" charset="0"/>
                <a:ea typeface="+mn-ea"/>
                <a:cs typeface="+mn-cs"/>
              </a:rPr>
              <a:t>VCU Health’s Injury and Violence Prevention Program</a:t>
            </a:r>
          </a:p>
        </p:txBody>
      </p:sp>
    </p:spTree>
    <p:extLst>
      <p:ext uri="{BB962C8B-B14F-4D97-AF65-F5344CB8AC3E}">
        <p14:creationId xmlns:p14="http://schemas.microsoft.com/office/powerpoint/2010/main" val="9626606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7DA0A-D210-8D4B-BDC1-E9840B292D3E}"/>
              </a:ext>
            </a:extLst>
          </p:cNvPr>
          <p:cNvSpPr>
            <a:spLocks noGrp="1"/>
          </p:cNvSpPr>
          <p:nvPr>
            <p:ph type="title"/>
          </p:nvPr>
        </p:nvSpPr>
        <p:spPr/>
        <p:txBody>
          <a:bodyPr/>
          <a:lstStyle/>
          <a:p>
            <a:r>
              <a:rPr lang="en-US" dirty="0"/>
              <a:t>My Background</a:t>
            </a:r>
          </a:p>
        </p:txBody>
      </p:sp>
      <p:sp>
        <p:nvSpPr>
          <p:cNvPr id="3" name="Content Placeholder 2">
            <a:extLst>
              <a:ext uri="{FF2B5EF4-FFF2-40B4-BE49-F238E27FC236}">
                <a16:creationId xmlns:a16="http://schemas.microsoft.com/office/drawing/2014/main" id="{BF6DC501-08D0-C846-AD58-0120E44B7E05}"/>
              </a:ext>
            </a:extLst>
          </p:cNvPr>
          <p:cNvSpPr>
            <a:spLocks noGrp="1"/>
          </p:cNvSpPr>
          <p:nvPr>
            <p:ph idx="1"/>
          </p:nvPr>
        </p:nvSpPr>
        <p:spPr>
          <a:xfrm>
            <a:off x="1015723" y="1279525"/>
            <a:ext cx="9597658" cy="4389120"/>
          </a:xfrm>
        </p:spPr>
        <p:txBody>
          <a:bodyPr>
            <a:normAutofit/>
          </a:bodyPr>
          <a:lstStyle/>
          <a:p>
            <a:pPr marL="0" indent="0">
              <a:buNone/>
            </a:pPr>
            <a:r>
              <a:rPr lang="en-US" u="sng" dirty="0"/>
              <a:t>Applied to internship</a:t>
            </a:r>
            <a:r>
              <a:rPr lang="en-US" dirty="0"/>
              <a:t>: Fall 2020</a:t>
            </a:r>
          </a:p>
          <a:p>
            <a:pPr marL="0" indent="0">
              <a:buNone/>
            </a:pPr>
            <a:r>
              <a:rPr lang="en-US" u="sng" dirty="0"/>
              <a:t>Practicums</a:t>
            </a:r>
            <a:r>
              <a:rPr lang="en-US" dirty="0"/>
              <a:t>: ADHD &amp; child outpatient clinics, Peds primary care, DJJ</a:t>
            </a:r>
          </a:p>
          <a:p>
            <a:pPr marL="0" indent="0">
              <a:buNone/>
            </a:pPr>
            <a:r>
              <a:rPr lang="en-US" u="sng" dirty="0"/>
              <a:t>Types of programs applied to</a:t>
            </a:r>
            <a:r>
              <a:rPr lang="en-US" dirty="0"/>
              <a:t>: Child psych, Forensic/Juvenile justice</a:t>
            </a:r>
          </a:p>
          <a:p>
            <a:pPr marL="0" indent="0">
              <a:buNone/>
            </a:pPr>
            <a:r>
              <a:rPr lang="en-US" u="sng" dirty="0"/>
              <a:t>Wants</a:t>
            </a:r>
            <a:r>
              <a:rPr lang="en-US" dirty="0"/>
              <a:t>: Experience with trauma-focused treatment, culturally sensitive approaches/adaptations, more severe/complex symptom presentations, research time</a:t>
            </a:r>
            <a:endParaRPr lang="en-US" u="sng" dirty="0"/>
          </a:p>
        </p:txBody>
      </p:sp>
    </p:spTree>
    <p:extLst>
      <p:ext uri="{BB962C8B-B14F-4D97-AF65-F5344CB8AC3E}">
        <p14:creationId xmlns:p14="http://schemas.microsoft.com/office/powerpoint/2010/main" val="12848133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8870" y="1351032"/>
            <a:ext cx="10515600" cy="4389120"/>
          </a:xfrm>
        </p:spPr>
        <p:txBody>
          <a:bodyPr>
            <a:normAutofit/>
          </a:bodyPr>
          <a:lstStyle/>
          <a:p>
            <a:pPr marL="0" lvl="0" indent="0">
              <a:spcBef>
                <a:spcPts val="0"/>
              </a:spcBef>
              <a:buNone/>
            </a:pPr>
            <a:endParaRPr lang="en-US" sz="2600" b="1" dirty="0"/>
          </a:p>
          <a:p>
            <a:pPr marL="0" lvl="0" indent="0">
              <a:spcBef>
                <a:spcPts val="0"/>
              </a:spcBef>
              <a:buNone/>
            </a:pPr>
            <a:endParaRPr lang="en-US" sz="1600" dirty="0"/>
          </a:p>
          <a:p>
            <a:endParaRPr lang="en-US" dirty="0"/>
          </a:p>
        </p:txBody>
      </p:sp>
      <p:sp>
        <p:nvSpPr>
          <p:cNvPr id="4" name="Title 1">
            <a:extLst>
              <a:ext uri="{FF2B5EF4-FFF2-40B4-BE49-F238E27FC236}">
                <a16:creationId xmlns:a16="http://schemas.microsoft.com/office/drawing/2014/main" id="{C72521DE-406A-5148-8233-F524C7D1D648}"/>
              </a:ext>
            </a:extLst>
          </p:cNvPr>
          <p:cNvSpPr>
            <a:spLocks noGrp="1"/>
          </p:cNvSpPr>
          <p:nvPr>
            <p:ph type="title"/>
          </p:nvPr>
        </p:nvSpPr>
        <p:spPr/>
        <p:txBody>
          <a:bodyPr/>
          <a:lstStyle/>
          <a:p>
            <a:r>
              <a:rPr lang="en-US" dirty="0"/>
              <a:t>Big Picture</a:t>
            </a:r>
          </a:p>
        </p:txBody>
      </p:sp>
      <p:sp>
        <p:nvSpPr>
          <p:cNvPr id="5" name="Content Placeholder 2">
            <a:extLst>
              <a:ext uri="{FF2B5EF4-FFF2-40B4-BE49-F238E27FC236}">
                <a16:creationId xmlns:a16="http://schemas.microsoft.com/office/drawing/2014/main" id="{AFF6E72A-541B-BF4F-91BB-C2048F514E7F}"/>
              </a:ext>
            </a:extLst>
          </p:cNvPr>
          <p:cNvSpPr txBox="1">
            <a:spLocks/>
          </p:cNvSpPr>
          <p:nvPr/>
        </p:nvSpPr>
        <p:spPr>
          <a:xfrm>
            <a:off x="728870" y="1422539"/>
            <a:ext cx="10515600" cy="43891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800" b="0" i="1" u="none" strike="noStrike" kern="1200" cap="none" spc="0" normalizeH="0" baseline="0" noProof="0" dirty="0">
                <a:ln>
                  <a:noFill/>
                </a:ln>
                <a:solidFill>
                  <a:srgbClr val="4377B0"/>
                </a:solidFill>
                <a:effectLst/>
                <a:uLnTx/>
                <a:uFillTx/>
                <a:latin typeface="Cambria" panose="02040503050406030204" pitchFamily="18" charset="0"/>
                <a:ea typeface="+mn-ea"/>
                <a:cs typeface="+mn-cs"/>
              </a:rPr>
              <a:t>Fit is real, and it is important! </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800" b="0" i="1" u="none" strike="noStrike" kern="1200" cap="none" spc="0" normalizeH="0" baseline="0" noProof="0" dirty="0">
                <a:ln>
                  <a:noFill/>
                </a:ln>
                <a:solidFill>
                  <a:srgbClr val="F1673B"/>
                </a:solidFill>
                <a:effectLst/>
                <a:uLnTx/>
                <a:uFillTx/>
                <a:latin typeface="Cambria" panose="02040503050406030204" pitchFamily="18" charset="0"/>
                <a:ea typeface="+mn-ea"/>
                <a:cs typeface="+mn-cs"/>
              </a:rPr>
              <a:t>Take care of yourself</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800" b="0" i="1" u="none" strike="noStrike" kern="1200" cap="none" spc="0" normalizeH="0" baseline="0" noProof="0" dirty="0">
                <a:ln>
                  <a:noFill/>
                </a:ln>
                <a:solidFill>
                  <a:srgbClr val="4377B0"/>
                </a:solidFill>
                <a:effectLst/>
                <a:uLnTx/>
                <a:uFillTx/>
                <a:latin typeface="Cambria" panose="02040503050406030204" pitchFamily="18" charset="0"/>
                <a:ea typeface="+mn-ea"/>
                <a:cs typeface="+mn-cs"/>
              </a:rPr>
              <a:t>Know what makes you unique &amp; highlight that (more than once!)</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800" b="0" i="1" u="none" strike="noStrike" kern="1200" cap="none" spc="0" normalizeH="0" baseline="0" noProof="0" dirty="0">
                <a:ln>
                  <a:noFill/>
                </a:ln>
                <a:solidFill>
                  <a:srgbClr val="4377B0"/>
                </a:solidFill>
                <a:effectLst/>
                <a:uLnTx/>
                <a:uFillTx/>
                <a:latin typeface="Cambria" panose="02040503050406030204" pitchFamily="18" charset="0"/>
                <a:ea typeface="+mn-ea"/>
                <a:cs typeface="+mn-cs"/>
              </a:rPr>
              <a:t>This is just as much an opportunity for them to get to know you as it is for you to get to know them</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800" b="0" i="1" u="none" strike="noStrike" kern="1200" cap="none" spc="0" normalizeH="0" baseline="0" noProof="0" dirty="0">
                <a:ln>
                  <a:noFill/>
                </a:ln>
                <a:solidFill>
                  <a:srgbClr val="4377B0"/>
                </a:solidFill>
                <a:effectLst/>
                <a:uLnTx/>
                <a:uFillTx/>
                <a:latin typeface="Cambria" panose="02040503050406030204" pitchFamily="18" charset="0"/>
                <a:ea typeface="+mn-ea"/>
                <a:cs typeface="+mn-cs"/>
              </a:rPr>
              <a:t>Ask good questions &amp; trust your gut</a:t>
            </a: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en-US" sz="2800" b="0" i="1" u="none" strike="noStrike" kern="1200" cap="none" spc="0" normalizeH="0" baseline="0" noProof="0" dirty="0">
                <a:ln>
                  <a:noFill/>
                </a:ln>
                <a:solidFill>
                  <a:srgbClr val="4377B0"/>
                </a:solidFill>
                <a:effectLst/>
                <a:uLnTx/>
                <a:uFillTx/>
                <a:latin typeface="Cambria" panose="02040503050406030204" pitchFamily="18" charset="0"/>
                <a:ea typeface="+mn-ea"/>
                <a:cs typeface="+mn-cs"/>
              </a:rPr>
              <a:t>Phase II is </a:t>
            </a:r>
            <a:r>
              <a:rPr kumimoji="0" lang="en-US" sz="2800" b="0" i="1" u="sng" strike="noStrike" kern="1200" cap="none" spc="0" normalizeH="0" baseline="0" noProof="0" dirty="0">
                <a:ln>
                  <a:noFill/>
                </a:ln>
                <a:solidFill>
                  <a:srgbClr val="4377B0"/>
                </a:solidFill>
                <a:effectLst/>
                <a:uLnTx/>
                <a:uFillTx/>
                <a:latin typeface="Cambria" panose="02040503050406030204" pitchFamily="18" charset="0"/>
                <a:ea typeface="+mn-ea"/>
                <a:cs typeface="+mn-cs"/>
              </a:rPr>
              <a:t>not</a:t>
            </a:r>
            <a:r>
              <a:rPr kumimoji="0" lang="en-US" sz="2800" b="0" i="1" u="none" strike="noStrike" kern="1200" cap="none" spc="0" normalizeH="0" baseline="0" noProof="0" dirty="0">
                <a:ln>
                  <a:noFill/>
                </a:ln>
                <a:solidFill>
                  <a:srgbClr val="4377B0"/>
                </a:solidFill>
                <a:effectLst/>
                <a:uLnTx/>
                <a:uFillTx/>
                <a:latin typeface="Cambria" panose="02040503050406030204" pitchFamily="18" charset="0"/>
                <a:ea typeface="+mn-ea"/>
                <a:cs typeface="+mn-cs"/>
              </a:rPr>
              <a:t> the end of the world</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endParaRPr kumimoji="0" lang="en-US" sz="3200" b="0" i="1" u="none" strike="noStrike" kern="1200" cap="none" spc="0" normalizeH="0" baseline="0" noProof="0" dirty="0">
              <a:ln>
                <a:noFill/>
              </a:ln>
              <a:solidFill>
                <a:srgbClr val="4377B0"/>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9192514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47DE6-7FFB-DF43-A6E3-8B11FCB12677}"/>
              </a:ext>
            </a:extLst>
          </p:cNvPr>
          <p:cNvSpPr>
            <a:spLocks noGrp="1"/>
          </p:cNvSpPr>
          <p:nvPr>
            <p:ph type="title"/>
          </p:nvPr>
        </p:nvSpPr>
        <p:spPr/>
        <p:txBody>
          <a:bodyPr/>
          <a:lstStyle/>
          <a:p>
            <a:r>
              <a:rPr lang="en-US" dirty="0"/>
              <a:t>Application Tips – Task List</a:t>
            </a:r>
          </a:p>
        </p:txBody>
      </p:sp>
      <p:sp>
        <p:nvSpPr>
          <p:cNvPr id="3" name="Content Placeholder 2">
            <a:extLst>
              <a:ext uri="{FF2B5EF4-FFF2-40B4-BE49-F238E27FC236}">
                <a16:creationId xmlns:a16="http://schemas.microsoft.com/office/drawing/2014/main" id="{CD4A8EBC-09A0-F948-AF04-667649B4486B}"/>
              </a:ext>
            </a:extLst>
          </p:cNvPr>
          <p:cNvSpPr>
            <a:spLocks noGrp="1"/>
          </p:cNvSpPr>
          <p:nvPr>
            <p:ph idx="1"/>
          </p:nvPr>
        </p:nvSpPr>
        <p:spPr>
          <a:xfrm>
            <a:off x="838200" y="1234440"/>
            <a:ext cx="10515600" cy="4389120"/>
          </a:xfrm>
        </p:spPr>
        <p:txBody>
          <a:bodyPr>
            <a:normAutofit fontScale="70000" lnSpcReduction="20000"/>
          </a:bodyPr>
          <a:lstStyle/>
          <a:p>
            <a:pPr>
              <a:buFont typeface="Wingdings" pitchFamily="2" charset="2"/>
              <a:buChar char="q"/>
            </a:pPr>
            <a:r>
              <a:rPr lang="en-US" dirty="0"/>
              <a:t>Create an APPIC account</a:t>
            </a:r>
          </a:p>
          <a:p>
            <a:pPr>
              <a:buFont typeface="Wingdings" pitchFamily="2" charset="2"/>
              <a:buChar char="q"/>
            </a:pPr>
            <a:r>
              <a:rPr lang="en-US" dirty="0"/>
              <a:t>Register for the Match </a:t>
            </a:r>
          </a:p>
          <a:p>
            <a:pPr>
              <a:buFont typeface="Wingdings" pitchFamily="2" charset="2"/>
              <a:buChar char="q"/>
            </a:pPr>
            <a:r>
              <a:rPr lang="en-US" dirty="0"/>
              <a:t>Sign up for the APPIC Intern Network listserv</a:t>
            </a:r>
          </a:p>
          <a:p>
            <a:pPr>
              <a:buFont typeface="Wingdings" pitchFamily="2" charset="2"/>
              <a:buChar char="q"/>
            </a:pPr>
            <a:r>
              <a:rPr lang="en-US" dirty="0"/>
              <a:t>Set Training Goals (and revise) </a:t>
            </a:r>
          </a:p>
          <a:p>
            <a:pPr>
              <a:buFont typeface="Wingdings" pitchFamily="2" charset="2"/>
              <a:buChar char="q"/>
            </a:pPr>
            <a:r>
              <a:rPr lang="en-US" dirty="0"/>
              <a:t>Make a list of sites </a:t>
            </a:r>
          </a:p>
          <a:p>
            <a:pPr>
              <a:buFont typeface="Wingdings" pitchFamily="2" charset="2"/>
              <a:buChar char="q"/>
            </a:pPr>
            <a:r>
              <a:rPr lang="en-US" dirty="0"/>
              <a:t>Ask letter writers &amp; follow-up with them intermittently</a:t>
            </a:r>
          </a:p>
          <a:p>
            <a:pPr>
              <a:buFont typeface="Wingdings" pitchFamily="2" charset="2"/>
              <a:buChar char="q"/>
            </a:pPr>
            <a:r>
              <a:rPr lang="en-US" dirty="0"/>
              <a:t>Write essays (hardest/most time-consuming part </a:t>
            </a:r>
            <a:r>
              <a:rPr lang="en-US" dirty="0" err="1"/>
              <a:t>imo</a:t>
            </a:r>
            <a:r>
              <a:rPr lang="en-US" dirty="0"/>
              <a:t>!)</a:t>
            </a:r>
          </a:p>
          <a:p>
            <a:pPr>
              <a:buFont typeface="Wingdings" pitchFamily="2" charset="2"/>
              <a:buChar char="q"/>
            </a:pPr>
            <a:r>
              <a:rPr lang="en-US" dirty="0"/>
              <a:t>Write cover letters</a:t>
            </a:r>
          </a:p>
          <a:p>
            <a:pPr>
              <a:buFont typeface="Wingdings" pitchFamily="2" charset="2"/>
              <a:buChar char="q"/>
            </a:pPr>
            <a:r>
              <a:rPr lang="en-US" dirty="0"/>
              <a:t>Complete APPI hours form (i.e., tally hours/assessment tools) &amp; get DCT approval</a:t>
            </a:r>
          </a:p>
          <a:p>
            <a:pPr>
              <a:buFont typeface="Wingdings" pitchFamily="2" charset="2"/>
              <a:buChar char="q"/>
            </a:pPr>
            <a:r>
              <a:rPr lang="en-US" dirty="0"/>
              <a:t>Request transcripts – note possible obstacles re: unpaid tuition/fees</a:t>
            </a:r>
          </a:p>
          <a:p>
            <a:pPr>
              <a:buFont typeface="Wingdings" pitchFamily="2" charset="2"/>
              <a:buChar char="q"/>
            </a:pPr>
            <a:r>
              <a:rPr lang="en-US" dirty="0"/>
              <a:t>Update CV</a:t>
            </a:r>
          </a:p>
          <a:p>
            <a:pPr>
              <a:buFont typeface="Wingdings" pitchFamily="2" charset="2"/>
              <a:buChar char="q"/>
            </a:pPr>
            <a:r>
              <a:rPr lang="en-US" dirty="0"/>
              <a:t>Gather supplemental materials </a:t>
            </a:r>
          </a:p>
          <a:p>
            <a:pPr>
              <a:buFont typeface="Wingdings" pitchFamily="2" charset="2"/>
              <a:buChar char="q"/>
            </a:pPr>
            <a:r>
              <a:rPr lang="en-US" dirty="0"/>
              <a:t>Have others review your app materials (essays, cover letters, CV)</a:t>
            </a:r>
          </a:p>
          <a:p>
            <a:pPr>
              <a:buFont typeface="Wingdings" pitchFamily="2" charset="2"/>
              <a:buChar char="q"/>
            </a:pPr>
            <a:r>
              <a:rPr lang="en-US" dirty="0"/>
              <a:t>Submit! </a:t>
            </a:r>
          </a:p>
        </p:txBody>
      </p:sp>
    </p:spTree>
    <p:extLst>
      <p:ext uri="{BB962C8B-B14F-4D97-AF65-F5344CB8AC3E}">
        <p14:creationId xmlns:p14="http://schemas.microsoft.com/office/powerpoint/2010/main" val="1606523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C8FEA-9E36-FB24-CF6A-5D2D1424F029}"/>
              </a:ext>
            </a:extLst>
          </p:cNvPr>
          <p:cNvSpPr>
            <a:spLocks noGrp="1"/>
          </p:cNvSpPr>
          <p:nvPr>
            <p:ph type="title"/>
          </p:nvPr>
        </p:nvSpPr>
        <p:spPr/>
        <p:txBody>
          <a:bodyPr/>
          <a:lstStyle/>
          <a:p>
            <a:r>
              <a:rPr lang="en-US" dirty="0"/>
              <a:t>2022 Match Statistics</a:t>
            </a:r>
          </a:p>
        </p:txBody>
      </p:sp>
      <p:sp>
        <p:nvSpPr>
          <p:cNvPr id="3" name="Content Placeholder 2">
            <a:extLst>
              <a:ext uri="{FF2B5EF4-FFF2-40B4-BE49-F238E27FC236}">
                <a16:creationId xmlns:a16="http://schemas.microsoft.com/office/drawing/2014/main" id="{4B147EBB-BD39-27AC-9E18-014B199ED686}"/>
              </a:ext>
            </a:extLst>
          </p:cNvPr>
          <p:cNvSpPr>
            <a:spLocks noGrp="1"/>
          </p:cNvSpPr>
          <p:nvPr>
            <p:ph idx="1"/>
          </p:nvPr>
        </p:nvSpPr>
        <p:spPr>
          <a:xfrm>
            <a:off x="5666013" y="1571095"/>
            <a:ext cx="6177643" cy="4703383"/>
          </a:xfrm>
        </p:spPr>
        <p:txBody>
          <a:bodyPr>
            <a:normAutofit/>
          </a:bodyPr>
          <a:lstStyle/>
          <a:p>
            <a:r>
              <a:rPr lang="en-US" dirty="0"/>
              <a:t>2022 match - decrease in number of applicants (-3.8%) with an increase in number of registered positions (+2.7%)</a:t>
            </a:r>
          </a:p>
          <a:p>
            <a:r>
              <a:rPr lang="en-US" u="sng" dirty="0"/>
              <a:t>Phase I</a:t>
            </a:r>
          </a:p>
          <a:p>
            <a:pPr lvl="1"/>
            <a:r>
              <a:rPr lang="en-US" dirty="0"/>
              <a:t>3,803 applicants submitted rank lists and 3,327 matched in phase I (87%)</a:t>
            </a:r>
          </a:p>
          <a:p>
            <a:pPr lvl="1"/>
            <a:r>
              <a:rPr lang="en-US" dirty="0"/>
              <a:t>Average number of applications submitted in phase I = 14.9</a:t>
            </a:r>
          </a:p>
          <a:p>
            <a:pPr lvl="1"/>
            <a:r>
              <a:rPr lang="en-US" dirty="0"/>
              <a:t>Average number of rankings submitted per applicant:</a:t>
            </a:r>
          </a:p>
          <a:p>
            <a:pPr lvl="2"/>
            <a:r>
              <a:rPr lang="en-US" dirty="0"/>
              <a:t>Matched: 8.6</a:t>
            </a:r>
          </a:p>
          <a:p>
            <a:pPr lvl="2"/>
            <a:r>
              <a:rPr lang="en-US" dirty="0"/>
              <a:t>Unmatched: 3.9</a:t>
            </a:r>
          </a:p>
        </p:txBody>
      </p:sp>
      <p:graphicFrame>
        <p:nvGraphicFramePr>
          <p:cNvPr id="4" name="Chart 3">
            <a:extLst>
              <a:ext uri="{FF2B5EF4-FFF2-40B4-BE49-F238E27FC236}">
                <a16:creationId xmlns:a16="http://schemas.microsoft.com/office/drawing/2014/main" id="{F949F068-7795-18F6-5F7E-4899E7AB4466}"/>
              </a:ext>
            </a:extLst>
          </p:cNvPr>
          <p:cNvGraphicFramePr/>
          <p:nvPr>
            <p:extLst>
              <p:ext uri="{D42A27DB-BD31-4B8C-83A1-F6EECF244321}">
                <p14:modId xmlns:p14="http://schemas.microsoft.com/office/powerpoint/2010/main" val="1061403831"/>
              </p:ext>
            </p:extLst>
          </p:nvPr>
        </p:nvGraphicFramePr>
        <p:xfrm>
          <a:off x="185057" y="1571095"/>
          <a:ext cx="5747657" cy="40608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114081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E36E6-86DF-377A-7C32-EC3ED9C5DCEB}"/>
              </a:ext>
            </a:extLst>
          </p:cNvPr>
          <p:cNvSpPr>
            <a:spLocks noGrp="1"/>
          </p:cNvSpPr>
          <p:nvPr>
            <p:ph type="title"/>
          </p:nvPr>
        </p:nvSpPr>
        <p:spPr/>
        <p:txBody>
          <a:bodyPr>
            <a:normAutofit fontScale="90000"/>
          </a:bodyPr>
          <a:lstStyle/>
          <a:p>
            <a:r>
              <a:rPr lang="en-US" dirty="0"/>
              <a:t>Questions to ask yourself in the months leading up to applying</a:t>
            </a:r>
          </a:p>
        </p:txBody>
      </p:sp>
      <p:sp>
        <p:nvSpPr>
          <p:cNvPr id="3" name="Content Placeholder 2">
            <a:extLst>
              <a:ext uri="{FF2B5EF4-FFF2-40B4-BE49-F238E27FC236}">
                <a16:creationId xmlns:a16="http://schemas.microsoft.com/office/drawing/2014/main" id="{5B772351-B2D2-D45F-38D6-66C182CED815}"/>
              </a:ext>
            </a:extLst>
          </p:cNvPr>
          <p:cNvSpPr>
            <a:spLocks noGrp="1"/>
          </p:cNvSpPr>
          <p:nvPr>
            <p:ph idx="1"/>
          </p:nvPr>
        </p:nvSpPr>
        <p:spPr/>
        <p:txBody>
          <a:bodyPr>
            <a:normAutofit/>
          </a:bodyPr>
          <a:lstStyle/>
          <a:p>
            <a:r>
              <a:rPr lang="en-US" dirty="0"/>
              <a:t>Which of the following categories do your clinical interests best align with?:</a:t>
            </a:r>
          </a:p>
          <a:p>
            <a:pPr lvl="1"/>
            <a:r>
              <a:rPr lang="en-US" dirty="0"/>
              <a:t>Clinical child psych, Peds psych, Juvenile justice, School mental health</a:t>
            </a:r>
          </a:p>
          <a:p>
            <a:r>
              <a:rPr lang="en-US" dirty="0"/>
              <a:t>What are your strengths and areas for growth? </a:t>
            </a:r>
          </a:p>
          <a:p>
            <a:pPr lvl="1"/>
            <a:r>
              <a:rPr lang="en-US" dirty="0"/>
              <a:t>What disorders did you treat/assess? </a:t>
            </a:r>
          </a:p>
          <a:p>
            <a:pPr lvl="1"/>
            <a:r>
              <a:rPr lang="en-US" dirty="0"/>
              <a:t>Which assessment tools, measures, and treatment approaches did you use? Which ones do you feel confident (or not) in administering? </a:t>
            </a:r>
          </a:p>
          <a:p>
            <a:pPr lvl="1"/>
            <a:r>
              <a:rPr lang="en-US" dirty="0"/>
              <a:t>What settings have you worked in? What are some unique aspects of that setting that provided you with new experiences or additional skills?</a:t>
            </a:r>
          </a:p>
          <a:p>
            <a:r>
              <a:rPr lang="en-US" dirty="0"/>
              <a:t>What are your goals for internship?</a:t>
            </a:r>
          </a:p>
          <a:p>
            <a:pPr lvl="1"/>
            <a:r>
              <a:rPr lang="en-US" dirty="0"/>
              <a:t>What do you need to round out your training?</a:t>
            </a:r>
          </a:p>
          <a:p>
            <a:pPr lvl="1"/>
            <a:r>
              <a:rPr lang="en-US" dirty="0"/>
              <a:t>How does that relate to your long-term goals?</a:t>
            </a:r>
          </a:p>
        </p:txBody>
      </p:sp>
    </p:spTree>
    <p:extLst>
      <p:ext uri="{BB962C8B-B14F-4D97-AF65-F5344CB8AC3E}">
        <p14:creationId xmlns:p14="http://schemas.microsoft.com/office/powerpoint/2010/main" val="32629832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AE1A1-19F8-BB4C-8FE1-9C5B826F3705}"/>
              </a:ext>
            </a:extLst>
          </p:cNvPr>
          <p:cNvSpPr>
            <a:spLocks noGrp="1"/>
          </p:cNvSpPr>
          <p:nvPr>
            <p:ph type="title"/>
          </p:nvPr>
        </p:nvSpPr>
        <p:spPr/>
        <p:txBody>
          <a:bodyPr/>
          <a:lstStyle/>
          <a:p>
            <a:r>
              <a:rPr lang="en-US" dirty="0"/>
              <a:t>Training Goals &amp; Site List</a:t>
            </a:r>
          </a:p>
        </p:txBody>
      </p:sp>
      <p:sp>
        <p:nvSpPr>
          <p:cNvPr id="3" name="Content Placeholder 2">
            <a:extLst>
              <a:ext uri="{FF2B5EF4-FFF2-40B4-BE49-F238E27FC236}">
                <a16:creationId xmlns:a16="http://schemas.microsoft.com/office/drawing/2014/main" id="{492A19B4-98A0-464A-B03C-5A4B7528B339}"/>
              </a:ext>
            </a:extLst>
          </p:cNvPr>
          <p:cNvSpPr>
            <a:spLocks noGrp="1"/>
          </p:cNvSpPr>
          <p:nvPr>
            <p:ph idx="1"/>
          </p:nvPr>
        </p:nvSpPr>
        <p:spPr>
          <a:xfrm>
            <a:off x="838199" y="1345473"/>
            <a:ext cx="10758055" cy="4532811"/>
          </a:xfrm>
        </p:spPr>
        <p:txBody>
          <a:bodyPr>
            <a:normAutofit/>
          </a:bodyPr>
          <a:lstStyle/>
          <a:p>
            <a:r>
              <a:rPr lang="en-US" dirty="0"/>
              <a:t>Start thinking about your training goals now (these will go in your cover letters and be key in your interviews)</a:t>
            </a:r>
          </a:p>
          <a:p>
            <a:pPr lvl="1"/>
            <a:r>
              <a:rPr lang="en-US" dirty="0"/>
              <a:t>Use the questions from the previous slide to get you started</a:t>
            </a:r>
          </a:p>
          <a:p>
            <a:r>
              <a:rPr lang="en-US" dirty="0"/>
              <a:t>Read brochures of training sites &amp; use their offerings to tweak your goals (this is an iterative process)</a:t>
            </a:r>
          </a:p>
          <a:p>
            <a:r>
              <a:rPr lang="en-US" dirty="0"/>
              <a:t>Another way to think about training goals: training you need now to be the clinician/researcher you want to be in 5 years</a:t>
            </a:r>
          </a:p>
          <a:p>
            <a:r>
              <a:rPr lang="en-US" dirty="0"/>
              <a:t>Use a variety of search terms on the AAPIC directory so you can funnel your search – starting wide, then narrow</a:t>
            </a:r>
          </a:p>
          <a:p>
            <a:r>
              <a:rPr lang="en-US" dirty="0"/>
              <a:t>Can also look at site lists gathered by professional organizations </a:t>
            </a:r>
          </a:p>
          <a:p>
            <a:r>
              <a:rPr lang="en-US" dirty="0"/>
              <a:t>*Ask students who have applied &amp; have similar clinical interests for their list!*</a:t>
            </a:r>
          </a:p>
        </p:txBody>
      </p:sp>
    </p:spTree>
    <p:extLst>
      <p:ext uri="{BB962C8B-B14F-4D97-AF65-F5344CB8AC3E}">
        <p14:creationId xmlns:p14="http://schemas.microsoft.com/office/powerpoint/2010/main" val="26318002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510C2-E128-9644-A134-AA5577AF3C11}"/>
              </a:ext>
            </a:extLst>
          </p:cNvPr>
          <p:cNvSpPr>
            <a:spLocks noGrp="1"/>
          </p:cNvSpPr>
          <p:nvPr>
            <p:ph type="title"/>
          </p:nvPr>
        </p:nvSpPr>
        <p:spPr/>
        <p:txBody>
          <a:bodyPr/>
          <a:lstStyle/>
          <a:p>
            <a:r>
              <a:rPr lang="en-US" dirty="0"/>
              <a:t>Letter Writers, Hours, &amp; Transcripts</a:t>
            </a:r>
          </a:p>
        </p:txBody>
      </p:sp>
      <p:sp>
        <p:nvSpPr>
          <p:cNvPr id="3" name="Content Placeholder 2">
            <a:extLst>
              <a:ext uri="{FF2B5EF4-FFF2-40B4-BE49-F238E27FC236}">
                <a16:creationId xmlns:a16="http://schemas.microsoft.com/office/drawing/2014/main" id="{888EB38A-3065-4147-97F8-11FB7F88668D}"/>
              </a:ext>
            </a:extLst>
          </p:cNvPr>
          <p:cNvSpPr>
            <a:spLocks noGrp="1"/>
          </p:cNvSpPr>
          <p:nvPr>
            <p:ph idx="1"/>
          </p:nvPr>
        </p:nvSpPr>
        <p:spPr>
          <a:xfrm>
            <a:off x="838200" y="1279524"/>
            <a:ext cx="10515600" cy="4788767"/>
          </a:xfrm>
        </p:spPr>
        <p:txBody>
          <a:bodyPr>
            <a:normAutofit lnSpcReduction="10000"/>
          </a:bodyPr>
          <a:lstStyle/>
          <a:p>
            <a:r>
              <a:rPr lang="en-US" dirty="0"/>
              <a:t>Letter Writers</a:t>
            </a:r>
          </a:p>
          <a:p>
            <a:pPr lvl="1"/>
            <a:r>
              <a:rPr lang="en-US" dirty="0"/>
              <a:t>Ask ASAP</a:t>
            </a:r>
          </a:p>
          <a:p>
            <a:pPr lvl="1"/>
            <a:r>
              <a:rPr lang="en-US" dirty="0"/>
              <a:t>Ask what information they need from you and by when</a:t>
            </a:r>
          </a:p>
          <a:p>
            <a:pPr lvl="2"/>
            <a:r>
              <a:rPr lang="en-US" dirty="0"/>
              <a:t>Site list with deadlines, CV, cover letter, essays, copy of past evaluations </a:t>
            </a:r>
          </a:p>
          <a:p>
            <a:pPr lvl="2"/>
            <a:r>
              <a:rPr lang="en-US" dirty="0"/>
              <a:t>Info they might need: overview of work together, internship and professional goals, areas of growth, case ex’s or strengths to highlight at writer’s discretion</a:t>
            </a:r>
          </a:p>
          <a:p>
            <a:pPr lvl="1"/>
            <a:r>
              <a:rPr lang="en-US" dirty="0"/>
              <a:t>Try to send the APPI requests in batches</a:t>
            </a:r>
          </a:p>
          <a:p>
            <a:r>
              <a:rPr lang="en-US" dirty="0"/>
              <a:t>Hours</a:t>
            </a:r>
          </a:p>
          <a:p>
            <a:pPr lvl="1"/>
            <a:r>
              <a:rPr lang="en-US" dirty="0"/>
              <a:t>Make sure the way you tracked your hours aligns with the APPI categories and give yourself time to complete the APPI</a:t>
            </a:r>
          </a:p>
          <a:p>
            <a:pPr lvl="1"/>
            <a:r>
              <a:rPr lang="en-US" dirty="0"/>
              <a:t>Ask your DCT about their deadline for hours approval</a:t>
            </a:r>
          </a:p>
          <a:p>
            <a:r>
              <a:rPr lang="en-US" dirty="0"/>
              <a:t>Transcripts</a:t>
            </a:r>
          </a:p>
          <a:p>
            <a:pPr lvl="1"/>
            <a:r>
              <a:rPr lang="en-US" dirty="0"/>
              <a:t>Double check that your grades and status are entered in accurately </a:t>
            </a:r>
          </a:p>
          <a:p>
            <a:pPr lvl="1"/>
            <a:r>
              <a:rPr lang="en-US" u="sng" dirty="0"/>
              <a:t>Request early </a:t>
            </a:r>
          </a:p>
        </p:txBody>
      </p:sp>
    </p:spTree>
    <p:extLst>
      <p:ext uri="{BB962C8B-B14F-4D97-AF65-F5344CB8AC3E}">
        <p14:creationId xmlns:p14="http://schemas.microsoft.com/office/powerpoint/2010/main" val="10459110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AE1A1-19F8-BB4C-8FE1-9C5B826F3705}"/>
              </a:ext>
            </a:extLst>
          </p:cNvPr>
          <p:cNvSpPr>
            <a:spLocks noGrp="1"/>
          </p:cNvSpPr>
          <p:nvPr>
            <p:ph type="title"/>
          </p:nvPr>
        </p:nvSpPr>
        <p:spPr/>
        <p:txBody>
          <a:bodyPr/>
          <a:lstStyle/>
          <a:p>
            <a:r>
              <a:rPr lang="en-US" dirty="0"/>
              <a:t>Essays, Cover Letters, &amp; CV</a:t>
            </a:r>
          </a:p>
        </p:txBody>
      </p:sp>
      <p:sp>
        <p:nvSpPr>
          <p:cNvPr id="3" name="Content Placeholder 2">
            <a:extLst>
              <a:ext uri="{FF2B5EF4-FFF2-40B4-BE49-F238E27FC236}">
                <a16:creationId xmlns:a16="http://schemas.microsoft.com/office/drawing/2014/main" id="{492A19B4-98A0-464A-B03C-5A4B7528B339}"/>
              </a:ext>
            </a:extLst>
          </p:cNvPr>
          <p:cNvSpPr>
            <a:spLocks noGrp="1"/>
          </p:cNvSpPr>
          <p:nvPr>
            <p:ph idx="1"/>
          </p:nvPr>
        </p:nvSpPr>
        <p:spPr>
          <a:xfrm>
            <a:off x="838200" y="1319346"/>
            <a:ext cx="10515600" cy="4624253"/>
          </a:xfrm>
        </p:spPr>
        <p:txBody>
          <a:bodyPr>
            <a:normAutofit fontScale="92500" lnSpcReduction="10000"/>
          </a:bodyPr>
          <a:lstStyle/>
          <a:p>
            <a:r>
              <a:rPr lang="en-US" dirty="0"/>
              <a:t>Essays and cover letters require </a:t>
            </a:r>
            <a:r>
              <a:rPr lang="en-US" i="1" dirty="0"/>
              <a:t>a lot </a:t>
            </a:r>
            <a:r>
              <a:rPr lang="en-US" dirty="0"/>
              <a:t>of drafts. Tailor essays to sites.</a:t>
            </a:r>
          </a:p>
          <a:p>
            <a:r>
              <a:rPr lang="en-US" dirty="0"/>
              <a:t>Have a template/your own boiler plate language for cover letters so you can consistently include some important information about you (e.g., background, training goals), while tailoring the letter to how the site’s offerings fit with your background and goals. </a:t>
            </a:r>
          </a:p>
          <a:p>
            <a:r>
              <a:rPr lang="en-US" dirty="0"/>
              <a:t>Choose a </a:t>
            </a:r>
            <a:r>
              <a:rPr lang="en-US" u="sng" dirty="0"/>
              <a:t>few</a:t>
            </a:r>
            <a:r>
              <a:rPr lang="en-US" dirty="0"/>
              <a:t> folks to trust as readers. You can get conflicting and confusing advice with too many people weighing in/taking charge. In addition to faculty mentor(s), could consider asking recent internship applicants (they are closer to the process), &amp; a non-psych person (e.g., partner, strong writer). People who know you well can also be a great resource when brainstorming ideas for your personal statement!</a:t>
            </a:r>
          </a:p>
          <a:p>
            <a:r>
              <a:rPr lang="en-US" dirty="0"/>
              <a:t>Highlight what is unique about YOU!</a:t>
            </a:r>
          </a:p>
          <a:p>
            <a:r>
              <a:rPr lang="en-US" dirty="0"/>
              <a:t>Balance discussion of strengths &amp; areas for growth. You have learned so much, AND you still have more to learn! Both are true </a:t>
            </a:r>
            <a:r>
              <a:rPr lang="en-US" dirty="0">
                <a:sym typeface="Wingdings" panose="05000000000000000000" pitchFamily="2" charset="2"/>
              </a:rPr>
              <a:t> </a:t>
            </a:r>
            <a:endParaRPr lang="en-US" dirty="0"/>
          </a:p>
          <a:p>
            <a:r>
              <a:rPr lang="en-US" dirty="0"/>
              <a:t>Update your CV! Highlight clinical experiences/accomplishments</a:t>
            </a:r>
          </a:p>
        </p:txBody>
      </p:sp>
    </p:spTree>
    <p:extLst>
      <p:ext uri="{BB962C8B-B14F-4D97-AF65-F5344CB8AC3E}">
        <p14:creationId xmlns:p14="http://schemas.microsoft.com/office/powerpoint/2010/main" val="9113046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3E695-5425-D64C-8F73-001D0F00B7F9}"/>
              </a:ext>
            </a:extLst>
          </p:cNvPr>
          <p:cNvSpPr>
            <a:spLocks noGrp="1"/>
          </p:cNvSpPr>
          <p:nvPr>
            <p:ph type="title"/>
          </p:nvPr>
        </p:nvSpPr>
        <p:spPr>
          <a:xfrm>
            <a:off x="699248" y="365125"/>
            <a:ext cx="9736612" cy="914400"/>
          </a:xfrm>
        </p:spPr>
        <p:txBody>
          <a:bodyPr>
            <a:normAutofit fontScale="90000"/>
          </a:bodyPr>
          <a:lstStyle/>
          <a:p>
            <a:r>
              <a:rPr lang="en-US" dirty="0"/>
              <a:t>Getting Feedback &amp; Supplemental Materials</a:t>
            </a:r>
          </a:p>
        </p:txBody>
      </p:sp>
      <p:sp>
        <p:nvSpPr>
          <p:cNvPr id="3" name="Content Placeholder 2">
            <a:extLst>
              <a:ext uri="{FF2B5EF4-FFF2-40B4-BE49-F238E27FC236}">
                <a16:creationId xmlns:a16="http://schemas.microsoft.com/office/drawing/2014/main" id="{5E5DA1D7-B840-2847-AB04-F16C84CC8EA3}"/>
              </a:ext>
            </a:extLst>
          </p:cNvPr>
          <p:cNvSpPr>
            <a:spLocks noGrp="1"/>
          </p:cNvSpPr>
          <p:nvPr>
            <p:ph idx="1"/>
          </p:nvPr>
        </p:nvSpPr>
        <p:spPr>
          <a:xfrm>
            <a:off x="838200" y="1279524"/>
            <a:ext cx="10515600" cy="4664075"/>
          </a:xfrm>
        </p:spPr>
        <p:txBody>
          <a:bodyPr>
            <a:normAutofit/>
          </a:bodyPr>
          <a:lstStyle/>
          <a:p>
            <a:r>
              <a:rPr lang="en-US" dirty="0"/>
              <a:t>Getting feedback on your essays</a:t>
            </a:r>
          </a:p>
          <a:p>
            <a:pPr lvl="1"/>
            <a:r>
              <a:rPr lang="en-US" dirty="0"/>
              <a:t>Identify 3-5 individuals to review your essays </a:t>
            </a:r>
          </a:p>
          <a:p>
            <a:pPr lvl="1"/>
            <a:r>
              <a:rPr lang="en-US" dirty="0"/>
              <a:t>Aim for individuals that would each provide a unique perspective </a:t>
            </a:r>
          </a:p>
          <a:p>
            <a:pPr lvl="1"/>
            <a:r>
              <a:rPr lang="en-US" dirty="0"/>
              <a:t>Give your readers time to review and provide feedback </a:t>
            </a:r>
          </a:p>
          <a:p>
            <a:r>
              <a:rPr lang="en-US" dirty="0"/>
              <a:t>Getting feedback on your cover letter and CV</a:t>
            </a:r>
          </a:p>
          <a:p>
            <a:pPr lvl="1"/>
            <a:r>
              <a:rPr lang="en-US" dirty="0"/>
              <a:t>Identify 2-3 individuals to review a cover letter (template or top sites) </a:t>
            </a:r>
          </a:p>
          <a:p>
            <a:pPr lvl="1"/>
            <a:r>
              <a:rPr lang="en-US" dirty="0"/>
              <a:t>Identify 1-2 individuals to review your CV </a:t>
            </a:r>
          </a:p>
          <a:p>
            <a:r>
              <a:rPr lang="en-US" dirty="0"/>
              <a:t>Supplemental Materials	</a:t>
            </a:r>
          </a:p>
          <a:p>
            <a:pPr lvl="1"/>
            <a:r>
              <a:rPr lang="en-US" dirty="0"/>
              <a:t>Types: Treatment summary, Assessment report, Integrated report</a:t>
            </a:r>
          </a:p>
          <a:p>
            <a:pPr lvl="2"/>
            <a:r>
              <a:rPr lang="en-US" i="1" dirty="0"/>
              <a:t>Chose cases that most align with your training goals and the site</a:t>
            </a:r>
          </a:p>
          <a:p>
            <a:pPr lvl="1"/>
            <a:r>
              <a:rPr lang="en-US" dirty="0"/>
              <a:t>Make sure you have access to reports you plan to include in your application </a:t>
            </a:r>
          </a:p>
          <a:p>
            <a:pPr lvl="1"/>
            <a:r>
              <a:rPr lang="en-US" dirty="0"/>
              <a:t>De-identify all clinical reports</a:t>
            </a:r>
          </a:p>
        </p:txBody>
      </p:sp>
    </p:spTree>
    <p:extLst>
      <p:ext uri="{BB962C8B-B14F-4D97-AF65-F5344CB8AC3E}">
        <p14:creationId xmlns:p14="http://schemas.microsoft.com/office/powerpoint/2010/main" val="18953458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C564D-0523-B047-8D32-D57364D69B5E}"/>
              </a:ext>
            </a:extLst>
          </p:cNvPr>
          <p:cNvSpPr>
            <a:spLocks noGrp="1"/>
          </p:cNvSpPr>
          <p:nvPr>
            <p:ph type="title"/>
          </p:nvPr>
        </p:nvSpPr>
        <p:spPr/>
        <p:txBody>
          <a:bodyPr/>
          <a:lstStyle/>
          <a:p>
            <a:r>
              <a:rPr lang="en-US" dirty="0"/>
              <a:t>Interview Tips - Scheduling</a:t>
            </a:r>
          </a:p>
        </p:txBody>
      </p:sp>
      <p:sp>
        <p:nvSpPr>
          <p:cNvPr id="4" name="Content Placeholder 2">
            <a:extLst>
              <a:ext uri="{FF2B5EF4-FFF2-40B4-BE49-F238E27FC236}">
                <a16:creationId xmlns:a16="http://schemas.microsoft.com/office/drawing/2014/main" id="{6F1E3D80-EF2B-7A4D-B4FC-3EFF3B5C2343}"/>
              </a:ext>
            </a:extLst>
          </p:cNvPr>
          <p:cNvSpPr txBox="1">
            <a:spLocks/>
          </p:cNvSpPr>
          <p:nvPr/>
        </p:nvSpPr>
        <p:spPr>
          <a:xfrm>
            <a:off x="838200" y="1441823"/>
            <a:ext cx="11177016" cy="4389120"/>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Create a Calendar with all possible interview dates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Know your date preference for each site &amp; adjust accordingly as invites roll in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Check email regularly (create email response template) and have phone handy for interview offers. Ask mentors/instructors for permission to check phone</a:t>
            </a:r>
            <a:r>
              <a:rPr kumimoji="0" lang="en-US" sz="2400" b="0" i="0" u="none" strike="noStrike" kern="1200" cap="none" spc="0" normalizeH="0" baseline="0" noProof="0">
                <a:ln>
                  <a:noFill/>
                </a:ln>
                <a:solidFill>
                  <a:prstClr val="black"/>
                </a:solidFill>
                <a:effectLst/>
                <a:uLnTx/>
                <a:uFillTx/>
                <a:latin typeface="Cambria" panose="02040503050406030204" pitchFamily="18" charset="0"/>
                <a:ea typeface="+mn-ea"/>
                <a:cs typeface="+mn-cs"/>
              </a:rPr>
              <a:t>/email </a:t>
            </a: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or step out of class/meetings in advance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Schedule strategically</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Schedule </a:t>
            </a:r>
            <a:r>
              <a:rPr kumimoji="0" lang="en-US" sz="2200" b="0" i="1"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at least </a:t>
            </a:r>
            <a:r>
              <a:rPr kumimoji="0" lang="en-US" sz="22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1 interview in December if possible– you WILL be ready and will be happy you did that come end of January!</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200" b="0" i="1" u="none" strike="noStrike" kern="1200" cap="none" spc="0" normalizeH="0" baseline="0" noProof="0" dirty="0">
                <a:ln>
                  <a:noFill/>
                </a:ln>
                <a:solidFill>
                  <a:prstClr val="black"/>
                </a:solidFill>
                <a:effectLst/>
                <a:uLnTx/>
                <a:uFillTx/>
                <a:latin typeface="Cambria" panose="02040503050406030204" pitchFamily="18" charset="0"/>
                <a:ea typeface="+mn-ea"/>
                <a:cs typeface="+mn-cs"/>
              </a:rPr>
              <a:t>If in-person: </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Leave minimum one day between trips to account for weather, if possible</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Spend time in the region and get to know your location, if possible </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Consider getting TSA pre-check </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Pack in a carry-on</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Consider an airline credit card with a points deal </a:t>
            </a:r>
          </a:p>
        </p:txBody>
      </p:sp>
    </p:spTree>
    <p:extLst>
      <p:ext uri="{BB962C8B-B14F-4D97-AF65-F5344CB8AC3E}">
        <p14:creationId xmlns:p14="http://schemas.microsoft.com/office/powerpoint/2010/main" val="1989252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1A8E3C6-B77E-F247-AE98-29079A3829B9}"/>
              </a:ext>
            </a:extLst>
          </p:cNvPr>
          <p:cNvSpPr txBox="1">
            <a:spLocks/>
          </p:cNvSpPr>
          <p:nvPr/>
        </p:nvSpPr>
        <p:spPr>
          <a:xfrm>
            <a:off x="838200" y="352933"/>
            <a:ext cx="9597659" cy="914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Cambria" panose="02040503050406030204" pitchFamily="18"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mbria" panose="02040503050406030204" pitchFamily="18" charset="0"/>
                <a:ea typeface="+mj-ea"/>
                <a:cs typeface="+mj-cs"/>
              </a:rPr>
              <a:t>Interview Tips </a:t>
            </a:r>
          </a:p>
        </p:txBody>
      </p:sp>
      <p:sp>
        <p:nvSpPr>
          <p:cNvPr id="5" name="Content Placeholder 2">
            <a:extLst>
              <a:ext uri="{FF2B5EF4-FFF2-40B4-BE49-F238E27FC236}">
                <a16:creationId xmlns:a16="http://schemas.microsoft.com/office/drawing/2014/main" id="{2C11B1EA-DD2F-104B-87C0-5012880FC662}"/>
              </a:ext>
            </a:extLst>
          </p:cNvPr>
          <p:cNvSpPr>
            <a:spLocks noGrp="1"/>
          </p:cNvSpPr>
          <p:nvPr>
            <p:ph idx="1"/>
          </p:nvPr>
        </p:nvSpPr>
        <p:spPr>
          <a:xfrm>
            <a:off x="838200" y="1267333"/>
            <a:ext cx="10515600" cy="4661662"/>
          </a:xfrm>
        </p:spPr>
        <p:txBody>
          <a:bodyPr>
            <a:normAutofit/>
          </a:bodyPr>
          <a:lstStyle/>
          <a:p>
            <a:r>
              <a:rPr lang="en-US" dirty="0"/>
              <a:t>Practice!</a:t>
            </a:r>
          </a:p>
          <a:p>
            <a:pPr lvl="1"/>
            <a:r>
              <a:rPr lang="en-US" dirty="0"/>
              <a:t>Solidify your “elevator pitch introduction” </a:t>
            </a:r>
          </a:p>
          <a:p>
            <a:pPr lvl="1"/>
            <a:r>
              <a:rPr lang="en-US" dirty="0"/>
              <a:t>What are the top 5 things you want to make sure the site knows about you?</a:t>
            </a:r>
          </a:p>
          <a:p>
            <a:pPr lvl="1"/>
            <a:r>
              <a:rPr lang="en-US" dirty="0"/>
              <a:t>Practice with a variety of individuals  </a:t>
            </a:r>
          </a:p>
          <a:p>
            <a:r>
              <a:rPr lang="en-US" dirty="0"/>
              <a:t>Use your cover letter as your study guide and make a list of quick facts from the brochure to review before. Take advantage of the site overview presentation at the beginning of the interview day. </a:t>
            </a:r>
          </a:p>
          <a:p>
            <a:r>
              <a:rPr lang="en-US" dirty="0"/>
              <a:t>Prepare for both structured and unstructured interviews</a:t>
            </a:r>
          </a:p>
          <a:p>
            <a:pPr lvl="1"/>
            <a:r>
              <a:rPr lang="en-US" dirty="0"/>
              <a:t>Always have generic and site-specific questions prepped (some interviewers will expect YOU to ask the questions!)</a:t>
            </a:r>
          </a:p>
          <a:p>
            <a:pPr lvl="1"/>
            <a:r>
              <a:rPr lang="en-US" dirty="0"/>
              <a:t>Some sites have a “social” so be prepared for more informal interactions</a:t>
            </a:r>
          </a:p>
          <a:p>
            <a:pPr lvl="1"/>
            <a:r>
              <a:rPr lang="en-US" dirty="0"/>
              <a:t>Some sites are known for case studies so be aware</a:t>
            </a:r>
          </a:p>
          <a:p>
            <a:endParaRPr lang="en-US" dirty="0"/>
          </a:p>
        </p:txBody>
      </p:sp>
    </p:spTree>
    <p:extLst>
      <p:ext uri="{BB962C8B-B14F-4D97-AF65-F5344CB8AC3E}">
        <p14:creationId xmlns:p14="http://schemas.microsoft.com/office/powerpoint/2010/main" val="15519419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140EE-AB36-DE4F-8001-A7B416252BCF}"/>
              </a:ext>
            </a:extLst>
          </p:cNvPr>
          <p:cNvSpPr>
            <a:spLocks noGrp="1"/>
          </p:cNvSpPr>
          <p:nvPr>
            <p:ph type="title"/>
          </p:nvPr>
        </p:nvSpPr>
        <p:spPr/>
        <p:txBody>
          <a:bodyPr/>
          <a:lstStyle/>
          <a:p>
            <a:r>
              <a:rPr lang="en-US" dirty="0"/>
              <a:t>Interview Tips</a:t>
            </a:r>
          </a:p>
        </p:txBody>
      </p:sp>
      <p:sp>
        <p:nvSpPr>
          <p:cNvPr id="3" name="Content Placeholder 2">
            <a:extLst>
              <a:ext uri="{FF2B5EF4-FFF2-40B4-BE49-F238E27FC236}">
                <a16:creationId xmlns:a16="http://schemas.microsoft.com/office/drawing/2014/main" id="{0583286B-EBCD-C645-97D6-1E6CF88A4B8C}"/>
              </a:ext>
            </a:extLst>
          </p:cNvPr>
          <p:cNvSpPr>
            <a:spLocks noGrp="1"/>
          </p:cNvSpPr>
          <p:nvPr>
            <p:ph idx="1"/>
          </p:nvPr>
        </p:nvSpPr>
        <p:spPr>
          <a:xfrm>
            <a:off x="838200" y="1113417"/>
            <a:ext cx="11353800" cy="4713946"/>
          </a:xfrm>
        </p:spPr>
        <p:txBody>
          <a:bodyPr>
            <a:normAutofit lnSpcReduction="10000"/>
          </a:bodyPr>
          <a:lstStyle/>
          <a:p>
            <a:r>
              <a:rPr lang="en-US" sz="2000" dirty="0"/>
              <a:t>Take advantage of time with current interns</a:t>
            </a:r>
          </a:p>
          <a:p>
            <a:pPr lvl="1"/>
            <a:r>
              <a:rPr lang="en-US" sz="2000" dirty="0"/>
              <a:t>Ask about: </a:t>
            </a:r>
          </a:p>
          <a:p>
            <a:pPr lvl="2"/>
            <a:r>
              <a:rPr lang="en-US" dirty="0"/>
              <a:t>Hours, Telehealth options, Day-to-day schedules</a:t>
            </a:r>
          </a:p>
          <a:p>
            <a:pPr lvl="2"/>
            <a:r>
              <a:rPr lang="en-US" dirty="0"/>
              <a:t>Support for professional development</a:t>
            </a:r>
          </a:p>
          <a:p>
            <a:pPr lvl="2"/>
            <a:r>
              <a:rPr lang="en-US" dirty="0"/>
              <a:t>Cost of living, the location</a:t>
            </a:r>
          </a:p>
          <a:p>
            <a:pPr lvl="2"/>
            <a:r>
              <a:rPr lang="en-US" dirty="0"/>
              <a:t>What they wish they had known</a:t>
            </a:r>
          </a:p>
          <a:p>
            <a:pPr lvl="1"/>
            <a:r>
              <a:rPr lang="en-US" sz="2000" dirty="0"/>
              <a:t>Get their email addresses for follow-up Qs</a:t>
            </a:r>
          </a:p>
          <a:p>
            <a:r>
              <a:rPr lang="en-US" sz="2000" dirty="0"/>
              <a:t>Talk with other interviewees – these will be your colleagues and potentially co-interns! </a:t>
            </a:r>
          </a:p>
          <a:p>
            <a:r>
              <a:rPr lang="en-US" sz="2000" dirty="0"/>
              <a:t>Send thank you emails, as appropriate</a:t>
            </a:r>
          </a:p>
          <a:p>
            <a:r>
              <a:rPr lang="en-US" sz="2000" dirty="0"/>
              <a:t>Take detailed notes after interviewing at each site, or audio record your thoughts when you have a fresh impression </a:t>
            </a:r>
          </a:p>
          <a:p>
            <a:r>
              <a:rPr lang="en-US" sz="2000" dirty="0"/>
              <a:t>Give numerical rankings based on characteristics that matter to you (fit, training experience, location, cost of living, program climate, etc.)</a:t>
            </a:r>
          </a:p>
          <a:p>
            <a:r>
              <a:rPr lang="en-US" sz="2000" dirty="0"/>
              <a:t>Rank with your gut</a:t>
            </a:r>
          </a:p>
          <a:p>
            <a:endParaRPr lang="en-US" dirty="0"/>
          </a:p>
        </p:txBody>
      </p:sp>
    </p:spTree>
    <p:extLst>
      <p:ext uri="{BB962C8B-B14F-4D97-AF65-F5344CB8AC3E}">
        <p14:creationId xmlns:p14="http://schemas.microsoft.com/office/powerpoint/2010/main" val="5325583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2DF78-ADD5-CB4C-9FF0-5A055723D47D}"/>
              </a:ext>
            </a:extLst>
          </p:cNvPr>
          <p:cNvSpPr>
            <a:spLocks noGrp="1"/>
          </p:cNvSpPr>
          <p:nvPr>
            <p:ph type="title"/>
          </p:nvPr>
        </p:nvSpPr>
        <p:spPr/>
        <p:txBody>
          <a:bodyPr/>
          <a:lstStyle/>
          <a:p>
            <a:r>
              <a:rPr lang="en-US" dirty="0"/>
              <a:t>Virtual Considerations </a:t>
            </a:r>
          </a:p>
        </p:txBody>
      </p:sp>
      <p:sp>
        <p:nvSpPr>
          <p:cNvPr id="3" name="Content Placeholder 2">
            <a:extLst>
              <a:ext uri="{FF2B5EF4-FFF2-40B4-BE49-F238E27FC236}">
                <a16:creationId xmlns:a16="http://schemas.microsoft.com/office/drawing/2014/main" id="{77760636-0D7C-3B49-B762-19EDB6D42B62}"/>
              </a:ext>
            </a:extLst>
          </p:cNvPr>
          <p:cNvSpPr>
            <a:spLocks noGrp="1"/>
          </p:cNvSpPr>
          <p:nvPr>
            <p:ph idx="1"/>
          </p:nvPr>
        </p:nvSpPr>
        <p:spPr/>
        <p:txBody>
          <a:bodyPr/>
          <a:lstStyle/>
          <a:p>
            <a:r>
              <a:rPr lang="en-US" dirty="0"/>
              <a:t>A lot of interviews may be virtual, prepare for both options</a:t>
            </a:r>
          </a:p>
          <a:p>
            <a:r>
              <a:rPr lang="en-US" dirty="0"/>
              <a:t>If you can, visit the site in person or talk to people in your professional/social network who have lived/worked there</a:t>
            </a:r>
          </a:p>
          <a:p>
            <a:r>
              <a:rPr lang="en-US" dirty="0"/>
              <a:t>Get a sense of what it was like for the current interns </a:t>
            </a:r>
          </a:p>
          <a:p>
            <a:pPr lvl="1"/>
            <a:r>
              <a:rPr lang="en-US" dirty="0"/>
              <a:t>Did they do telehealth? Were they able to get their hours? </a:t>
            </a:r>
          </a:p>
          <a:p>
            <a:pPr lvl="1"/>
            <a:r>
              <a:rPr lang="en-US" dirty="0"/>
              <a:t>Leave policies? </a:t>
            </a:r>
          </a:p>
          <a:p>
            <a:pPr lvl="1"/>
            <a:r>
              <a:rPr lang="en-US" dirty="0"/>
              <a:t>General flexibility from supervisors?</a:t>
            </a:r>
          </a:p>
        </p:txBody>
      </p:sp>
    </p:spTree>
    <p:extLst>
      <p:ext uri="{BB962C8B-B14F-4D97-AF65-F5344CB8AC3E}">
        <p14:creationId xmlns:p14="http://schemas.microsoft.com/office/powerpoint/2010/main" val="1096646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B31CB-82D0-3EA7-1EEB-015607A9AC43}"/>
              </a:ext>
            </a:extLst>
          </p:cNvPr>
          <p:cNvSpPr>
            <a:spLocks noGrp="1"/>
          </p:cNvSpPr>
          <p:nvPr>
            <p:ph type="title"/>
          </p:nvPr>
        </p:nvSpPr>
        <p:spPr/>
        <p:txBody>
          <a:bodyPr>
            <a:normAutofit fontScale="90000"/>
          </a:bodyPr>
          <a:lstStyle/>
          <a:p>
            <a:r>
              <a:rPr lang="en-US" dirty="0"/>
              <a:t>Things to consider when making decisions about how to rank</a:t>
            </a:r>
          </a:p>
        </p:txBody>
      </p:sp>
      <p:sp>
        <p:nvSpPr>
          <p:cNvPr id="3" name="Content Placeholder 2">
            <a:extLst>
              <a:ext uri="{FF2B5EF4-FFF2-40B4-BE49-F238E27FC236}">
                <a16:creationId xmlns:a16="http://schemas.microsoft.com/office/drawing/2014/main" id="{604A228F-6914-77C6-96BC-39A9A8D1641B}"/>
              </a:ext>
            </a:extLst>
          </p:cNvPr>
          <p:cNvSpPr>
            <a:spLocks noGrp="1"/>
          </p:cNvSpPr>
          <p:nvPr>
            <p:ph idx="1"/>
          </p:nvPr>
        </p:nvSpPr>
        <p:spPr>
          <a:xfrm>
            <a:off x="838200" y="1539875"/>
            <a:ext cx="10515600" cy="4403725"/>
          </a:xfrm>
        </p:spPr>
        <p:txBody>
          <a:bodyPr>
            <a:normAutofit/>
          </a:bodyPr>
          <a:lstStyle/>
          <a:p>
            <a:r>
              <a:rPr lang="en-US" dirty="0"/>
              <a:t>Healthcare/benefits</a:t>
            </a:r>
          </a:p>
          <a:p>
            <a:r>
              <a:rPr lang="en-US" dirty="0"/>
              <a:t>Pay vs. cost of living</a:t>
            </a:r>
          </a:p>
          <a:p>
            <a:r>
              <a:rPr lang="en-US" dirty="0"/>
              <a:t>Location </a:t>
            </a:r>
          </a:p>
          <a:p>
            <a:r>
              <a:rPr lang="en-US" dirty="0"/>
              <a:t>Your values vs. the program’s values</a:t>
            </a:r>
          </a:p>
          <a:p>
            <a:r>
              <a:rPr lang="en-US" dirty="0"/>
              <a:t>Inclusivity/program climate</a:t>
            </a:r>
          </a:p>
          <a:p>
            <a:r>
              <a:rPr lang="en-US" dirty="0"/>
              <a:t>Research opportunities/time/mentorship</a:t>
            </a:r>
          </a:p>
          <a:p>
            <a:r>
              <a:rPr lang="en-US" dirty="0"/>
              <a:t>Emphasis on training vs. billing (from current/past intern perspective)</a:t>
            </a:r>
          </a:p>
          <a:p>
            <a:r>
              <a:rPr lang="en-US" dirty="0"/>
              <a:t>Support with postdoc search</a:t>
            </a:r>
          </a:p>
          <a:p>
            <a:r>
              <a:rPr lang="en-US" dirty="0"/>
              <a:t>Listen to your gut and talk through pros and cons with the people who know you best in different areas of your life</a:t>
            </a:r>
          </a:p>
        </p:txBody>
      </p:sp>
    </p:spTree>
    <p:extLst>
      <p:ext uri="{BB962C8B-B14F-4D97-AF65-F5344CB8AC3E}">
        <p14:creationId xmlns:p14="http://schemas.microsoft.com/office/powerpoint/2010/main" val="2799026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C8FEA-9E36-FB24-CF6A-5D2D1424F029}"/>
              </a:ext>
            </a:extLst>
          </p:cNvPr>
          <p:cNvSpPr>
            <a:spLocks noGrp="1"/>
          </p:cNvSpPr>
          <p:nvPr>
            <p:ph type="title"/>
          </p:nvPr>
        </p:nvSpPr>
        <p:spPr/>
        <p:txBody>
          <a:bodyPr/>
          <a:lstStyle/>
          <a:p>
            <a:r>
              <a:rPr lang="en-US" dirty="0"/>
              <a:t>2022 Match Statistics</a:t>
            </a:r>
          </a:p>
        </p:txBody>
      </p:sp>
      <p:sp>
        <p:nvSpPr>
          <p:cNvPr id="3" name="Content Placeholder 2">
            <a:extLst>
              <a:ext uri="{FF2B5EF4-FFF2-40B4-BE49-F238E27FC236}">
                <a16:creationId xmlns:a16="http://schemas.microsoft.com/office/drawing/2014/main" id="{4B147EBB-BD39-27AC-9E18-014B199ED686}"/>
              </a:ext>
            </a:extLst>
          </p:cNvPr>
          <p:cNvSpPr>
            <a:spLocks noGrp="1"/>
          </p:cNvSpPr>
          <p:nvPr>
            <p:ph idx="1"/>
          </p:nvPr>
        </p:nvSpPr>
        <p:spPr>
          <a:xfrm>
            <a:off x="5910942" y="1539875"/>
            <a:ext cx="6014457" cy="4389120"/>
          </a:xfrm>
        </p:spPr>
        <p:txBody>
          <a:bodyPr/>
          <a:lstStyle/>
          <a:p>
            <a:r>
              <a:rPr lang="en-US" dirty="0"/>
              <a:t>Phase II</a:t>
            </a:r>
          </a:p>
          <a:p>
            <a:pPr lvl="1"/>
            <a:r>
              <a:rPr lang="en-US" dirty="0"/>
              <a:t>465 applicants submitted rank lists for phase II</a:t>
            </a:r>
          </a:p>
          <a:p>
            <a:pPr lvl="1"/>
            <a:r>
              <a:rPr lang="en-US" dirty="0"/>
              <a:t>359 matched (77%) </a:t>
            </a:r>
          </a:p>
          <a:p>
            <a:pPr lvl="1"/>
            <a:r>
              <a:rPr lang="en-US" dirty="0"/>
              <a:t>Average number of rankings submitted per applicant:</a:t>
            </a:r>
          </a:p>
          <a:p>
            <a:pPr lvl="2"/>
            <a:r>
              <a:rPr lang="en-US" dirty="0"/>
              <a:t>Matched = 7.3</a:t>
            </a:r>
          </a:p>
          <a:p>
            <a:pPr lvl="2"/>
            <a:r>
              <a:rPr lang="en-US" dirty="0"/>
              <a:t>Unmatched = 3.4</a:t>
            </a:r>
          </a:p>
          <a:p>
            <a:r>
              <a:rPr lang="en-US" dirty="0"/>
              <a:t>Post-match vacancy service</a:t>
            </a:r>
          </a:p>
          <a:p>
            <a:r>
              <a:rPr lang="en-US" dirty="0"/>
              <a:t>Overall (Combined phase I &amp; II)</a:t>
            </a:r>
          </a:p>
          <a:p>
            <a:pPr lvl="1"/>
            <a:r>
              <a:rPr lang="en-US" dirty="0">
                <a:highlight>
                  <a:srgbClr val="FFFF00"/>
                </a:highlight>
              </a:rPr>
              <a:t>96% of applicants matched!</a:t>
            </a:r>
          </a:p>
        </p:txBody>
      </p:sp>
      <p:pic>
        <p:nvPicPr>
          <p:cNvPr id="7" name="Picture 6" descr="Two dice rolling in mid-air">
            <a:extLst>
              <a:ext uri="{FF2B5EF4-FFF2-40B4-BE49-F238E27FC236}">
                <a16:creationId xmlns:a16="http://schemas.microsoft.com/office/drawing/2014/main" id="{969CA009-A2C5-AD69-40C0-00E7D5B468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601" y="1641763"/>
            <a:ext cx="5312424" cy="3574473"/>
          </a:xfrm>
          <a:prstGeom prst="rect">
            <a:avLst/>
          </a:prstGeom>
        </p:spPr>
      </p:pic>
      <p:sp>
        <p:nvSpPr>
          <p:cNvPr id="8" name="TextBox 7">
            <a:extLst>
              <a:ext uri="{FF2B5EF4-FFF2-40B4-BE49-F238E27FC236}">
                <a16:creationId xmlns:a16="http://schemas.microsoft.com/office/drawing/2014/main" id="{CF9F2703-2F46-4388-C3F1-E667A136A192}"/>
              </a:ext>
            </a:extLst>
          </p:cNvPr>
          <p:cNvSpPr txBox="1"/>
          <p:nvPr/>
        </p:nvSpPr>
        <p:spPr>
          <a:xfrm>
            <a:off x="685798" y="1910443"/>
            <a:ext cx="4474029" cy="1200329"/>
          </a:xfrm>
          <a:prstGeom prst="rect">
            <a:avLst/>
          </a:prstGeom>
          <a:noFill/>
        </p:spPr>
        <p:txBody>
          <a:bodyPr wrap="square" rtlCol="0">
            <a:spAutoFit/>
          </a:bodyPr>
          <a:lstStyle/>
          <a:p>
            <a:pPr algn="ctr"/>
            <a:r>
              <a:rPr lang="en-US" sz="3600" b="1" dirty="0">
                <a:solidFill>
                  <a:schemeClr val="accent1">
                    <a:lumMod val="75000"/>
                  </a:schemeClr>
                </a:solidFill>
                <a:latin typeface="Cooper Black" panose="0208090404030B020404" pitchFamily="18" charset="77"/>
              </a:rPr>
              <a:t>Probability is on your side!</a:t>
            </a:r>
          </a:p>
        </p:txBody>
      </p:sp>
    </p:spTree>
    <p:extLst>
      <p:ext uri="{BB962C8B-B14F-4D97-AF65-F5344CB8AC3E}">
        <p14:creationId xmlns:p14="http://schemas.microsoft.com/office/powerpoint/2010/main" val="24436497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Resource list:</a:t>
            </a:r>
          </a:p>
        </p:txBody>
      </p:sp>
      <p:sp>
        <p:nvSpPr>
          <p:cNvPr id="3" name="Content Placeholder 2"/>
          <p:cNvSpPr>
            <a:spLocks noGrp="1"/>
          </p:cNvSpPr>
          <p:nvPr>
            <p:ph idx="1"/>
          </p:nvPr>
        </p:nvSpPr>
        <p:spPr>
          <a:xfrm>
            <a:off x="2129708" y="1168566"/>
            <a:ext cx="2968218" cy="1402935"/>
          </a:xfrm>
        </p:spPr>
        <p:txBody>
          <a:bodyPr>
            <a:normAutofit/>
          </a:bodyPr>
          <a:lstStyle/>
          <a:p>
            <a:pPr marL="0" lvl="0" indent="0">
              <a:spcBef>
                <a:spcPts val="0"/>
              </a:spcBef>
              <a:buNone/>
            </a:pPr>
            <a:endParaRPr lang="en-US" sz="2600" b="1" dirty="0"/>
          </a:p>
          <a:p>
            <a:endParaRPr lang="en-US" dirty="0"/>
          </a:p>
        </p:txBody>
      </p:sp>
      <p:pic>
        <p:nvPicPr>
          <p:cNvPr id="1026" name="Picture 2">
            <a:extLst>
              <a:ext uri="{FF2B5EF4-FFF2-40B4-BE49-F238E27FC236}">
                <a16:creationId xmlns:a16="http://schemas.microsoft.com/office/drawing/2014/main" id="{796A1821-6DD4-B548-848E-DDC3EC254F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403350"/>
            <a:ext cx="2727960" cy="350838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E563F03-2591-DE42-A765-72788F7190AE}"/>
              </a:ext>
            </a:extLst>
          </p:cNvPr>
          <p:cNvSpPr txBox="1"/>
          <p:nvPr/>
        </p:nvSpPr>
        <p:spPr>
          <a:xfrm>
            <a:off x="745561" y="5035555"/>
            <a:ext cx="6089904"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hlinkClick r:id="rId4"/>
              </a:rPr>
              <a:t>Internships in Psychology - Amazon Link</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427549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AB795-E690-2643-BB1C-438633D04DBD}"/>
              </a:ext>
            </a:extLst>
          </p:cNvPr>
          <p:cNvSpPr>
            <a:spLocks noGrp="1"/>
          </p:cNvSpPr>
          <p:nvPr>
            <p:ph type="title"/>
          </p:nvPr>
        </p:nvSpPr>
        <p:spPr>
          <a:xfrm>
            <a:off x="340243" y="318977"/>
            <a:ext cx="11132288" cy="5114259"/>
          </a:xfrm>
        </p:spPr>
        <p:txBody>
          <a:bodyPr/>
          <a:lstStyle/>
          <a:p>
            <a:pPr algn="ctr"/>
            <a:br>
              <a:rPr lang="en-US" dirty="0"/>
            </a:br>
            <a:br>
              <a:rPr lang="en-US" dirty="0"/>
            </a:br>
            <a:br>
              <a:rPr lang="en-US" dirty="0"/>
            </a:br>
            <a:endParaRPr lang="en-US" sz="1800" dirty="0"/>
          </a:p>
        </p:txBody>
      </p:sp>
      <p:sp>
        <p:nvSpPr>
          <p:cNvPr id="4" name="TextBox 3">
            <a:extLst>
              <a:ext uri="{FF2B5EF4-FFF2-40B4-BE49-F238E27FC236}">
                <a16:creationId xmlns:a16="http://schemas.microsoft.com/office/drawing/2014/main" id="{8F363FB5-8A2A-49E9-8383-247A701D1551}"/>
              </a:ext>
            </a:extLst>
          </p:cNvPr>
          <p:cNvSpPr txBox="1"/>
          <p:nvPr/>
        </p:nvSpPr>
        <p:spPr>
          <a:xfrm>
            <a:off x="775010" y="2007220"/>
            <a:ext cx="9478536" cy="280076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black"/>
                </a:solidFill>
                <a:effectLst/>
                <a:uLnTx/>
                <a:uFillTx/>
                <a:latin typeface="Calibri"/>
                <a:ea typeface="+mn-ea"/>
                <a:cs typeface="+mn-cs"/>
              </a:rPr>
              <a:t>Questions?</a:t>
            </a:r>
            <a:br>
              <a:rPr kumimoji="0" lang="en-US" sz="3600" b="0" i="0" u="none" strike="noStrike" kern="1200" cap="none" spc="0" normalizeH="0" baseline="0" noProof="0" dirty="0">
                <a:ln>
                  <a:noFill/>
                </a:ln>
                <a:solidFill>
                  <a:prstClr val="black"/>
                </a:solidFill>
                <a:effectLst/>
                <a:uLnTx/>
                <a:uFillTx/>
                <a:latin typeface="Calibri"/>
                <a:ea typeface="+mn-ea"/>
                <a:cs typeface="+mn-cs"/>
              </a:rPr>
            </a:br>
            <a:br>
              <a:rPr kumimoji="0" lang="en-US" sz="3600" b="0" i="0" u="none" strike="noStrike" kern="1200" cap="none" spc="0" normalizeH="0" baseline="0" noProof="0" dirty="0">
                <a:ln>
                  <a:noFill/>
                </a:ln>
                <a:solidFill>
                  <a:prstClr val="black"/>
                </a:solidFill>
                <a:effectLst/>
                <a:uLnTx/>
                <a:uFillTx/>
                <a:latin typeface="Calibri"/>
                <a:ea typeface="+mn-ea"/>
                <a:cs typeface="+mn-cs"/>
              </a:rPr>
            </a:br>
            <a:r>
              <a:rPr kumimoji="0" lang="en-US" sz="2800" b="0" i="0" u="none" strike="noStrike" kern="1200" cap="none" spc="0" normalizeH="0" baseline="0" noProof="0" dirty="0">
                <a:ln>
                  <a:noFill/>
                </a:ln>
                <a:solidFill>
                  <a:prstClr val="black"/>
                </a:solidFill>
                <a:effectLst/>
                <a:uLnTx/>
                <a:uFillTx/>
                <a:latin typeface="Calibri"/>
                <a:ea typeface="+mn-ea"/>
                <a:cs typeface="+mn-cs"/>
              </a:rPr>
              <a:t>Still have questions?  Please post them on the SCCAP Listserv to continue the community discussion</a:t>
            </a:r>
            <a:br>
              <a:rPr kumimoji="0" lang="en-US" sz="1800" b="0" i="0" u="none" strike="noStrike" kern="1200" cap="none" spc="0" normalizeH="0" baseline="0" noProof="0" dirty="0">
                <a:ln>
                  <a:noFill/>
                </a:ln>
                <a:solidFill>
                  <a:prstClr val="black"/>
                </a:solidFill>
                <a:effectLst/>
                <a:uLnTx/>
                <a:uFillTx/>
                <a:latin typeface="Calibri"/>
                <a:ea typeface="+mn-ea"/>
                <a:cs typeface="+mn-cs"/>
              </a:rPr>
            </a:br>
            <a:br>
              <a:rPr kumimoji="0" lang="en-US" sz="1800" b="0" i="0" u="none" strike="noStrike" kern="1200" cap="none" spc="0" normalizeH="0" baseline="0" noProof="0" dirty="0">
                <a:ln>
                  <a:noFill/>
                </a:ln>
                <a:solidFill>
                  <a:prstClr val="black"/>
                </a:solidFill>
                <a:effectLst/>
                <a:uLnTx/>
                <a:uFillTx/>
                <a:latin typeface="Calibri"/>
                <a:ea typeface="+mn-ea"/>
                <a:cs typeface="+mn-cs"/>
              </a:rPr>
            </a:br>
            <a:r>
              <a:rPr kumimoji="0" lang="en-US" sz="1800" b="0" i="0" u="none" strike="noStrike" kern="1200" cap="none" spc="0" normalizeH="0" baseline="0" noProof="0" dirty="0">
                <a:ln>
                  <a:noFill/>
                </a:ln>
                <a:solidFill>
                  <a:prstClr val="black"/>
                </a:solidFill>
                <a:effectLst/>
                <a:uLnTx/>
                <a:uFillTx/>
                <a:latin typeface="Calibri"/>
                <a:ea typeface="+mn-ea"/>
                <a:cs typeface="+mn-cs"/>
                <a:hlinkClick r:id="rId2"/>
              </a:rPr>
              <a:t>div53@lists.apa.org</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35251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AB1BB7C-703F-0446-B2B9-59B2358E0C54}"/>
              </a:ext>
            </a:extLst>
          </p:cNvPr>
          <p:cNvSpPr>
            <a:spLocks noGrp="1"/>
          </p:cNvSpPr>
          <p:nvPr>
            <p:ph type="title"/>
          </p:nvPr>
        </p:nvSpPr>
        <p:spPr>
          <a:xfrm>
            <a:off x="524741" y="620392"/>
            <a:ext cx="3808268" cy="5504688"/>
          </a:xfrm>
        </p:spPr>
        <p:txBody>
          <a:bodyPr>
            <a:normAutofit/>
          </a:bodyPr>
          <a:lstStyle/>
          <a:p>
            <a:r>
              <a:rPr lang="en-US" sz="6000" dirty="0">
                <a:solidFill>
                  <a:schemeClr val="bg1"/>
                </a:solidFill>
              </a:rPr>
              <a:t>Things to consider when you’re looking at programs</a:t>
            </a:r>
          </a:p>
        </p:txBody>
      </p:sp>
      <p:graphicFrame>
        <p:nvGraphicFramePr>
          <p:cNvPr id="5" name="Content Placeholder 2">
            <a:extLst>
              <a:ext uri="{FF2B5EF4-FFF2-40B4-BE49-F238E27FC236}">
                <a16:creationId xmlns:a16="http://schemas.microsoft.com/office/drawing/2014/main" id="{F398B33D-A86B-4F61-ACA6-C1DDA0233BC1}"/>
              </a:ext>
            </a:extLst>
          </p:cNvPr>
          <p:cNvGraphicFramePr>
            <a:graphicFrameLocks noGrp="1"/>
          </p:cNvGraphicFramePr>
          <p:nvPr>
            <p:ph idx="1"/>
            <p:extLst>
              <p:ext uri="{D42A27DB-BD31-4B8C-83A1-F6EECF244321}">
                <p14:modId xmlns:p14="http://schemas.microsoft.com/office/powerpoint/2010/main" val="3726444548"/>
              </p:ext>
            </p:extLst>
          </p:nvPr>
        </p:nvGraphicFramePr>
        <p:xfrm>
          <a:off x="5208813" y="620392"/>
          <a:ext cx="6809015"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53016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C8FEA-9E36-FB24-CF6A-5D2D1424F029}"/>
              </a:ext>
            </a:extLst>
          </p:cNvPr>
          <p:cNvSpPr>
            <a:spLocks noGrp="1"/>
          </p:cNvSpPr>
          <p:nvPr>
            <p:ph type="title"/>
          </p:nvPr>
        </p:nvSpPr>
        <p:spPr/>
        <p:txBody>
          <a:bodyPr/>
          <a:lstStyle/>
          <a:p>
            <a:r>
              <a:rPr lang="en-US" dirty="0"/>
              <a:t>Fit is everything!</a:t>
            </a:r>
          </a:p>
        </p:txBody>
      </p:sp>
      <p:sp>
        <p:nvSpPr>
          <p:cNvPr id="3" name="Content Placeholder 2">
            <a:extLst>
              <a:ext uri="{FF2B5EF4-FFF2-40B4-BE49-F238E27FC236}">
                <a16:creationId xmlns:a16="http://schemas.microsoft.com/office/drawing/2014/main" id="{4B147EBB-BD39-27AC-9E18-014B199ED686}"/>
              </a:ext>
            </a:extLst>
          </p:cNvPr>
          <p:cNvSpPr>
            <a:spLocks noGrp="1"/>
          </p:cNvSpPr>
          <p:nvPr>
            <p:ph idx="1"/>
          </p:nvPr>
        </p:nvSpPr>
        <p:spPr>
          <a:xfrm>
            <a:off x="838200" y="1279525"/>
            <a:ext cx="10515600" cy="4649470"/>
          </a:xfrm>
        </p:spPr>
        <p:txBody>
          <a:bodyPr>
            <a:normAutofit/>
          </a:bodyPr>
          <a:lstStyle/>
          <a:p>
            <a:r>
              <a:rPr lang="en-US" dirty="0"/>
              <a:t>I know you want an internship, but…</a:t>
            </a:r>
          </a:p>
          <a:p>
            <a:r>
              <a:rPr lang="en-US" dirty="0"/>
              <a:t>The site should meet your training goals to get you to the next place you want to be</a:t>
            </a:r>
          </a:p>
          <a:p>
            <a:r>
              <a:rPr lang="en-US" dirty="0"/>
              <a:t>Does your prior experience make you a good candidate?</a:t>
            </a:r>
          </a:p>
          <a:p>
            <a:pPr lvl="0">
              <a:lnSpc>
                <a:spcPct val="100000"/>
              </a:lnSpc>
            </a:pPr>
            <a:r>
              <a:rPr lang="en-US" dirty="0"/>
              <a:t>How will you stack up against other applicants?</a:t>
            </a:r>
          </a:p>
          <a:p>
            <a:pPr lvl="0">
              <a:lnSpc>
                <a:spcPct val="100000"/>
              </a:lnSpc>
            </a:pPr>
            <a:r>
              <a:rPr lang="en-US" dirty="0"/>
              <a:t>Exposure to mentors</a:t>
            </a:r>
          </a:p>
          <a:p>
            <a:pPr lvl="0">
              <a:lnSpc>
                <a:spcPct val="100000"/>
              </a:lnSpc>
            </a:pPr>
            <a:r>
              <a:rPr lang="en-US" dirty="0"/>
              <a:t>Are there personal circumstances to consider?</a:t>
            </a:r>
          </a:p>
          <a:p>
            <a:pPr lvl="1">
              <a:lnSpc>
                <a:spcPct val="100000"/>
              </a:lnSpc>
            </a:pPr>
            <a:r>
              <a:rPr lang="en-US" dirty="0"/>
              <a:t>Needing to live close to a family member</a:t>
            </a:r>
          </a:p>
          <a:p>
            <a:pPr lvl="1">
              <a:lnSpc>
                <a:spcPct val="100000"/>
              </a:lnSpc>
            </a:pPr>
            <a:r>
              <a:rPr lang="en-US" dirty="0"/>
              <a:t>Couples match </a:t>
            </a:r>
            <a:r>
              <a:rPr lang="en-US" sz="1800" dirty="0"/>
              <a:t>(see APPIC website: </a:t>
            </a:r>
            <a:r>
              <a:rPr lang="en-US" sz="1800" dirty="0">
                <a:hlinkClick r:id="rId2"/>
              </a:rPr>
              <a:t>https://www.appic.org/Match/FAQs/Applicants/Couples</a:t>
            </a:r>
            <a:r>
              <a:rPr lang="en-US" sz="1800" dirty="0"/>
              <a:t>)</a:t>
            </a:r>
          </a:p>
          <a:p>
            <a:pPr lvl="1">
              <a:lnSpc>
                <a:spcPct val="100000"/>
              </a:lnSpc>
            </a:pPr>
            <a:r>
              <a:rPr lang="en-US" dirty="0"/>
              <a:t>Financial considerations</a:t>
            </a:r>
          </a:p>
          <a:p>
            <a:endParaRPr lang="en-US" dirty="0"/>
          </a:p>
          <a:p>
            <a:endParaRPr lang="en-US" dirty="0"/>
          </a:p>
        </p:txBody>
      </p:sp>
    </p:spTree>
    <p:extLst>
      <p:ext uri="{BB962C8B-B14F-4D97-AF65-F5344CB8AC3E}">
        <p14:creationId xmlns:p14="http://schemas.microsoft.com/office/powerpoint/2010/main" val="2367253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hart, bar chart&#10;&#10;Description automatically generated">
            <a:extLst>
              <a:ext uri="{FF2B5EF4-FFF2-40B4-BE49-F238E27FC236}">
                <a16:creationId xmlns:a16="http://schemas.microsoft.com/office/drawing/2014/main" id="{42E44E44-5D50-1FD1-2C16-3E61B105FD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772" y="1431951"/>
            <a:ext cx="11623528" cy="4707528"/>
          </a:xfrm>
          <a:prstGeom prst="rect">
            <a:avLst/>
          </a:prstGeom>
        </p:spPr>
      </p:pic>
      <p:sp>
        <p:nvSpPr>
          <p:cNvPr id="11" name="Rectangle 1">
            <a:extLst>
              <a:ext uri="{FF2B5EF4-FFF2-40B4-BE49-F238E27FC236}">
                <a16:creationId xmlns:a16="http://schemas.microsoft.com/office/drawing/2014/main" id="{206D46B6-4562-68BC-5E08-E0AFD7E201DE}"/>
              </a:ext>
            </a:extLst>
          </p:cNvPr>
          <p:cNvSpPr>
            <a:spLocks noGrp="1" noChangeArrowheads="1"/>
          </p:cNvSpPr>
          <p:nvPr>
            <p:ph type="title"/>
          </p:nvPr>
        </p:nvSpPr>
        <p:spPr>
          <a:xfrm>
            <a:off x="838200" y="365125"/>
            <a:ext cx="10508673" cy="914400"/>
          </a:xfrm>
        </p:spPr>
        <p:txBody>
          <a:bodyPr vert="horz" lIns="91440" tIns="45720" rIns="30479" bIns="45720" rtlCol="0" anchor="ctr">
            <a:normAutofit fontScale="90000"/>
          </a:bodyPr>
          <a:lstStyle/>
          <a:p>
            <a:pPr marL="39688" indent="-39688"/>
            <a:r>
              <a:rPr lang="en-US" altLang="en-US" dirty="0">
                <a:solidFill>
                  <a:schemeClr val="bg1"/>
                </a:solidFill>
              </a:rPr>
              <a:t>APPIC Surveys of Internship Training Directors</a:t>
            </a:r>
          </a:p>
        </p:txBody>
      </p:sp>
      <p:sp>
        <p:nvSpPr>
          <p:cNvPr id="6" name="TextBox 5">
            <a:extLst>
              <a:ext uri="{FF2B5EF4-FFF2-40B4-BE49-F238E27FC236}">
                <a16:creationId xmlns:a16="http://schemas.microsoft.com/office/drawing/2014/main" id="{13610FA4-6C9E-96B1-827F-C3D861803026}"/>
              </a:ext>
            </a:extLst>
          </p:cNvPr>
          <p:cNvSpPr txBox="1"/>
          <p:nvPr/>
        </p:nvSpPr>
        <p:spPr>
          <a:xfrm>
            <a:off x="2694989" y="6379788"/>
            <a:ext cx="9323614" cy="369332"/>
          </a:xfrm>
          <a:prstGeom prst="rect">
            <a:avLst/>
          </a:prstGeom>
          <a:noFill/>
        </p:spPr>
        <p:txBody>
          <a:bodyPr wrap="square" rtlCol="0">
            <a:spAutoFit/>
          </a:bodyPr>
          <a:lstStyle/>
          <a:p>
            <a:pPr algn="r"/>
            <a:r>
              <a:rPr lang="en-US" dirty="0">
                <a:solidFill>
                  <a:schemeClr val="bg1"/>
                </a:solidFill>
              </a:rPr>
              <a:t>https://</a:t>
            </a:r>
            <a:r>
              <a:rPr lang="en-US" dirty="0" err="1">
                <a:solidFill>
                  <a:schemeClr val="bg1"/>
                </a:solidFill>
              </a:rPr>
              <a:t>www.appic.org</a:t>
            </a:r>
            <a:r>
              <a:rPr lang="en-US" dirty="0">
                <a:solidFill>
                  <a:schemeClr val="bg1"/>
                </a:solidFill>
              </a:rPr>
              <a:t>/About-APPIC/Member-DPA-Surveys/Surveys-2021</a:t>
            </a:r>
          </a:p>
        </p:txBody>
      </p:sp>
      <p:sp>
        <p:nvSpPr>
          <p:cNvPr id="7" name="TextBox 6">
            <a:extLst>
              <a:ext uri="{FF2B5EF4-FFF2-40B4-BE49-F238E27FC236}">
                <a16:creationId xmlns:a16="http://schemas.microsoft.com/office/drawing/2014/main" id="{C55D6A9E-F87E-883A-77A1-A3BC67A7E71C}"/>
              </a:ext>
            </a:extLst>
          </p:cNvPr>
          <p:cNvSpPr txBox="1"/>
          <p:nvPr/>
        </p:nvSpPr>
        <p:spPr>
          <a:xfrm>
            <a:off x="10228316" y="5705636"/>
            <a:ext cx="1404257" cy="369332"/>
          </a:xfrm>
          <a:prstGeom prst="rect">
            <a:avLst/>
          </a:prstGeom>
          <a:noFill/>
        </p:spPr>
        <p:txBody>
          <a:bodyPr wrap="square" rtlCol="0">
            <a:spAutoFit/>
          </a:bodyPr>
          <a:lstStyle/>
          <a:p>
            <a:pPr algn="r"/>
            <a:r>
              <a:rPr lang="en-US" i="1" dirty="0"/>
              <a:t>n</a:t>
            </a:r>
            <a:r>
              <a:rPr lang="en-US" dirty="0"/>
              <a:t>=408</a:t>
            </a:r>
            <a:endParaRPr lang="en-US" i="1" dirty="0"/>
          </a:p>
        </p:txBody>
      </p:sp>
    </p:spTree>
    <p:extLst>
      <p:ext uri="{BB962C8B-B14F-4D97-AF65-F5344CB8AC3E}">
        <p14:creationId xmlns:p14="http://schemas.microsoft.com/office/powerpoint/2010/main" val="2936588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C8FEA-9E36-FB24-CF6A-5D2D1424F029}"/>
              </a:ext>
            </a:extLst>
          </p:cNvPr>
          <p:cNvSpPr>
            <a:spLocks noGrp="1"/>
          </p:cNvSpPr>
          <p:nvPr>
            <p:ph type="title"/>
          </p:nvPr>
        </p:nvSpPr>
        <p:spPr/>
        <p:txBody>
          <a:bodyPr/>
          <a:lstStyle/>
          <a:p>
            <a:r>
              <a:rPr lang="en-US" dirty="0"/>
              <a:t>Pandemic effects on interviews</a:t>
            </a:r>
          </a:p>
        </p:txBody>
      </p:sp>
      <p:sp>
        <p:nvSpPr>
          <p:cNvPr id="3" name="Content Placeholder 2">
            <a:extLst>
              <a:ext uri="{FF2B5EF4-FFF2-40B4-BE49-F238E27FC236}">
                <a16:creationId xmlns:a16="http://schemas.microsoft.com/office/drawing/2014/main" id="{4B147EBB-BD39-27AC-9E18-014B199ED686}"/>
              </a:ext>
            </a:extLst>
          </p:cNvPr>
          <p:cNvSpPr>
            <a:spLocks noGrp="1"/>
          </p:cNvSpPr>
          <p:nvPr>
            <p:ph idx="1"/>
          </p:nvPr>
        </p:nvSpPr>
        <p:spPr/>
        <p:txBody>
          <a:bodyPr/>
          <a:lstStyle/>
          <a:p>
            <a:r>
              <a:rPr lang="en-US" dirty="0"/>
              <a:t>84% of applicants had a strong preference for virtual interviews</a:t>
            </a:r>
          </a:p>
          <a:p>
            <a:r>
              <a:rPr lang="en-US" dirty="0"/>
              <a:t>96% of applicants were satisfied with the virtual interview process</a:t>
            </a:r>
          </a:p>
          <a:p>
            <a:r>
              <a:rPr lang="en-US" dirty="0"/>
              <a:t>89% of internship training directors were also satisfied</a:t>
            </a:r>
          </a:p>
          <a:p>
            <a:r>
              <a:rPr lang="en-US" dirty="0"/>
              <a:t>Benefits of virtual interviews:</a:t>
            </a:r>
          </a:p>
          <a:p>
            <a:pPr lvl="1"/>
            <a:r>
              <a:rPr lang="en-US" dirty="0"/>
              <a:t>Promotes equity and increased access for applicants</a:t>
            </a:r>
          </a:p>
          <a:p>
            <a:pPr lvl="1"/>
            <a:r>
              <a:rPr lang="en-US" dirty="0"/>
              <a:t>Decreases costs</a:t>
            </a:r>
          </a:p>
          <a:p>
            <a:pPr lvl="1"/>
            <a:r>
              <a:rPr lang="en-US" dirty="0"/>
              <a:t>Minimizes disruption to clinical and academic responsibilities</a:t>
            </a:r>
          </a:p>
          <a:p>
            <a:pPr lvl="1"/>
            <a:r>
              <a:rPr lang="en-US" dirty="0"/>
              <a:t>Safer from a public health standpoint</a:t>
            </a:r>
          </a:p>
          <a:p>
            <a:pPr lvl="1"/>
            <a:r>
              <a:rPr lang="en-US" dirty="0"/>
              <a:t>Better for the environment - reduces emissions</a:t>
            </a:r>
          </a:p>
          <a:p>
            <a:r>
              <a:rPr lang="en-US" dirty="0"/>
              <a:t>Will virtual continue next year? 	Strongly encouraged!</a:t>
            </a:r>
          </a:p>
        </p:txBody>
      </p:sp>
    </p:spTree>
    <p:extLst>
      <p:ext uri="{BB962C8B-B14F-4D97-AF65-F5344CB8AC3E}">
        <p14:creationId xmlns:p14="http://schemas.microsoft.com/office/powerpoint/2010/main" val="3330009409"/>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4377B0"/>
      </a:accent1>
      <a:accent2>
        <a:srgbClr val="F1673B"/>
      </a:accent2>
      <a:accent3>
        <a:srgbClr val="A5A5A5"/>
      </a:accent3>
      <a:accent4>
        <a:srgbClr val="5BC18C"/>
      </a:accent4>
      <a:accent5>
        <a:srgbClr val="F46083"/>
      </a:accent5>
      <a:accent6>
        <a:srgbClr val="7F7F7F"/>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ibbons">
  <a:themeElements>
    <a:clrScheme name="Ribbons 4">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fontScheme name="Ribbon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Ribbon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clrMap bg1="dk2" tx1="lt1" bg2="dk1" tx2="lt2" accent1="accent1" accent2="accent2" accent3="accent3" accent4="accent4" accent5="accent5" accent6="accent6" hlink="hlink" folHlink="folHlink"/>
    </a:extraClrScheme>
    <a:extraClrScheme>
      <a:clrScheme name="Ribbons 2">
        <a:dk1>
          <a:srgbClr val="001600"/>
        </a:dk1>
        <a:lt1>
          <a:srgbClr val="669900"/>
        </a:lt1>
        <a:dk2>
          <a:srgbClr val="000000"/>
        </a:dk2>
        <a:lt2>
          <a:srgbClr val="006600"/>
        </a:lt2>
        <a:accent1>
          <a:srgbClr val="336600"/>
        </a:accent1>
        <a:accent2>
          <a:srgbClr val="89BA00"/>
        </a:accent2>
        <a:accent3>
          <a:srgbClr val="B8CAAA"/>
        </a:accent3>
        <a:accent4>
          <a:srgbClr val="001100"/>
        </a:accent4>
        <a:accent5>
          <a:srgbClr val="ADB8AA"/>
        </a:accent5>
        <a:accent6>
          <a:srgbClr val="7CA800"/>
        </a:accent6>
        <a:hlink>
          <a:srgbClr val="FFCC00"/>
        </a:hlink>
        <a:folHlink>
          <a:srgbClr val="FF7C80"/>
        </a:folHlink>
      </a:clrScheme>
      <a:clrMap bg1="lt1" tx1="dk1" bg2="lt2" tx2="dk2" accent1="accent1" accent2="accent2" accent3="accent3" accent4="accent4" accent5="accent5" accent6="accent6" hlink="hlink" folHlink="folHlink"/>
    </a:extraClrScheme>
    <a:extraClrScheme>
      <a:clrScheme name="Ribbons 3">
        <a:dk1>
          <a:srgbClr val="000000"/>
        </a:dk1>
        <a:lt1>
          <a:srgbClr val="B2B2B2"/>
        </a:lt1>
        <a:dk2>
          <a:srgbClr val="000000"/>
        </a:dk2>
        <a:lt2>
          <a:srgbClr val="777777"/>
        </a:lt2>
        <a:accent1>
          <a:srgbClr val="CBCBCB"/>
        </a:accent1>
        <a:accent2>
          <a:srgbClr val="969696"/>
        </a:accent2>
        <a:accent3>
          <a:srgbClr val="D5D5D5"/>
        </a:accent3>
        <a:accent4>
          <a:srgbClr val="000000"/>
        </a:accent4>
        <a:accent5>
          <a:srgbClr val="E2E2E2"/>
        </a:accent5>
        <a:accent6>
          <a:srgbClr val="878787"/>
        </a:accent6>
        <a:hlink>
          <a:srgbClr val="333333"/>
        </a:hlink>
        <a:folHlink>
          <a:srgbClr val="777777"/>
        </a:folHlink>
      </a:clrScheme>
      <a:clrMap bg1="lt1" tx1="dk1" bg2="lt2" tx2="dk2" accent1="accent1" accent2="accent2" accent3="accent3" accent4="accent4" accent5="accent5" accent6="accent6" hlink="hlink" folHlink="folHlink"/>
    </a:extraClrScheme>
    <a:extraClrScheme>
      <a:clrScheme name="Ribbons 4">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clrMap bg1="dk2" tx1="lt1" bg2="dk1" tx2="lt2" accent1="accent1" accent2="accent2" accent3="accent3" accent4="accent4" accent5="accent5" accent6="accent6" hlink="hlink" folHlink="folHlink"/>
    </a:extraClrScheme>
    <a:extraClrScheme>
      <a:clrScheme name="Ribbons 5">
        <a:dk1>
          <a:srgbClr val="002F2E"/>
        </a:dk1>
        <a:lt1>
          <a:srgbClr val="FFFFFF"/>
        </a:lt1>
        <a:dk2>
          <a:srgbClr val="008080"/>
        </a:dk2>
        <a:lt2>
          <a:srgbClr val="66FFCC"/>
        </a:lt2>
        <a:accent1>
          <a:srgbClr val="0099CC"/>
        </a:accent1>
        <a:accent2>
          <a:srgbClr val="005250"/>
        </a:accent2>
        <a:accent3>
          <a:srgbClr val="AAC0C0"/>
        </a:accent3>
        <a:accent4>
          <a:srgbClr val="DADADA"/>
        </a:accent4>
        <a:accent5>
          <a:srgbClr val="AACAE2"/>
        </a:accent5>
        <a:accent6>
          <a:srgbClr val="004948"/>
        </a:accent6>
        <a:hlink>
          <a:srgbClr val="00CC99"/>
        </a:hlink>
        <a:folHlink>
          <a:srgbClr val="009999"/>
        </a:folHlink>
      </a:clrScheme>
      <a:clrMap bg1="dk2" tx1="lt1" bg2="dk1" tx2="lt2" accent1="accent1" accent2="accent2" accent3="accent3" accent4="accent4" accent5="accent5" accent6="accent6" hlink="hlink" folHlink="folHlink"/>
    </a:extraClrScheme>
    <a:extraClrScheme>
      <a:clrScheme name="Ribbons 6">
        <a:dk1>
          <a:srgbClr val="000022"/>
        </a:dk1>
        <a:lt1>
          <a:srgbClr val="FFFFFF"/>
        </a:lt1>
        <a:dk2>
          <a:srgbClr val="000066"/>
        </a:dk2>
        <a:lt2>
          <a:srgbClr val="FFCC00"/>
        </a:lt2>
        <a:accent1>
          <a:srgbClr val="666699"/>
        </a:accent1>
        <a:accent2>
          <a:srgbClr val="000048"/>
        </a:accent2>
        <a:accent3>
          <a:srgbClr val="AAAAB8"/>
        </a:accent3>
        <a:accent4>
          <a:srgbClr val="DADADA"/>
        </a:accent4>
        <a:accent5>
          <a:srgbClr val="B8B8CA"/>
        </a:accent5>
        <a:accent6>
          <a:srgbClr val="000040"/>
        </a:accent6>
        <a:hlink>
          <a:srgbClr val="9999FF"/>
        </a:hlink>
        <a:folHlink>
          <a:srgbClr val="00009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800</TotalTime>
  <Words>3966</Words>
  <Application>Microsoft Macintosh PowerPoint</Application>
  <PresentationFormat>Widescreen</PresentationFormat>
  <Paragraphs>494</Paragraphs>
  <Slides>51</Slides>
  <Notes>19</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51</vt:i4>
      </vt:variant>
    </vt:vector>
  </HeadingPairs>
  <TitlesOfParts>
    <vt:vector size="62" baseType="lpstr">
      <vt:lpstr>Arial</vt:lpstr>
      <vt:lpstr>Calibri</vt:lpstr>
      <vt:lpstr>Calibri Light</vt:lpstr>
      <vt:lpstr>Cambria</vt:lpstr>
      <vt:lpstr>Cooper Black</vt:lpstr>
      <vt:lpstr>Roboto</vt:lpstr>
      <vt:lpstr>Symbol</vt:lpstr>
      <vt:lpstr>Times New Roman</vt:lpstr>
      <vt:lpstr>Wingdings</vt:lpstr>
      <vt:lpstr>Office Theme</vt:lpstr>
      <vt:lpstr>Ribbons</vt:lpstr>
      <vt:lpstr>Applying to Clinical Internships:  Insider Tips for Maximizing Your Success</vt:lpstr>
      <vt:lpstr>Audience Questions and Answers</vt:lpstr>
      <vt:lpstr>Selecting Internship Sites</vt:lpstr>
      <vt:lpstr>2022 Match Statistics</vt:lpstr>
      <vt:lpstr>2022 Match Statistics</vt:lpstr>
      <vt:lpstr>Things to consider when you’re looking at programs</vt:lpstr>
      <vt:lpstr>Fit is everything!</vt:lpstr>
      <vt:lpstr>APPIC Surveys of Internship Training Directors</vt:lpstr>
      <vt:lpstr>Pandemic effects on interviews</vt:lpstr>
      <vt:lpstr>Talk to others</vt:lpstr>
      <vt:lpstr>Create a list</vt:lpstr>
      <vt:lpstr>Resources!</vt:lpstr>
      <vt:lpstr>Internship Application Materials     Amy E. West, Ph.D., ABBP Professor of Clinical Pediatrics and Psychology Training Director, Child Clinical and Pediatric Psychology Internship Children’s Hospital Los Angeles/ University of Southern California</vt:lpstr>
      <vt:lpstr>Most Important!</vt:lpstr>
      <vt:lpstr>The Curriculum Vitae</vt:lpstr>
      <vt:lpstr>CV Tips -- Do</vt:lpstr>
      <vt:lpstr>   </vt:lpstr>
      <vt:lpstr>Vita Checklist</vt:lpstr>
      <vt:lpstr>Personal Statement</vt:lpstr>
      <vt:lpstr>Basic Structure</vt:lpstr>
      <vt:lpstr>Personal Statement - Do</vt:lpstr>
      <vt:lpstr>Personal Statement – Don’t</vt:lpstr>
      <vt:lpstr>Cover Letter</vt:lpstr>
      <vt:lpstr>Basics</vt:lpstr>
      <vt:lpstr>Cover letter Structure</vt:lpstr>
      <vt:lpstr>Cover Letter -- Do</vt:lpstr>
      <vt:lpstr>Cover letter – Don’t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My Background</vt:lpstr>
      <vt:lpstr>Big Picture</vt:lpstr>
      <vt:lpstr>Application Tips – Task List</vt:lpstr>
      <vt:lpstr>Questions to ask yourself in the months leading up to applying</vt:lpstr>
      <vt:lpstr>Training Goals &amp; Site List</vt:lpstr>
      <vt:lpstr>Letter Writers, Hours, &amp; Transcripts</vt:lpstr>
      <vt:lpstr>Essays, Cover Letters, &amp; CV</vt:lpstr>
      <vt:lpstr>Getting Feedback &amp; Supplemental Materials</vt:lpstr>
      <vt:lpstr>Interview Tips - Scheduling</vt:lpstr>
      <vt:lpstr>PowerPoint Presentation</vt:lpstr>
      <vt:lpstr>Interview Tips</vt:lpstr>
      <vt:lpstr>Virtual Considerations </vt:lpstr>
      <vt:lpstr>Things to consider when making decisions about how to rank</vt:lpstr>
      <vt:lpstr>Resource list:</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Canty</dc:creator>
  <cp:lastModifiedBy>Natalie Finn</cp:lastModifiedBy>
  <cp:revision>78</cp:revision>
  <dcterms:created xsi:type="dcterms:W3CDTF">2018-06-08T19:22:06Z</dcterms:created>
  <dcterms:modified xsi:type="dcterms:W3CDTF">2022-07-14T21:53:57Z</dcterms:modified>
</cp:coreProperties>
</file>