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2" r:id="rId3"/>
    <p:sldMasterId id="2147483694" r:id="rId4"/>
    <p:sldMasterId id="2147483706" r:id="rId5"/>
    <p:sldMasterId id="2147483743" r:id="rId6"/>
    <p:sldMasterId id="2147483756" r:id="rId7"/>
    <p:sldMasterId id="2147483768" r:id="rId8"/>
    <p:sldMasterId id="2147483780" r:id="rId9"/>
    <p:sldMasterId id="2147483792" r:id="rId10"/>
    <p:sldMasterId id="2147483804" r:id="rId11"/>
    <p:sldMasterId id="2147483816" r:id="rId12"/>
    <p:sldMasterId id="2147483828" r:id="rId13"/>
    <p:sldMasterId id="2147483840" r:id="rId14"/>
  </p:sldMasterIdLst>
  <p:notesMasterIdLst>
    <p:notesMasterId r:id="rId97"/>
  </p:notesMasterIdLst>
  <p:handoutMasterIdLst>
    <p:handoutMasterId r:id="rId98"/>
  </p:handoutMasterIdLst>
  <p:sldIdLst>
    <p:sldId id="603" r:id="rId15"/>
    <p:sldId id="604" r:id="rId16"/>
    <p:sldId id="605" r:id="rId17"/>
    <p:sldId id="521" r:id="rId18"/>
    <p:sldId id="522" r:id="rId19"/>
    <p:sldId id="523" r:id="rId20"/>
    <p:sldId id="524" r:id="rId21"/>
    <p:sldId id="533" r:id="rId22"/>
    <p:sldId id="534" r:id="rId23"/>
    <p:sldId id="536" r:id="rId24"/>
    <p:sldId id="535" r:id="rId25"/>
    <p:sldId id="556" r:id="rId26"/>
    <p:sldId id="551" r:id="rId27"/>
    <p:sldId id="552" r:id="rId28"/>
    <p:sldId id="553" r:id="rId29"/>
    <p:sldId id="555" r:id="rId30"/>
    <p:sldId id="557" r:id="rId31"/>
    <p:sldId id="558" r:id="rId32"/>
    <p:sldId id="515" r:id="rId33"/>
    <p:sldId id="530" r:id="rId34"/>
    <p:sldId id="516" r:id="rId35"/>
    <p:sldId id="531" r:id="rId36"/>
    <p:sldId id="542" r:id="rId37"/>
    <p:sldId id="544" r:id="rId38"/>
    <p:sldId id="545" r:id="rId39"/>
    <p:sldId id="548" r:id="rId40"/>
    <p:sldId id="547" r:id="rId41"/>
    <p:sldId id="549" r:id="rId42"/>
    <p:sldId id="550" r:id="rId43"/>
    <p:sldId id="501" r:id="rId44"/>
    <p:sldId id="564" r:id="rId45"/>
    <p:sldId id="518" r:id="rId46"/>
    <p:sldId id="519" r:id="rId47"/>
    <p:sldId id="559" r:id="rId48"/>
    <p:sldId id="560" r:id="rId49"/>
    <p:sldId id="561" r:id="rId50"/>
    <p:sldId id="562" r:id="rId51"/>
    <p:sldId id="503" r:id="rId52"/>
    <p:sldId id="529" r:id="rId53"/>
    <p:sldId id="508" r:id="rId54"/>
    <p:sldId id="510" r:id="rId55"/>
    <p:sldId id="512" r:id="rId56"/>
    <p:sldId id="563" r:id="rId57"/>
    <p:sldId id="565" r:id="rId58"/>
    <p:sldId id="566" r:id="rId59"/>
    <p:sldId id="568" r:id="rId60"/>
    <p:sldId id="567" r:id="rId61"/>
    <p:sldId id="569" r:id="rId62"/>
    <p:sldId id="570" r:id="rId63"/>
    <p:sldId id="606" r:id="rId64"/>
    <p:sldId id="571" r:id="rId65"/>
    <p:sldId id="572" r:id="rId66"/>
    <p:sldId id="573" r:id="rId67"/>
    <p:sldId id="574" r:id="rId68"/>
    <p:sldId id="575" r:id="rId69"/>
    <p:sldId id="576" r:id="rId70"/>
    <p:sldId id="577" r:id="rId71"/>
    <p:sldId id="578" r:id="rId72"/>
    <p:sldId id="579" r:id="rId73"/>
    <p:sldId id="580" r:id="rId74"/>
    <p:sldId id="602" r:id="rId75"/>
    <p:sldId id="581" r:id="rId76"/>
    <p:sldId id="582" r:id="rId77"/>
    <p:sldId id="583" r:id="rId78"/>
    <p:sldId id="584" r:id="rId79"/>
    <p:sldId id="585" r:id="rId80"/>
    <p:sldId id="586" r:id="rId81"/>
    <p:sldId id="587" r:id="rId82"/>
    <p:sldId id="588" r:id="rId83"/>
    <p:sldId id="589" r:id="rId84"/>
    <p:sldId id="590" r:id="rId85"/>
    <p:sldId id="591" r:id="rId86"/>
    <p:sldId id="592" r:id="rId87"/>
    <p:sldId id="593" r:id="rId88"/>
    <p:sldId id="594" r:id="rId89"/>
    <p:sldId id="595" r:id="rId90"/>
    <p:sldId id="596" r:id="rId91"/>
    <p:sldId id="597" r:id="rId92"/>
    <p:sldId id="598" r:id="rId93"/>
    <p:sldId id="599" r:id="rId94"/>
    <p:sldId id="600" r:id="rId95"/>
    <p:sldId id="601"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57D"/>
    <a:srgbClr val="CC66FF"/>
    <a:srgbClr val="875092"/>
    <a:srgbClr val="FF9900"/>
    <a:srgbClr val="FFFF66"/>
    <a:srgbClr val="CC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77609" autoAdjust="0"/>
  </p:normalViewPr>
  <p:slideViewPr>
    <p:cSldViewPr>
      <p:cViewPr varScale="1">
        <p:scale>
          <a:sx n="67" d="100"/>
          <a:sy n="67" d="100"/>
        </p:scale>
        <p:origin x="1118" y="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0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slide" Target="slides/slide81.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0" Type="http://schemas.openxmlformats.org/officeDocument/2006/relationships/slide" Target="slides/slide66.xml"/><Relationship Id="rId85" Type="http://schemas.openxmlformats.org/officeDocument/2006/relationships/slide" Target="slides/slide71.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4.9751323457449308E-2"/>
          <c:y val="3.6037896578717248E-2"/>
          <c:w val="0.93209684594510445"/>
          <c:h val="0.69321706497214042"/>
        </c:manualLayout>
      </c:layout>
      <c:bar3DChart>
        <c:barDir val="col"/>
        <c:grouping val="clustered"/>
        <c:varyColors val="0"/>
        <c:ser>
          <c:idx val="0"/>
          <c:order val="0"/>
          <c:tx>
            <c:strRef>
              <c:f>Sheet1!$A$21</c:f>
              <c:strCache>
                <c:ptCount val="1"/>
                <c:pt idx="0">
                  <c:v>Clinic Control</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Sheet1!$B$20:$C$20</c:f>
              <c:strCache>
                <c:ptCount val="2"/>
                <c:pt idx="0">
                  <c:v>CU Traits</c:v>
                </c:pt>
                <c:pt idx="1">
                  <c:v>Impulsivity/Narcissism</c:v>
                </c:pt>
              </c:strCache>
            </c:strRef>
          </c:cat>
          <c:val>
            <c:numRef>
              <c:f>Sheet1!$B$21:$C$21</c:f>
              <c:numCache>
                <c:formatCode>General</c:formatCode>
                <c:ptCount val="2"/>
                <c:pt idx="0">
                  <c:v>5.3</c:v>
                </c:pt>
                <c:pt idx="1">
                  <c:v>7.9</c:v>
                </c:pt>
              </c:numCache>
            </c:numRef>
          </c:val>
          <c:extLst>
            <c:ext xmlns:c16="http://schemas.microsoft.com/office/drawing/2014/chart" uri="{C3380CC4-5D6E-409C-BE32-E72D297353CC}">
              <c16:uniqueId val="{00000000-9521-4284-BB5F-C81F2804EE5C}"/>
            </c:ext>
          </c:extLst>
        </c:ser>
        <c:ser>
          <c:idx val="1"/>
          <c:order val="1"/>
          <c:tx>
            <c:strRef>
              <c:f>Sheet1!$A$22</c:f>
              <c:strCache>
                <c:ptCount val="1"/>
                <c:pt idx="0">
                  <c:v>Impulsive Conduct</c:v>
                </c:pt>
              </c:strCache>
            </c:strRef>
          </c:tx>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invertIfNegative val="0"/>
          <c:cat>
            <c:strRef>
              <c:f>Sheet1!$B$20:$C$20</c:f>
              <c:strCache>
                <c:ptCount val="2"/>
                <c:pt idx="0">
                  <c:v>CU Traits</c:v>
                </c:pt>
                <c:pt idx="1">
                  <c:v>Impulsivity/Narcissism</c:v>
                </c:pt>
              </c:strCache>
            </c:strRef>
          </c:cat>
          <c:val>
            <c:numRef>
              <c:f>Sheet1!$B$22:$C$22</c:f>
              <c:numCache>
                <c:formatCode>General</c:formatCode>
                <c:ptCount val="2"/>
                <c:pt idx="0">
                  <c:v>8.4</c:v>
                </c:pt>
                <c:pt idx="1">
                  <c:v>19.899999999999999</c:v>
                </c:pt>
              </c:numCache>
            </c:numRef>
          </c:val>
          <c:extLst>
            <c:ext xmlns:c16="http://schemas.microsoft.com/office/drawing/2014/chart" uri="{C3380CC4-5D6E-409C-BE32-E72D297353CC}">
              <c16:uniqueId val="{00000001-9521-4284-BB5F-C81F2804EE5C}"/>
            </c:ext>
          </c:extLst>
        </c:ser>
        <c:ser>
          <c:idx val="2"/>
          <c:order val="2"/>
          <c:tx>
            <c:strRef>
              <c:f>Sheet1!$A$23</c:f>
              <c:strCache>
                <c:ptCount val="1"/>
                <c:pt idx="0">
                  <c:v>CU Conduct</c:v>
                </c:pt>
              </c:strCache>
            </c:strRef>
          </c:tx>
          <c:spPr>
            <a:solidFill>
              <a:schemeClr val="accent6"/>
            </a:solidFill>
            <a:ln w="25400" cap="flat" cmpd="sng" algn="ctr">
              <a:solidFill>
                <a:schemeClr val="accent6">
                  <a:shade val="50000"/>
                </a:schemeClr>
              </a:solidFill>
              <a:prstDash val="solid"/>
            </a:ln>
            <a:effectLst/>
          </c:spPr>
          <c:invertIfNegative val="0"/>
          <c:cat>
            <c:strRef>
              <c:f>Sheet1!$B$20:$C$20</c:f>
              <c:strCache>
                <c:ptCount val="2"/>
                <c:pt idx="0">
                  <c:v>CU Traits</c:v>
                </c:pt>
                <c:pt idx="1">
                  <c:v>Impulsivity/Narcissism</c:v>
                </c:pt>
              </c:strCache>
            </c:strRef>
          </c:cat>
          <c:val>
            <c:numRef>
              <c:f>Sheet1!$B$23:$C$23</c:f>
              <c:numCache>
                <c:formatCode>General</c:formatCode>
                <c:ptCount val="2"/>
                <c:pt idx="0">
                  <c:v>16.100000000000001</c:v>
                </c:pt>
                <c:pt idx="1">
                  <c:v>22.4</c:v>
                </c:pt>
              </c:numCache>
            </c:numRef>
          </c:val>
          <c:extLst>
            <c:ext xmlns:c16="http://schemas.microsoft.com/office/drawing/2014/chart" uri="{C3380CC4-5D6E-409C-BE32-E72D297353CC}">
              <c16:uniqueId val="{00000002-9521-4284-BB5F-C81F2804EE5C}"/>
            </c:ext>
          </c:extLst>
        </c:ser>
        <c:dLbls>
          <c:showLegendKey val="0"/>
          <c:showVal val="0"/>
          <c:showCatName val="0"/>
          <c:showSerName val="0"/>
          <c:showPercent val="0"/>
          <c:showBubbleSize val="0"/>
        </c:dLbls>
        <c:gapWidth val="75"/>
        <c:shape val="box"/>
        <c:axId val="1933857936"/>
        <c:axId val="1933856304"/>
        <c:axId val="0"/>
      </c:bar3DChart>
      <c:catAx>
        <c:axId val="1933857936"/>
        <c:scaling>
          <c:orientation val="minMax"/>
        </c:scaling>
        <c:delete val="0"/>
        <c:axPos val="b"/>
        <c:numFmt formatCode="General" sourceLinked="0"/>
        <c:majorTickMark val="none"/>
        <c:minorTickMark val="none"/>
        <c:tickLblPos val="nextTo"/>
        <c:txPr>
          <a:bodyPr rot="0"/>
          <a:lstStyle/>
          <a:p>
            <a:pPr>
              <a:defRPr sz="1800">
                <a:solidFill>
                  <a:schemeClr val="bg1"/>
                </a:solidFill>
              </a:defRPr>
            </a:pPr>
            <a:endParaRPr lang="en-US"/>
          </a:p>
        </c:txPr>
        <c:crossAx val="1933856304"/>
        <c:crosses val="autoZero"/>
        <c:auto val="1"/>
        <c:lblAlgn val="ctr"/>
        <c:lblOffset val="100"/>
        <c:noMultiLvlLbl val="0"/>
      </c:catAx>
      <c:valAx>
        <c:axId val="1933856304"/>
        <c:scaling>
          <c:orientation val="minMax"/>
        </c:scaling>
        <c:delete val="0"/>
        <c:axPos val="l"/>
        <c:majorGridlines/>
        <c:numFmt formatCode="General" sourceLinked="1"/>
        <c:majorTickMark val="none"/>
        <c:minorTickMark val="none"/>
        <c:tickLblPos val="nextTo"/>
        <c:spPr>
          <a:ln w="9525">
            <a:noFill/>
          </a:ln>
        </c:spPr>
        <c:txPr>
          <a:bodyPr/>
          <a:lstStyle/>
          <a:p>
            <a:pPr>
              <a:defRPr sz="1200">
                <a:solidFill>
                  <a:schemeClr val="bg1"/>
                </a:solidFill>
              </a:defRPr>
            </a:pPr>
            <a:endParaRPr lang="en-US"/>
          </a:p>
        </c:txPr>
        <c:crossAx val="1933857936"/>
        <c:crosses val="autoZero"/>
        <c:crossBetween val="between"/>
      </c:valAx>
    </c:plotArea>
    <c:legend>
      <c:legendPos val="b"/>
      <c:layout>
        <c:manualLayout>
          <c:xMode val="edge"/>
          <c:yMode val="edge"/>
          <c:x val="0.17738600471551225"/>
          <c:y val="0.87742989363171886"/>
          <c:w val="0.66076471373281764"/>
          <c:h val="6.7014550812727475E-2"/>
        </c:manualLayout>
      </c:layout>
      <c:overlay val="0"/>
      <c:txPr>
        <a:bodyPr/>
        <a:lstStyle/>
        <a:p>
          <a:pPr>
            <a:defRPr sz="1400">
              <a:solidFill>
                <a:schemeClr val="bg1"/>
              </a:solidFill>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spPr>
        <a:noFill/>
        <a:ln w="25400">
          <a:noFill/>
        </a:ln>
      </c:spPr>
    </c:backWall>
    <c:plotArea>
      <c:layout/>
      <c:bar3DChart>
        <c:barDir val="col"/>
        <c:grouping val="clustered"/>
        <c:varyColors val="0"/>
        <c:ser>
          <c:idx val="0"/>
          <c:order val="0"/>
          <c:tx>
            <c:strRef>
              <c:f>Sheet1!$A$16</c:f>
              <c:strCache>
                <c:ptCount val="1"/>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cat>
            <c:strRef>
              <c:f>Sheet1!$B$15:$E$15</c:f>
              <c:strCache>
                <c:ptCount val="4"/>
                <c:pt idx="0">
                  <c:v>Control (n=68)</c:v>
                </c:pt>
                <c:pt idx="1">
                  <c:v>ADHD (n=58)</c:v>
                </c:pt>
                <c:pt idx="2">
                  <c:v>+ODD/CD (n=12)</c:v>
                </c:pt>
                <c:pt idx="3">
                  <c:v>+CU (n=16)</c:v>
                </c:pt>
              </c:strCache>
            </c:strRef>
          </c:cat>
          <c:val>
            <c:numRef>
              <c:f>Sheet1!$B$16:$E$16</c:f>
              <c:numCache>
                <c:formatCode>General</c:formatCode>
                <c:ptCount val="4"/>
                <c:pt idx="0">
                  <c:v>242</c:v>
                </c:pt>
              </c:numCache>
            </c:numRef>
          </c:val>
          <c:extLst>
            <c:ext xmlns:c16="http://schemas.microsoft.com/office/drawing/2014/chart" uri="{C3380CC4-5D6E-409C-BE32-E72D297353CC}">
              <c16:uniqueId val="{00000000-6969-46E3-9CB6-BADF13E59F4C}"/>
            </c:ext>
          </c:extLst>
        </c:ser>
        <c:ser>
          <c:idx val="1"/>
          <c:order val="1"/>
          <c:tx>
            <c:strRef>
              <c:f>Sheet1!$A$17</c:f>
              <c:strCache>
                <c:ptCount val="1"/>
              </c:strCache>
            </c:strRef>
          </c:tx>
          <c:invertIfNegative val="0"/>
          <c:dPt>
            <c:idx val="1"/>
            <c:invertIfNegative val="0"/>
            <c:bubble3D val="0"/>
            <c:spPr>
              <a:solidFill>
                <a:schemeClr val="accent5"/>
              </a:solidFill>
              <a:ln w="25400" cap="flat" cmpd="sng" algn="ctr">
                <a:solidFill>
                  <a:schemeClr val="accent5">
                    <a:shade val="50000"/>
                  </a:schemeClr>
                </a:solidFill>
                <a:prstDash val="solid"/>
              </a:ln>
              <a:effectLst/>
            </c:spPr>
            <c:extLst>
              <c:ext xmlns:c16="http://schemas.microsoft.com/office/drawing/2014/chart" uri="{C3380CC4-5D6E-409C-BE32-E72D297353CC}">
                <c16:uniqueId val="{00000002-6969-46E3-9CB6-BADF13E59F4C}"/>
              </c:ext>
            </c:extLst>
          </c:dPt>
          <c:dPt>
            <c:idx val="2"/>
            <c:invertIfNegative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4-6969-46E3-9CB6-BADF13E59F4C}"/>
              </c:ext>
            </c:extLst>
          </c:dPt>
          <c:cat>
            <c:strRef>
              <c:f>Sheet1!$B$15:$E$15</c:f>
              <c:strCache>
                <c:ptCount val="4"/>
                <c:pt idx="0">
                  <c:v>Control (n=68)</c:v>
                </c:pt>
                <c:pt idx="1">
                  <c:v>ADHD (n=58)</c:v>
                </c:pt>
                <c:pt idx="2">
                  <c:v>+ODD/CD (n=12)</c:v>
                </c:pt>
                <c:pt idx="3">
                  <c:v>+CU (n=16)</c:v>
                </c:pt>
              </c:strCache>
            </c:strRef>
          </c:cat>
          <c:val>
            <c:numRef>
              <c:f>Sheet1!$B$17:$E$17</c:f>
              <c:numCache>
                <c:formatCode>General</c:formatCode>
                <c:ptCount val="4"/>
                <c:pt idx="1">
                  <c:v>236</c:v>
                </c:pt>
                <c:pt idx="2">
                  <c:v>203</c:v>
                </c:pt>
              </c:numCache>
            </c:numRef>
          </c:val>
          <c:extLst>
            <c:ext xmlns:c16="http://schemas.microsoft.com/office/drawing/2014/chart" uri="{C3380CC4-5D6E-409C-BE32-E72D297353CC}">
              <c16:uniqueId val="{00000005-6969-46E3-9CB6-BADF13E59F4C}"/>
            </c:ext>
          </c:extLst>
        </c:ser>
        <c:ser>
          <c:idx val="2"/>
          <c:order val="2"/>
          <c:tx>
            <c:strRef>
              <c:f>Sheet1!$A$18</c:f>
              <c:strCache>
                <c:ptCount val="1"/>
              </c:strCache>
            </c:strRef>
          </c:tx>
          <c:spPr>
            <a:solidFill>
              <a:schemeClr val="accent6"/>
            </a:solidFill>
            <a:ln w="25400" cap="flat" cmpd="sng" algn="ctr">
              <a:solidFill>
                <a:schemeClr val="accent6">
                  <a:shade val="50000"/>
                </a:schemeClr>
              </a:solidFill>
              <a:prstDash val="solid"/>
            </a:ln>
            <a:effectLst/>
          </c:spPr>
          <c:invertIfNegative val="0"/>
          <c:cat>
            <c:strRef>
              <c:f>Sheet1!$B$15:$E$15</c:f>
              <c:strCache>
                <c:ptCount val="4"/>
                <c:pt idx="0">
                  <c:v>Control (n=68)</c:v>
                </c:pt>
                <c:pt idx="1">
                  <c:v>ADHD (n=58)</c:v>
                </c:pt>
                <c:pt idx="2">
                  <c:v>+ODD/CD (n=12)</c:v>
                </c:pt>
                <c:pt idx="3">
                  <c:v>+CU (n=16)</c:v>
                </c:pt>
              </c:strCache>
            </c:strRef>
          </c:cat>
          <c:val>
            <c:numRef>
              <c:f>Sheet1!$B$18:$E$18</c:f>
              <c:numCache>
                <c:formatCode>General</c:formatCode>
                <c:ptCount val="4"/>
                <c:pt idx="3">
                  <c:v>306</c:v>
                </c:pt>
              </c:numCache>
            </c:numRef>
          </c:val>
          <c:extLst>
            <c:ext xmlns:c16="http://schemas.microsoft.com/office/drawing/2014/chart" uri="{C3380CC4-5D6E-409C-BE32-E72D297353CC}">
              <c16:uniqueId val="{00000006-6969-46E3-9CB6-BADF13E59F4C}"/>
            </c:ext>
          </c:extLst>
        </c:ser>
        <c:dLbls>
          <c:showLegendKey val="0"/>
          <c:showVal val="0"/>
          <c:showCatName val="0"/>
          <c:showSerName val="0"/>
          <c:showPercent val="0"/>
          <c:showBubbleSize val="0"/>
        </c:dLbls>
        <c:gapWidth val="150"/>
        <c:shape val="box"/>
        <c:axId val="1933858480"/>
        <c:axId val="1933855216"/>
        <c:axId val="0"/>
      </c:bar3DChart>
      <c:catAx>
        <c:axId val="1933858480"/>
        <c:scaling>
          <c:orientation val="minMax"/>
        </c:scaling>
        <c:delete val="0"/>
        <c:axPos val="b"/>
        <c:numFmt formatCode="General" sourceLinked="0"/>
        <c:majorTickMark val="out"/>
        <c:minorTickMark val="none"/>
        <c:tickLblPos val="nextTo"/>
        <c:txPr>
          <a:bodyPr/>
          <a:lstStyle/>
          <a:p>
            <a:pPr>
              <a:defRPr sz="1800">
                <a:solidFill>
                  <a:schemeClr val="bg1"/>
                </a:solidFill>
                <a:latin typeface="Times New Roman" panose="02020603050405020304" pitchFamily="18" charset="0"/>
                <a:cs typeface="Times New Roman" panose="02020603050405020304" pitchFamily="18" charset="0"/>
              </a:defRPr>
            </a:pPr>
            <a:endParaRPr lang="en-US"/>
          </a:p>
        </c:txPr>
        <c:crossAx val="1933855216"/>
        <c:crosses val="autoZero"/>
        <c:auto val="1"/>
        <c:lblAlgn val="ctr"/>
        <c:lblOffset val="100"/>
        <c:noMultiLvlLbl val="0"/>
      </c:catAx>
      <c:valAx>
        <c:axId val="1933855216"/>
        <c:scaling>
          <c:orientation val="minMax"/>
        </c:scaling>
        <c:delete val="0"/>
        <c:axPos val="l"/>
        <c:majorGridlines/>
        <c:numFmt formatCode="General" sourceLinked="1"/>
        <c:majorTickMark val="out"/>
        <c:minorTickMark val="none"/>
        <c:tickLblPos val="nextTo"/>
        <c:txPr>
          <a:bodyPr/>
          <a:lstStyle/>
          <a:p>
            <a:pPr>
              <a:defRPr sz="1800">
                <a:solidFill>
                  <a:schemeClr val="bg1"/>
                </a:solidFill>
              </a:defRPr>
            </a:pPr>
            <a:endParaRPr lang="en-US"/>
          </a:p>
        </c:txPr>
        <c:crossAx val="193385848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0.38542</cdr:x>
      <cdr:y>0.12281</cdr:y>
    </cdr:from>
    <cdr:to>
      <cdr:x>0.51042</cdr:x>
      <cdr:y>0.33333</cdr:y>
    </cdr:to>
    <cdr:sp macro="" textlink="">
      <cdr:nvSpPr>
        <cdr:cNvPr id="2" name="TextBox 1"/>
        <cdr:cNvSpPr txBox="1"/>
      </cdr:nvSpPr>
      <cdr:spPr>
        <a:xfrm xmlns:a="http://schemas.openxmlformats.org/drawingml/2006/main">
          <a:off x="2819400" y="5334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08" tIns="46203" rIns="92408" bIns="46203" rtlCol="0"/>
          <a:lstStyle>
            <a:lvl1pPr algn="l">
              <a:defRPr sz="13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08" tIns="46203" rIns="92408" bIns="46203" rtlCol="0"/>
          <a:lstStyle>
            <a:lvl1pPr algn="r">
              <a:defRPr sz="1300"/>
            </a:lvl1pPr>
          </a:lstStyle>
          <a:p>
            <a:fld id="{9081DBE6-8439-4E0F-874A-B7CFD13C72CA}" type="datetimeFigureOut">
              <a:rPr lang="en-US" smtClean="0"/>
              <a:pPr/>
              <a:t>10/6/2021</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08" tIns="46203" rIns="92408" bIns="46203" rtlCol="0" anchor="b"/>
          <a:lstStyle>
            <a:lvl1pPr algn="l">
              <a:defRPr sz="13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08" tIns="46203" rIns="92408" bIns="46203" rtlCol="0" anchor="b"/>
          <a:lstStyle>
            <a:lvl1pPr algn="r">
              <a:defRPr sz="1300"/>
            </a:lvl1pPr>
          </a:lstStyle>
          <a:p>
            <a:fld id="{434A0FF0-F7D1-4A0B-952B-08DBD15CD0DB}" type="slidenum">
              <a:rPr lang="en-US" smtClean="0"/>
              <a:pPr/>
              <a:t>‹#›</a:t>
            </a:fld>
            <a:endParaRPr lang="en-US"/>
          </a:p>
        </p:txBody>
      </p:sp>
    </p:spTree>
    <p:extLst>
      <p:ext uri="{BB962C8B-B14F-4D97-AF65-F5344CB8AC3E}">
        <p14:creationId xmlns:p14="http://schemas.microsoft.com/office/powerpoint/2010/main" val="145290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08" tIns="46203" rIns="92408" bIns="46203" rtlCol="0"/>
          <a:lstStyle>
            <a:lvl1pPr algn="l">
              <a:defRPr sz="13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08" tIns="46203" rIns="92408" bIns="46203" rtlCol="0"/>
          <a:lstStyle>
            <a:lvl1pPr algn="r">
              <a:defRPr sz="1300"/>
            </a:lvl1pPr>
          </a:lstStyle>
          <a:p>
            <a:fld id="{7405D0C8-7B15-423A-9762-4B1A94B89177}" type="datetimeFigureOut">
              <a:rPr lang="en-US" smtClean="0"/>
              <a:pPr/>
              <a:t>10/6/2021</a:t>
            </a:fld>
            <a:endParaRPr lang="en-US"/>
          </a:p>
        </p:txBody>
      </p:sp>
      <p:sp>
        <p:nvSpPr>
          <p:cNvPr id="4" name="Slide Image Placeholder 3"/>
          <p:cNvSpPr>
            <a:spLocks noGrp="1" noRot="1" noChangeAspect="1"/>
          </p:cNvSpPr>
          <p:nvPr>
            <p:ph type="sldImg" idx="2"/>
          </p:nvPr>
        </p:nvSpPr>
        <p:spPr>
          <a:xfrm>
            <a:off x="1179513" y="696913"/>
            <a:ext cx="4651375" cy="3487737"/>
          </a:xfrm>
          <a:prstGeom prst="rect">
            <a:avLst/>
          </a:prstGeom>
          <a:noFill/>
          <a:ln w="12700">
            <a:solidFill>
              <a:prstClr val="black"/>
            </a:solidFill>
          </a:ln>
        </p:spPr>
        <p:txBody>
          <a:bodyPr vert="horz" lIns="92408" tIns="46203" rIns="92408" bIns="4620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08" tIns="46203" rIns="92408" bIns="462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08" tIns="46203" rIns="92408" bIns="46203" rtlCol="0" anchor="b"/>
          <a:lstStyle>
            <a:lvl1pPr algn="l">
              <a:defRPr sz="13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08" tIns="46203" rIns="92408" bIns="46203" rtlCol="0" anchor="b"/>
          <a:lstStyle>
            <a:lvl1pPr algn="r">
              <a:defRPr sz="1300"/>
            </a:lvl1pPr>
          </a:lstStyle>
          <a:p>
            <a:fld id="{B41A3C4B-54DB-468A-801C-C3585F2D6A93}" type="slidenum">
              <a:rPr lang="en-US" smtClean="0"/>
              <a:pPr/>
              <a:t>‹#›</a:t>
            </a:fld>
            <a:endParaRPr lang="en-US"/>
          </a:p>
        </p:txBody>
      </p:sp>
    </p:spTree>
    <p:extLst>
      <p:ext uri="{BB962C8B-B14F-4D97-AF65-F5344CB8AC3E}">
        <p14:creationId xmlns:p14="http://schemas.microsoft.com/office/powerpoint/2010/main" val="1913080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9042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9372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23597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5079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00681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1177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93486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80116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749062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392864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075635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3297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95219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6958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21211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9749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707800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43067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523715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553063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450421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51122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5871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347772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13521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5364382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084817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399049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57807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838460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3445815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584252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25436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893477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775868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872928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900287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56423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7102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283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0358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A3C4B-54DB-468A-801C-C3585F2D6A9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4435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5432931"/>
            <a:ext cx="9143999" cy="53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7" name="Rectangle 16"/>
          <p:cNvSpPr/>
          <p:nvPr userDrawn="1"/>
        </p:nvSpPr>
        <p:spPr>
          <a:xfrm>
            <a:off x="7877613" y="5520367"/>
            <a:ext cx="1266386" cy="36345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6" name="Rectangle 15"/>
          <p:cNvSpPr/>
          <p:nvPr userDrawn="1"/>
        </p:nvSpPr>
        <p:spPr>
          <a:xfrm>
            <a:off x="649306" y="5518700"/>
            <a:ext cx="7123094" cy="3634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Rectangle 14"/>
          <p:cNvSpPr/>
          <p:nvPr userDrawn="1"/>
        </p:nvSpPr>
        <p:spPr>
          <a:xfrm>
            <a:off x="1" y="5511397"/>
            <a:ext cx="553819" cy="3651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1949"/>
              </a:solidFill>
            </a:endParaRPr>
          </a:p>
        </p:txBody>
      </p:sp>
      <p:sp>
        <p:nvSpPr>
          <p:cNvPr id="12" name="Rectangle 11"/>
          <p:cNvSpPr/>
          <p:nvPr userDrawn="1"/>
        </p:nvSpPr>
        <p:spPr>
          <a:xfrm>
            <a:off x="0" y="0"/>
            <a:ext cx="9144000" cy="1690033"/>
          </a:xfrm>
          <a:prstGeom prst="rect">
            <a:avLst/>
          </a:prstGeom>
          <a:solidFill>
            <a:schemeClr val="bg1">
              <a:lumMod val="75000"/>
            </a:schemeClr>
          </a:solidFill>
          <a:ln>
            <a:noFill/>
          </a:ln>
          <a:effectLst>
            <a:outerShdw blurRad="1651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Rectangle 9"/>
          <p:cNvSpPr/>
          <p:nvPr/>
        </p:nvSpPr>
        <p:spPr>
          <a:xfrm>
            <a:off x="0" y="5967630"/>
            <a:ext cx="9144000" cy="890370"/>
          </a:xfrm>
          <a:prstGeom prst="rect">
            <a:avLst/>
          </a:prstGeom>
          <a:gradFill flip="none" rotWithShape="1">
            <a:gsLst>
              <a:gs pos="0">
                <a:schemeClr val="tx2"/>
              </a:gs>
              <a:gs pos="100000">
                <a:schemeClr val="tx2">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0" y="220008"/>
            <a:ext cx="9144000" cy="1470025"/>
          </a:xfrm>
          <a:noFill/>
        </p:spPr>
        <p:txBody>
          <a:bodyPr/>
          <a:lstStyle>
            <a:lvl1pPr>
              <a:defRPr>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0099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7877614" y="5517033"/>
            <a:ext cx="1266386" cy="365125"/>
          </a:xfrm>
          <a:noFill/>
          <a:ln>
            <a:noFill/>
          </a:ln>
        </p:spPr>
        <p:txBody>
          <a:bodyPr/>
          <a:lstStyle>
            <a:lvl1pPr>
              <a:defRPr>
                <a:solidFill>
                  <a:schemeClr val="bg1"/>
                </a:solidFill>
              </a:defRPr>
            </a:lvl1pPr>
          </a:lstStyle>
          <a:p>
            <a:fld id="{A41896A1-1D21-4542-8513-A7CDFBFA01BB}" type="datetime1">
              <a:rPr lang="en-US" smtClean="0">
                <a:solidFill>
                  <a:srgbClr val="FFFFFF"/>
                </a:solidFill>
              </a:rPr>
              <a:pPr/>
              <a:t>10/6/2021</a:t>
            </a:fld>
            <a:endParaRPr lang="en-US" dirty="0">
              <a:solidFill>
                <a:srgbClr val="FFFFFF"/>
              </a:solidFill>
            </a:endParaRPr>
          </a:p>
        </p:txBody>
      </p:sp>
      <p:sp>
        <p:nvSpPr>
          <p:cNvPr id="8" name="Footer Placeholder 7"/>
          <p:cNvSpPr>
            <a:spLocks noGrp="1"/>
          </p:cNvSpPr>
          <p:nvPr>
            <p:ph type="ftr" sz="quarter" idx="11"/>
          </p:nvPr>
        </p:nvSpPr>
        <p:spPr>
          <a:xfrm>
            <a:off x="649306" y="5511397"/>
            <a:ext cx="7123094" cy="365125"/>
          </a:xfrm>
          <a:noFill/>
        </p:spPr>
        <p:txBody>
          <a:bodyPr/>
          <a:lstStyle>
            <a:lvl1pPr>
              <a:defRPr sz="1400">
                <a:solidFill>
                  <a:schemeClr val="bg1"/>
                </a:solidFill>
              </a:defRPr>
            </a:lvl1pPr>
          </a:lstStyle>
          <a:p>
            <a:endParaRPr lang="en-US" dirty="0">
              <a:solidFill>
                <a:srgbClr val="FFFFFF"/>
              </a:solidFill>
            </a:endParaRPr>
          </a:p>
        </p:txBody>
      </p:sp>
      <p:sp>
        <p:nvSpPr>
          <p:cNvPr id="9" name="Slide Number Placeholder 8"/>
          <p:cNvSpPr>
            <a:spLocks noGrp="1"/>
          </p:cNvSpPr>
          <p:nvPr>
            <p:ph type="sldNum" sz="quarter" idx="12"/>
          </p:nvPr>
        </p:nvSpPr>
        <p:spPr>
          <a:xfrm>
            <a:off x="0" y="5518700"/>
            <a:ext cx="553820" cy="365125"/>
          </a:xfrm>
          <a:noFill/>
        </p:spPr>
        <p:txBody>
          <a:bodyPr/>
          <a:lstStyle>
            <a:lvl1pPr algn="l">
              <a:defRPr>
                <a:solidFill>
                  <a:srgbClr val="FFFFFF"/>
                </a:solidFill>
              </a:defRPr>
            </a:lvl1pPr>
          </a:lstStyle>
          <a:p>
            <a:fld id="{FA84A37A-AFC2-4A01-80A1-FC20F2C0D5BB}" type="slidenum">
              <a:rPr lang="en-US" smtClean="0"/>
              <a:pPr/>
              <a:t>‹#›</a:t>
            </a:fld>
            <a:endParaRPr lang="en-US" dirty="0"/>
          </a:p>
        </p:txBody>
      </p:sp>
      <p:pic>
        <p:nvPicPr>
          <p:cNvPr id="11" name="Picture 10"/>
          <p:cNvPicPr>
            <a:picLocks noChangeAspect="1"/>
          </p:cNvPicPr>
          <p:nvPr/>
        </p:nvPicPr>
        <p:blipFill>
          <a:blip r:embed="rId2"/>
          <a:stretch>
            <a:fillRect/>
          </a:stretch>
        </p:blipFill>
        <p:spPr>
          <a:xfrm>
            <a:off x="187320" y="6065178"/>
            <a:ext cx="3154698" cy="705946"/>
          </a:xfrm>
          <a:prstGeom prst="rect">
            <a:avLst/>
          </a:prstGeom>
        </p:spPr>
      </p:pic>
      <p:sp>
        <p:nvSpPr>
          <p:cNvPr id="5" name="Text Placeholder 4"/>
          <p:cNvSpPr>
            <a:spLocks noGrp="1"/>
          </p:cNvSpPr>
          <p:nvPr>
            <p:ph type="body" sz="quarter" idx="13" hasCustomPrompt="1"/>
          </p:nvPr>
        </p:nvSpPr>
        <p:spPr>
          <a:xfrm>
            <a:off x="3561240" y="6075363"/>
            <a:ext cx="3221044" cy="704850"/>
          </a:xfrm>
        </p:spPr>
        <p:txBody>
          <a:bodyPr>
            <a:normAutofit/>
          </a:bodyPr>
          <a:lstStyle>
            <a:lvl1pPr marL="0" indent="0">
              <a:buNone/>
              <a:defRPr sz="1200" baseline="0">
                <a:solidFill>
                  <a:srgbClr val="FFFFFF"/>
                </a:solidFill>
                <a:latin typeface="Arial"/>
                <a:cs typeface="Arial"/>
              </a:defRPr>
            </a:lvl1pPr>
          </a:lstStyle>
          <a:p>
            <a:pPr lvl="0"/>
            <a:r>
              <a:rPr lang="en-US" dirty="0"/>
              <a:t>Click to edit contact information</a:t>
            </a:r>
          </a:p>
        </p:txBody>
      </p:sp>
      <p:sp>
        <p:nvSpPr>
          <p:cNvPr id="6" name="TextBox 5"/>
          <p:cNvSpPr txBox="1"/>
          <p:nvPr userDrawn="1"/>
        </p:nvSpPr>
        <p:spPr>
          <a:xfrm>
            <a:off x="6782284" y="6318548"/>
            <a:ext cx="1980231" cy="461665"/>
          </a:xfrm>
          <a:prstGeom prst="rect">
            <a:avLst/>
          </a:prstGeom>
          <a:noFill/>
        </p:spPr>
        <p:txBody>
          <a:bodyPr wrap="square" rtlCol="0">
            <a:spAutoFit/>
          </a:bodyPr>
          <a:lstStyle/>
          <a:p>
            <a:pPr defTabSz="457200"/>
            <a:r>
              <a:rPr lang="en-US" sz="1200" dirty="0">
                <a:solidFill>
                  <a:srgbClr val="FFFFFF"/>
                </a:solidFill>
                <a:latin typeface="Arial"/>
              </a:rPr>
              <a:t>2000 Lakeshore Dr.</a:t>
            </a:r>
          </a:p>
          <a:p>
            <a:pPr defTabSz="457200"/>
            <a:r>
              <a:rPr lang="en-US" sz="1200" dirty="0">
                <a:solidFill>
                  <a:srgbClr val="FFFFFF"/>
                </a:solidFill>
                <a:latin typeface="Arial"/>
              </a:rPr>
              <a:t>New Orleans, LA 70148</a:t>
            </a:r>
          </a:p>
        </p:txBody>
      </p:sp>
    </p:spTree>
    <p:extLst>
      <p:ext uri="{BB962C8B-B14F-4D97-AF65-F5344CB8AC3E}">
        <p14:creationId xmlns:p14="http://schemas.microsoft.com/office/powerpoint/2010/main" val="142266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6770C50-9B21-4347-A264-13D87C6707DE}" type="datetime1">
              <a:rPr lang="en-US"/>
              <a:pPr>
                <a:defRPr/>
              </a:pPr>
              <a:t>10/6/2021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444EECC-6319-445D-BE56-974A78A0F055}" type="slidenum">
              <a:rPr lang="en-US" altLang="en-US"/>
              <a:pPr/>
              <a:t>‹#›</a:t>
            </a:fld>
            <a:endParaRPr lang="en-US" altLang="en-US"/>
          </a:p>
        </p:txBody>
      </p:sp>
    </p:spTree>
    <p:extLst>
      <p:ext uri="{BB962C8B-B14F-4D97-AF65-F5344CB8AC3E}">
        <p14:creationId xmlns:p14="http://schemas.microsoft.com/office/powerpoint/2010/main" val="770955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0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9627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3780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758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277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1665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7251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4557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2384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0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EC71B7E-74E9-496D-99F9-DA96275A826E}" type="datetime1">
              <a:rPr lang="en-US"/>
              <a:pPr>
                <a:defRPr/>
              </a:pPr>
              <a:t>10/6/2021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F0604A7-8C9B-4FF5-BEEA-CF745E123304}" type="slidenum">
              <a:rPr lang="en-US" altLang="en-US"/>
              <a:pPr/>
              <a:t>‹#›</a:t>
            </a:fld>
            <a:endParaRPr lang="en-US" altLang="en-US"/>
          </a:p>
        </p:txBody>
      </p:sp>
    </p:spTree>
    <p:extLst>
      <p:ext uri="{BB962C8B-B14F-4D97-AF65-F5344CB8AC3E}">
        <p14:creationId xmlns:p14="http://schemas.microsoft.com/office/powerpoint/2010/main" val="42576082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728006"/>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40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8019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6643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7313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351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9145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8571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7051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047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993427B-DB77-4C32-A4CF-298CE3157C9C}" type="datetime1">
              <a:rPr lang="en-US"/>
              <a:pPr>
                <a:defRPr/>
              </a:pPr>
              <a:t>10/6/2021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1C83FF-CF98-4DC5-B517-1A4C1322EE4E}" type="slidenum">
              <a:rPr lang="en-US" altLang="en-US"/>
              <a:pPr/>
              <a:t>‹#›</a:t>
            </a:fld>
            <a:endParaRPr lang="en-US" altLang="en-US"/>
          </a:p>
        </p:txBody>
      </p:sp>
    </p:spTree>
    <p:extLst>
      <p:ext uri="{BB962C8B-B14F-4D97-AF65-F5344CB8AC3E}">
        <p14:creationId xmlns:p14="http://schemas.microsoft.com/office/powerpoint/2010/main" val="347095252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12670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9686816"/>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7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4092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70412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7489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6674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22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07707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585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6874E68-026B-4700-B9C3-CB611782616D}" type="datetime1">
              <a:rPr lang="en-US"/>
              <a:pPr>
                <a:defRPr/>
              </a:pPr>
              <a:t>10/6/2021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322517B-6145-443F-B2B6-C11786B01EA0}" type="slidenum">
              <a:rPr lang="en-US" altLang="en-US"/>
              <a:pPr/>
              <a:t>‹#›</a:t>
            </a:fld>
            <a:endParaRPr lang="en-US" altLang="en-US"/>
          </a:p>
        </p:txBody>
      </p:sp>
    </p:spTree>
    <p:extLst>
      <p:ext uri="{BB962C8B-B14F-4D97-AF65-F5344CB8AC3E}">
        <p14:creationId xmlns:p14="http://schemas.microsoft.com/office/powerpoint/2010/main" val="5132987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540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505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941518"/>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369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037287"/>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227314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3768644"/>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802292"/>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2530172"/>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70305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439C01-44AD-43A5-85DE-6E96D1D87C12}" type="datetime1">
              <a:rPr lang="en-US"/>
              <a:pPr>
                <a:defRPr/>
              </a:pPr>
              <a:t>10/6/2021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65CD149-8326-4C8A-A330-486874513067}" type="slidenum">
              <a:rPr lang="en-US" altLang="en-US"/>
              <a:pPr/>
              <a:t>‹#›</a:t>
            </a:fld>
            <a:endParaRPr lang="en-US" altLang="en-US"/>
          </a:p>
        </p:txBody>
      </p:sp>
    </p:spTree>
    <p:extLst>
      <p:ext uri="{BB962C8B-B14F-4D97-AF65-F5344CB8AC3E}">
        <p14:creationId xmlns:p14="http://schemas.microsoft.com/office/powerpoint/2010/main" val="3341853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731911"/>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24883"/>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738468"/>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normAutofit/>
          </a:bodyPr>
          <a:lstStyle>
            <a:lvl1pPr algn="ctr">
              <a:defRPr sz="4200">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100">
                <a:latin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sz="1050">
                <a:latin typeface="Cambria" panose="02040503050406030204" pitchFamily="18" charset="0"/>
              </a:defRPr>
            </a:lvl1p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sz="1050">
                <a:latin typeface="Cambria" panose="02040503050406030204" pitchFamily="18"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50">
                <a:latin typeface="Cambria" panose="02040503050406030204" pitchFamily="18" charset="0"/>
              </a:defRPr>
            </a:lvl1p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3027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198244" cy="914400"/>
          </a:xfrm>
        </p:spPr>
        <p:txBody>
          <a:bodyPr/>
          <a:lstStyle>
            <a:lvl1pPr>
              <a:defRPr>
                <a:latin typeface="Cambria" panose="02040503050406030204" pitchFamily="18" charset="0"/>
              </a:defRPr>
            </a:lvl1pPr>
          </a:lstStyle>
          <a:p>
            <a:r>
              <a:rPr lang="en-US" dirty="0"/>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185" r="49765"/>
          <a:stretch/>
        </p:blipFill>
        <p:spPr>
          <a:xfrm>
            <a:off x="45720" y="5834814"/>
            <a:ext cx="9052560" cy="1023187"/>
          </a:xfrm>
          <a:prstGeom prst="rect">
            <a:avLst/>
          </a:prstGeom>
        </p:spPr>
      </p:pic>
      <p:sp>
        <p:nvSpPr>
          <p:cNvPr id="3" name="Content Placeholder 2"/>
          <p:cNvSpPr>
            <a:spLocks noGrp="1"/>
          </p:cNvSpPr>
          <p:nvPr>
            <p:ph idx="1"/>
          </p:nvPr>
        </p:nvSpPr>
        <p:spPr>
          <a:xfrm>
            <a:off x="628650" y="1539875"/>
            <a:ext cx="7886700" cy="4389120"/>
          </a:xfrm>
        </p:spPr>
        <p:txBody>
          <a:bodyPr/>
          <a:lstStyle>
            <a:lvl1pPr>
              <a:defRPr sz="1800">
                <a:latin typeface="Cambria" panose="02040503050406030204" pitchFamily="18" charset="0"/>
              </a:defRPr>
            </a:lvl1pPr>
            <a:lvl2pPr>
              <a:defRPr sz="1650">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sz="105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2626" y="165100"/>
            <a:ext cx="970723" cy="1289304"/>
          </a:xfrm>
          <a:prstGeom prst="rect">
            <a:avLst/>
          </a:prstGeom>
        </p:spPr>
      </p:pic>
      <p:sp>
        <p:nvSpPr>
          <p:cNvPr id="9" name="Rectangle 8"/>
          <p:cNvSpPr/>
          <p:nvPr userDrawn="1"/>
        </p:nvSpPr>
        <p:spPr>
          <a:xfrm>
            <a:off x="-22860" y="6345936"/>
            <a:ext cx="9189720"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prstClr val="white"/>
                </a:solidFill>
                <a:latin typeface="Cambria" panose="02040503050406030204" pitchFamily="18" charset="0"/>
              </a:rPr>
              <a:t>SCCAP53.org				effectivechildtherapy.org</a:t>
            </a:r>
          </a:p>
        </p:txBody>
      </p:sp>
    </p:spTree>
    <p:extLst>
      <p:ext uri="{BB962C8B-B14F-4D97-AF65-F5344CB8AC3E}">
        <p14:creationId xmlns:p14="http://schemas.microsoft.com/office/powerpoint/2010/main" val="17739125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0360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2205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788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6331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378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46DC223-ED16-4135-BC74-973A41A824CE}" type="datetime1">
              <a:rPr lang="en-US"/>
              <a:pPr>
                <a:defRPr/>
              </a:pPr>
              <a:t>10/6/2021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EB9184A-0E7C-477F-BD5A-E89094255EBD}" type="slidenum">
              <a:rPr lang="en-US" altLang="en-US"/>
              <a:pPr/>
              <a:t>‹#›</a:t>
            </a:fld>
            <a:endParaRPr lang="en-US" altLang="en-US"/>
          </a:p>
        </p:txBody>
      </p:sp>
    </p:spTree>
    <p:extLst>
      <p:ext uri="{BB962C8B-B14F-4D97-AF65-F5344CB8AC3E}">
        <p14:creationId xmlns:p14="http://schemas.microsoft.com/office/powerpoint/2010/main" val="23259465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733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91785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4120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788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FD310F-008F-4789-9EF7-3CDC81B44123}" type="datetime1">
              <a:rPr lang="en-US"/>
              <a:pPr>
                <a:defRPr/>
              </a:pPr>
              <a:t>10/6/2021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8023B24-903C-4B01-88FB-7D1A92BF9347}" type="slidenum">
              <a:rPr lang="en-US" altLang="en-US"/>
              <a:pPr/>
              <a:t>‹#›</a:t>
            </a:fld>
            <a:endParaRPr lang="en-US" altLang="en-US"/>
          </a:p>
        </p:txBody>
      </p:sp>
    </p:spTree>
    <p:extLst>
      <p:ext uri="{BB962C8B-B14F-4D97-AF65-F5344CB8AC3E}">
        <p14:creationId xmlns:p14="http://schemas.microsoft.com/office/powerpoint/2010/main" val="2455002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46E38A-CD7D-42DA-9521-07DE8761EC2B}" type="datetime1">
              <a:rPr lang="en-US"/>
              <a:pPr>
                <a:defRPr/>
              </a:pPr>
              <a:t>10/6/2021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FCB98F3-9D66-46B0-807F-8B7E9906C031}" type="slidenum">
              <a:rPr lang="en-US" altLang="en-US"/>
              <a:pPr/>
              <a:t>‹#›</a:t>
            </a:fld>
            <a:endParaRPr lang="en-US" altLang="en-US"/>
          </a:p>
        </p:txBody>
      </p:sp>
    </p:spTree>
    <p:extLst>
      <p:ext uri="{BB962C8B-B14F-4D97-AF65-F5344CB8AC3E}">
        <p14:creationId xmlns:p14="http://schemas.microsoft.com/office/powerpoint/2010/main" val="752115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43CC23-4C08-43FB-B34A-FC6483F47CEC}" type="datetime1">
              <a:rPr lang="en-US"/>
              <a:pPr>
                <a:defRPr/>
              </a:pPr>
              <a:t>10/6/2021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780CCE-72DF-49A9-B2CF-899A095C75DE}" type="slidenum">
              <a:rPr lang="en-US" altLang="en-US"/>
              <a:pPr/>
              <a:t>‹#›</a:t>
            </a:fld>
            <a:endParaRPr lang="en-US" altLang="en-US"/>
          </a:p>
        </p:txBody>
      </p:sp>
    </p:spTree>
    <p:extLst>
      <p:ext uri="{BB962C8B-B14F-4D97-AF65-F5344CB8AC3E}">
        <p14:creationId xmlns:p14="http://schemas.microsoft.com/office/powerpoint/2010/main" val="42540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ADB0F4-FDEE-42B0-81ED-3D4E9489966E}" type="datetime1">
              <a:rPr lang="en-US"/>
              <a:pPr>
                <a:defRPr/>
              </a:pPr>
              <a:t>10/6/2021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0222D2-80F2-4776-B120-B93338C77459}" type="slidenum">
              <a:rPr lang="en-US" altLang="en-US"/>
              <a:pPr/>
              <a:t>‹#›</a:t>
            </a:fld>
            <a:endParaRPr lang="en-US" altLang="en-US"/>
          </a:p>
        </p:txBody>
      </p:sp>
    </p:spTree>
    <p:extLst>
      <p:ext uri="{BB962C8B-B14F-4D97-AF65-F5344CB8AC3E}">
        <p14:creationId xmlns:p14="http://schemas.microsoft.com/office/powerpoint/2010/main" val="4766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5F026E-D13B-964C-A159-30326EC8C11C}" type="datetime1">
              <a:rPr lang="en-US" smtClean="0"/>
              <a:pPr/>
              <a:t>10/6/2021</a:t>
            </a:fld>
            <a:endParaRPr lang="en-US"/>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21AA05DC-F427-4845-8A27-E0D5218A9AEE}" type="slidenum">
              <a:rPr lang="en-US" smtClean="0"/>
              <a:pPr/>
              <a:t>‹#›</a:t>
            </a:fld>
            <a:endParaRPr lang="en-US"/>
          </a:p>
        </p:txBody>
      </p:sp>
    </p:spTree>
    <p:extLst>
      <p:ext uri="{BB962C8B-B14F-4D97-AF65-F5344CB8AC3E}">
        <p14:creationId xmlns:p14="http://schemas.microsoft.com/office/powerpoint/2010/main" val="131731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4C8C68-8A67-4C3A-AAAC-D55D7A2E8B63}" type="datetime1">
              <a:rPr lang="en-US"/>
              <a:pPr>
                <a:defRPr/>
              </a:pPr>
              <a:t>10/6/2021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33AEDC-3854-4186-BB4A-C77497F578DA}" type="slidenum">
              <a:rPr lang="en-US" altLang="en-US"/>
              <a:pPr/>
              <a:t>‹#›</a:t>
            </a:fld>
            <a:endParaRPr lang="en-US" altLang="en-US"/>
          </a:p>
        </p:txBody>
      </p:sp>
    </p:spTree>
    <p:extLst>
      <p:ext uri="{BB962C8B-B14F-4D97-AF65-F5344CB8AC3E}">
        <p14:creationId xmlns:p14="http://schemas.microsoft.com/office/powerpoint/2010/main" val="3672331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9D9DF2-0BF9-40BE-81E2-B45559FBA1D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748969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9DF2-0BF9-40BE-81E2-B45559FBA1D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1237715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D9DF2-0BF9-40BE-81E2-B45559FBA1D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2638104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9D9DF2-0BF9-40BE-81E2-B45559FBA1D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3344031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9D9DF2-0BF9-40BE-81E2-B45559FBA1D7}"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63367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9D9DF2-0BF9-40BE-81E2-B45559FBA1D7}"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2535631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D9DF2-0BF9-40BE-81E2-B45559FBA1D7}" type="datetimeFigureOut">
              <a:rPr lang="en-US" smtClean="0"/>
              <a:t>10/6/2021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2948824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9D9DF2-0BF9-40BE-81E2-B45559FBA1D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358775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9D9DF2-0BF9-40BE-81E2-B45559FBA1D7}"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188470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0959"/>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1800772"/>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Rectangle 8"/>
          <p:cNvSpPr/>
          <p:nvPr userDrawn="1"/>
        </p:nvSpPr>
        <p:spPr>
          <a:xfrm>
            <a:off x="0" y="5432931"/>
            <a:ext cx="9143999" cy="53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0" name="Rectangle 9"/>
          <p:cNvSpPr/>
          <p:nvPr userDrawn="1"/>
        </p:nvSpPr>
        <p:spPr>
          <a:xfrm>
            <a:off x="7877613" y="5520367"/>
            <a:ext cx="1266386" cy="36345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1" name="Rectangle 10"/>
          <p:cNvSpPr/>
          <p:nvPr userDrawn="1"/>
        </p:nvSpPr>
        <p:spPr>
          <a:xfrm>
            <a:off x="649306" y="5518700"/>
            <a:ext cx="7123094" cy="3634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2" name="Rectangle 11"/>
          <p:cNvSpPr/>
          <p:nvPr userDrawn="1"/>
        </p:nvSpPr>
        <p:spPr>
          <a:xfrm>
            <a:off x="1" y="5511397"/>
            <a:ext cx="553819" cy="36512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1949"/>
              </a:solidFill>
            </a:endParaRPr>
          </a:p>
        </p:txBody>
      </p:sp>
      <p:sp>
        <p:nvSpPr>
          <p:cNvPr id="13" name="Rectangle 12"/>
          <p:cNvSpPr/>
          <p:nvPr userDrawn="1"/>
        </p:nvSpPr>
        <p:spPr>
          <a:xfrm>
            <a:off x="1" y="5967630"/>
            <a:ext cx="9144000" cy="890369"/>
          </a:xfrm>
          <a:prstGeom prst="rect">
            <a:avLst/>
          </a:prstGeom>
          <a:gradFill flip="none" rotWithShape="1">
            <a:gsLst>
              <a:gs pos="0">
                <a:schemeClr val="tx2"/>
              </a:gs>
              <a:gs pos="100000">
                <a:schemeClr val="tx2">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6" name="Picture 15"/>
          <p:cNvPicPr>
            <a:picLocks noChangeAspect="1"/>
          </p:cNvPicPr>
          <p:nvPr userDrawn="1"/>
        </p:nvPicPr>
        <p:blipFill>
          <a:blip r:embed="rId2"/>
          <a:stretch>
            <a:fillRect/>
          </a:stretch>
        </p:blipFill>
        <p:spPr>
          <a:xfrm>
            <a:off x="187320" y="6055409"/>
            <a:ext cx="3154698" cy="705946"/>
          </a:xfrm>
          <a:prstGeom prst="rect">
            <a:avLst/>
          </a:prstGeom>
        </p:spPr>
      </p:pic>
      <p:sp>
        <p:nvSpPr>
          <p:cNvPr id="6" name="Slide Number Placeholder 5"/>
          <p:cNvSpPr>
            <a:spLocks noGrp="1"/>
          </p:cNvSpPr>
          <p:nvPr>
            <p:ph type="sldNum" sz="quarter" idx="12"/>
          </p:nvPr>
        </p:nvSpPr>
        <p:spPr>
          <a:xfrm>
            <a:off x="1" y="5538988"/>
            <a:ext cx="553820" cy="320041"/>
          </a:xfrm>
        </p:spPr>
        <p:txBody>
          <a:bodyPr/>
          <a:lstStyle/>
          <a:p>
            <a:fld id="{21AA05DC-F427-4845-8A27-E0D5218A9AEE}" type="slidenum">
              <a:rPr lang="en-US" smtClean="0"/>
              <a:pPr/>
              <a:t>‹#›</a:t>
            </a:fld>
            <a:endParaRPr lang="en-US"/>
          </a:p>
        </p:txBody>
      </p:sp>
      <p:sp>
        <p:nvSpPr>
          <p:cNvPr id="4" name="Date Placeholder 3"/>
          <p:cNvSpPr>
            <a:spLocks noGrp="1"/>
          </p:cNvSpPr>
          <p:nvPr>
            <p:ph type="dt" sz="half" idx="10"/>
          </p:nvPr>
        </p:nvSpPr>
        <p:spPr>
          <a:xfrm>
            <a:off x="7877613" y="5551930"/>
            <a:ext cx="1266386" cy="320040"/>
          </a:xfrm>
        </p:spPr>
        <p:txBody>
          <a:bodyPr/>
          <a:lstStyle/>
          <a:p>
            <a:fld id="{5489838A-963B-8842-97A5-915573EC9577}" type="datetime1">
              <a:rPr lang="en-US" smtClean="0"/>
              <a:pPr/>
              <a:t>10/6/2021</a:t>
            </a:fld>
            <a:endParaRPr lang="en-US"/>
          </a:p>
        </p:txBody>
      </p:sp>
      <p:sp>
        <p:nvSpPr>
          <p:cNvPr id="5" name="Footer Placeholder 4"/>
          <p:cNvSpPr>
            <a:spLocks noGrp="1"/>
          </p:cNvSpPr>
          <p:nvPr>
            <p:ph type="ftr" sz="quarter" idx="11"/>
          </p:nvPr>
        </p:nvSpPr>
        <p:spPr>
          <a:xfrm>
            <a:off x="649306" y="5551929"/>
            <a:ext cx="7123094" cy="320041"/>
          </a:xfrm>
        </p:spPr>
        <p:txBody>
          <a:bodyPr/>
          <a:lstStyle>
            <a:lvl1pPr>
              <a:defRPr>
                <a:solidFill>
                  <a:schemeClr val="bg1"/>
                </a:solidFill>
              </a:defRPr>
            </a:lvl1pPr>
          </a:lstStyle>
          <a:p>
            <a:endParaRPr lang="en-US" dirty="0">
              <a:solidFill>
                <a:srgbClr val="FFFFFF"/>
              </a:solidFill>
            </a:endParaRPr>
          </a:p>
        </p:txBody>
      </p:sp>
    </p:spTree>
    <p:extLst>
      <p:ext uri="{BB962C8B-B14F-4D97-AF65-F5344CB8AC3E}">
        <p14:creationId xmlns:p14="http://schemas.microsoft.com/office/powerpoint/2010/main" val="4015560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9DF2-0BF9-40BE-81E2-B45559FBA1D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1084142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D9DF2-0BF9-40BE-81E2-B45559FBA1D7}"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F1726-9A03-450B-B10E-1FAC2464575B}" type="slidenum">
              <a:rPr lang="en-US" smtClean="0"/>
              <a:t>‹#›</a:t>
            </a:fld>
            <a:endParaRPr lang="en-US"/>
          </a:p>
        </p:txBody>
      </p:sp>
    </p:spTree>
    <p:extLst>
      <p:ext uri="{BB962C8B-B14F-4D97-AF65-F5344CB8AC3E}">
        <p14:creationId xmlns:p14="http://schemas.microsoft.com/office/powerpoint/2010/main" val="2503582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560972"/>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11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267132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0504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628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249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306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22683"/>
            <a:ext cx="4038600" cy="417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22683"/>
            <a:ext cx="4038600" cy="41725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FC7674-D000-4248-A9C7-9EF6AC324B98}" type="datetime1">
              <a:rPr lang="en-US" smtClean="0"/>
              <a:pPr/>
              <a:t>10/6/2021</a:t>
            </a:fld>
            <a:endParaRPr lang="en-US"/>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1AA05DC-F427-4845-8A27-E0D5218A9AEE}" type="slidenum">
              <a:rPr lang="en-US" smtClean="0"/>
              <a:pPr/>
              <a:t>‹#›</a:t>
            </a:fld>
            <a:endParaRPr lang="en-US"/>
          </a:p>
        </p:txBody>
      </p:sp>
    </p:spTree>
    <p:extLst>
      <p:ext uri="{BB962C8B-B14F-4D97-AF65-F5344CB8AC3E}">
        <p14:creationId xmlns:p14="http://schemas.microsoft.com/office/powerpoint/2010/main" val="412544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564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9853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137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43590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36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931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1372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2554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7694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4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01438"/>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41200"/>
            <a:ext cx="4040188" cy="351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401438"/>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41200"/>
            <a:ext cx="4041775" cy="35158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426FA8-D8D0-5C4B-AB8B-4756AEA50B32}" type="datetime1">
              <a:rPr lang="en-US" smtClean="0"/>
              <a:pPr/>
              <a:t>10/6/2021</a:t>
            </a:fld>
            <a:endParaRPr lang="en-US"/>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21AA05DC-F427-4845-8A27-E0D5218A9AEE}" type="slidenum">
              <a:rPr lang="en-US" smtClean="0"/>
              <a:pPr/>
              <a:t>‹#›</a:t>
            </a:fld>
            <a:endParaRPr lang="en-US"/>
          </a:p>
        </p:txBody>
      </p:sp>
    </p:spTree>
    <p:extLst>
      <p:ext uri="{BB962C8B-B14F-4D97-AF65-F5344CB8AC3E}">
        <p14:creationId xmlns:p14="http://schemas.microsoft.com/office/powerpoint/2010/main" val="42856816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713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1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870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409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8708043"/>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29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7189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6259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0930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53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CDD72-FE6D-4345-AD99-593CFC470DAC}" type="datetime1">
              <a:rPr lang="en-US" smtClean="0"/>
              <a:pPr/>
              <a:t>10/6/2021</a:t>
            </a:fld>
            <a:endParaRPr lang="en-US"/>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21AA05DC-F427-4845-8A27-E0D5218A9AEE}" type="slidenum">
              <a:rPr lang="en-US" smtClean="0"/>
              <a:pPr/>
              <a:t>‹#›</a:t>
            </a:fld>
            <a:endParaRPr lang="en-US"/>
          </a:p>
        </p:txBody>
      </p:sp>
    </p:spTree>
    <p:extLst>
      <p:ext uri="{BB962C8B-B14F-4D97-AF65-F5344CB8AC3E}">
        <p14:creationId xmlns:p14="http://schemas.microsoft.com/office/powerpoint/2010/main" val="13377357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6760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017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798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89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528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6858000"/>
          </a:xfrm>
          <a:prstGeom prst="rect">
            <a:avLst/>
          </a:prstGeom>
        </p:spPr>
      </p:pic>
      <p:sp>
        <p:nvSpPr>
          <p:cNvPr id="2" name="Title 1"/>
          <p:cNvSpPr>
            <a:spLocks noGrp="1"/>
          </p:cNvSpPr>
          <p:nvPr>
            <p:ph type="ctrTitle" hasCustomPrompt="1"/>
          </p:nvPr>
        </p:nvSpPr>
        <p:spPr>
          <a:xfrm>
            <a:off x="465837" y="1853955"/>
            <a:ext cx="4074265" cy="1867439"/>
          </a:xfrm>
        </p:spPr>
        <p:txBody>
          <a:bodyPr anchor="ctr">
            <a:normAutofit/>
          </a:bodyPr>
          <a:lstStyle>
            <a:lvl1pPr algn="l">
              <a:defRPr sz="3860" b="1">
                <a:solidFill>
                  <a:schemeClr val="bg1"/>
                </a:solidFill>
                <a:latin typeface="Arial" panose="020B0604020202020204" pitchFamily="34" charset="0"/>
                <a:cs typeface="Arial" panose="020B0604020202020204" pitchFamily="34" charset="0"/>
              </a:defRPr>
            </a:lvl1pPr>
          </a:lstStyle>
          <a:p>
            <a:r>
              <a:rPr lang="en-US" dirty="0"/>
              <a:t>Heading</a:t>
            </a:r>
          </a:p>
        </p:txBody>
      </p:sp>
      <p:sp>
        <p:nvSpPr>
          <p:cNvPr id="3" name="Subtitle 2"/>
          <p:cNvSpPr>
            <a:spLocks noGrp="1"/>
          </p:cNvSpPr>
          <p:nvPr>
            <p:ph type="subTitle" idx="1" hasCustomPrompt="1"/>
          </p:nvPr>
        </p:nvSpPr>
        <p:spPr>
          <a:xfrm>
            <a:off x="5550195" y="3429000"/>
            <a:ext cx="3179135" cy="818423"/>
          </a:xfrm>
        </p:spPr>
        <p:txBody>
          <a:bodyPr anchor="b">
            <a:noAutofit/>
          </a:bodyPr>
          <a:lstStyle>
            <a:lvl1pPr marL="0" indent="0" algn="l">
              <a:buNone/>
              <a:defRPr sz="1863">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a:t>
            </a:r>
          </a:p>
        </p:txBody>
      </p:sp>
      <p:pic>
        <p:nvPicPr>
          <p:cNvPr id="6" name="Picture 5">
            <a:extLst>
              <a:ext uri="{FF2B5EF4-FFF2-40B4-BE49-F238E27FC236}">
                <a16:creationId xmlns:a16="http://schemas.microsoft.com/office/drawing/2014/main" id="{36C12457-20FF-7E49-A56D-755BEB0D47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5595" y="6134100"/>
            <a:ext cx="3295135" cy="508000"/>
          </a:xfrm>
          <a:prstGeom prst="rect">
            <a:avLst/>
          </a:prstGeom>
        </p:spPr>
      </p:pic>
    </p:spTree>
    <p:extLst>
      <p:ext uri="{BB962C8B-B14F-4D97-AF65-F5344CB8AC3E}">
        <p14:creationId xmlns:p14="http://schemas.microsoft.com/office/powerpoint/2010/main" val="28803597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178147"/>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6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559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32759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5790899"/>
            <a:ext cx="9143999" cy="450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sp>
        <p:nvSpPr>
          <p:cNvPr id="17" name="Rectangle 16"/>
          <p:cNvSpPr/>
          <p:nvPr userDrawn="1"/>
        </p:nvSpPr>
        <p:spPr>
          <a:xfrm>
            <a:off x="649306" y="5843593"/>
            <a:ext cx="7517771" cy="320040"/>
          </a:xfrm>
          <a:prstGeom prst="rect">
            <a:avLst/>
          </a:prstGeom>
          <a:gradFill flip="none" rotWithShape="1">
            <a:gsLst>
              <a:gs pos="0">
                <a:schemeClr val="tx2"/>
              </a:gs>
              <a:gs pos="100000">
                <a:schemeClr val="tx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8" name="Rectangle 7"/>
          <p:cNvSpPr/>
          <p:nvPr userDrawn="1"/>
        </p:nvSpPr>
        <p:spPr>
          <a:xfrm>
            <a:off x="8264769" y="5854114"/>
            <a:ext cx="879231" cy="320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9" name="Rectangle 8"/>
          <p:cNvSpPr/>
          <p:nvPr userDrawn="1"/>
        </p:nvSpPr>
        <p:spPr>
          <a:xfrm>
            <a:off x="1" y="5854115"/>
            <a:ext cx="553820" cy="3200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Date Placeholder 1"/>
          <p:cNvSpPr>
            <a:spLocks noGrp="1"/>
          </p:cNvSpPr>
          <p:nvPr>
            <p:ph type="dt" sz="half" idx="10"/>
          </p:nvPr>
        </p:nvSpPr>
        <p:spPr>
          <a:xfrm>
            <a:off x="8264769" y="5854115"/>
            <a:ext cx="879230" cy="320040"/>
          </a:xfrm>
        </p:spPr>
        <p:txBody>
          <a:bodyPr/>
          <a:lstStyle/>
          <a:p>
            <a:fld id="{D2FD2F04-69EB-0F4C-9CB4-CA01545EE3D5}" type="datetime1">
              <a:rPr lang="en-US" smtClean="0"/>
              <a:pPr/>
              <a:t>10/6/2021</a:t>
            </a:fld>
            <a:endParaRPr lang="en-US"/>
          </a:p>
        </p:txBody>
      </p:sp>
      <p:sp>
        <p:nvSpPr>
          <p:cNvPr id="4" name="Slide Number Placeholder 3"/>
          <p:cNvSpPr>
            <a:spLocks noGrp="1"/>
          </p:cNvSpPr>
          <p:nvPr>
            <p:ph type="sldNum" sz="quarter" idx="12"/>
          </p:nvPr>
        </p:nvSpPr>
        <p:spPr>
          <a:xfrm>
            <a:off x="1" y="5866139"/>
            <a:ext cx="553820" cy="320041"/>
          </a:xfrm>
        </p:spPr>
        <p:txBody>
          <a:bodyPr/>
          <a:lstStyle/>
          <a:p>
            <a:fld id="{21AA05DC-F427-4845-8A27-E0D5218A9AEE}" type="slidenum">
              <a:rPr lang="en-US" smtClean="0"/>
              <a:pPr/>
              <a:t>‹#›</a:t>
            </a:fld>
            <a:endParaRPr lang="en-US"/>
          </a:p>
        </p:txBody>
      </p:sp>
      <p:sp>
        <p:nvSpPr>
          <p:cNvPr id="10" name="Rectangle 9"/>
          <p:cNvSpPr/>
          <p:nvPr userDrawn="1"/>
        </p:nvSpPr>
        <p:spPr>
          <a:xfrm>
            <a:off x="1" y="6163633"/>
            <a:ext cx="9143999" cy="6943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pic>
        <p:nvPicPr>
          <p:cNvPr id="16" name="Picture 15"/>
          <p:cNvPicPr>
            <a:picLocks noChangeAspect="1"/>
          </p:cNvPicPr>
          <p:nvPr userDrawn="1"/>
        </p:nvPicPr>
        <p:blipFill>
          <a:blip r:embed="rId2"/>
          <a:stretch>
            <a:fillRect/>
          </a:stretch>
        </p:blipFill>
        <p:spPr>
          <a:xfrm>
            <a:off x="457200" y="6243841"/>
            <a:ext cx="2211831" cy="524058"/>
          </a:xfrm>
          <a:prstGeom prst="rect">
            <a:avLst/>
          </a:prstGeom>
        </p:spPr>
      </p:pic>
      <p:sp>
        <p:nvSpPr>
          <p:cNvPr id="3" name="Footer Placeholder 2"/>
          <p:cNvSpPr>
            <a:spLocks noGrp="1"/>
          </p:cNvSpPr>
          <p:nvPr>
            <p:ph type="ftr" sz="quarter" idx="11"/>
          </p:nvPr>
        </p:nvSpPr>
        <p:spPr>
          <a:xfrm>
            <a:off x="659075" y="5854115"/>
            <a:ext cx="7508002" cy="297494"/>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9446239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029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85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9797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77062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830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258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58716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27440"/>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7629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1468429"/>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3031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1410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
          <p:cNvSpPr/>
          <p:nvPr userDrawn="1"/>
        </p:nvSpPr>
        <p:spPr>
          <a:xfrm>
            <a:off x="0" y="5790899"/>
            <a:ext cx="9143999" cy="450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sp>
        <p:nvSpPr>
          <p:cNvPr id="12" name="Rectangle 11"/>
          <p:cNvSpPr/>
          <p:nvPr userDrawn="1"/>
        </p:nvSpPr>
        <p:spPr>
          <a:xfrm>
            <a:off x="8264769" y="5854114"/>
            <a:ext cx="879231" cy="320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Rectangle 12"/>
          <p:cNvSpPr/>
          <p:nvPr userDrawn="1"/>
        </p:nvSpPr>
        <p:spPr>
          <a:xfrm>
            <a:off x="1" y="5854115"/>
            <a:ext cx="553820" cy="3200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4" name="Rectangle 13"/>
          <p:cNvSpPr/>
          <p:nvPr userDrawn="1"/>
        </p:nvSpPr>
        <p:spPr>
          <a:xfrm>
            <a:off x="1" y="6243841"/>
            <a:ext cx="9143999" cy="6943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sp>
        <p:nvSpPr>
          <p:cNvPr id="15" name="Rectangle 14"/>
          <p:cNvSpPr/>
          <p:nvPr userDrawn="1"/>
        </p:nvSpPr>
        <p:spPr>
          <a:xfrm>
            <a:off x="649306" y="5854114"/>
            <a:ext cx="7517771" cy="320040"/>
          </a:xfrm>
          <a:prstGeom prst="rect">
            <a:avLst/>
          </a:prstGeom>
          <a:gradFill flip="none" rotWithShape="1">
            <a:gsLst>
              <a:gs pos="0">
                <a:schemeClr val="tx2"/>
              </a:gs>
              <a:gs pos="100000">
                <a:schemeClr val="tx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20" name="Picture 19"/>
          <p:cNvPicPr>
            <a:picLocks noChangeAspect="1"/>
          </p:cNvPicPr>
          <p:nvPr userDrawn="1"/>
        </p:nvPicPr>
        <p:blipFill>
          <a:blip r:embed="rId2"/>
          <a:stretch>
            <a:fillRect/>
          </a:stretch>
        </p:blipFill>
        <p:spPr>
          <a:xfrm>
            <a:off x="457200" y="6243841"/>
            <a:ext cx="2211831" cy="524058"/>
          </a:xfrm>
          <a:prstGeom prst="rect">
            <a:avLst/>
          </a:prstGeom>
        </p:spPr>
      </p:pic>
      <p:sp>
        <p:nvSpPr>
          <p:cNvPr id="5" name="Date Placeholder 4"/>
          <p:cNvSpPr>
            <a:spLocks noGrp="1"/>
          </p:cNvSpPr>
          <p:nvPr>
            <p:ph type="dt" sz="half" idx="10"/>
          </p:nvPr>
        </p:nvSpPr>
        <p:spPr>
          <a:xfrm>
            <a:off x="8264769" y="5866228"/>
            <a:ext cx="879230" cy="320040"/>
          </a:xfrm>
        </p:spPr>
        <p:txBody>
          <a:bodyPr/>
          <a:lstStyle/>
          <a:p>
            <a:fld id="{0D59CF88-6D5A-BF4D-B2E0-58967A087419}" type="datetime1">
              <a:rPr lang="en-US" smtClean="0"/>
              <a:pPr/>
              <a:t>10/6/2021</a:t>
            </a:fld>
            <a:endParaRPr lang="en-US"/>
          </a:p>
        </p:txBody>
      </p:sp>
      <p:sp>
        <p:nvSpPr>
          <p:cNvPr id="7" name="Slide Number Placeholder 6"/>
          <p:cNvSpPr>
            <a:spLocks noGrp="1"/>
          </p:cNvSpPr>
          <p:nvPr>
            <p:ph type="sldNum" sz="quarter" idx="12"/>
          </p:nvPr>
        </p:nvSpPr>
        <p:spPr>
          <a:xfrm>
            <a:off x="1" y="5878252"/>
            <a:ext cx="553820" cy="320041"/>
          </a:xfrm>
        </p:spPr>
        <p:txBody>
          <a:bodyPr/>
          <a:lstStyle/>
          <a:p>
            <a:fld id="{FA84A37A-AFC2-4A01-80A1-FC20F2C0D5BB}" type="slidenum">
              <a:rPr lang="en-US" smtClean="0"/>
              <a:pPr/>
              <a:t>‹#›</a:t>
            </a:fld>
            <a:endParaRPr lang="en-US"/>
          </a:p>
        </p:txBody>
      </p:sp>
      <p:sp>
        <p:nvSpPr>
          <p:cNvPr id="6" name="Footer Placeholder 5"/>
          <p:cNvSpPr>
            <a:spLocks noGrp="1"/>
          </p:cNvSpPr>
          <p:nvPr>
            <p:ph type="ftr" sz="quarter" idx="11"/>
          </p:nvPr>
        </p:nvSpPr>
        <p:spPr>
          <a:xfrm>
            <a:off x="649306" y="5854114"/>
            <a:ext cx="7517771" cy="320040"/>
          </a:xfrm>
        </p:spPr>
        <p:txBody>
          <a:bodyPr/>
          <a:lstStyle>
            <a:lvl1pPr>
              <a:defRPr>
                <a:solidFill>
                  <a:srgbClr val="FFFFFF"/>
                </a:solidFill>
              </a:defRPr>
            </a:lvl1pPr>
          </a:lstStyle>
          <a:p>
            <a:endParaRPr lang="en-US" dirty="0"/>
          </a:p>
        </p:txBody>
      </p:sp>
    </p:spTree>
    <p:extLst>
      <p:ext uri="{BB962C8B-B14F-4D97-AF65-F5344CB8AC3E}">
        <p14:creationId xmlns:p14="http://schemas.microsoft.com/office/powerpoint/2010/main" val="2841452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9274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281866"/>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342071"/>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194428"/>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246935"/>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02769"/>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90115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013261"/>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084805"/>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buFont typeface="Wingdings" pitchFamily="2" charset="2"/>
              <a:buChar char="§"/>
              <a:defRPr>
                <a:solidFill>
                  <a:schemeClr val="bg1"/>
                </a:solidFill>
              </a:defRPr>
            </a:lvl1pPr>
            <a:lvl2pPr>
              <a:buFontTx/>
              <a:buBlip>
                <a:blip r:embed="rId2"/>
              </a:buBlip>
              <a:defRPr>
                <a:solidFill>
                  <a:schemeClr val="bg1"/>
                </a:solidFill>
              </a:defRPr>
            </a:lvl2pPr>
            <a:lvl3pPr>
              <a:buFont typeface="Calibri" pitchFamily="34" charset="0"/>
              <a:buChar char="–"/>
              <a:defRPr>
                <a:solidFill>
                  <a:schemeClr val="bg1"/>
                </a:solidFill>
              </a:defRPr>
            </a:lvl3pPr>
            <a:lvl4pPr>
              <a:buFont typeface="Wingdings" pitchFamily="2" charset="2"/>
              <a:buChar char="§"/>
              <a:defRPr>
                <a:solidFill>
                  <a:schemeClr val="bg1"/>
                </a:solidFill>
              </a:defRPr>
            </a:lvl4pPr>
            <a:lvl5pPr>
              <a:buFont typeface="Wingdings" pitchFamily="2" charset="2"/>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5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16961"/>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596240"/>
            <a:ext cx="5486400" cy="36552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83699"/>
            <a:ext cx="5486400" cy="657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62FD3B-4245-204E-8FB5-A9B0918D93B1}" type="datetime1">
              <a:rPr lang="en-US" smtClean="0"/>
              <a:pPr/>
              <a:t>10/6/2021</a:t>
            </a:fld>
            <a:endParaRPr lang="en-US"/>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21AA05DC-F427-4845-8A27-E0D5218A9AEE}" type="slidenum">
              <a:rPr lang="en-US" smtClean="0"/>
              <a:pPr/>
              <a:t>‹#›</a:t>
            </a:fld>
            <a:endParaRPr lang="en-US"/>
          </a:p>
        </p:txBody>
      </p:sp>
    </p:spTree>
    <p:extLst>
      <p:ext uri="{BB962C8B-B14F-4D97-AF65-F5344CB8AC3E}">
        <p14:creationId xmlns:p14="http://schemas.microsoft.com/office/powerpoint/2010/main" val="2072509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6904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800">
                <a:solidFill>
                  <a:schemeClr val="bg1"/>
                </a:solidFill>
              </a:defRPr>
            </a:lvl1pPr>
            <a:lvl2pPr>
              <a:buFontTx/>
              <a:buBlip>
                <a:blip r:embed="rId2"/>
              </a:buBlip>
              <a:defRPr sz="2400">
                <a:solidFill>
                  <a:schemeClr val="bg1"/>
                </a:solidFill>
              </a:defRPr>
            </a:lvl2pPr>
            <a:lvl3pPr>
              <a:buFont typeface="Calibri" pitchFamily="34" charset="0"/>
              <a:buChar cha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7817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additive="base">
                                        <p:cTn id="61"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6945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4258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232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2945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1145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845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9566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592648"/>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3.pn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3.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3.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3.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3.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908538"/>
            <a:ext cx="9143999" cy="450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sp>
        <p:nvSpPr>
          <p:cNvPr id="22" name="Rectangle 21"/>
          <p:cNvSpPr/>
          <p:nvPr/>
        </p:nvSpPr>
        <p:spPr>
          <a:xfrm>
            <a:off x="8264769" y="971753"/>
            <a:ext cx="879231" cy="3200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1" name="Rectangle 20"/>
          <p:cNvSpPr/>
          <p:nvPr/>
        </p:nvSpPr>
        <p:spPr>
          <a:xfrm>
            <a:off x="1" y="971754"/>
            <a:ext cx="553820" cy="3200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0" name="Rectangle 19"/>
          <p:cNvSpPr/>
          <p:nvPr/>
        </p:nvSpPr>
        <p:spPr>
          <a:xfrm>
            <a:off x="0" y="6174154"/>
            <a:ext cx="9143999" cy="6943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srgbClr val="FFFFFF"/>
                </a:solidFill>
              </a:rPr>
              <a:t> </a:t>
            </a:r>
          </a:p>
        </p:txBody>
      </p:sp>
      <p:sp>
        <p:nvSpPr>
          <p:cNvPr id="9" name="Rectangle 8"/>
          <p:cNvSpPr/>
          <p:nvPr/>
        </p:nvSpPr>
        <p:spPr>
          <a:xfrm>
            <a:off x="649306" y="971753"/>
            <a:ext cx="7517771" cy="320040"/>
          </a:xfrm>
          <a:prstGeom prst="rect">
            <a:avLst/>
          </a:prstGeom>
          <a:gradFill flip="none" rotWithShape="1">
            <a:gsLst>
              <a:gs pos="0">
                <a:schemeClr val="tx2"/>
              </a:gs>
              <a:gs pos="100000">
                <a:schemeClr val="tx2">
                  <a:lumMod val="7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Placeholder 1"/>
          <p:cNvSpPr>
            <a:spLocks noGrp="1"/>
          </p:cNvSpPr>
          <p:nvPr>
            <p:ph type="title"/>
          </p:nvPr>
        </p:nvSpPr>
        <p:spPr>
          <a:xfrm>
            <a:off x="384929" y="-59547"/>
            <a:ext cx="8374142"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22683"/>
            <a:ext cx="8229600" cy="46690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64769" y="971754"/>
            <a:ext cx="879230" cy="320040"/>
          </a:xfrm>
          <a:prstGeom prst="rect">
            <a:avLst/>
          </a:prstGeom>
          <a:noFill/>
        </p:spPr>
        <p:txBody>
          <a:bodyPr vert="horz" lIns="91440" tIns="45720" rIns="91440" bIns="45720" rtlCol="0" anchor="ctr"/>
          <a:lstStyle>
            <a:lvl1pPr algn="r">
              <a:defRPr sz="1400">
                <a:solidFill>
                  <a:srgbClr val="FFFFFF"/>
                </a:solidFill>
              </a:defRPr>
            </a:lvl1pPr>
          </a:lstStyle>
          <a:p>
            <a:pPr defTabSz="457200"/>
            <a:fld id="{49E5EF26-4402-E44F-A657-02E92669F531}" type="datetime1">
              <a:rPr lang="en-US" smtClean="0"/>
              <a:pPr defTabSz="457200"/>
              <a:t>10/6/2021</a:t>
            </a:fld>
            <a:endParaRPr lang="en-US" dirty="0"/>
          </a:p>
        </p:txBody>
      </p:sp>
      <p:sp>
        <p:nvSpPr>
          <p:cNvPr id="5" name="Footer Placeholder 4"/>
          <p:cNvSpPr>
            <a:spLocks noGrp="1"/>
          </p:cNvSpPr>
          <p:nvPr>
            <p:ph type="ftr" sz="quarter" idx="3"/>
          </p:nvPr>
        </p:nvSpPr>
        <p:spPr>
          <a:xfrm>
            <a:off x="2669030" y="6243841"/>
            <a:ext cx="6017770" cy="498860"/>
          </a:xfrm>
          <a:prstGeom prst="rect">
            <a:avLst/>
          </a:prstGeom>
        </p:spPr>
        <p:txBody>
          <a:bodyPr vert="horz" lIns="91440" tIns="45720" rIns="91440" bIns="45720" rtlCol="0" anchor="ctr"/>
          <a:lstStyle>
            <a:lvl1pPr algn="ctr">
              <a:defRPr sz="1200">
                <a:solidFill>
                  <a:schemeClr val="tx1"/>
                </a:solidFill>
              </a:defRPr>
            </a:lvl1pPr>
          </a:lstStyle>
          <a:p>
            <a:pPr defTabSz="457200"/>
            <a:endParaRPr lang="en-US" dirty="0">
              <a:solidFill>
                <a:srgbClr val="000000"/>
              </a:solidFill>
            </a:endParaRPr>
          </a:p>
        </p:txBody>
      </p:sp>
      <p:sp>
        <p:nvSpPr>
          <p:cNvPr id="6" name="Slide Number Placeholder 5"/>
          <p:cNvSpPr>
            <a:spLocks noGrp="1"/>
          </p:cNvSpPr>
          <p:nvPr>
            <p:ph type="sldNum" sz="quarter" idx="4"/>
          </p:nvPr>
        </p:nvSpPr>
        <p:spPr>
          <a:xfrm>
            <a:off x="1" y="983778"/>
            <a:ext cx="553820" cy="320041"/>
          </a:xfrm>
          <a:prstGeom prst="rect">
            <a:avLst/>
          </a:prstGeom>
          <a:noFill/>
        </p:spPr>
        <p:txBody>
          <a:bodyPr vert="horz" lIns="91440" tIns="45720" rIns="91440" bIns="45720" rtlCol="0" anchor="ctr"/>
          <a:lstStyle>
            <a:lvl1pPr algn="r">
              <a:defRPr sz="1400">
                <a:solidFill>
                  <a:srgbClr val="FFFFFF"/>
                </a:solidFill>
              </a:defRPr>
            </a:lvl1pPr>
          </a:lstStyle>
          <a:p>
            <a:pPr defTabSz="457200"/>
            <a:fld id="{21AA05DC-F427-4845-8A27-E0D5218A9AEE}" type="slidenum">
              <a:rPr lang="en-US" smtClean="0"/>
              <a:pPr defTabSz="457200"/>
              <a:t>‹#›</a:t>
            </a:fld>
            <a:endParaRPr lang="en-US" dirty="0"/>
          </a:p>
        </p:txBody>
      </p:sp>
      <p:pic>
        <p:nvPicPr>
          <p:cNvPr id="17" name="Picture 16"/>
          <p:cNvPicPr>
            <a:picLocks noChangeAspect="1"/>
          </p:cNvPicPr>
          <p:nvPr/>
        </p:nvPicPr>
        <p:blipFill>
          <a:blip r:embed="rId11"/>
          <a:stretch>
            <a:fillRect/>
          </a:stretch>
        </p:blipFill>
        <p:spPr>
          <a:xfrm>
            <a:off x="457200" y="6243841"/>
            <a:ext cx="2211831" cy="524058"/>
          </a:xfrm>
          <a:prstGeom prst="rect">
            <a:avLst/>
          </a:prstGeom>
        </p:spPr>
      </p:pic>
    </p:spTree>
    <p:extLst>
      <p:ext uri="{BB962C8B-B14F-4D97-AF65-F5344CB8AC3E}">
        <p14:creationId xmlns:p14="http://schemas.microsoft.com/office/powerpoint/2010/main" val="2141271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270571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064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409289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184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BD6D51-B1BF-4715-A036-004D317A57E8}"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BA9B48-D0CA-41FD-A227-DEEB8ACFB8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77241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fld id="{BDA89529-EFAA-4AC4-B080-C3ABE570D610}" type="datetime1">
              <a:rPr lang="en-US"/>
              <a:pPr defTabSz="457200" fontAlgn="base">
                <a:spcBef>
                  <a:spcPct val="0"/>
                </a:spcBef>
                <a:spcAft>
                  <a:spcPct val="0"/>
                </a:spcAft>
                <a:defRPr/>
              </a:pPr>
              <a:t>10/6/2021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457200" fontAlgn="base">
              <a:spcBef>
                <a:spcPct val="0"/>
              </a:spcBef>
              <a:spcAft>
                <a:spcPct val="0"/>
              </a:spcAft>
            </a:pPr>
            <a:fld id="{C25104E1-0741-441A-B5EA-6959775E2C85}" type="slidenum">
              <a:rPr lang="en-US" altLang="en-US" smtClean="0">
                <a:ea typeface="ＭＳ Ｐゴシック" pitchFamily="34" charset="-128"/>
              </a:rPr>
              <a:pPr defTabSz="457200" fontAlgn="base">
                <a:spcBef>
                  <a:spcPct val="0"/>
                </a:spcBef>
                <a:spcAft>
                  <a:spcPct val="0"/>
                </a:spcAft>
              </a:pPr>
              <a:t>‹#›</a:t>
            </a:fld>
            <a:endParaRPr lang="en-US" altLang="en-US">
              <a:ea typeface="ＭＳ Ｐゴシック" pitchFamily="34" charset="-128"/>
            </a:endParaRPr>
          </a:p>
        </p:txBody>
      </p:sp>
    </p:spTree>
    <p:extLst>
      <p:ext uri="{BB962C8B-B14F-4D97-AF65-F5344CB8AC3E}">
        <p14:creationId xmlns:p14="http://schemas.microsoft.com/office/powerpoint/2010/main" val="328613980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D9DF2-0BF9-40BE-81E2-B45559FBA1D7}" type="datetimeFigureOut">
              <a:rPr lang="en-US" smtClean="0"/>
              <a:t>10/6/2021</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F1726-9A03-450B-B10E-1FAC2464575B}" type="slidenum">
              <a:rPr lang="en-US" smtClean="0"/>
              <a:t>‹#›</a:t>
            </a:fld>
            <a:endParaRPr lang="en-US"/>
          </a:p>
        </p:txBody>
      </p:sp>
    </p:spTree>
    <p:extLst>
      <p:ext uri="{BB962C8B-B14F-4D97-AF65-F5344CB8AC3E}">
        <p14:creationId xmlns:p14="http://schemas.microsoft.com/office/powerpoint/2010/main" val="30907942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65857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1050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79570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8469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3199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162012-FCCE-44C4-AEAB-AC3DDF5A35D4}" type="datetimeFigureOut">
              <a:rPr lang="en-US" smtClean="0">
                <a:solidFill>
                  <a:prstClr val="black">
                    <a:tint val="75000"/>
                  </a:prstClr>
                </a:solidFill>
              </a:rPr>
              <a:pPr/>
              <a:t>10/6/2021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B424-97BF-445F-A1F5-AC969C9DDE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8155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rinc.com/" TargetMode="External"/><Relationship Id="rId2" Type="http://schemas.openxmlformats.org/officeDocument/2006/relationships/notesSlide" Target="../notesSlides/notesSlide1.xml"/><Relationship Id="rId1" Type="http://schemas.openxmlformats.org/officeDocument/2006/relationships/slideLayout" Target="../slideLayouts/slideLayout144.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4.gif"/></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8.emf"/><Relationship Id="rId4" Type="http://schemas.openxmlformats.org/officeDocument/2006/relationships/image" Target="../media/image17.emf"/></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4.gif"/><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image" Target="../media/image20.emf"/></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3.xml"/></Relationships>
</file>

<file path=ppt/slides/_rels/slide7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3.xml"/></Relationships>
</file>

<file path=ppt/slides/_rels/slide7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3.xml"/></Relationships>
</file>

<file path=ppt/slides/_rels/slide7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3.xml"/></Relationships>
</file>

<file path=ppt/slides/_rels/slide7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3.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34.emf"/></Relationships>
</file>

<file path=ppt/slides/_rels/slide7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35.emf"/></Relationships>
</file>

<file path=ppt/slides/_rels/slide7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image" Target="../media/image36.emf"/></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38.emf"/></Relationships>
</file>

<file path=ppt/slides/_rels/slide8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image" Target="../media/image39.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57" y="1138548"/>
            <a:ext cx="7198244" cy="685800"/>
          </a:xfrm>
        </p:spPr>
        <p:txBody>
          <a:bodyPr>
            <a:noAutofit/>
          </a:bodyPr>
          <a:lstStyle/>
          <a:p>
            <a:r>
              <a:rPr lang="en-US" dirty="0"/>
              <a:t>R. Bob Smith PhD.  Excellence in Psychological Assessment Webinar</a:t>
            </a:r>
          </a:p>
        </p:txBody>
      </p:sp>
      <p:sp>
        <p:nvSpPr>
          <p:cNvPr id="3" name="Content Placeholder 2"/>
          <p:cNvSpPr>
            <a:spLocks noGrp="1"/>
          </p:cNvSpPr>
          <p:nvPr>
            <p:ph idx="1"/>
          </p:nvPr>
        </p:nvSpPr>
        <p:spPr>
          <a:xfrm>
            <a:off x="382656" y="1824348"/>
            <a:ext cx="8271842" cy="3022600"/>
          </a:xfrm>
        </p:spPr>
        <p:txBody>
          <a:bodyPr>
            <a:noAutofit/>
          </a:bodyPr>
          <a:lstStyle/>
          <a:p>
            <a:pPr marL="0" indent="0">
              <a:lnSpc>
                <a:spcPct val="100000"/>
              </a:lnSpc>
              <a:buNone/>
            </a:pPr>
            <a:endParaRPr lang="en-US" sz="1350" dirty="0">
              <a:ea typeface="MS Mincho" panose="02020609040205080304" pitchFamily="49" charset="-128"/>
              <a:cs typeface="Times New Roman" panose="02020603050405020304" pitchFamily="18" charset="0"/>
            </a:endParaRPr>
          </a:p>
          <a:p>
            <a:pPr marL="0" indent="0">
              <a:lnSpc>
                <a:spcPct val="100000"/>
              </a:lnSpc>
              <a:buNone/>
            </a:pPr>
            <a:r>
              <a:rPr lang="en-US" sz="1350" dirty="0">
                <a:ea typeface="MS Mincho" panose="02020609040205080304" pitchFamily="49" charset="-128"/>
                <a:cs typeface="Times New Roman" panose="02020603050405020304" pitchFamily="18" charset="0"/>
              </a:rPr>
              <a:t> Bob Smith Award was created to recognize Bob Smith, Ph.D. for his many years of service to the psychological profession by upholding the highest standards when creating and publishing evidence based psychological assessments. Bob began his career as a psychologist and later went on to found </a:t>
            </a:r>
            <a:r>
              <a:rPr lang="en-US" sz="1350" u="sng" dirty="0">
                <a:solidFill>
                  <a:srgbClr val="0563C1"/>
                </a:solidFill>
                <a:ea typeface="MS Mincho" panose="02020609040205080304" pitchFamily="49" charset="-128"/>
                <a:cs typeface="Times New Roman" panose="02020603050405020304" pitchFamily="18" charset="0"/>
                <a:hlinkClick r:id="rId3"/>
              </a:rPr>
              <a:t>Psychological Assessment Resources (PAR)</a:t>
            </a:r>
            <a:r>
              <a:rPr lang="en-US" sz="1350" dirty="0">
                <a:ea typeface="MS Mincho" panose="02020609040205080304" pitchFamily="49" charset="-128"/>
                <a:cs typeface="Times New Roman" panose="02020603050405020304" pitchFamily="18" charset="0"/>
              </a:rPr>
              <a:t>.</a:t>
            </a:r>
          </a:p>
          <a:p>
            <a:pPr>
              <a:lnSpc>
                <a:spcPct val="100000"/>
              </a:lnSpc>
            </a:pPr>
            <a:r>
              <a:rPr lang="en-US" sz="1350" dirty="0">
                <a:ea typeface="MS Mincho" panose="02020609040205080304" pitchFamily="49" charset="-128"/>
                <a:cs typeface="Times New Roman" panose="02020603050405020304" pitchFamily="18" charset="0"/>
              </a:rPr>
              <a:t>The individual or organization selected must be committed to an evidence-based approach to assessment.</a:t>
            </a:r>
          </a:p>
          <a:p>
            <a:pPr>
              <a:lnSpc>
                <a:spcPct val="100000"/>
              </a:lnSpc>
            </a:pPr>
            <a:r>
              <a:rPr lang="en-US" sz="1350" dirty="0">
                <a:ea typeface="MS Mincho" panose="02020609040205080304" pitchFamily="49" charset="-128"/>
                <a:cs typeface="Times New Roman" panose="02020603050405020304" pitchFamily="18" charset="0"/>
              </a:rPr>
              <a:t>SCCAP members will receive a </a:t>
            </a:r>
            <a:r>
              <a:rPr lang="en-US" sz="1350" b="1" dirty="0">
                <a:ea typeface="MS Mincho" panose="02020609040205080304" pitchFamily="49" charset="-128"/>
                <a:cs typeface="Times New Roman" panose="02020603050405020304" pitchFamily="18" charset="0"/>
              </a:rPr>
              <a:t>free CE credit </a:t>
            </a:r>
            <a:r>
              <a:rPr lang="en-US" sz="1350" dirty="0">
                <a:ea typeface="MS Mincho" panose="02020609040205080304" pitchFamily="49" charset="-128"/>
                <a:cs typeface="Times New Roman" panose="02020603050405020304" pitchFamily="18" charset="0"/>
              </a:rPr>
              <a:t>from the proceeds from this endowed award. Certificates will be emailed to all attendees within 2 weeks.  </a:t>
            </a:r>
          </a:p>
          <a:p>
            <a:pPr marL="0" indent="0">
              <a:lnSpc>
                <a:spcPct val="100000"/>
              </a:lnSpc>
              <a:buNone/>
            </a:pPr>
            <a:endParaRPr lang="en-US" sz="1500" dirty="0"/>
          </a:p>
          <a:p>
            <a:pPr marL="0" indent="0" algn="ctr">
              <a:lnSpc>
                <a:spcPct val="100000"/>
              </a:lnSpc>
              <a:buNone/>
            </a:pPr>
            <a:r>
              <a:rPr lang="en-US" sz="1500" dirty="0">
                <a:solidFill>
                  <a:srgbClr val="FF6600"/>
                </a:solidFill>
              </a:rPr>
              <a:t>Join us on Twitter!  @SCCAP53</a:t>
            </a:r>
          </a:p>
        </p:txBody>
      </p:sp>
    </p:spTree>
    <p:extLst>
      <p:ext uri="{BB962C8B-B14F-4D97-AF65-F5344CB8AC3E}">
        <p14:creationId xmlns:p14="http://schemas.microsoft.com/office/powerpoint/2010/main" val="481574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248400"/>
            <a:ext cx="1928733" cy="276999"/>
          </a:xfrm>
          <a:prstGeom prst="rect">
            <a:avLst/>
          </a:prstGeom>
          <a:noFill/>
        </p:spPr>
        <p:txBody>
          <a:bodyPr wrap="none" rtlCol="0">
            <a:spAutoFit/>
          </a:bodyPr>
          <a:lstStyle/>
          <a:p>
            <a:r>
              <a:rPr lang="en-US" sz="1200" dirty="0">
                <a:solidFill>
                  <a:srgbClr val="7030A0"/>
                </a:solidFill>
                <a:latin typeface="Times New Roman" panose="02020603050405020304" pitchFamily="18" charset="0"/>
                <a:cs typeface="Times New Roman" panose="02020603050405020304" pitchFamily="18" charset="0"/>
              </a:rPr>
              <a:t>Source:  </a:t>
            </a:r>
            <a:r>
              <a:rPr lang="en-US" sz="1200" dirty="0" err="1">
                <a:solidFill>
                  <a:srgbClr val="7030A0"/>
                </a:solidFill>
                <a:latin typeface="Times New Roman" panose="02020603050405020304" pitchFamily="18" charset="0"/>
                <a:cs typeface="Times New Roman" panose="02020603050405020304" pitchFamily="18" charset="0"/>
              </a:rPr>
              <a:t>Debrito</a:t>
            </a:r>
            <a:r>
              <a:rPr lang="en-US" sz="1200" dirty="0">
                <a:solidFill>
                  <a:srgbClr val="7030A0"/>
                </a:solidFill>
                <a:latin typeface="Times New Roman" panose="02020603050405020304" pitchFamily="18" charset="0"/>
                <a:cs typeface="Times New Roman" panose="02020603050405020304" pitchFamily="18" charset="0"/>
              </a:rPr>
              <a:t> et al., 2021</a:t>
            </a:r>
          </a:p>
        </p:txBody>
      </p:sp>
      <p:pic>
        <p:nvPicPr>
          <p:cNvPr id="4" name="Picture 3"/>
          <p:cNvPicPr>
            <a:picLocks noChangeAspect="1"/>
          </p:cNvPicPr>
          <p:nvPr/>
        </p:nvPicPr>
        <p:blipFill>
          <a:blip r:embed="rId3"/>
          <a:stretch>
            <a:fillRect/>
          </a:stretch>
        </p:blipFill>
        <p:spPr>
          <a:xfrm>
            <a:off x="0" y="609600"/>
            <a:ext cx="9144000" cy="4219177"/>
          </a:xfrm>
          <a:prstGeom prst="rect">
            <a:avLst/>
          </a:prstGeom>
        </p:spPr>
      </p:pic>
    </p:spTree>
    <p:extLst>
      <p:ext uri="{BB962C8B-B14F-4D97-AF65-F5344CB8AC3E}">
        <p14:creationId xmlns:p14="http://schemas.microsoft.com/office/powerpoint/2010/main" val="143954441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5880" y="11049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Dimensions of Psychopathy in Children</a:t>
            </a:r>
          </a:p>
        </p:txBody>
      </p:sp>
      <p:sp>
        <p:nvSpPr>
          <p:cNvPr id="8" name="TextBox 7"/>
          <p:cNvSpPr txBox="1"/>
          <p:nvPr/>
        </p:nvSpPr>
        <p:spPr>
          <a:xfrm>
            <a:off x="228600" y="1193800"/>
            <a:ext cx="2816797" cy="6432530"/>
          </a:xfrm>
          <a:prstGeom prst="rect">
            <a:avLst/>
          </a:prstGeom>
          <a:noFill/>
        </p:spPr>
        <p:txBody>
          <a:bodyPr wrap="none" rtlCol="0">
            <a:spAutoFit/>
          </a:bodyPr>
          <a:lstStyle/>
          <a:p>
            <a:r>
              <a:rPr lang="en-US" sz="2000" u="sng" dirty="0">
                <a:solidFill>
                  <a:srgbClr val="7030A0"/>
                </a:solidFill>
                <a:latin typeface="Times New Roman" pitchFamily="18" charset="0"/>
                <a:cs typeface="Times New Roman" pitchFamily="18" charset="0"/>
              </a:rPr>
              <a:t>Callous-Unemotional </a:t>
            </a:r>
          </a:p>
          <a:p>
            <a:endParaRPr lang="en-US" sz="2000" u="sng"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Is unconcerned about the </a:t>
            </a:r>
          </a:p>
          <a:p>
            <a:r>
              <a:rPr lang="en-US" sz="2000" dirty="0">
                <a:solidFill>
                  <a:srgbClr val="7030A0"/>
                </a:solidFill>
                <a:latin typeface="Times New Roman" pitchFamily="18" charset="0"/>
                <a:cs typeface="Times New Roman" pitchFamily="18" charset="0"/>
              </a:rPr>
              <a:t>feelings of others</a:t>
            </a:r>
          </a:p>
          <a:p>
            <a:endParaRPr lang="en-US" sz="2000"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Does not feel bad or </a:t>
            </a:r>
          </a:p>
          <a:p>
            <a:r>
              <a:rPr lang="en-US" sz="2000" dirty="0">
                <a:solidFill>
                  <a:srgbClr val="7030A0"/>
                </a:solidFill>
                <a:latin typeface="Times New Roman" pitchFamily="18" charset="0"/>
                <a:cs typeface="Times New Roman" pitchFamily="18" charset="0"/>
              </a:rPr>
              <a:t>guilty</a:t>
            </a:r>
          </a:p>
          <a:p>
            <a:endParaRPr lang="en-US" sz="2000"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Is unconcerned about </a:t>
            </a:r>
          </a:p>
          <a:p>
            <a:r>
              <a:rPr lang="en-US" sz="2000" dirty="0">
                <a:solidFill>
                  <a:srgbClr val="7030A0"/>
                </a:solidFill>
                <a:latin typeface="Times New Roman" pitchFamily="18" charset="0"/>
                <a:cs typeface="Times New Roman" pitchFamily="18" charset="0"/>
              </a:rPr>
              <a:t>school work</a:t>
            </a:r>
          </a:p>
          <a:p>
            <a:endParaRPr lang="en-US" sz="2000"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Does not keep promises</a:t>
            </a:r>
          </a:p>
          <a:p>
            <a:endParaRPr lang="en-US" sz="2000"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Does not show emotions</a:t>
            </a:r>
          </a:p>
          <a:p>
            <a:endParaRPr lang="en-US" sz="2000" dirty="0">
              <a:solidFill>
                <a:srgbClr val="7030A0"/>
              </a:solidFill>
              <a:latin typeface="Times New Roman" pitchFamily="18" charset="0"/>
              <a:cs typeface="Times New Roman" pitchFamily="18" charset="0"/>
            </a:endParaRPr>
          </a:p>
          <a:p>
            <a:r>
              <a:rPr lang="en-US" sz="2000" dirty="0">
                <a:solidFill>
                  <a:srgbClr val="7030A0"/>
                </a:solidFill>
                <a:latin typeface="Times New Roman" pitchFamily="18" charset="0"/>
                <a:cs typeface="Times New Roman" pitchFamily="18" charset="0"/>
              </a:rPr>
              <a:t>Does not keep same</a:t>
            </a:r>
          </a:p>
          <a:p>
            <a:r>
              <a:rPr lang="en-US" sz="2000" dirty="0">
                <a:solidFill>
                  <a:srgbClr val="7030A0"/>
                </a:solidFill>
                <a:latin typeface="Times New Roman" pitchFamily="18" charset="0"/>
                <a:cs typeface="Times New Roman" pitchFamily="18" charset="0"/>
              </a:rPr>
              <a:t> friends</a:t>
            </a:r>
          </a:p>
          <a:p>
            <a:endParaRPr lang="en-US" sz="2400" dirty="0">
              <a:solidFill>
                <a:srgbClr val="F79646">
                  <a:lumMod val="60000"/>
                  <a:lumOff val="40000"/>
                </a:srgbClr>
              </a:solidFill>
              <a:latin typeface="Times New Roman" pitchFamily="18" charset="0"/>
              <a:cs typeface="Times New Roman" pitchFamily="18" charset="0"/>
            </a:endParaRPr>
          </a:p>
          <a:p>
            <a:endParaRPr lang="en-US" sz="2400" u="sng" dirty="0">
              <a:solidFill>
                <a:srgbClr val="F79646">
                  <a:lumMod val="60000"/>
                  <a:lumOff val="40000"/>
                </a:srgbClr>
              </a:solidFill>
              <a:latin typeface="Times New Roman" pitchFamily="18" charset="0"/>
              <a:cs typeface="Times New Roman" pitchFamily="18" charset="0"/>
            </a:endParaRPr>
          </a:p>
          <a:p>
            <a:endParaRPr lang="en-US" sz="2400" u="sng" dirty="0">
              <a:solidFill>
                <a:srgbClr val="F79646">
                  <a:lumMod val="60000"/>
                  <a:lumOff val="40000"/>
                </a:srgbClr>
              </a:solidFill>
              <a:latin typeface="Times New Roman" pitchFamily="18" charset="0"/>
              <a:cs typeface="Times New Roman" pitchFamily="18" charset="0"/>
            </a:endParaRPr>
          </a:p>
        </p:txBody>
      </p:sp>
      <p:sp>
        <p:nvSpPr>
          <p:cNvPr id="10" name="TextBox 9"/>
          <p:cNvSpPr txBox="1"/>
          <p:nvPr/>
        </p:nvSpPr>
        <p:spPr>
          <a:xfrm>
            <a:off x="3197797" y="1158240"/>
            <a:ext cx="2659702" cy="5016758"/>
          </a:xfrm>
          <a:prstGeom prst="rect">
            <a:avLst/>
          </a:prstGeom>
          <a:noFill/>
        </p:spPr>
        <p:txBody>
          <a:bodyPr wrap="none" rtlCol="0">
            <a:spAutoFit/>
          </a:bodyPr>
          <a:lstStyle/>
          <a:p>
            <a:r>
              <a:rPr lang="en-US" sz="2000" u="sng" dirty="0">
                <a:solidFill>
                  <a:srgbClr val="C0504D">
                    <a:lumMod val="75000"/>
                  </a:srgbClr>
                </a:solidFill>
                <a:latin typeface="Times New Roman" pitchFamily="18" charset="0"/>
                <a:cs typeface="Times New Roman" pitchFamily="18" charset="0"/>
              </a:rPr>
              <a:t>Narcissism </a:t>
            </a:r>
          </a:p>
          <a:p>
            <a:endParaRPr lang="en-US" sz="2000" u="sng"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Thinks he/she more </a:t>
            </a:r>
          </a:p>
          <a:p>
            <a:r>
              <a:rPr lang="en-US" sz="2000" dirty="0">
                <a:solidFill>
                  <a:srgbClr val="C0504D">
                    <a:lumMod val="75000"/>
                  </a:srgbClr>
                </a:solidFill>
                <a:latin typeface="Times New Roman" pitchFamily="18" charset="0"/>
                <a:cs typeface="Times New Roman" pitchFamily="18" charset="0"/>
              </a:rPr>
              <a:t>important than others </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Brags excessively about</a:t>
            </a:r>
          </a:p>
          <a:p>
            <a:r>
              <a:rPr lang="en-US" sz="2000" dirty="0">
                <a:solidFill>
                  <a:srgbClr val="C0504D">
                    <a:lumMod val="75000"/>
                  </a:srgbClr>
                </a:solidFill>
                <a:latin typeface="Times New Roman" pitchFamily="18" charset="0"/>
                <a:cs typeface="Times New Roman" pitchFamily="18" charset="0"/>
              </a:rPr>
              <a:t>accomplishments</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Uses or cons  others</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Can be charming in</a:t>
            </a:r>
          </a:p>
          <a:p>
            <a:r>
              <a:rPr lang="en-US" sz="2000" dirty="0">
                <a:solidFill>
                  <a:srgbClr val="C0504D">
                    <a:lumMod val="75000"/>
                  </a:srgbClr>
                </a:solidFill>
                <a:latin typeface="Times New Roman" pitchFamily="18" charset="0"/>
                <a:cs typeface="Times New Roman" pitchFamily="18" charset="0"/>
              </a:rPr>
              <a:t>ways that seem </a:t>
            </a:r>
          </a:p>
          <a:p>
            <a:r>
              <a:rPr lang="en-US" sz="2000" dirty="0">
                <a:solidFill>
                  <a:srgbClr val="C0504D">
                    <a:lumMod val="75000"/>
                  </a:srgbClr>
                </a:solidFill>
                <a:latin typeface="Times New Roman" pitchFamily="18" charset="0"/>
                <a:cs typeface="Times New Roman" pitchFamily="18" charset="0"/>
              </a:rPr>
              <a:t>insincere</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Becomes angry when </a:t>
            </a:r>
          </a:p>
          <a:p>
            <a:r>
              <a:rPr lang="en-US" sz="2000" dirty="0">
                <a:solidFill>
                  <a:srgbClr val="C0504D">
                    <a:lumMod val="75000"/>
                  </a:srgbClr>
                </a:solidFill>
                <a:latin typeface="Times New Roman" pitchFamily="18" charset="0"/>
                <a:cs typeface="Times New Roman" pitchFamily="18" charset="0"/>
              </a:rPr>
              <a:t>corrected</a:t>
            </a:r>
            <a:endParaRPr lang="en-US" sz="2400" u="sng" dirty="0">
              <a:solidFill>
                <a:srgbClr val="C0504D">
                  <a:lumMod val="75000"/>
                </a:srgbClr>
              </a:solidFill>
              <a:latin typeface="Times New Roman" pitchFamily="18" charset="0"/>
              <a:cs typeface="Times New Roman" pitchFamily="18" charset="0"/>
            </a:endParaRPr>
          </a:p>
        </p:txBody>
      </p:sp>
      <p:sp>
        <p:nvSpPr>
          <p:cNvPr id="11" name="TextBox 10"/>
          <p:cNvSpPr txBox="1"/>
          <p:nvPr/>
        </p:nvSpPr>
        <p:spPr>
          <a:xfrm>
            <a:off x="6248400" y="1209040"/>
            <a:ext cx="2417650" cy="6432530"/>
          </a:xfrm>
          <a:prstGeom prst="rect">
            <a:avLst/>
          </a:prstGeom>
          <a:noFill/>
        </p:spPr>
        <p:txBody>
          <a:bodyPr wrap="none" rtlCol="0">
            <a:spAutoFit/>
          </a:bodyPr>
          <a:lstStyle/>
          <a:p>
            <a:r>
              <a:rPr lang="en-US" sz="2000" u="sng" dirty="0">
                <a:solidFill>
                  <a:srgbClr val="C0504D">
                    <a:lumMod val="75000"/>
                  </a:srgbClr>
                </a:solidFill>
                <a:latin typeface="Times New Roman" pitchFamily="18" charset="0"/>
                <a:cs typeface="Times New Roman" pitchFamily="18" charset="0"/>
              </a:rPr>
              <a:t>Impulsivity  </a:t>
            </a:r>
          </a:p>
          <a:p>
            <a:endParaRPr lang="en-US" sz="2000" u="sng"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Acts without thinking</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Does not plan ahead</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Engages in risky</a:t>
            </a:r>
          </a:p>
          <a:p>
            <a:r>
              <a:rPr lang="en-US" sz="2000" dirty="0">
                <a:solidFill>
                  <a:srgbClr val="C0504D">
                    <a:lumMod val="75000"/>
                  </a:srgbClr>
                </a:solidFill>
                <a:latin typeface="Times New Roman" pitchFamily="18" charset="0"/>
                <a:cs typeface="Times New Roman" pitchFamily="18" charset="0"/>
              </a:rPr>
              <a:t>activities</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Blames others for</a:t>
            </a:r>
          </a:p>
          <a:p>
            <a:r>
              <a:rPr lang="en-US" sz="2000" dirty="0">
                <a:solidFill>
                  <a:srgbClr val="C0504D">
                    <a:lumMod val="75000"/>
                  </a:srgbClr>
                </a:solidFill>
                <a:latin typeface="Times New Roman" pitchFamily="18" charset="0"/>
                <a:cs typeface="Times New Roman" pitchFamily="18" charset="0"/>
              </a:rPr>
              <a:t>mistakes</a:t>
            </a:r>
          </a:p>
          <a:p>
            <a:endParaRPr lang="en-US" sz="2000" dirty="0">
              <a:solidFill>
                <a:srgbClr val="C0504D">
                  <a:lumMod val="75000"/>
                </a:srgbClr>
              </a:solidFill>
              <a:latin typeface="Times New Roman" pitchFamily="18" charset="0"/>
              <a:cs typeface="Times New Roman" pitchFamily="18" charset="0"/>
            </a:endParaRPr>
          </a:p>
          <a:p>
            <a:r>
              <a:rPr lang="en-US" sz="2000" dirty="0">
                <a:solidFill>
                  <a:srgbClr val="C0504D">
                    <a:lumMod val="75000"/>
                  </a:srgbClr>
                </a:solidFill>
                <a:latin typeface="Times New Roman" pitchFamily="18" charset="0"/>
                <a:cs typeface="Times New Roman" pitchFamily="18" charset="0"/>
              </a:rPr>
              <a:t>Gets bored easily </a:t>
            </a:r>
          </a:p>
          <a:p>
            <a:endParaRPr lang="en-US" sz="2000" dirty="0">
              <a:solidFill>
                <a:srgbClr val="C0504D">
                  <a:lumMod val="75000"/>
                </a:srgbClr>
              </a:solidFill>
              <a:latin typeface="Times New Roman" pitchFamily="18" charset="0"/>
              <a:cs typeface="Times New Roman" pitchFamily="18" charset="0"/>
            </a:endParaRPr>
          </a:p>
          <a:p>
            <a:endParaRPr lang="en-US" sz="2000" dirty="0">
              <a:solidFill>
                <a:srgbClr val="C0504D">
                  <a:lumMod val="40000"/>
                  <a:lumOff val="60000"/>
                </a:srgbClr>
              </a:solidFill>
              <a:latin typeface="Times New Roman" pitchFamily="18" charset="0"/>
              <a:cs typeface="Times New Roman" pitchFamily="18" charset="0"/>
            </a:endParaRPr>
          </a:p>
          <a:p>
            <a:endParaRPr lang="en-US" sz="2000" dirty="0">
              <a:solidFill>
                <a:srgbClr val="C0504D">
                  <a:lumMod val="40000"/>
                  <a:lumOff val="60000"/>
                </a:srgbClr>
              </a:solidFill>
              <a:latin typeface="Times New Roman" pitchFamily="18" charset="0"/>
              <a:cs typeface="Times New Roman" pitchFamily="18" charset="0"/>
            </a:endParaRPr>
          </a:p>
          <a:p>
            <a:endParaRPr lang="en-US" sz="2000" dirty="0">
              <a:solidFill>
                <a:srgbClr val="C0504D">
                  <a:lumMod val="40000"/>
                  <a:lumOff val="60000"/>
                </a:srgbClr>
              </a:solidFill>
              <a:latin typeface="Times New Roman" pitchFamily="18" charset="0"/>
              <a:cs typeface="Times New Roman" pitchFamily="18" charset="0"/>
            </a:endParaRPr>
          </a:p>
          <a:p>
            <a:endParaRPr lang="en-US" sz="2400" dirty="0">
              <a:solidFill>
                <a:srgbClr val="F79646">
                  <a:lumMod val="60000"/>
                  <a:lumOff val="40000"/>
                </a:srgbClr>
              </a:solidFill>
              <a:latin typeface="Times New Roman" pitchFamily="18" charset="0"/>
              <a:cs typeface="Times New Roman" pitchFamily="18" charset="0"/>
            </a:endParaRPr>
          </a:p>
          <a:p>
            <a:endParaRPr lang="en-US" sz="2400" u="sng" dirty="0">
              <a:solidFill>
                <a:srgbClr val="F79646">
                  <a:lumMod val="60000"/>
                  <a:lumOff val="40000"/>
                </a:srgbClr>
              </a:solidFill>
              <a:latin typeface="Times New Roman" pitchFamily="18" charset="0"/>
              <a:cs typeface="Times New Roman" pitchFamily="18" charset="0"/>
            </a:endParaRPr>
          </a:p>
          <a:p>
            <a:endParaRPr lang="en-US" sz="2400" u="sng" dirty="0">
              <a:solidFill>
                <a:srgbClr val="F79646">
                  <a:lumMod val="60000"/>
                  <a:lumOff val="40000"/>
                </a:srgbClr>
              </a:solidFill>
              <a:latin typeface="Times New Roman" pitchFamily="18" charset="0"/>
              <a:cs typeface="Times New Roman" pitchFamily="18" charset="0"/>
            </a:endParaRPr>
          </a:p>
        </p:txBody>
      </p:sp>
      <p:sp>
        <p:nvSpPr>
          <p:cNvPr id="2" name="TextBox 1"/>
          <p:cNvSpPr txBox="1"/>
          <p:nvPr/>
        </p:nvSpPr>
        <p:spPr>
          <a:xfrm>
            <a:off x="4038600" y="6400800"/>
            <a:ext cx="2473369" cy="276999"/>
          </a:xfrm>
          <a:prstGeom prst="rect">
            <a:avLst/>
          </a:prstGeom>
          <a:noFill/>
        </p:spPr>
        <p:txBody>
          <a:bodyPr wrap="none" rtlCol="0">
            <a:spAutoFit/>
          </a:bodyPr>
          <a:lstStyle/>
          <a:p>
            <a:r>
              <a:rPr lang="en-US" sz="1200" dirty="0">
                <a:solidFill>
                  <a:srgbClr val="7030A0"/>
                </a:solidFill>
                <a:latin typeface="Times New Roman" panose="02020603050405020304" pitchFamily="18" charset="0"/>
                <a:cs typeface="Times New Roman" panose="02020603050405020304" pitchFamily="18" charset="0"/>
              </a:rPr>
              <a:t>Source:  Frick, Bodin, &amp; Barry, 2000</a:t>
            </a:r>
          </a:p>
        </p:txBody>
      </p:sp>
    </p:spTree>
    <p:extLst>
      <p:ext uri="{BB962C8B-B14F-4D97-AF65-F5344CB8AC3E}">
        <p14:creationId xmlns:p14="http://schemas.microsoft.com/office/powerpoint/2010/main" val="20169141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5880" y="11049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The Affective Components of Conscience</a:t>
            </a:r>
          </a:p>
        </p:txBody>
      </p:sp>
      <p:pic>
        <p:nvPicPr>
          <p:cNvPr id="9" name="Picture 8"/>
          <p:cNvPicPr>
            <a:picLocks noChangeAspect="1"/>
          </p:cNvPicPr>
          <p:nvPr/>
        </p:nvPicPr>
        <p:blipFill>
          <a:blip r:embed="rId3"/>
          <a:stretch>
            <a:fillRect/>
          </a:stretch>
        </p:blipFill>
        <p:spPr>
          <a:xfrm>
            <a:off x="1143000" y="1181100"/>
            <a:ext cx="6934200" cy="5334000"/>
          </a:xfrm>
          <a:prstGeom prst="rect">
            <a:avLst/>
          </a:prstGeom>
        </p:spPr>
      </p:pic>
    </p:spTree>
    <p:extLst>
      <p:ext uri="{BB962C8B-B14F-4D97-AF65-F5344CB8AC3E}">
        <p14:creationId xmlns:p14="http://schemas.microsoft.com/office/powerpoint/2010/main" val="35083798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a:solidFill>
                  <a:schemeClr val="accent6">
                    <a:lumMod val="40000"/>
                    <a:lumOff val="60000"/>
                  </a:schemeClr>
                </a:solidFill>
                <a:latin typeface="Times New Roman" pitchFamily="18" charset="0"/>
                <a:cs typeface="Times New Roman" pitchFamily="18" charset="0"/>
              </a:rPr>
              <a:t>Dimensions of </a:t>
            </a:r>
            <a:r>
              <a:rPr lang="en-US" b="1" dirty="0" err="1">
                <a:solidFill>
                  <a:schemeClr val="accent6">
                    <a:lumMod val="40000"/>
                    <a:lumOff val="60000"/>
                  </a:schemeClr>
                </a:solidFill>
                <a:latin typeface="Times New Roman" pitchFamily="18" charset="0"/>
                <a:cs typeface="Times New Roman" pitchFamily="18" charset="0"/>
              </a:rPr>
              <a:t>Psychopathy</a:t>
            </a:r>
            <a:r>
              <a:rPr lang="en-US" b="1" dirty="0">
                <a:solidFill>
                  <a:schemeClr val="accent6">
                    <a:lumMod val="40000"/>
                    <a:lumOff val="60000"/>
                  </a:schemeClr>
                </a:solidFill>
                <a:latin typeface="Times New Roman" pitchFamily="18" charset="0"/>
                <a:cs typeface="Times New Roman" pitchFamily="18" charset="0"/>
              </a:rPr>
              <a:t> in Clinic- Referred Children </a:t>
            </a:r>
            <a:endParaRPr lang="en-US"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304800" y="1371600"/>
            <a:ext cx="8534400" cy="46166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2400" dirty="0">
                <a:solidFill>
                  <a:prstClr val="white"/>
                </a:solidFill>
                <a:latin typeface="Times New Roman" pitchFamily="18" charset="0"/>
                <a:cs typeface="Times New Roman" pitchFamily="18" charset="0"/>
              </a:rPr>
              <a:t>Christian, Frick, Hill, Tyler, &amp; Frazer, 1997</a:t>
            </a:r>
          </a:p>
        </p:txBody>
      </p:sp>
      <p:graphicFrame>
        <p:nvGraphicFramePr>
          <p:cNvPr id="5" name="Chart 4"/>
          <p:cNvGraphicFramePr/>
          <p:nvPr/>
        </p:nvGraphicFramePr>
        <p:xfrm>
          <a:off x="152400" y="2057400"/>
          <a:ext cx="89916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057400" y="3886200"/>
            <a:ext cx="317716" cy="369332"/>
          </a:xfrm>
          <a:prstGeom prst="rect">
            <a:avLst/>
          </a:prstGeom>
          <a:noFill/>
        </p:spPr>
        <p:txBody>
          <a:bodyPr wrap="none" rtlCol="0">
            <a:spAutoFit/>
          </a:bodyPr>
          <a:lstStyle/>
          <a:p>
            <a:r>
              <a:rPr lang="en-US" dirty="0">
                <a:solidFill>
                  <a:prstClr val="white"/>
                </a:solidFill>
              </a:rPr>
              <a:t>A</a:t>
            </a:r>
          </a:p>
        </p:txBody>
      </p:sp>
      <p:sp>
        <p:nvSpPr>
          <p:cNvPr id="7" name="TextBox 6"/>
          <p:cNvSpPr txBox="1"/>
          <p:nvPr/>
        </p:nvSpPr>
        <p:spPr>
          <a:xfrm>
            <a:off x="2895600" y="3581400"/>
            <a:ext cx="309700" cy="369332"/>
          </a:xfrm>
          <a:prstGeom prst="rect">
            <a:avLst/>
          </a:prstGeom>
          <a:noFill/>
        </p:spPr>
        <p:txBody>
          <a:bodyPr wrap="none" rtlCol="0">
            <a:spAutoFit/>
          </a:bodyPr>
          <a:lstStyle/>
          <a:p>
            <a:r>
              <a:rPr lang="en-US" dirty="0">
                <a:solidFill>
                  <a:prstClr val="white"/>
                </a:solidFill>
              </a:rPr>
              <a:t>B</a:t>
            </a:r>
          </a:p>
        </p:txBody>
      </p:sp>
      <p:sp>
        <p:nvSpPr>
          <p:cNvPr id="8" name="TextBox 7"/>
          <p:cNvSpPr txBox="1"/>
          <p:nvPr/>
        </p:nvSpPr>
        <p:spPr>
          <a:xfrm>
            <a:off x="3886200" y="2819400"/>
            <a:ext cx="308098" cy="369332"/>
          </a:xfrm>
          <a:prstGeom prst="rect">
            <a:avLst/>
          </a:prstGeom>
          <a:noFill/>
        </p:spPr>
        <p:txBody>
          <a:bodyPr wrap="none" rtlCol="0">
            <a:spAutoFit/>
          </a:bodyPr>
          <a:lstStyle/>
          <a:p>
            <a:r>
              <a:rPr lang="en-US" dirty="0">
                <a:solidFill>
                  <a:prstClr val="white"/>
                </a:solidFill>
              </a:rPr>
              <a:t>C</a:t>
            </a:r>
          </a:p>
        </p:txBody>
      </p:sp>
      <p:sp>
        <p:nvSpPr>
          <p:cNvPr id="9" name="TextBox 8"/>
          <p:cNvSpPr txBox="1"/>
          <p:nvPr/>
        </p:nvSpPr>
        <p:spPr>
          <a:xfrm>
            <a:off x="5334000" y="3657600"/>
            <a:ext cx="317716" cy="369332"/>
          </a:xfrm>
          <a:prstGeom prst="rect">
            <a:avLst/>
          </a:prstGeom>
          <a:noFill/>
        </p:spPr>
        <p:txBody>
          <a:bodyPr wrap="none" rtlCol="0">
            <a:spAutoFit/>
          </a:bodyPr>
          <a:lstStyle/>
          <a:p>
            <a:r>
              <a:rPr lang="en-US" dirty="0">
                <a:solidFill>
                  <a:prstClr val="white"/>
                </a:solidFill>
              </a:rPr>
              <a:t>A</a:t>
            </a:r>
          </a:p>
        </p:txBody>
      </p:sp>
      <p:sp>
        <p:nvSpPr>
          <p:cNvPr id="10" name="TextBox 9"/>
          <p:cNvSpPr txBox="1"/>
          <p:nvPr/>
        </p:nvSpPr>
        <p:spPr>
          <a:xfrm>
            <a:off x="6248400" y="2438400"/>
            <a:ext cx="309700" cy="369332"/>
          </a:xfrm>
          <a:prstGeom prst="rect">
            <a:avLst/>
          </a:prstGeom>
          <a:noFill/>
        </p:spPr>
        <p:txBody>
          <a:bodyPr wrap="none" rtlCol="0">
            <a:spAutoFit/>
          </a:bodyPr>
          <a:lstStyle/>
          <a:p>
            <a:r>
              <a:rPr lang="en-US" dirty="0">
                <a:solidFill>
                  <a:prstClr val="white"/>
                </a:solidFill>
              </a:rPr>
              <a:t>B</a:t>
            </a:r>
          </a:p>
        </p:txBody>
      </p:sp>
      <p:sp>
        <p:nvSpPr>
          <p:cNvPr id="11" name="TextBox 10"/>
          <p:cNvSpPr txBox="1"/>
          <p:nvPr/>
        </p:nvSpPr>
        <p:spPr>
          <a:xfrm>
            <a:off x="7315200" y="2209800"/>
            <a:ext cx="309700" cy="369332"/>
          </a:xfrm>
          <a:prstGeom prst="rect">
            <a:avLst/>
          </a:prstGeom>
          <a:noFill/>
        </p:spPr>
        <p:txBody>
          <a:bodyPr wrap="none" rtlCol="0">
            <a:spAutoFit/>
          </a:bodyPr>
          <a:lstStyle/>
          <a:p>
            <a:r>
              <a:rPr lang="en-US" dirty="0">
                <a:solidFill>
                  <a:prstClr val="white"/>
                </a:solidFill>
              </a:rPr>
              <a:t>B</a:t>
            </a:r>
          </a:p>
        </p:txBody>
      </p:sp>
      <p:sp>
        <p:nvSpPr>
          <p:cNvPr id="12" name="TextBox 11"/>
          <p:cNvSpPr txBox="1"/>
          <p:nvPr/>
        </p:nvSpPr>
        <p:spPr>
          <a:xfrm>
            <a:off x="2514600" y="6172200"/>
            <a:ext cx="652743" cy="338554"/>
          </a:xfrm>
          <a:prstGeom prst="rect">
            <a:avLst/>
          </a:prstGeom>
          <a:noFill/>
        </p:spPr>
        <p:txBody>
          <a:bodyPr wrap="square" rtlCol="0">
            <a:spAutoFit/>
          </a:bodyPr>
          <a:lstStyle/>
          <a:p>
            <a:r>
              <a:rPr lang="en-US" sz="1600" dirty="0">
                <a:solidFill>
                  <a:prstClr val="white"/>
                </a:solidFill>
                <a:latin typeface="Times New Roman" pitchFamily="18" charset="0"/>
                <a:cs typeface="Times New Roman" pitchFamily="18" charset="0"/>
              </a:rPr>
              <a:t>N=38</a:t>
            </a:r>
          </a:p>
        </p:txBody>
      </p:sp>
      <p:sp>
        <p:nvSpPr>
          <p:cNvPr id="13" name="TextBox 12"/>
          <p:cNvSpPr txBox="1"/>
          <p:nvPr/>
        </p:nvSpPr>
        <p:spPr>
          <a:xfrm>
            <a:off x="4495800" y="6172200"/>
            <a:ext cx="652743" cy="338554"/>
          </a:xfrm>
          <a:prstGeom prst="rect">
            <a:avLst/>
          </a:prstGeom>
          <a:noFill/>
        </p:spPr>
        <p:txBody>
          <a:bodyPr wrap="square" rtlCol="0">
            <a:spAutoFit/>
          </a:bodyPr>
          <a:lstStyle/>
          <a:p>
            <a:r>
              <a:rPr lang="en-US" sz="1600" dirty="0">
                <a:solidFill>
                  <a:prstClr val="white"/>
                </a:solidFill>
                <a:latin typeface="Times New Roman" pitchFamily="18" charset="0"/>
                <a:cs typeface="Times New Roman" pitchFamily="18" charset="0"/>
              </a:rPr>
              <a:t>N=29</a:t>
            </a:r>
          </a:p>
        </p:txBody>
      </p:sp>
      <p:sp>
        <p:nvSpPr>
          <p:cNvPr id="14" name="TextBox 13"/>
          <p:cNvSpPr txBox="1"/>
          <p:nvPr/>
        </p:nvSpPr>
        <p:spPr>
          <a:xfrm>
            <a:off x="6324600" y="6172200"/>
            <a:ext cx="652743" cy="338554"/>
          </a:xfrm>
          <a:prstGeom prst="rect">
            <a:avLst/>
          </a:prstGeom>
          <a:noFill/>
        </p:spPr>
        <p:txBody>
          <a:bodyPr wrap="square" rtlCol="0">
            <a:spAutoFit/>
          </a:bodyPr>
          <a:lstStyle/>
          <a:p>
            <a:r>
              <a:rPr lang="en-US" sz="1600" dirty="0">
                <a:solidFill>
                  <a:prstClr val="white"/>
                </a:solidFill>
                <a:latin typeface="Times New Roman" pitchFamily="18" charset="0"/>
                <a:cs typeface="Times New Roman" pitchFamily="18" charset="0"/>
              </a:rPr>
              <a:t>N=11</a:t>
            </a:r>
          </a:p>
        </p:txBody>
      </p:sp>
    </p:spTree>
    <p:extLst>
      <p:ext uri="{BB962C8B-B14F-4D97-AF65-F5344CB8AC3E}">
        <p14:creationId xmlns:p14="http://schemas.microsoft.com/office/powerpoint/2010/main" val="3387799830"/>
      </p:ext>
    </p:extLst>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solidFill>
                  <a:schemeClr val="accent6">
                    <a:lumMod val="40000"/>
                    <a:lumOff val="60000"/>
                  </a:schemeClr>
                </a:solidFill>
                <a:latin typeface="Times New Roman" pitchFamily="18" charset="0"/>
                <a:cs typeface="Times New Roman" pitchFamily="18" charset="0"/>
              </a:rPr>
              <a:t>CU Traits in Clinic-Referred Children</a:t>
            </a:r>
            <a:endParaRPr lang="en-US" sz="3600" dirty="0">
              <a:solidFill>
                <a:schemeClr val="accent6">
                  <a:lumMod val="40000"/>
                  <a:lumOff val="60000"/>
                </a:schemeClr>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1066800" y="1600200"/>
          <a:ext cx="7086600" cy="4955493"/>
        </p:xfrm>
        <a:graphic>
          <a:graphicData uri="http://schemas.openxmlformats.org/drawingml/2006/table">
            <a:tbl>
              <a:tblPr>
                <a:tableStyleId>{5C22544A-7EE6-4342-B048-85BDC9FD1C3A}</a:tableStyleId>
              </a:tblPr>
              <a:tblGrid>
                <a:gridCol w="1477108">
                  <a:extLst>
                    <a:ext uri="{9D8B030D-6E8A-4147-A177-3AD203B41FA5}">
                      <a16:colId xmlns:a16="http://schemas.microsoft.com/office/drawing/2014/main" val="20000"/>
                    </a:ext>
                  </a:extLst>
                </a:gridCol>
                <a:gridCol w="1723292">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04800">
                <a:tc>
                  <a:txBody>
                    <a:bodyPr/>
                    <a:lstStyle/>
                    <a:p>
                      <a:pPr algn="ctr" fontAlgn="b"/>
                      <a:endParaRPr lang="en-US" sz="1800" b="0" i="0" u="none" strike="noStrike" dirty="0">
                        <a:solidFill>
                          <a:schemeClr val="bg1"/>
                        </a:solidFill>
                        <a:latin typeface="Calibri"/>
                      </a:endParaRP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Clinic Control</a:t>
                      </a: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Impulsive Conduct </a:t>
                      </a: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CU Conduct</a:t>
                      </a:r>
                    </a:p>
                  </a:txBody>
                  <a:tcPr marL="9525" marR="9525" marT="9525" marB="0" anchor="b">
                    <a:solidFill>
                      <a:srgbClr val="8A7791"/>
                    </a:solidFill>
                  </a:tcPr>
                </a:tc>
                <a:extLst>
                  <a:ext uri="{0D108BD9-81ED-4DB2-BD59-A6C34878D82A}">
                    <a16:rowId xmlns:a16="http://schemas.microsoft.com/office/drawing/2014/main" val="10000"/>
                  </a:ext>
                </a:extLst>
              </a:tr>
              <a:tr h="386862">
                <a:tc>
                  <a:txBody>
                    <a:bodyPr/>
                    <a:lstStyle/>
                    <a:p>
                      <a:pPr algn="ctr" fontAlgn="b"/>
                      <a:endParaRPr lang="en-US" sz="1800" b="0" i="0" u="none" strike="noStrike" dirty="0">
                        <a:solidFill>
                          <a:schemeClr val="bg1"/>
                        </a:solidFill>
                        <a:latin typeface="Calibri"/>
                      </a:endParaRP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(n=38)</a:t>
                      </a: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(n=29)</a:t>
                      </a:r>
                    </a:p>
                  </a:txBody>
                  <a:tcPr marL="9525" marR="9525" marT="9525" marB="0" anchor="b">
                    <a:solidFill>
                      <a:srgbClr val="8A7791"/>
                    </a:solidFill>
                  </a:tcPr>
                </a:tc>
                <a:tc>
                  <a:txBody>
                    <a:bodyPr/>
                    <a:lstStyle/>
                    <a:p>
                      <a:pPr algn="ctr" fontAlgn="b"/>
                      <a:r>
                        <a:rPr lang="en-US" sz="1800" b="0" i="0" u="none" strike="noStrike" dirty="0">
                          <a:solidFill>
                            <a:schemeClr val="bg1"/>
                          </a:solidFill>
                          <a:latin typeface="Calibri"/>
                        </a:rPr>
                        <a:t>(n=11)</a:t>
                      </a:r>
                    </a:p>
                  </a:txBody>
                  <a:tcPr marL="9525" marR="9525" marT="9525" marB="0" anchor="b">
                    <a:solidFill>
                      <a:srgbClr val="8A7791"/>
                    </a:solidFill>
                  </a:tcPr>
                </a:tc>
                <a:extLst>
                  <a:ext uri="{0D108BD9-81ED-4DB2-BD59-A6C34878D82A}">
                    <a16:rowId xmlns:a16="http://schemas.microsoft.com/office/drawing/2014/main" val="10001"/>
                  </a:ext>
                </a:extLst>
              </a:tr>
              <a:tr h="386862">
                <a:tc>
                  <a:txBody>
                    <a:bodyPr/>
                    <a:lstStyle/>
                    <a:p>
                      <a:pPr algn="l" fontAlgn="b"/>
                      <a:r>
                        <a:rPr lang="en-US" sz="1800" b="0" i="0" u="none" strike="noStrike" dirty="0">
                          <a:solidFill>
                            <a:schemeClr val="bg1"/>
                          </a:solidFill>
                          <a:latin typeface="Calibri"/>
                        </a:rPr>
                        <a:t>Impulsivity</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7.9 a </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19.9 b </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22.4</a:t>
                      </a:r>
                      <a:r>
                        <a:rPr lang="en-US" sz="1800" b="0" i="0" u="none" strike="noStrike" baseline="0" dirty="0">
                          <a:solidFill>
                            <a:schemeClr val="bg1"/>
                          </a:solidFill>
                          <a:latin typeface="Calibri"/>
                        </a:rPr>
                        <a:t> b</a:t>
                      </a:r>
                      <a:endParaRPr lang="en-US" sz="1800" b="0" i="0" u="none" strike="noStrike" dirty="0">
                        <a:solidFill>
                          <a:schemeClr val="bg1"/>
                        </a:solidFill>
                        <a:latin typeface="Calibri"/>
                      </a:endParaRPr>
                    </a:p>
                  </a:txBody>
                  <a:tcPr marL="9525" marR="9525" marT="9525" marB="0" anchor="b">
                    <a:solidFill>
                      <a:srgbClr val="8A7791"/>
                    </a:solidFill>
                  </a:tcPr>
                </a:tc>
                <a:extLst>
                  <a:ext uri="{0D108BD9-81ED-4DB2-BD59-A6C34878D82A}">
                    <a16:rowId xmlns:a16="http://schemas.microsoft.com/office/drawing/2014/main" val="10002"/>
                  </a:ext>
                </a:extLst>
              </a:tr>
              <a:tr h="386862">
                <a:tc>
                  <a:txBody>
                    <a:bodyPr/>
                    <a:lstStyle/>
                    <a:p>
                      <a:pPr algn="l" fontAlgn="b"/>
                      <a:r>
                        <a:rPr lang="en-US" sz="1800" b="0" i="0" u="none" strike="noStrike" dirty="0">
                          <a:solidFill>
                            <a:schemeClr val="bg1"/>
                          </a:solidFill>
                          <a:latin typeface="Calibri"/>
                        </a:rPr>
                        <a:t>(SD)</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(2.9)</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(3.7)</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(3.7)</a:t>
                      </a:r>
                      <a:endParaRPr lang="en-US" sz="2400" b="0" i="0" u="none" strike="noStrike" dirty="0">
                        <a:solidFill>
                          <a:schemeClr val="bg1"/>
                        </a:solidFill>
                        <a:latin typeface="Calibri"/>
                      </a:endParaRPr>
                    </a:p>
                  </a:txBody>
                  <a:tcPr marL="9525" marR="9525" marT="9525" marB="0" anchor="b">
                    <a:solidFill>
                      <a:srgbClr val="8A7791"/>
                    </a:solidFill>
                  </a:tcPr>
                </a:tc>
                <a:extLst>
                  <a:ext uri="{0D108BD9-81ED-4DB2-BD59-A6C34878D82A}">
                    <a16:rowId xmlns:a16="http://schemas.microsoft.com/office/drawing/2014/main" val="10003"/>
                  </a:ext>
                </a:extLst>
              </a:tr>
              <a:tr h="386862">
                <a:tc>
                  <a:txBody>
                    <a:bodyPr/>
                    <a:lstStyle/>
                    <a:p>
                      <a:pPr algn="l" fontAlgn="b"/>
                      <a:r>
                        <a:rPr lang="en-US" sz="1800" b="0" i="0" u="none" strike="noStrike" dirty="0">
                          <a:solidFill>
                            <a:schemeClr val="bg1"/>
                          </a:solidFill>
                          <a:latin typeface="Calibri"/>
                        </a:rPr>
                        <a:t>CU Traits</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5.3  a </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8.4 b </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16.1 c</a:t>
                      </a:r>
                    </a:p>
                  </a:txBody>
                  <a:tcPr marL="9525" marR="9525" marT="9525" marB="0" anchor="b">
                    <a:solidFill>
                      <a:srgbClr val="8A7791"/>
                    </a:solidFill>
                  </a:tcPr>
                </a:tc>
                <a:extLst>
                  <a:ext uri="{0D108BD9-81ED-4DB2-BD59-A6C34878D82A}">
                    <a16:rowId xmlns:a16="http://schemas.microsoft.com/office/drawing/2014/main" val="10004"/>
                  </a:ext>
                </a:extLst>
              </a:tr>
              <a:tr h="386862">
                <a:tc>
                  <a:txBody>
                    <a:bodyPr/>
                    <a:lstStyle/>
                    <a:p>
                      <a:pPr algn="l" fontAlgn="b"/>
                      <a:r>
                        <a:rPr lang="en-US" sz="1800" b="0" i="0" u="none" strike="noStrike">
                          <a:solidFill>
                            <a:schemeClr val="bg1"/>
                          </a:solidFill>
                          <a:latin typeface="Calibri"/>
                        </a:rPr>
                        <a:t>(SD)</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(2.3)</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(2.3)</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(1.9)</a:t>
                      </a:r>
                    </a:p>
                  </a:txBody>
                  <a:tcPr marL="9525" marR="9525" marT="9525" marB="0" anchor="b">
                    <a:solidFill>
                      <a:srgbClr val="8A7791"/>
                    </a:solidFill>
                  </a:tcPr>
                </a:tc>
                <a:extLst>
                  <a:ext uri="{0D108BD9-81ED-4DB2-BD59-A6C34878D82A}">
                    <a16:rowId xmlns:a16="http://schemas.microsoft.com/office/drawing/2014/main" val="10005"/>
                  </a:ext>
                </a:extLst>
              </a:tr>
              <a:tr h="386862">
                <a:tc>
                  <a:txBody>
                    <a:bodyPr/>
                    <a:lstStyle/>
                    <a:p>
                      <a:pPr algn="l" fontAlgn="b"/>
                      <a:endParaRPr lang="en-US" sz="1800" b="0" i="0" u="none" strike="noStrike">
                        <a:solidFill>
                          <a:schemeClr val="bg1"/>
                        </a:solidFill>
                        <a:latin typeface="Calibri"/>
                      </a:endParaRPr>
                    </a:p>
                  </a:txBody>
                  <a:tcPr marL="9525" marR="9525" marT="9525" marB="0" anchor="b">
                    <a:solidFill>
                      <a:srgbClr val="8A7791"/>
                    </a:solidFill>
                  </a:tcPr>
                </a:tc>
                <a:tc>
                  <a:txBody>
                    <a:bodyPr/>
                    <a:lstStyle/>
                    <a:p>
                      <a:pPr algn="r" fontAlgn="b"/>
                      <a:endParaRPr lang="en-US" sz="1800" b="0" i="0" u="none" strike="noStrike" dirty="0">
                        <a:solidFill>
                          <a:schemeClr val="bg1"/>
                        </a:solidFill>
                        <a:latin typeface="Calibri"/>
                      </a:endParaRPr>
                    </a:p>
                  </a:txBody>
                  <a:tcPr marL="9525" marR="9525" marT="9525" marB="0" anchor="b">
                    <a:solidFill>
                      <a:srgbClr val="8A7791"/>
                    </a:solidFill>
                  </a:tcPr>
                </a:tc>
                <a:tc>
                  <a:txBody>
                    <a:bodyPr/>
                    <a:lstStyle/>
                    <a:p>
                      <a:pPr algn="r" fontAlgn="b"/>
                      <a:endParaRPr lang="en-US" sz="1800" b="0" i="0" u="none" strike="noStrike" dirty="0">
                        <a:solidFill>
                          <a:schemeClr val="bg1"/>
                        </a:solidFill>
                        <a:latin typeface="Calibri"/>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Calibri"/>
                      </a:endParaRPr>
                    </a:p>
                  </a:txBody>
                  <a:tcPr marL="9525" marR="9525" marT="9525" marB="0" anchor="b">
                    <a:solidFill>
                      <a:srgbClr val="8A7791"/>
                    </a:solidFill>
                  </a:tcPr>
                </a:tc>
                <a:extLst>
                  <a:ext uri="{0D108BD9-81ED-4DB2-BD59-A6C34878D82A}">
                    <a16:rowId xmlns:a16="http://schemas.microsoft.com/office/drawing/2014/main" val="10006"/>
                  </a:ext>
                </a:extLst>
              </a:tr>
              <a:tr h="498228">
                <a:tc>
                  <a:txBody>
                    <a:bodyPr/>
                    <a:lstStyle/>
                    <a:p>
                      <a:pPr algn="l" fontAlgn="b"/>
                      <a:r>
                        <a:rPr lang="en-US" sz="1800" b="0" i="0" u="none" strike="noStrike">
                          <a:solidFill>
                            <a:schemeClr val="bg1"/>
                          </a:solidFill>
                          <a:latin typeface="Calibri"/>
                        </a:rPr>
                        <a:t>ODD</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5%</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90%</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100%</a:t>
                      </a:r>
                    </a:p>
                  </a:txBody>
                  <a:tcPr marL="9525" marR="9525" marT="9525" marB="0" anchor="b">
                    <a:solidFill>
                      <a:srgbClr val="8A7791"/>
                    </a:solidFill>
                  </a:tcPr>
                </a:tc>
                <a:extLst>
                  <a:ext uri="{0D108BD9-81ED-4DB2-BD59-A6C34878D82A}">
                    <a16:rowId xmlns:a16="http://schemas.microsoft.com/office/drawing/2014/main" val="10007"/>
                  </a:ext>
                </a:extLst>
              </a:tr>
              <a:tr h="386862">
                <a:tc>
                  <a:txBody>
                    <a:bodyPr/>
                    <a:lstStyle/>
                    <a:p>
                      <a:pPr algn="l" fontAlgn="b"/>
                      <a:r>
                        <a:rPr lang="en-US" sz="1800" b="0" i="0" u="none" strike="noStrike">
                          <a:solidFill>
                            <a:schemeClr val="bg1"/>
                          </a:solidFill>
                          <a:latin typeface="Calibri"/>
                        </a:rPr>
                        <a:t>CD</a:t>
                      </a:r>
                    </a:p>
                  </a:txBody>
                  <a:tcPr marL="9525" marR="9525" marT="9525" marB="0" anchor="b">
                    <a:solidFill>
                      <a:srgbClr val="8A7791"/>
                    </a:solidFill>
                  </a:tcPr>
                </a:tc>
                <a:tc>
                  <a:txBody>
                    <a:bodyPr/>
                    <a:lstStyle/>
                    <a:p>
                      <a:pPr algn="r" fontAlgn="b"/>
                      <a:r>
                        <a:rPr lang="en-US" sz="1800" b="0" i="0" u="none" strike="noStrike">
                          <a:solidFill>
                            <a:schemeClr val="bg1"/>
                          </a:solidFill>
                          <a:latin typeface="Calibri"/>
                        </a:rPr>
                        <a:t>0%</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45%</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55%</a:t>
                      </a:r>
                    </a:p>
                  </a:txBody>
                  <a:tcPr marL="9525" marR="9525" marT="9525" marB="0" anchor="b">
                    <a:solidFill>
                      <a:srgbClr val="8A7791"/>
                    </a:solidFill>
                  </a:tcPr>
                </a:tc>
                <a:extLst>
                  <a:ext uri="{0D108BD9-81ED-4DB2-BD59-A6C34878D82A}">
                    <a16:rowId xmlns:a16="http://schemas.microsoft.com/office/drawing/2014/main" val="10008"/>
                  </a:ext>
                </a:extLst>
              </a:tr>
              <a:tr h="386862">
                <a:tc>
                  <a:txBody>
                    <a:bodyPr/>
                    <a:lstStyle/>
                    <a:p>
                      <a:pPr algn="l" fontAlgn="b"/>
                      <a:r>
                        <a:rPr lang="en-US" sz="1800" b="0" i="0" u="none" strike="noStrike">
                          <a:solidFill>
                            <a:schemeClr val="bg1"/>
                          </a:solidFill>
                          <a:latin typeface="Calibri"/>
                        </a:rPr>
                        <a:t>ADHD</a:t>
                      </a:r>
                    </a:p>
                  </a:txBody>
                  <a:tcPr marL="9525" marR="9525" marT="9525" marB="0" anchor="b">
                    <a:solidFill>
                      <a:srgbClr val="8A7791"/>
                    </a:solidFill>
                  </a:tcPr>
                </a:tc>
                <a:tc>
                  <a:txBody>
                    <a:bodyPr/>
                    <a:lstStyle/>
                    <a:p>
                      <a:pPr algn="r" fontAlgn="b"/>
                      <a:r>
                        <a:rPr lang="en-US" sz="1800" b="0" i="0" u="none" strike="noStrike">
                          <a:solidFill>
                            <a:schemeClr val="bg1"/>
                          </a:solidFill>
                          <a:latin typeface="Calibri"/>
                        </a:rPr>
                        <a:t>74%</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100%</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100%</a:t>
                      </a:r>
                    </a:p>
                  </a:txBody>
                  <a:tcPr marL="9525" marR="9525" marT="9525" marB="0" anchor="b">
                    <a:solidFill>
                      <a:srgbClr val="8A7791"/>
                    </a:solidFill>
                  </a:tcPr>
                </a:tc>
                <a:extLst>
                  <a:ext uri="{0D108BD9-81ED-4DB2-BD59-A6C34878D82A}">
                    <a16:rowId xmlns:a16="http://schemas.microsoft.com/office/drawing/2014/main" val="10009"/>
                  </a:ext>
                </a:extLst>
              </a:tr>
              <a:tr h="386862">
                <a:tc>
                  <a:txBody>
                    <a:bodyPr/>
                    <a:lstStyle/>
                    <a:p>
                      <a:pPr algn="l" fontAlgn="b"/>
                      <a:endParaRPr lang="en-US" sz="1800" b="0" i="0" u="none" strike="noStrike">
                        <a:solidFill>
                          <a:schemeClr val="bg1"/>
                        </a:solidFill>
                        <a:latin typeface="Calibri"/>
                      </a:endParaRPr>
                    </a:p>
                  </a:txBody>
                  <a:tcPr marL="9525" marR="9525" marT="9525" marB="0" anchor="b">
                    <a:solidFill>
                      <a:srgbClr val="8A7791"/>
                    </a:solidFill>
                  </a:tcPr>
                </a:tc>
                <a:tc>
                  <a:txBody>
                    <a:bodyPr/>
                    <a:lstStyle/>
                    <a:p>
                      <a:pPr algn="r" fontAlgn="b"/>
                      <a:endParaRPr lang="en-US" sz="1800" b="0" i="0" u="none" strike="noStrike">
                        <a:solidFill>
                          <a:schemeClr val="bg1"/>
                        </a:solidFill>
                        <a:latin typeface="Calibri"/>
                      </a:endParaRPr>
                    </a:p>
                  </a:txBody>
                  <a:tcPr marL="9525" marR="9525" marT="9525" marB="0" anchor="b">
                    <a:solidFill>
                      <a:srgbClr val="8A7791"/>
                    </a:solidFill>
                  </a:tcPr>
                </a:tc>
                <a:tc>
                  <a:txBody>
                    <a:bodyPr/>
                    <a:lstStyle/>
                    <a:p>
                      <a:pPr algn="r" fontAlgn="b"/>
                      <a:endParaRPr lang="en-US" sz="1800" b="0" i="0" u="none" strike="noStrike" dirty="0">
                        <a:solidFill>
                          <a:schemeClr val="bg1"/>
                        </a:solidFill>
                        <a:latin typeface="Calibri"/>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Calibri"/>
                      </a:endParaRPr>
                    </a:p>
                  </a:txBody>
                  <a:tcPr marL="9525" marR="9525" marT="9525" marB="0" anchor="b">
                    <a:solidFill>
                      <a:srgbClr val="8A7791"/>
                    </a:solidFill>
                  </a:tcPr>
                </a:tc>
                <a:extLst>
                  <a:ext uri="{0D108BD9-81ED-4DB2-BD59-A6C34878D82A}">
                    <a16:rowId xmlns:a16="http://schemas.microsoft.com/office/drawing/2014/main" val="10010"/>
                  </a:ext>
                </a:extLst>
              </a:tr>
              <a:tr h="386862">
                <a:tc>
                  <a:txBody>
                    <a:bodyPr/>
                    <a:lstStyle/>
                    <a:p>
                      <a:pPr algn="l" fontAlgn="b"/>
                      <a:r>
                        <a:rPr lang="en-US" sz="1800" b="0" i="0" u="none" strike="noStrike">
                          <a:solidFill>
                            <a:schemeClr val="bg1"/>
                          </a:solidFill>
                          <a:latin typeface="Calibri"/>
                        </a:rPr>
                        <a:t>Age </a:t>
                      </a:r>
                    </a:p>
                  </a:txBody>
                  <a:tcPr marL="9525" marR="9525" marT="9525" marB="0" anchor="b">
                    <a:solidFill>
                      <a:srgbClr val="8A7791"/>
                    </a:solidFill>
                  </a:tcPr>
                </a:tc>
                <a:tc>
                  <a:txBody>
                    <a:bodyPr/>
                    <a:lstStyle/>
                    <a:p>
                      <a:pPr algn="r" fontAlgn="b"/>
                      <a:r>
                        <a:rPr lang="en-US" sz="1800" b="0" i="0" u="none" strike="noStrike">
                          <a:solidFill>
                            <a:schemeClr val="bg1"/>
                          </a:solidFill>
                          <a:latin typeface="Calibri"/>
                        </a:rPr>
                        <a:t>8.2</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8.9</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9.9</a:t>
                      </a:r>
                    </a:p>
                  </a:txBody>
                  <a:tcPr marL="9525" marR="9525" marT="9525" marB="0" anchor="b">
                    <a:solidFill>
                      <a:srgbClr val="8A7791"/>
                    </a:solidFill>
                  </a:tcPr>
                </a:tc>
                <a:extLst>
                  <a:ext uri="{0D108BD9-81ED-4DB2-BD59-A6C34878D82A}">
                    <a16:rowId xmlns:a16="http://schemas.microsoft.com/office/drawing/2014/main" val="10011"/>
                  </a:ext>
                </a:extLst>
              </a:tr>
              <a:tr h="0">
                <a:tc>
                  <a:txBody>
                    <a:bodyPr/>
                    <a:lstStyle/>
                    <a:p>
                      <a:pPr algn="l" fontAlgn="b"/>
                      <a:r>
                        <a:rPr lang="en-US" sz="1800" b="0" i="0" u="none" strike="noStrike">
                          <a:solidFill>
                            <a:schemeClr val="bg1"/>
                          </a:solidFill>
                          <a:latin typeface="Calibri"/>
                        </a:rPr>
                        <a:t>(SD)</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(1.7)</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(2.6)</a:t>
                      </a:r>
                    </a:p>
                  </a:txBody>
                  <a:tcPr marL="9525" marR="9525" marT="9525" marB="0" anchor="b">
                    <a:solidFill>
                      <a:srgbClr val="8A7791"/>
                    </a:solidFill>
                  </a:tcPr>
                </a:tc>
                <a:tc>
                  <a:txBody>
                    <a:bodyPr/>
                    <a:lstStyle/>
                    <a:p>
                      <a:pPr algn="r" fontAlgn="b"/>
                      <a:r>
                        <a:rPr lang="en-US" sz="1800" b="0" i="0" u="none" strike="noStrike" dirty="0">
                          <a:solidFill>
                            <a:schemeClr val="bg1"/>
                          </a:solidFill>
                          <a:latin typeface="Calibri"/>
                        </a:rPr>
                        <a:t>(1.7)</a:t>
                      </a:r>
                    </a:p>
                  </a:txBody>
                  <a:tcPr marL="9525" marR="9525" marT="9525" marB="0" anchor="b">
                    <a:solidFill>
                      <a:srgbClr val="8A7791"/>
                    </a:solidFill>
                  </a:tcPr>
                </a:tc>
                <a:extLst>
                  <a:ext uri="{0D108BD9-81ED-4DB2-BD59-A6C34878D82A}">
                    <a16:rowId xmlns:a16="http://schemas.microsoft.com/office/drawing/2014/main" val="10012"/>
                  </a:ext>
                </a:extLst>
              </a:tr>
            </a:tbl>
          </a:graphicData>
        </a:graphic>
      </p:graphicFrame>
      <p:sp>
        <p:nvSpPr>
          <p:cNvPr id="13" name="Rectangle 12"/>
          <p:cNvSpPr/>
          <p:nvPr/>
        </p:nvSpPr>
        <p:spPr>
          <a:xfrm>
            <a:off x="609600" y="838200"/>
            <a:ext cx="7848600" cy="58477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3200" dirty="0">
                <a:solidFill>
                  <a:prstClr val="white"/>
                </a:solidFill>
                <a:latin typeface="Times New Roman" pitchFamily="18" charset="0"/>
                <a:cs typeface="Times New Roman" pitchFamily="18" charset="0"/>
              </a:rPr>
              <a:t>Christian, Frick, Hill, Tyler, &amp; Frazer, 1997</a:t>
            </a:r>
            <a:endParaRPr lang="en-US" sz="30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409336299"/>
      </p:ext>
    </p:extLst>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b="1" dirty="0">
                <a:solidFill>
                  <a:schemeClr val="accent6">
                    <a:lumMod val="40000"/>
                    <a:lumOff val="60000"/>
                  </a:schemeClr>
                </a:solidFill>
                <a:latin typeface="Times New Roman" pitchFamily="18" charset="0"/>
                <a:cs typeface="Times New Roman" pitchFamily="18" charset="0"/>
              </a:rPr>
              <a:t>CU Traits  in Clinic-Referred Children</a:t>
            </a:r>
            <a:endParaRPr lang="en-US" sz="36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533400" y="838200"/>
            <a:ext cx="7848600" cy="58477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3200" dirty="0">
                <a:solidFill>
                  <a:prstClr val="white"/>
                </a:solidFill>
                <a:latin typeface="Times New Roman" pitchFamily="18" charset="0"/>
                <a:cs typeface="Times New Roman" pitchFamily="18" charset="0"/>
              </a:rPr>
              <a:t>Christian, Frick, Hill, Tyler, &amp; Frazer, 1997</a:t>
            </a:r>
            <a:endParaRPr lang="en-US" sz="3000" dirty="0">
              <a:solidFill>
                <a:prstClr val="white"/>
              </a:solidFill>
              <a:latin typeface="Times New Roman" pitchFamily="18" charset="0"/>
              <a:cs typeface="Times New Roman" pitchFamily="18" charset="0"/>
            </a:endParaRPr>
          </a:p>
        </p:txBody>
      </p:sp>
      <p:graphicFrame>
        <p:nvGraphicFramePr>
          <p:cNvPr id="7" name="Table 6"/>
          <p:cNvGraphicFramePr>
            <a:graphicFrameLocks noGrp="1"/>
          </p:cNvGraphicFramePr>
          <p:nvPr/>
        </p:nvGraphicFramePr>
        <p:xfrm>
          <a:off x="228600" y="2133601"/>
          <a:ext cx="8610600" cy="4530090"/>
        </p:xfrm>
        <a:graphic>
          <a:graphicData uri="http://schemas.openxmlformats.org/drawingml/2006/table">
            <a:tbl>
              <a:tblPr>
                <a:tableStyleId>{5C22544A-7EE6-4342-B048-85BDC9FD1C3A}</a:tableStyleId>
              </a:tblPr>
              <a:tblGrid>
                <a:gridCol w="2152650">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2152650">
                  <a:extLst>
                    <a:ext uri="{9D8B030D-6E8A-4147-A177-3AD203B41FA5}">
                      <a16:colId xmlns:a16="http://schemas.microsoft.com/office/drawing/2014/main" val="20002"/>
                    </a:ext>
                  </a:extLst>
                </a:gridCol>
                <a:gridCol w="2152650">
                  <a:extLst>
                    <a:ext uri="{9D8B030D-6E8A-4147-A177-3AD203B41FA5}">
                      <a16:colId xmlns:a16="http://schemas.microsoft.com/office/drawing/2014/main" val="20003"/>
                    </a:ext>
                  </a:extLst>
                </a:gridCol>
              </a:tblGrid>
              <a:tr h="381000">
                <a:tc>
                  <a:txBody>
                    <a:bodyPr/>
                    <a:lstStyle/>
                    <a:p>
                      <a:pPr algn="l"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ctr" fontAlgn="b"/>
                      <a:r>
                        <a:rPr lang="en-US" sz="2400" b="0" i="0" u="none" strike="noStrike" dirty="0">
                          <a:solidFill>
                            <a:schemeClr val="bg1"/>
                          </a:solidFill>
                          <a:latin typeface="Times New Roman" pitchFamily="18" charset="0"/>
                          <a:cs typeface="Times New Roman" pitchFamily="18" charset="0"/>
                        </a:rPr>
                        <a:t>Clinic Control</a:t>
                      </a:r>
                    </a:p>
                  </a:txBody>
                  <a:tcPr marL="9525" marR="9525" marT="9525" marB="0" anchor="b">
                    <a:solidFill>
                      <a:srgbClr val="8A7791"/>
                    </a:solidFill>
                  </a:tcPr>
                </a:tc>
                <a:tc>
                  <a:txBody>
                    <a:bodyPr/>
                    <a:lstStyle/>
                    <a:p>
                      <a:pPr algn="ctr" fontAlgn="b"/>
                      <a:r>
                        <a:rPr lang="en-US" sz="2400" b="0" i="0" u="none" strike="noStrike" dirty="0">
                          <a:solidFill>
                            <a:schemeClr val="bg1"/>
                          </a:solidFill>
                          <a:latin typeface="Times New Roman" pitchFamily="18" charset="0"/>
                          <a:cs typeface="Times New Roman" pitchFamily="18" charset="0"/>
                        </a:rPr>
                        <a:t>Impulsive Conduct </a:t>
                      </a:r>
                    </a:p>
                  </a:txBody>
                  <a:tcPr marL="9525" marR="9525" marT="9525" marB="0" anchor="b">
                    <a:solidFill>
                      <a:srgbClr val="8A7791"/>
                    </a:solidFill>
                  </a:tcPr>
                </a:tc>
                <a:tc>
                  <a:txBody>
                    <a:bodyPr/>
                    <a:lstStyle/>
                    <a:p>
                      <a:pPr algn="ctr" fontAlgn="b"/>
                      <a:r>
                        <a:rPr lang="en-US" sz="2400" b="0" i="0" u="none" strike="noStrike">
                          <a:solidFill>
                            <a:schemeClr val="bg1"/>
                          </a:solidFill>
                          <a:latin typeface="Times New Roman" pitchFamily="18" charset="0"/>
                          <a:cs typeface="Times New Roman" pitchFamily="18" charset="0"/>
                        </a:rPr>
                        <a:t>CU Conduct</a:t>
                      </a:r>
                    </a:p>
                  </a:txBody>
                  <a:tcPr marL="9525" marR="9525" marT="9525" marB="0" anchor="b">
                    <a:solidFill>
                      <a:srgbClr val="8A7791"/>
                    </a:solidFill>
                  </a:tcPr>
                </a:tc>
                <a:extLst>
                  <a:ext uri="{0D108BD9-81ED-4DB2-BD59-A6C34878D82A}">
                    <a16:rowId xmlns:a16="http://schemas.microsoft.com/office/drawing/2014/main" val="10000"/>
                  </a:ext>
                </a:extLst>
              </a:tr>
              <a:tr h="381000">
                <a:tc>
                  <a:txBody>
                    <a:bodyPr/>
                    <a:lstStyle/>
                    <a:p>
                      <a:pPr algn="l"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ctr" fontAlgn="b"/>
                      <a:r>
                        <a:rPr lang="en-US" sz="2400" b="0" i="0" u="none" strike="noStrike" dirty="0">
                          <a:solidFill>
                            <a:schemeClr val="bg1"/>
                          </a:solidFill>
                          <a:latin typeface="Times New Roman" pitchFamily="18" charset="0"/>
                          <a:cs typeface="Times New Roman" pitchFamily="18" charset="0"/>
                        </a:rPr>
                        <a:t>(n=38)</a:t>
                      </a:r>
                    </a:p>
                  </a:txBody>
                  <a:tcPr marL="9525" marR="9525" marT="9525" marB="0" anchor="b">
                    <a:solidFill>
                      <a:srgbClr val="8A7791"/>
                    </a:solidFill>
                  </a:tcPr>
                </a:tc>
                <a:tc>
                  <a:txBody>
                    <a:bodyPr/>
                    <a:lstStyle/>
                    <a:p>
                      <a:pPr algn="ctr" fontAlgn="b"/>
                      <a:r>
                        <a:rPr lang="en-US" sz="2400" b="0" i="0" u="none" strike="noStrike" dirty="0">
                          <a:solidFill>
                            <a:schemeClr val="bg1"/>
                          </a:solidFill>
                          <a:latin typeface="Times New Roman" pitchFamily="18" charset="0"/>
                          <a:cs typeface="Times New Roman" pitchFamily="18" charset="0"/>
                        </a:rPr>
                        <a:t>(n=29)</a:t>
                      </a:r>
                    </a:p>
                  </a:txBody>
                  <a:tcPr marL="9525" marR="9525" marT="9525" marB="0" anchor="b">
                    <a:solidFill>
                      <a:srgbClr val="8A7791"/>
                    </a:solidFill>
                  </a:tcPr>
                </a:tc>
                <a:tc>
                  <a:txBody>
                    <a:bodyPr/>
                    <a:lstStyle/>
                    <a:p>
                      <a:pPr algn="ctr" fontAlgn="b"/>
                      <a:r>
                        <a:rPr lang="en-US" sz="2400" b="0" i="0" u="none" strike="noStrike" dirty="0">
                          <a:solidFill>
                            <a:schemeClr val="bg1"/>
                          </a:solidFill>
                          <a:latin typeface="Times New Roman" pitchFamily="18" charset="0"/>
                          <a:cs typeface="Times New Roman" pitchFamily="18" charset="0"/>
                        </a:rPr>
                        <a:t>(n=11)</a:t>
                      </a:r>
                    </a:p>
                  </a:txBody>
                  <a:tcPr marL="9525" marR="9525" marT="9525" marB="0" anchor="b">
                    <a:solidFill>
                      <a:srgbClr val="8A7791"/>
                    </a:solidFill>
                  </a:tcPr>
                </a:tc>
                <a:extLst>
                  <a:ext uri="{0D108BD9-81ED-4DB2-BD59-A6C34878D82A}">
                    <a16:rowId xmlns:a16="http://schemas.microsoft.com/office/drawing/2014/main" val="10001"/>
                  </a:ext>
                </a:extLst>
              </a:tr>
              <a:tr h="381000">
                <a:tc>
                  <a:txBody>
                    <a:bodyPr/>
                    <a:lstStyle/>
                    <a:p>
                      <a:pPr algn="l" fontAlgn="b"/>
                      <a:r>
                        <a:rPr lang="en-US" sz="2400" b="0" i="0" u="none" strike="noStrike">
                          <a:solidFill>
                            <a:schemeClr val="bg1"/>
                          </a:solidFill>
                          <a:latin typeface="Times New Roman" pitchFamily="18" charset="0"/>
                          <a:cs typeface="Times New Roman" pitchFamily="18" charset="0"/>
                        </a:rPr>
                        <a:t>CBCL Aggression</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5.7 a</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17.8 b</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22.8 c</a:t>
                      </a:r>
                    </a:p>
                  </a:txBody>
                  <a:tcPr marL="9525" marR="9525" marT="9525" marB="0" anchor="b">
                    <a:solidFill>
                      <a:srgbClr val="8A7791"/>
                    </a:solidFill>
                  </a:tcPr>
                </a:tc>
                <a:extLst>
                  <a:ext uri="{0D108BD9-81ED-4DB2-BD59-A6C34878D82A}">
                    <a16:rowId xmlns:a16="http://schemas.microsoft.com/office/drawing/2014/main" val="10002"/>
                  </a:ext>
                </a:extLst>
              </a:tr>
              <a:tr h="381000">
                <a:tc>
                  <a:txBody>
                    <a:bodyPr/>
                    <a:lstStyle/>
                    <a:p>
                      <a:pPr algn="l" fontAlgn="b"/>
                      <a:r>
                        <a:rPr lang="en-US" sz="2400" b="0" i="0" u="none" strike="noStrike">
                          <a:solidFill>
                            <a:schemeClr val="bg1"/>
                          </a:solidFill>
                          <a:latin typeface="Times New Roman" pitchFamily="18" charset="0"/>
                          <a:cs typeface="Times New Roman" pitchFamily="18" charset="0"/>
                        </a:rPr>
                        <a:t>(SD)</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(4.84)</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(9.45)</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(9.55)</a:t>
                      </a:r>
                    </a:p>
                  </a:txBody>
                  <a:tcPr marL="9525" marR="9525" marT="9525" marB="0" anchor="b">
                    <a:solidFill>
                      <a:srgbClr val="8A7791"/>
                    </a:solidFill>
                  </a:tcPr>
                </a:tc>
                <a:extLst>
                  <a:ext uri="{0D108BD9-81ED-4DB2-BD59-A6C34878D82A}">
                    <a16:rowId xmlns:a16="http://schemas.microsoft.com/office/drawing/2014/main" val="10003"/>
                  </a:ext>
                </a:extLst>
              </a:tr>
              <a:tr h="381000">
                <a:tc>
                  <a:txBody>
                    <a:bodyPr/>
                    <a:lstStyle/>
                    <a:p>
                      <a:pPr algn="l"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extLst>
                  <a:ext uri="{0D108BD9-81ED-4DB2-BD59-A6C34878D82A}">
                    <a16:rowId xmlns:a16="http://schemas.microsoft.com/office/drawing/2014/main" val="10004"/>
                  </a:ext>
                </a:extLst>
              </a:tr>
              <a:tr h="381000">
                <a:tc>
                  <a:txBody>
                    <a:bodyPr/>
                    <a:lstStyle/>
                    <a:p>
                      <a:pPr algn="l" fontAlgn="b"/>
                      <a:r>
                        <a:rPr lang="en-US" sz="2400" b="0" i="0" u="none" strike="noStrike">
                          <a:solidFill>
                            <a:schemeClr val="bg1"/>
                          </a:solidFill>
                          <a:latin typeface="Times New Roman" pitchFamily="18" charset="0"/>
                          <a:cs typeface="Times New Roman" pitchFamily="18" charset="0"/>
                        </a:rPr>
                        <a:t>CBCL Delinq.</a:t>
                      </a:r>
                    </a:p>
                  </a:txBody>
                  <a:tcPr marL="9525" marR="9525" marT="9525" marB="0" anchor="b">
                    <a:solidFill>
                      <a:srgbClr val="8A7791"/>
                    </a:solidFill>
                  </a:tcPr>
                </a:tc>
                <a:tc>
                  <a:txBody>
                    <a:bodyPr/>
                    <a:lstStyle/>
                    <a:p>
                      <a:pPr algn="r" fontAlgn="b"/>
                      <a:r>
                        <a:rPr lang="en-US" sz="2400" b="0" i="0" u="none" strike="noStrike">
                          <a:solidFill>
                            <a:schemeClr val="bg1"/>
                          </a:solidFill>
                          <a:latin typeface="Times New Roman" pitchFamily="18" charset="0"/>
                          <a:cs typeface="Times New Roman" pitchFamily="18" charset="0"/>
                        </a:rPr>
                        <a:t>1.4 a</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4.3 b</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7.9 c</a:t>
                      </a:r>
                    </a:p>
                  </a:txBody>
                  <a:tcPr marL="9525" marR="9525" marT="9525" marB="0" anchor="b">
                    <a:solidFill>
                      <a:srgbClr val="8A7791"/>
                    </a:solidFill>
                  </a:tcPr>
                </a:tc>
                <a:extLst>
                  <a:ext uri="{0D108BD9-81ED-4DB2-BD59-A6C34878D82A}">
                    <a16:rowId xmlns:a16="http://schemas.microsoft.com/office/drawing/2014/main" val="10005"/>
                  </a:ext>
                </a:extLst>
              </a:tr>
              <a:tr h="381000">
                <a:tc>
                  <a:txBody>
                    <a:bodyPr/>
                    <a:lstStyle/>
                    <a:p>
                      <a:pPr algn="l" fontAlgn="b"/>
                      <a:r>
                        <a:rPr lang="en-US" sz="2400" b="0" i="0" u="none" strike="noStrike">
                          <a:solidFill>
                            <a:schemeClr val="bg1"/>
                          </a:solidFill>
                          <a:latin typeface="Times New Roman" pitchFamily="18" charset="0"/>
                          <a:cs typeface="Times New Roman" pitchFamily="18" charset="0"/>
                        </a:rPr>
                        <a:t>(SD)</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(1.09)</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(3.19)</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(7.02)</a:t>
                      </a:r>
                    </a:p>
                  </a:txBody>
                  <a:tcPr marL="9525" marR="9525" marT="9525" marB="0" anchor="b">
                    <a:solidFill>
                      <a:srgbClr val="8A7791"/>
                    </a:solidFill>
                  </a:tcPr>
                </a:tc>
                <a:extLst>
                  <a:ext uri="{0D108BD9-81ED-4DB2-BD59-A6C34878D82A}">
                    <a16:rowId xmlns:a16="http://schemas.microsoft.com/office/drawing/2014/main" val="10006"/>
                  </a:ext>
                </a:extLst>
              </a:tr>
              <a:tr h="381000">
                <a:tc>
                  <a:txBody>
                    <a:bodyPr/>
                    <a:lstStyle/>
                    <a:p>
                      <a:pPr algn="l"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extLst>
                  <a:ext uri="{0D108BD9-81ED-4DB2-BD59-A6C34878D82A}">
                    <a16:rowId xmlns:a16="http://schemas.microsoft.com/office/drawing/2014/main" val="10007"/>
                  </a:ext>
                </a:extLst>
              </a:tr>
              <a:tr h="381000">
                <a:tc>
                  <a:txBody>
                    <a:bodyPr/>
                    <a:lstStyle/>
                    <a:p>
                      <a:pPr algn="l" fontAlgn="b"/>
                      <a:r>
                        <a:rPr lang="en-US" sz="2400" b="0" i="0" u="none" strike="noStrike">
                          <a:solidFill>
                            <a:schemeClr val="bg1"/>
                          </a:solidFill>
                          <a:latin typeface="Times New Roman" pitchFamily="18" charset="0"/>
                          <a:cs typeface="Times New Roman" pitchFamily="18" charset="0"/>
                        </a:rPr>
                        <a:t>Police Contacts</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0% a</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14% </a:t>
                      </a:r>
                      <a:r>
                        <a:rPr lang="en-US" sz="2400" b="0" i="0" u="none" strike="noStrike" dirty="0" err="1">
                          <a:solidFill>
                            <a:schemeClr val="bg1"/>
                          </a:solidFill>
                          <a:latin typeface="Times New Roman" pitchFamily="18" charset="0"/>
                          <a:cs typeface="Times New Roman" pitchFamily="18" charset="0"/>
                        </a:rPr>
                        <a:t>ab</a:t>
                      </a:r>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36% b</a:t>
                      </a:r>
                    </a:p>
                  </a:txBody>
                  <a:tcPr marL="9525" marR="9525" marT="9525" marB="0" anchor="b">
                    <a:solidFill>
                      <a:srgbClr val="8A7791"/>
                    </a:solidFill>
                  </a:tcPr>
                </a:tc>
                <a:extLst>
                  <a:ext uri="{0D108BD9-81ED-4DB2-BD59-A6C34878D82A}">
                    <a16:rowId xmlns:a16="http://schemas.microsoft.com/office/drawing/2014/main" val="10008"/>
                  </a:ext>
                </a:extLst>
              </a:tr>
              <a:tr h="381000">
                <a:tc>
                  <a:txBody>
                    <a:bodyPr/>
                    <a:lstStyle/>
                    <a:p>
                      <a:pPr algn="l" fontAlgn="b"/>
                      <a:r>
                        <a:rPr lang="en-US" sz="2400" b="0" i="0" u="none" strike="noStrike" dirty="0">
                          <a:solidFill>
                            <a:schemeClr val="bg1"/>
                          </a:solidFill>
                          <a:latin typeface="Times New Roman" pitchFamily="18" charset="0"/>
                          <a:cs typeface="Times New Roman" pitchFamily="18" charset="0"/>
                        </a:rPr>
                        <a:t>Parental APD</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8% a</a:t>
                      </a: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14% </a:t>
                      </a:r>
                      <a:r>
                        <a:rPr lang="en-US" sz="2400" b="0" i="0" u="none" strike="noStrike" dirty="0" err="1">
                          <a:solidFill>
                            <a:schemeClr val="bg1"/>
                          </a:solidFill>
                          <a:latin typeface="Times New Roman" pitchFamily="18" charset="0"/>
                          <a:cs typeface="Times New Roman" pitchFamily="18" charset="0"/>
                        </a:rPr>
                        <a:t>ab</a:t>
                      </a:r>
                      <a:endParaRPr lang="en-US" sz="2400" b="0" i="0" u="none" strike="noStrike" dirty="0">
                        <a:solidFill>
                          <a:schemeClr val="bg1"/>
                        </a:solidFill>
                        <a:latin typeface="Times New Roman" pitchFamily="18" charset="0"/>
                        <a:cs typeface="Times New Roman" pitchFamily="18" charset="0"/>
                      </a:endParaRPr>
                    </a:p>
                  </a:txBody>
                  <a:tcPr marL="9525" marR="9525" marT="9525" marB="0" anchor="b">
                    <a:solidFill>
                      <a:srgbClr val="8A7791"/>
                    </a:solidFill>
                  </a:tcPr>
                </a:tc>
                <a:tc>
                  <a:txBody>
                    <a:bodyPr/>
                    <a:lstStyle/>
                    <a:p>
                      <a:pPr algn="r" fontAlgn="b"/>
                      <a:r>
                        <a:rPr lang="en-US" sz="2400" b="0" i="0" u="none" strike="noStrike" dirty="0">
                          <a:solidFill>
                            <a:schemeClr val="bg1"/>
                          </a:solidFill>
                          <a:latin typeface="Times New Roman" pitchFamily="18" charset="0"/>
                          <a:cs typeface="Times New Roman" pitchFamily="18" charset="0"/>
                        </a:rPr>
                        <a:t>40% b</a:t>
                      </a:r>
                    </a:p>
                  </a:txBody>
                  <a:tcPr marL="9525" marR="9525" marT="9525" marB="0" anchor="b">
                    <a:solidFill>
                      <a:srgbClr val="8A7791"/>
                    </a:solidFill>
                  </a:tcPr>
                </a:tc>
                <a:extLst>
                  <a:ext uri="{0D108BD9-81ED-4DB2-BD59-A6C34878D82A}">
                    <a16:rowId xmlns:a16="http://schemas.microsoft.com/office/drawing/2014/main" val="10009"/>
                  </a:ext>
                </a:extLst>
              </a:tr>
            </a:tbl>
          </a:graphicData>
        </a:graphic>
      </p:graphicFrame>
      <p:cxnSp>
        <p:nvCxnSpPr>
          <p:cNvPr id="8" name="Straight Connector 7"/>
          <p:cNvCxnSpPr/>
          <p:nvPr/>
        </p:nvCxnSpPr>
        <p:spPr>
          <a:xfrm rot="5400000">
            <a:off x="266699" y="4229100"/>
            <a:ext cx="4190206" cy="7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2834640"/>
            <a:ext cx="8610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0800"/>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Callous-Unemotional Traits and Reward Dominance</a:t>
            </a:r>
            <a:endParaRPr lang="en-US" sz="36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381000" y="1295400"/>
            <a:ext cx="8382000" cy="523220"/>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dirty="0">
                <a:solidFill>
                  <a:prstClr val="white"/>
                </a:solidFill>
                <a:latin typeface="Times New Roman" pitchFamily="18" charset="0"/>
                <a:cs typeface="Times New Roman" pitchFamily="18" charset="0"/>
              </a:rPr>
              <a:t>Barry, Frick, </a:t>
            </a:r>
            <a:r>
              <a:rPr lang="en-US" sz="2800" dirty="0" err="1">
                <a:solidFill>
                  <a:prstClr val="white"/>
                </a:solidFill>
                <a:latin typeface="Times New Roman" pitchFamily="18" charset="0"/>
                <a:cs typeface="Times New Roman" pitchFamily="18" charset="0"/>
              </a:rPr>
              <a:t>DeShazo</a:t>
            </a:r>
            <a:r>
              <a:rPr lang="en-US" sz="2800" dirty="0">
                <a:solidFill>
                  <a:prstClr val="white"/>
                </a:solidFill>
                <a:latin typeface="Times New Roman" pitchFamily="18" charset="0"/>
                <a:cs typeface="Times New Roman" pitchFamily="18" charset="0"/>
              </a:rPr>
              <a:t>, McCoy, Ellis, &amp; </a:t>
            </a:r>
            <a:r>
              <a:rPr lang="en-US" sz="2800" dirty="0" err="1">
                <a:solidFill>
                  <a:prstClr val="white"/>
                </a:solidFill>
                <a:latin typeface="Times New Roman" pitchFamily="18" charset="0"/>
                <a:cs typeface="Times New Roman" pitchFamily="18" charset="0"/>
              </a:rPr>
              <a:t>Loney</a:t>
            </a:r>
            <a:r>
              <a:rPr lang="en-US" sz="2800" dirty="0">
                <a:solidFill>
                  <a:prstClr val="white"/>
                </a:solidFill>
                <a:latin typeface="Times New Roman" pitchFamily="18" charset="0"/>
                <a:cs typeface="Times New Roman" pitchFamily="18" charset="0"/>
              </a:rPr>
              <a:t>, 2000</a:t>
            </a:r>
          </a:p>
        </p:txBody>
      </p:sp>
      <p:graphicFrame>
        <p:nvGraphicFramePr>
          <p:cNvPr id="5" name="Chart 4"/>
          <p:cNvGraphicFramePr/>
          <p:nvPr/>
        </p:nvGraphicFramePr>
        <p:xfrm>
          <a:off x="685800" y="20574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05000" y="2819400"/>
            <a:ext cx="351378" cy="369332"/>
          </a:xfrm>
          <a:prstGeom prst="rect">
            <a:avLst/>
          </a:prstGeom>
          <a:noFill/>
        </p:spPr>
        <p:txBody>
          <a:bodyPr wrap="square" rtlCol="0">
            <a:spAutoFit/>
          </a:bodyPr>
          <a:lstStyle/>
          <a:p>
            <a:r>
              <a:rPr lang="en-US" dirty="0">
                <a:solidFill>
                  <a:prstClr val="white"/>
                </a:solidFill>
                <a:latin typeface="Times New Roman" pitchFamily="18" charset="0"/>
                <a:cs typeface="Times New Roman" pitchFamily="18" charset="0"/>
              </a:rPr>
              <a:t>A</a:t>
            </a:r>
          </a:p>
        </p:txBody>
      </p:sp>
      <p:sp>
        <p:nvSpPr>
          <p:cNvPr id="7" name="TextBox 6"/>
          <p:cNvSpPr txBox="1"/>
          <p:nvPr/>
        </p:nvSpPr>
        <p:spPr>
          <a:xfrm>
            <a:off x="3733800" y="2819400"/>
            <a:ext cx="351378" cy="369332"/>
          </a:xfrm>
          <a:prstGeom prst="rect">
            <a:avLst/>
          </a:prstGeom>
          <a:noFill/>
        </p:spPr>
        <p:txBody>
          <a:bodyPr wrap="square" rtlCol="0">
            <a:spAutoFit/>
          </a:bodyPr>
          <a:lstStyle/>
          <a:p>
            <a:r>
              <a:rPr lang="en-US" dirty="0">
                <a:solidFill>
                  <a:prstClr val="white"/>
                </a:solidFill>
                <a:latin typeface="Times New Roman" pitchFamily="18" charset="0"/>
                <a:cs typeface="Times New Roman" pitchFamily="18" charset="0"/>
              </a:rPr>
              <a:t>A</a:t>
            </a:r>
          </a:p>
        </p:txBody>
      </p:sp>
      <p:sp>
        <p:nvSpPr>
          <p:cNvPr id="8" name="TextBox 7"/>
          <p:cNvSpPr txBox="1"/>
          <p:nvPr/>
        </p:nvSpPr>
        <p:spPr>
          <a:xfrm>
            <a:off x="5257800" y="3124200"/>
            <a:ext cx="351378" cy="369332"/>
          </a:xfrm>
          <a:prstGeom prst="rect">
            <a:avLst/>
          </a:prstGeom>
          <a:noFill/>
        </p:spPr>
        <p:txBody>
          <a:bodyPr wrap="square" rtlCol="0">
            <a:spAutoFit/>
          </a:bodyPr>
          <a:lstStyle/>
          <a:p>
            <a:r>
              <a:rPr lang="en-US" dirty="0">
                <a:solidFill>
                  <a:prstClr val="white"/>
                </a:solidFill>
                <a:latin typeface="Times New Roman" pitchFamily="18" charset="0"/>
                <a:cs typeface="Times New Roman" pitchFamily="18" charset="0"/>
              </a:rPr>
              <a:t>A</a:t>
            </a:r>
          </a:p>
        </p:txBody>
      </p:sp>
      <p:sp>
        <p:nvSpPr>
          <p:cNvPr id="9" name="TextBox 8"/>
          <p:cNvSpPr txBox="1"/>
          <p:nvPr/>
        </p:nvSpPr>
        <p:spPr>
          <a:xfrm>
            <a:off x="7010400" y="2286000"/>
            <a:ext cx="351378" cy="369332"/>
          </a:xfrm>
          <a:prstGeom prst="rect">
            <a:avLst/>
          </a:prstGeom>
          <a:noFill/>
        </p:spPr>
        <p:txBody>
          <a:bodyPr wrap="square" rtlCol="0">
            <a:spAutoFit/>
          </a:bodyPr>
          <a:lstStyle/>
          <a:p>
            <a:r>
              <a:rPr lang="en-US" dirty="0">
                <a:solidFill>
                  <a:prstClr val="white"/>
                </a:solidFill>
                <a:latin typeface="Times New Roman" pitchFamily="18" charset="0"/>
                <a:cs typeface="Times New Roman" pitchFamily="18" charset="0"/>
              </a:rPr>
              <a:t>B</a:t>
            </a:r>
          </a:p>
        </p:txBody>
      </p:sp>
    </p:spTree>
    <p:extLst>
      <p:ext uri="{BB962C8B-B14F-4D97-AF65-F5344CB8AC3E}">
        <p14:creationId xmlns:p14="http://schemas.microsoft.com/office/powerpoint/2010/main" val="2411627063"/>
      </p:ext>
    </p:extLst>
  </p:cSld>
  <p:clrMapOvr>
    <a:masterClrMapping/>
  </p:clrMapOvr>
  <p:transition>
    <p:blinds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143001"/>
            <a:ext cx="9296400" cy="48768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600" dirty="0">
                <a:solidFill>
                  <a:srgbClr val="875092"/>
                </a:solidFill>
                <a:latin typeface="Times New Roman" panose="02020603050405020304" pitchFamily="18" charset="0"/>
                <a:ea typeface="ＭＳ Ｐゴシック" charset="-128"/>
                <a:cs typeface="Times New Roman" panose="02020603050405020304" pitchFamily="18" charset="0"/>
              </a:rPr>
              <a:t>Frick &amp; Kemp, 2021</a:t>
            </a:r>
          </a:p>
        </p:txBody>
      </p:sp>
      <p:sp>
        <p:nvSpPr>
          <p:cNvPr id="2054" name="Title 2"/>
          <p:cNvSpPr>
            <a:spLocks noGrp="1"/>
          </p:cNvSpPr>
          <p:nvPr>
            <p:ph type="ctrTitle"/>
          </p:nvPr>
        </p:nvSpPr>
        <p:spPr>
          <a:xfrm>
            <a:off x="167640" y="228601"/>
            <a:ext cx="8763000" cy="914400"/>
          </a:xfrm>
        </p:spPr>
        <p:txBody>
          <a:bodyPr/>
          <a:lstStyle/>
          <a:p>
            <a:r>
              <a:rPr lang="en-US" altLang="en-US" sz="3600" dirty="0">
                <a:solidFill>
                  <a:srgbClr val="7030A0"/>
                </a:solidFill>
                <a:latin typeface="Times New Roman" pitchFamily="18" charset="0"/>
                <a:ea typeface="+mj-ea"/>
                <a:cs typeface="Times New Roman" pitchFamily="18" charset="0"/>
              </a:rPr>
              <a:t>The Development of Prosocial  Emotions </a:t>
            </a:r>
            <a:endParaRPr lang="en-US" altLang="en-US" sz="3200" b="1"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7" name="Content Placeholder 2"/>
          <p:cNvSpPr txBox="1">
            <a:spLocks/>
          </p:cNvSpPr>
          <p:nvPr/>
        </p:nvSpPr>
        <p:spPr>
          <a:xfrm>
            <a:off x="304800" y="1752600"/>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endParaRPr lang="en-US" sz="2400" dirty="0">
              <a:solidFill>
                <a:sysClr val="window" lastClr="FFFFFF"/>
              </a:solidFill>
            </a:endParaRPr>
          </a:p>
          <a:p>
            <a:pPr>
              <a:defRPr/>
            </a:pPr>
            <a:r>
              <a:rPr lang="en-US" sz="2400" dirty="0">
                <a:solidFill>
                  <a:srgbClr val="7030A0"/>
                </a:solidFill>
                <a:latin typeface="Times New Roman" panose="02020603050405020304" pitchFamily="18" charset="0"/>
                <a:cs typeface="Times New Roman" panose="02020603050405020304" pitchFamily="18" charset="0"/>
              </a:rPr>
              <a:t>Ties it to normal developmental processes</a:t>
            </a:r>
          </a:p>
          <a:p>
            <a:pPr lvl="1">
              <a:defRPr/>
            </a:pPr>
            <a:r>
              <a:rPr lang="en-US" sz="2400" dirty="0">
                <a:solidFill>
                  <a:srgbClr val="7030A0"/>
                </a:solidFill>
                <a:latin typeface="Times New Roman" panose="02020603050405020304" pitchFamily="18" charset="0"/>
                <a:cs typeface="Times New Roman" panose="02020603050405020304" pitchFamily="18" charset="0"/>
              </a:rPr>
              <a:t>A fearless temperament</a:t>
            </a:r>
          </a:p>
          <a:p>
            <a:pPr lvl="1">
              <a:defRPr/>
            </a:pPr>
            <a:r>
              <a:rPr lang="en-US" sz="2400" dirty="0">
                <a:solidFill>
                  <a:srgbClr val="7030A0"/>
                </a:solidFill>
                <a:latin typeface="Times New Roman" panose="02020603050405020304" pitchFamily="18" charset="0"/>
                <a:cs typeface="Times New Roman" panose="02020603050405020304" pitchFamily="18" charset="0"/>
              </a:rPr>
              <a:t>Warm parenting </a:t>
            </a:r>
          </a:p>
          <a:p>
            <a:pPr>
              <a:defRPr/>
            </a:pPr>
            <a:r>
              <a:rPr lang="en-US" sz="2400" dirty="0">
                <a:solidFill>
                  <a:srgbClr val="7030A0"/>
                </a:solidFill>
                <a:latin typeface="Times New Roman" panose="02020603050405020304" pitchFamily="18" charset="0"/>
                <a:cs typeface="Times New Roman" panose="02020603050405020304" pitchFamily="18" charset="0"/>
              </a:rPr>
              <a:t>Differentiates it from other processes involved in behavioral regulation.</a:t>
            </a:r>
          </a:p>
          <a:p>
            <a:pPr>
              <a:defRPr/>
            </a:pPr>
            <a:r>
              <a:rPr lang="en-US" sz="2400" dirty="0">
                <a:solidFill>
                  <a:srgbClr val="7030A0"/>
                </a:solidFill>
                <a:latin typeface="Times New Roman" panose="02020603050405020304" pitchFamily="18" charset="0"/>
                <a:cs typeface="Times New Roman" panose="02020603050405020304" pitchFamily="18" charset="0"/>
              </a:rPr>
              <a:t>Explains some of the key clinical features (e.g., aggression)</a:t>
            </a:r>
          </a:p>
          <a:p>
            <a:pPr>
              <a:defRPr/>
            </a:pPr>
            <a:r>
              <a:rPr lang="en-US" sz="2400" dirty="0">
                <a:solidFill>
                  <a:srgbClr val="7030A0"/>
                </a:solidFill>
                <a:latin typeface="Times New Roman" panose="02020603050405020304" pitchFamily="18" charset="0"/>
                <a:cs typeface="Times New Roman" panose="02020603050405020304" pitchFamily="18" charset="0"/>
              </a:rPr>
              <a:t>Allows for preventive programs to be implemented before conduct problems become severe.  </a:t>
            </a:r>
          </a:p>
          <a:p>
            <a:pPr>
              <a:defRPr/>
            </a:pPr>
            <a:endParaRPr lang="en-US" dirty="0">
              <a:solidFill>
                <a:sysClr val="window" lastClr="FFFFFF"/>
              </a:solidFill>
              <a:latin typeface="Times New Roman" panose="02020603050405020304" pitchFamily="18" charset="0"/>
              <a:cs typeface="Times New Roman" panose="02020603050405020304" pitchFamily="18" charset="0"/>
            </a:endParaRPr>
          </a:p>
          <a:p>
            <a:pPr>
              <a:buFont typeface="Wingdings" pitchFamily="2" charset="2"/>
              <a:buChar char="ü"/>
              <a:defRPr/>
            </a:pPr>
            <a:endParaRPr lang="en-US" dirty="0">
              <a:solidFill>
                <a:sysClr val="window" lastClr="FFFFFF"/>
              </a:solidFill>
              <a:latin typeface="Times New Roman" panose="02020603050405020304" pitchFamily="18" charset="0"/>
              <a:cs typeface="Times New Roman" panose="02020603050405020304" pitchFamily="18" charset="0"/>
            </a:endParaRPr>
          </a:p>
          <a:p>
            <a:pPr marL="0" indent="0">
              <a:buFont typeface="Wingdings" pitchFamily="2" charset="2"/>
              <a:buNone/>
              <a:defRPr/>
            </a:pP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7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 calcmode="lin" valueType="num">
                                      <p:cBhvr additive="base">
                                        <p:cTn id="2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anim calcmode="lin" valueType="num">
                                      <p:cBhvr additive="base">
                                        <p:cTn id="3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799" y="4648199"/>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36525" y="2597519"/>
            <a:ext cx="8763000" cy="1470025"/>
          </a:xfrm>
        </p:spPr>
        <p:txBody>
          <a:bodyPr/>
          <a:lstStyle/>
          <a:p>
            <a:r>
              <a:rPr lang="en-US" altLang="en-US" sz="4800" dirty="0">
                <a:solidFill>
                  <a:srgbClr val="7030A0"/>
                </a:solidFill>
                <a:latin typeface="Times New Roman" pitchFamily="18" charset="0"/>
                <a:cs typeface="Times New Roman" pitchFamily="18" charset="0"/>
              </a:rPr>
              <a:t>II.  Why Assess Callous-Unemotional Traits? </a:t>
            </a:r>
            <a:endParaRPr lang="en-US" altLang="en-US" sz="4800" dirty="0">
              <a:solidFill>
                <a:srgbClr val="7030A0"/>
              </a:solidFill>
              <a:ea typeface="ＭＳ Ｐゴシック" pitchFamily="34" charset="-128"/>
            </a:endParaRPr>
          </a:p>
        </p:txBody>
      </p:sp>
    </p:spTree>
    <p:extLst>
      <p:ext uri="{BB962C8B-B14F-4D97-AF65-F5344CB8AC3E}">
        <p14:creationId xmlns:p14="http://schemas.microsoft.com/office/powerpoint/2010/main" val="219027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19380" y="914400"/>
            <a:ext cx="9057640" cy="3810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altLang="en-US" sz="2400">
                <a:solidFill>
                  <a:srgbClr val="7030A0"/>
                </a:solidFill>
                <a:latin typeface="Times New Roman" panose="02020603050405020304" pitchFamily="18" charset="0"/>
                <a:ea typeface="ＭＳ Ｐゴシック" pitchFamily="34" charset="-128"/>
                <a:cs typeface="Times New Roman" panose="02020603050405020304" pitchFamily="18" charset="0"/>
              </a:rPr>
              <a:t>Frick, Ray, Thornton, &amp; Kahn, 2014</a:t>
            </a: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CU Traits and Severity of Antisocial Behavior in Youth</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endPar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9" name="Content Placeholder 2"/>
          <p:cNvSpPr txBox="1">
            <a:spLocks/>
          </p:cNvSpPr>
          <p:nvPr/>
        </p:nvSpPr>
        <p:spPr>
          <a:xfrm>
            <a:off x="533400" y="1487756"/>
            <a:ext cx="8229600" cy="525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auto" latinLnBrk="0" hangingPunct="1">
              <a:lnSpc>
                <a:spcPct val="100000"/>
              </a:lnSpc>
              <a:spcBef>
                <a:spcPct val="20000"/>
              </a:spcBef>
              <a:spcAft>
                <a:spcPts val="0"/>
              </a:spcAft>
              <a:buClrTx/>
              <a:buSzTx/>
              <a:tabLst/>
              <a:defRPr/>
            </a:pPr>
            <a:r>
              <a:rPr kumimoji="0" lang="en-US" sz="3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118 published studies (70 cross-sectional and 48 longitudinal)  of children and adolescents</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lvl="1">
              <a:buFont typeface="Wingdings" panose="05000000000000000000" pitchFamily="2" charset="2"/>
              <a:buChar char="ü"/>
            </a:pPr>
            <a:r>
              <a:rPr lang="en-US" sz="2400" dirty="0">
                <a:solidFill>
                  <a:srgbClr val="7030A0"/>
                </a:solidFill>
                <a:latin typeface="Times New Roman" pitchFamily="18" charset="0"/>
                <a:cs typeface="Times New Roman" pitchFamily="18" charset="0"/>
              </a:rPr>
              <a:t> 105 (89%) found evidence that CU or psychopathic traits were associated with more severe antisocial and aggressive behavior (</a:t>
            </a:r>
            <a:r>
              <a:rPr lang="en-US" sz="2400" dirty="0" err="1">
                <a:solidFill>
                  <a:srgbClr val="7030A0"/>
                </a:solidFill>
                <a:latin typeface="Times New Roman" pitchFamily="18" charset="0"/>
                <a:cs typeface="Times New Roman" pitchFamily="18" charset="0"/>
              </a:rPr>
              <a:t>Mn</a:t>
            </a:r>
            <a:r>
              <a:rPr lang="en-US" sz="2400" dirty="0">
                <a:solidFill>
                  <a:srgbClr val="7030A0"/>
                </a:solidFill>
                <a:latin typeface="Times New Roman" pitchFamily="18" charset="0"/>
                <a:cs typeface="Times New Roman" pitchFamily="18" charset="0"/>
              </a:rPr>
              <a:t> = .33; -.15-.84)</a:t>
            </a:r>
          </a:p>
          <a:p>
            <a:pPr marR="0" lvl="1"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marR="0" lvl="1"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91 used CU traits specifically</a:t>
            </a:r>
          </a:p>
          <a:p>
            <a:pPr marR="0" lvl="1"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marR="0" lvl="1"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24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30 showed CU traits were associated with antisocial outcomes controlling </a:t>
            </a:r>
            <a:r>
              <a:rPr kumimoji="0" lang="en-US" sz="2400" b="0" i="0" u="none" strike="noStrike" kern="1200" cap="none" spc="0" normalizeH="0" baseline="0" noProof="0" dirty="0">
                <a:ln>
                  <a:noFill/>
                </a:ln>
                <a:solidFill>
                  <a:sysClr val="window" lastClr="FFFFFF"/>
                </a:solidFill>
                <a:effectLst/>
                <a:uLnTx/>
                <a:uFillTx/>
                <a:latin typeface="Times New Roman" pitchFamily="18" charset="0"/>
                <a:ea typeface="+mn-ea"/>
                <a:cs typeface="Times New Roman" pitchFamily="18" charset="0"/>
              </a:rPr>
              <a:t>for conduct problem severity</a:t>
            </a:r>
          </a:p>
          <a:p>
            <a:pPr marR="0" lvl="2"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25 controlling for impulsivity/ADHD</a:t>
            </a:r>
          </a:p>
          <a:p>
            <a:pPr marR="0" lvl="2"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4 controlling for aggression separate from other conduct problems  </a:t>
            </a:r>
          </a:p>
          <a:p>
            <a:pPr marR="0" lvl="2"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4 controlling for childhood-onset to conduct probl</a:t>
            </a:r>
            <a:r>
              <a:rPr kumimoji="0" lang="en-US" sz="2000" b="0" i="0" u="none" strike="noStrike" kern="1200" cap="none" spc="0" normalizeH="0" baseline="0" noProof="0" dirty="0">
                <a:ln>
                  <a:noFill/>
                </a:ln>
                <a:solidFill>
                  <a:srgbClr val="7030A0"/>
                </a:solidFill>
                <a:effectLst/>
                <a:uLnTx/>
                <a:uFillTx/>
                <a:latin typeface="Calibri"/>
                <a:ea typeface="+mn-ea"/>
                <a:cs typeface="+mn-cs"/>
              </a:rPr>
              <a:t>ems </a:t>
            </a:r>
          </a:p>
        </p:txBody>
      </p:sp>
    </p:spTree>
    <p:extLst>
      <p:ext uri="{BB962C8B-B14F-4D97-AF65-F5344CB8AC3E}">
        <p14:creationId xmlns:p14="http://schemas.microsoft.com/office/powerpoint/2010/main" val="14964363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spc="-4" dirty="0">
                <a:latin typeface="+mn-lt"/>
                <a:ea typeface="Times New Roman" panose="02020603050405020304" pitchFamily="18" charset="0"/>
              </a:rPr>
              <a:t>Assessing the Limited Prosocial Emotional Specifier:  A Case Study in Evidence-based Assessment &amp; Diagnosis</a:t>
            </a:r>
            <a:endParaRPr lang="en-US" sz="2400" b="1" dirty="0">
              <a:solidFill>
                <a:srgbClr val="FF0000"/>
              </a:solidFill>
              <a:latin typeface="+mn-lt"/>
            </a:endParaRPr>
          </a:p>
        </p:txBody>
      </p:sp>
      <p:sp>
        <p:nvSpPr>
          <p:cNvPr id="3" name="Content Placeholder 2"/>
          <p:cNvSpPr>
            <a:spLocks noGrp="1"/>
          </p:cNvSpPr>
          <p:nvPr>
            <p:ph idx="1"/>
          </p:nvPr>
        </p:nvSpPr>
        <p:spPr>
          <a:xfrm>
            <a:off x="546653" y="1870524"/>
            <a:ext cx="7886700" cy="3291840"/>
          </a:xfrm>
        </p:spPr>
        <p:txBody>
          <a:bodyPr>
            <a:normAutofit/>
          </a:bodyPr>
          <a:lstStyle/>
          <a:p>
            <a:pPr marL="0" indent="0">
              <a:spcBef>
                <a:spcPts val="0"/>
              </a:spcBef>
              <a:buNone/>
            </a:pPr>
            <a:endParaRPr lang="en-US" b="1" dirty="0">
              <a:latin typeface="+mn-lt"/>
            </a:endParaRPr>
          </a:p>
          <a:p>
            <a:pPr marL="0" indent="0">
              <a:spcBef>
                <a:spcPts val="0"/>
              </a:spcBef>
              <a:buNone/>
            </a:pPr>
            <a:r>
              <a:rPr lang="en-US" b="1" dirty="0">
                <a:latin typeface="+mn-lt"/>
              </a:rPr>
              <a:t>Presented by: Paul J. Frick PhD, </a:t>
            </a:r>
            <a:r>
              <a:rPr lang="en-US" b="1" dirty="0">
                <a:solidFill>
                  <a:srgbClr val="000000"/>
                </a:solidFill>
                <a:effectLst/>
                <a:latin typeface="+mn-lt"/>
                <a:ea typeface="Times New Roman" panose="02020603050405020304" pitchFamily="18" charset="0"/>
              </a:rPr>
              <a:t>Louisiana State University</a:t>
            </a:r>
          </a:p>
          <a:p>
            <a:pPr marL="0" indent="0">
              <a:spcBef>
                <a:spcPts val="0"/>
              </a:spcBef>
              <a:buNone/>
            </a:pPr>
            <a:endParaRPr lang="en-US" dirty="0">
              <a:solidFill>
                <a:srgbClr val="000000"/>
              </a:solidFill>
              <a:latin typeface="+mn-lt"/>
            </a:endParaRPr>
          </a:p>
          <a:p>
            <a:pPr marL="0" indent="0">
              <a:spcBef>
                <a:spcPts val="0"/>
              </a:spcBef>
              <a:buNone/>
            </a:pPr>
            <a:r>
              <a:rPr lang="en-US" sz="1650" dirty="0">
                <a:solidFill>
                  <a:srgbClr val="000000"/>
                </a:solidFill>
                <a:latin typeface="+mn-lt"/>
              </a:rPr>
              <a:t>Moderator: Jill Ehrenreich-May, PhD, University of </a:t>
            </a:r>
            <a:r>
              <a:rPr lang="en-US" sz="1650">
                <a:solidFill>
                  <a:srgbClr val="000000"/>
                </a:solidFill>
                <a:latin typeface="+mn-lt"/>
              </a:rPr>
              <a:t>Miami </a:t>
            </a:r>
            <a:endParaRPr lang="en-US" sz="1650" dirty="0">
              <a:solidFill>
                <a:srgbClr val="000000"/>
              </a:solidFill>
              <a:latin typeface="+mn-lt"/>
            </a:endParaRPr>
          </a:p>
          <a:p>
            <a:pPr marL="0" indent="0">
              <a:spcBef>
                <a:spcPts val="0"/>
              </a:spcBef>
              <a:buNone/>
            </a:pPr>
            <a:endParaRPr lang="en-US" sz="1650" dirty="0">
              <a:solidFill>
                <a:srgbClr val="000000"/>
              </a:solidFill>
              <a:latin typeface="+mn-lt"/>
            </a:endParaRPr>
          </a:p>
          <a:p>
            <a:pPr marL="0" indent="0">
              <a:spcBef>
                <a:spcPts val="0"/>
              </a:spcBef>
              <a:buNone/>
            </a:pPr>
            <a:endParaRPr lang="en-US" sz="1650" dirty="0">
              <a:solidFill>
                <a:srgbClr val="000000"/>
              </a:solidFill>
              <a:latin typeface="+mn-lt"/>
            </a:endParaRPr>
          </a:p>
          <a:p>
            <a:pPr marL="0" indent="0">
              <a:spcBef>
                <a:spcPts val="0"/>
              </a:spcBef>
              <a:buNone/>
            </a:pPr>
            <a:endParaRPr lang="en-US" sz="1650" dirty="0">
              <a:solidFill>
                <a:srgbClr val="000000"/>
              </a:solidFill>
              <a:latin typeface="+mn-lt"/>
            </a:endParaRPr>
          </a:p>
          <a:p>
            <a:pPr marL="0" indent="0">
              <a:spcBef>
                <a:spcPts val="0"/>
              </a:spcBef>
              <a:buNone/>
            </a:pPr>
            <a:endParaRPr lang="en-US" sz="1650" dirty="0">
              <a:solidFill>
                <a:srgbClr val="000000"/>
              </a:solidFill>
              <a:latin typeface="+mn-lt"/>
            </a:endParaRPr>
          </a:p>
          <a:p>
            <a:pPr marL="0" indent="0">
              <a:spcBef>
                <a:spcPts val="0"/>
              </a:spcBef>
              <a:buNone/>
            </a:pPr>
            <a:r>
              <a:rPr lang="en-US" sz="1500" spc="-4" dirty="0">
                <a:latin typeface="+mn-lt"/>
                <a:ea typeface="Times New Roman" panose="02020603050405020304" pitchFamily="18" charset="0"/>
              </a:rPr>
              <a:t>The webinar will use the assessment of limited prosocial emotions as a case example of evidence-based principles for clinical assessments.  Research on the basic characteristics of callous-unemotional traits and research showing their clinical importance, which led to their inclusion as a specifier in the DSM-5 for the diagnosis of Conduct Disorder, will be presented.  The development and use of rating scales and clinician ratings to assess CU traits will be discussed, including how research should inform their use in clinical assessments</a:t>
            </a:r>
            <a:endParaRPr lang="en-US" sz="1500" dirty="0">
              <a:latin typeface="+mn-lt"/>
            </a:endParaRPr>
          </a:p>
        </p:txBody>
      </p:sp>
      <p:pic>
        <p:nvPicPr>
          <p:cNvPr id="5" name="Picture 4" descr="A picture containing person, person, suit, indoor&#10;&#10;Description automatically generated">
            <a:extLst>
              <a:ext uri="{FF2B5EF4-FFF2-40B4-BE49-F238E27FC236}">
                <a16:creationId xmlns:a16="http://schemas.microsoft.com/office/drawing/2014/main" id="{91AD120D-6517-4221-B978-C0F883B3F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6731" y="1870524"/>
            <a:ext cx="1920996" cy="1673412"/>
          </a:xfrm>
          <a:prstGeom prst="rect">
            <a:avLst/>
          </a:prstGeom>
        </p:spPr>
      </p:pic>
    </p:spTree>
    <p:extLst>
      <p:ext uri="{BB962C8B-B14F-4D97-AF65-F5344CB8AC3E}">
        <p14:creationId xmlns:p14="http://schemas.microsoft.com/office/powerpoint/2010/main" val="10812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a:solidFill>
                  <a:schemeClr val="accent6">
                    <a:lumMod val="40000"/>
                    <a:lumOff val="60000"/>
                  </a:schemeClr>
                </a:solidFill>
                <a:latin typeface="Times New Roman" pitchFamily="18" charset="0"/>
                <a:cs typeface="Times New Roman" pitchFamily="18" charset="0"/>
              </a:rPr>
              <a:t>Predictive </a:t>
            </a:r>
            <a:r>
              <a:rPr lang="en-US" sz="3200">
                <a:solidFill>
                  <a:schemeClr val="accent6">
                    <a:lumMod val="40000"/>
                    <a:lumOff val="60000"/>
                  </a:schemeClr>
                </a:solidFill>
                <a:latin typeface="Times New Roman" pitchFamily="18" charset="0"/>
                <a:cs typeface="Times New Roman" pitchFamily="18" charset="0"/>
              </a:rPr>
              <a:t>Utility of </a:t>
            </a:r>
            <a:r>
              <a:rPr lang="en-US" sz="3200" dirty="0">
                <a:solidFill>
                  <a:schemeClr val="accent6">
                    <a:lumMod val="40000"/>
                    <a:lumOff val="60000"/>
                  </a:schemeClr>
                </a:solidFill>
                <a:latin typeface="Times New Roman" pitchFamily="18" charset="0"/>
                <a:cs typeface="Times New Roman" pitchFamily="18" charset="0"/>
              </a:rPr>
              <a:t>CU Traits CONTROLLING for Other Indices of Severity </a:t>
            </a:r>
          </a:p>
        </p:txBody>
      </p:sp>
      <p:sp>
        <p:nvSpPr>
          <p:cNvPr id="5" name="Rectangle 4"/>
          <p:cNvSpPr/>
          <p:nvPr/>
        </p:nvSpPr>
        <p:spPr>
          <a:xfrm>
            <a:off x="609600" y="1219200"/>
            <a:ext cx="7848600" cy="523220"/>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dirty="0">
                <a:solidFill>
                  <a:prstClr val="white"/>
                </a:solidFill>
                <a:latin typeface="Times New Roman" pitchFamily="18" charset="0"/>
                <a:cs typeface="Times New Roman" pitchFamily="18" charset="0"/>
              </a:rPr>
              <a:t>McMahon et al., 2010</a:t>
            </a:r>
          </a:p>
        </p:txBody>
      </p:sp>
      <p:graphicFrame>
        <p:nvGraphicFramePr>
          <p:cNvPr id="7" name="Table 6"/>
          <p:cNvGraphicFramePr>
            <a:graphicFrameLocks noGrp="1"/>
          </p:cNvGraphicFramePr>
          <p:nvPr/>
        </p:nvGraphicFramePr>
        <p:xfrm>
          <a:off x="609600" y="2133600"/>
          <a:ext cx="7315200" cy="249428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370840">
                <a:tc>
                  <a:txBody>
                    <a:bodyPr/>
                    <a:lstStyle/>
                    <a:p>
                      <a:r>
                        <a:rPr lang="en-US" dirty="0">
                          <a:latin typeface="Times New Roman" pitchFamily="18" charset="0"/>
                          <a:cs typeface="Times New Roman" pitchFamily="18" charset="0"/>
                        </a:rPr>
                        <a:t>Predictor</a:t>
                      </a:r>
                    </a:p>
                    <a:p>
                      <a:r>
                        <a:rPr lang="en-US" dirty="0">
                          <a:latin typeface="Times New Roman" pitchFamily="18" charset="0"/>
                          <a:cs typeface="Times New Roman" pitchFamily="18" charset="0"/>
                        </a:rPr>
                        <a:t>(Grade 7)</a:t>
                      </a:r>
                    </a:p>
                  </a:txBody>
                  <a:tcPr/>
                </a:tc>
                <a:tc>
                  <a:txBody>
                    <a:bodyPr/>
                    <a:lstStyle/>
                    <a:p>
                      <a:r>
                        <a:rPr lang="en-US" dirty="0">
                          <a:latin typeface="Times New Roman" pitchFamily="18" charset="0"/>
                          <a:cs typeface="Times New Roman" pitchFamily="18" charset="0"/>
                        </a:rPr>
                        <a:t>Adult</a:t>
                      </a:r>
                      <a:r>
                        <a:rPr lang="en-US" baseline="0" dirty="0">
                          <a:latin typeface="Times New Roman" pitchFamily="18" charset="0"/>
                          <a:cs typeface="Times New Roman" pitchFamily="18" charset="0"/>
                        </a:rPr>
                        <a:t> Arrests (n=754)</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ASPD</a:t>
                      </a:r>
                      <a:r>
                        <a:rPr lang="en-US" baseline="0" dirty="0">
                          <a:latin typeface="Times New Roman" pitchFamily="18" charset="0"/>
                          <a:cs typeface="Times New Roman" pitchFamily="18" charset="0"/>
                        </a:rPr>
                        <a:t> Symptom Count (n=511)</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APSD Diagnosis (n=503)</a:t>
                      </a:r>
                    </a:p>
                  </a:txBody>
                  <a:tcPr/>
                </a:tc>
                <a:extLst>
                  <a:ext uri="{0D108BD9-81ED-4DB2-BD59-A6C34878D82A}">
                    <a16:rowId xmlns:a16="http://schemas.microsoft.com/office/drawing/2014/main" val="10000"/>
                  </a:ext>
                </a:extLst>
              </a:tr>
              <a:tr h="370840">
                <a:tc>
                  <a:txBody>
                    <a:bodyPr/>
                    <a:lstStyle/>
                    <a:p>
                      <a:r>
                        <a:rPr lang="en-US" dirty="0">
                          <a:latin typeface="Times New Roman" pitchFamily="18" charset="0"/>
                          <a:cs typeface="Times New Roman" pitchFamily="18" charset="0"/>
                        </a:rPr>
                        <a:t>CU Traits</a:t>
                      </a:r>
                    </a:p>
                  </a:txBody>
                  <a:tcPr/>
                </a:tc>
                <a:tc>
                  <a:txBody>
                    <a:bodyPr/>
                    <a:lstStyle/>
                    <a:p>
                      <a:r>
                        <a:rPr lang="en-US" dirty="0">
                          <a:latin typeface="Times New Roman" pitchFamily="18" charset="0"/>
                          <a:cs typeface="Times New Roman" pitchFamily="18" charset="0"/>
                        </a:rPr>
                        <a:t>  .87 **</a:t>
                      </a:r>
                    </a:p>
                  </a:txBody>
                  <a:tcPr/>
                </a:tc>
                <a:tc>
                  <a:txBody>
                    <a:bodyPr/>
                    <a:lstStyle/>
                    <a:p>
                      <a:r>
                        <a:rPr lang="en-US" dirty="0">
                          <a:latin typeface="Times New Roman" pitchFamily="18" charset="0"/>
                          <a:cs typeface="Times New Roman" pitchFamily="18" charset="0"/>
                        </a:rPr>
                        <a:t>  .46 *</a:t>
                      </a:r>
                    </a:p>
                  </a:txBody>
                  <a:tcPr/>
                </a:tc>
                <a:tc>
                  <a:txBody>
                    <a:bodyPr/>
                    <a:lstStyle/>
                    <a:p>
                      <a:r>
                        <a:rPr lang="en-US" dirty="0">
                          <a:latin typeface="Times New Roman" pitchFamily="18" charset="0"/>
                          <a:cs typeface="Times New Roman" pitchFamily="18" charset="0"/>
                        </a:rPr>
                        <a:t>  .30 *</a:t>
                      </a:r>
                    </a:p>
                  </a:txBody>
                  <a:tcPr/>
                </a:tc>
                <a:extLst>
                  <a:ext uri="{0D108BD9-81ED-4DB2-BD59-A6C34878D82A}">
                    <a16:rowId xmlns:a16="http://schemas.microsoft.com/office/drawing/2014/main" val="10001"/>
                  </a:ext>
                </a:extLst>
              </a:tr>
              <a:tr h="370840">
                <a:tc>
                  <a:txBody>
                    <a:bodyPr/>
                    <a:lstStyle/>
                    <a:p>
                      <a:r>
                        <a:rPr lang="en-US" dirty="0">
                          <a:latin typeface="Times New Roman" pitchFamily="18" charset="0"/>
                          <a:cs typeface="Times New Roman" pitchFamily="18" charset="0"/>
                        </a:rPr>
                        <a:t>CD </a:t>
                      </a:r>
                      <a:r>
                        <a:rPr lang="en-US" dirty="0" err="1">
                          <a:latin typeface="Times New Roman" pitchFamily="18" charset="0"/>
                          <a:cs typeface="Times New Roman" pitchFamily="18" charset="0"/>
                        </a:rPr>
                        <a:t>Sx</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Dx</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  .43 **</a:t>
                      </a:r>
                    </a:p>
                  </a:txBody>
                  <a:tcPr/>
                </a:tc>
                <a:tc>
                  <a:txBody>
                    <a:bodyPr/>
                    <a:lstStyle/>
                    <a:p>
                      <a:r>
                        <a:rPr lang="en-US" dirty="0">
                          <a:latin typeface="Times New Roman" pitchFamily="18" charset="0"/>
                          <a:cs typeface="Times New Roman" pitchFamily="18" charset="0"/>
                        </a:rPr>
                        <a:t>  .19</a:t>
                      </a:r>
                    </a:p>
                  </a:txBody>
                  <a:tcPr/>
                </a:tc>
                <a:tc>
                  <a:txBody>
                    <a:bodyPr/>
                    <a:lstStyle/>
                    <a:p>
                      <a:r>
                        <a:rPr lang="en-US" dirty="0">
                          <a:latin typeface="Times New Roman" pitchFamily="18" charset="0"/>
                          <a:cs typeface="Times New Roman" pitchFamily="18" charset="0"/>
                        </a:rPr>
                        <a:t>-.02</a:t>
                      </a:r>
                    </a:p>
                  </a:txBody>
                  <a:tcPr/>
                </a:tc>
                <a:extLst>
                  <a:ext uri="{0D108BD9-81ED-4DB2-BD59-A6C34878D82A}">
                    <a16:rowId xmlns:a16="http://schemas.microsoft.com/office/drawing/2014/main" val="10002"/>
                  </a:ext>
                </a:extLst>
              </a:tr>
              <a:tr h="370840">
                <a:tc>
                  <a:txBody>
                    <a:bodyPr/>
                    <a:lstStyle/>
                    <a:p>
                      <a:r>
                        <a:rPr lang="en-US" dirty="0">
                          <a:latin typeface="Times New Roman" pitchFamily="18" charset="0"/>
                          <a:cs typeface="Times New Roman" pitchFamily="18" charset="0"/>
                        </a:rPr>
                        <a:t>ODD </a:t>
                      </a:r>
                      <a:r>
                        <a:rPr lang="en-US" dirty="0" err="1">
                          <a:latin typeface="Times New Roman" pitchFamily="18" charset="0"/>
                          <a:cs typeface="Times New Roman" pitchFamily="18" charset="0"/>
                        </a:rPr>
                        <a:t>Sx</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Dx</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-.17</a:t>
                      </a:r>
                    </a:p>
                  </a:txBody>
                  <a:tcPr/>
                </a:tc>
                <a:tc>
                  <a:txBody>
                    <a:bodyPr/>
                    <a:lstStyle/>
                    <a:p>
                      <a:r>
                        <a:rPr lang="en-US" dirty="0">
                          <a:latin typeface="Times New Roman" pitchFamily="18" charset="0"/>
                          <a:cs typeface="Times New Roman" pitchFamily="18" charset="0"/>
                        </a:rPr>
                        <a:t>  .19</a:t>
                      </a:r>
                    </a:p>
                  </a:txBody>
                  <a:tcPr/>
                </a:tc>
                <a:tc>
                  <a:txBody>
                    <a:bodyPr/>
                    <a:lstStyle/>
                    <a:p>
                      <a:r>
                        <a:rPr lang="en-US" dirty="0">
                          <a:latin typeface="Times New Roman" pitchFamily="18" charset="0"/>
                          <a:cs typeface="Times New Roman" pitchFamily="18" charset="0"/>
                        </a:rPr>
                        <a:t>  .20</a:t>
                      </a:r>
                    </a:p>
                  </a:txBody>
                  <a:tcPr/>
                </a:tc>
                <a:extLst>
                  <a:ext uri="{0D108BD9-81ED-4DB2-BD59-A6C34878D82A}">
                    <a16:rowId xmlns:a16="http://schemas.microsoft.com/office/drawing/2014/main" val="10003"/>
                  </a:ext>
                </a:extLst>
              </a:tr>
              <a:tr h="370840">
                <a:tc>
                  <a:txBody>
                    <a:bodyPr/>
                    <a:lstStyle/>
                    <a:p>
                      <a:r>
                        <a:rPr lang="en-US" dirty="0">
                          <a:latin typeface="Times New Roman" pitchFamily="18" charset="0"/>
                          <a:cs typeface="Times New Roman" pitchFamily="18" charset="0"/>
                        </a:rPr>
                        <a:t>ADHD </a:t>
                      </a:r>
                      <a:r>
                        <a:rPr lang="en-US" dirty="0" err="1">
                          <a:latin typeface="Times New Roman" pitchFamily="18" charset="0"/>
                          <a:cs typeface="Times New Roman" pitchFamily="18" charset="0"/>
                        </a:rPr>
                        <a:t>Sx</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Dx</a:t>
                      </a:r>
                      <a:endParaRPr lang="en-US" dirty="0">
                        <a:latin typeface="Times New Roman" pitchFamily="18" charset="0"/>
                        <a:cs typeface="Times New Roman" pitchFamily="18" charset="0"/>
                      </a:endParaRPr>
                    </a:p>
                  </a:txBody>
                  <a:tcPr/>
                </a:tc>
                <a:tc>
                  <a:txBody>
                    <a:bodyPr/>
                    <a:lstStyle/>
                    <a:p>
                      <a:r>
                        <a:rPr lang="en-US" dirty="0">
                          <a:latin typeface="Times New Roman" pitchFamily="18" charset="0"/>
                          <a:cs typeface="Times New Roman" pitchFamily="18" charset="0"/>
                        </a:rPr>
                        <a:t>  .00</a:t>
                      </a:r>
                    </a:p>
                  </a:txBody>
                  <a:tcPr/>
                </a:tc>
                <a:tc>
                  <a:txBody>
                    <a:bodyPr/>
                    <a:lstStyle/>
                    <a:p>
                      <a:r>
                        <a:rPr lang="en-US" dirty="0">
                          <a:latin typeface="Times New Roman" pitchFamily="18" charset="0"/>
                          <a:cs typeface="Times New Roman" pitchFamily="18" charset="0"/>
                        </a:rPr>
                        <a:t>-.04</a:t>
                      </a:r>
                    </a:p>
                  </a:txBody>
                  <a:tcPr/>
                </a:tc>
                <a:tc>
                  <a:txBody>
                    <a:bodyPr/>
                    <a:lstStyle/>
                    <a:p>
                      <a:r>
                        <a:rPr lang="en-US" dirty="0">
                          <a:latin typeface="Times New Roman" pitchFamily="18" charset="0"/>
                          <a:cs typeface="Times New Roman" pitchFamily="18" charset="0"/>
                        </a:rPr>
                        <a:t>  .01</a:t>
                      </a:r>
                    </a:p>
                  </a:txBody>
                  <a:tcPr/>
                </a:tc>
                <a:extLst>
                  <a:ext uri="{0D108BD9-81ED-4DB2-BD59-A6C34878D82A}">
                    <a16:rowId xmlns:a16="http://schemas.microsoft.com/office/drawing/2014/main" val="10004"/>
                  </a:ext>
                </a:extLst>
              </a:tr>
              <a:tr h="370840">
                <a:tc>
                  <a:txBody>
                    <a:bodyPr/>
                    <a:lstStyle/>
                    <a:p>
                      <a:r>
                        <a:rPr lang="en-US" dirty="0">
                          <a:latin typeface="Times New Roman" pitchFamily="18" charset="0"/>
                          <a:cs typeface="Times New Roman" pitchFamily="18" charset="0"/>
                        </a:rPr>
                        <a:t>Childhood onset</a:t>
                      </a:r>
                    </a:p>
                  </a:txBody>
                  <a:tcPr/>
                </a:tc>
                <a:tc>
                  <a:txBody>
                    <a:bodyPr/>
                    <a:lstStyle/>
                    <a:p>
                      <a:r>
                        <a:rPr lang="en-US" dirty="0">
                          <a:latin typeface="Times New Roman" pitchFamily="18" charset="0"/>
                          <a:cs typeface="Times New Roman" pitchFamily="18" charset="0"/>
                        </a:rPr>
                        <a:t>-.11</a:t>
                      </a:r>
                    </a:p>
                  </a:txBody>
                  <a:tcPr/>
                </a:tc>
                <a:tc>
                  <a:txBody>
                    <a:bodyPr/>
                    <a:lstStyle/>
                    <a:p>
                      <a:r>
                        <a:rPr lang="en-US" dirty="0">
                          <a:latin typeface="Times New Roman" pitchFamily="18" charset="0"/>
                          <a:cs typeface="Times New Roman" pitchFamily="18" charset="0"/>
                        </a:rPr>
                        <a:t> .58 *</a:t>
                      </a:r>
                    </a:p>
                  </a:txBody>
                  <a:tcPr/>
                </a:tc>
                <a:tc>
                  <a:txBody>
                    <a:bodyPr/>
                    <a:lstStyle/>
                    <a:p>
                      <a:r>
                        <a:rPr lang="en-US" dirty="0">
                          <a:latin typeface="Times New Roman" pitchFamily="18" charset="0"/>
                          <a:cs typeface="Times New Roman" pitchFamily="18" charset="0"/>
                        </a:rPr>
                        <a:t>  .33 *</a:t>
                      </a: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609600" y="5029200"/>
            <a:ext cx="7391400" cy="1477328"/>
          </a:xfrm>
          <a:prstGeom prst="rect">
            <a:avLst/>
          </a:prstGeom>
          <a:noFill/>
        </p:spPr>
        <p:txBody>
          <a:bodyPr wrap="square" rtlCol="0">
            <a:spAutoFit/>
          </a:bodyPr>
          <a:lstStyle/>
          <a:p>
            <a:r>
              <a:rPr lang="en-US" dirty="0">
                <a:solidFill>
                  <a:prstClr val="white"/>
                </a:solidFill>
                <a:latin typeface="Times New Roman" pitchFamily="18" charset="0"/>
                <a:cs typeface="Times New Roman" pitchFamily="18" charset="0"/>
              </a:rPr>
              <a:t>Standardized regression coefficients showing independent contribution.  * p &lt; .05;  ** p &lt; .01;  Adult = 2 years post-high school.</a:t>
            </a:r>
            <a:r>
              <a:rPr lang="en-US" dirty="0">
                <a:solidFill>
                  <a:prstClr val="black"/>
                </a:solidFill>
              </a:rPr>
              <a:t> </a:t>
            </a:r>
            <a:r>
              <a:rPr lang="en-US" dirty="0">
                <a:solidFill>
                  <a:prstClr val="white"/>
                </a:solidFill>
                <a:latin typeface="Times New Roman" pitchFamily="18" charset="0"/>
                <a:cs typeface="Times New Roman" pitchFamily="18" charset="0"/>
              </a:rPr>
              <a:t>For continuous outcomes (adult arrests and ASPD criterion count), the criterion counts of CD, ODD, and ADHD were included as covariates. For the binary outcome (ASPD diagnosis), CD, ODD, and ADHD diagnoses were included as covariates.</a:t>
            </a:r>
          </a:p>
        </p:txBody>
      </p:sp>
    </p:spTree>
    <p:extLst>
      <p:ext uri="{BB962C8B-B14F-4D97-AF65-F5344CB8AC3E}">
        <p14:creationId xmlns:p14="http://schemas.microsoft.com/office/powerpoint/2010/main" val="1246003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1080729"/>
            <a:ext cx="9067800" cy="39814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altLang="en-US" sz="2400">
                <a:solidFill>
                  <a:srgbClr val="7030A0"/>
                </a:solidFill>
                <a:latin typeface="Times New Roman" panose="02020603050405020304" pitchFamily="18" charset="0"/>
                <a:ea typeface="ＭＳ Ｐゴシック" pitchFamily="34" charset="-128"/>
                <a:cs typeface="Times New Roman" panose="02020603050405020304" pitchFamily="18" charset="0"/>
              </a:rPr>
              <a:t>Frick, Ray, Thornton, &amp; Kahn, 2014</a:t>
            </a: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CU Traits and Unique Correlates to Antisocial Behavior in Youth</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endPar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Rectangle 4"/>
          <p:cNvSpPr/>
          <p:nvPr/>
        </p:nvSpPr>
        <p:spPr>
          <a:xfrm>
            <a:off x="304800" y="1828800"/>
            <a:ext cx="8305800" cy="3847207"/>
          </a:xfrm>
          <a:prstGeom prst="rect">
            <a:avLst/>
          </a:prstGeom>
        </p:spPr>
        <p:txBody>
          <a:bodyPr wrap="square">
            <a:spAutoFit/>
          </a:bodyPr>
          <a:lstStyle/>
          <a:p>
            <a:pPr>
              <a:buFont typeface="Wingdings" pitchFamily="2" charset="2"/>
              <a:buChar char="§"/>
            </a:pPr>
            <a:r>
              <a:rPr lang="en-US" sz="2800" dirty="0">
                <a:solidFill>
                  <a:srgbClr val="7030A0"/>
                </a:solidFill>
                <a:latin typeface="Times New Roman" pitchFamily="18" charset="0"/>
                <a:cs typeface="Times New Roman" pitchFamily="18" charset="0"/>
              </a:rPr>
              <a:t>33 studies of cognitive correlates, 26 studies of emotional correlates, 32 studies of biological correlates, and 20 studies of temperamental/personality correlates </a:t>
            </a:r>
          </a:p>
          <a:p>
            <a:pPr marL="800100" lvl="1" indent="-342900">
              <a:spcBef>
                <a:spcPts val="1200"/>
              </a:spcBef>
              <a:spcAft>
                <a:spcPts val="600"/>
              </a:spcAft>
              <a:buFont typeface="Wingdings" panose="05000000000000000000" pitchFamily="2" charset="2"/>
              <a:buChar char="ü"/>
            </a:pPr>
            <a:r>
              <a:rPr lang="en-US" sz="2400" dirty="0">
                <a:solidFill>
                  <a:srgbClr val="7030A0"/>
                </a:solidFill>
                <a:latin typeface="Times New Roman" pitchFamily="18" charset="0"/>
                <a:cs typeface="Times New Roman" pitchFamily="18" charset="0"/>
              </a:rPr>
              <a:t>Reduced responsiveness to negative emotional stimuli, especially pain or distress cues</a:t>
            </a:r>
          </a:p>
          <a:p>
            <a:pPr marL="800100" lvl="1" indent="-342900">
              <a:spcBef>
                <a:spcPts val="1200"/>
              </a:spcBef>
              <a:spcAft>
                <a:spcPts val="600"/>
              </a:spcAft>
              <a:buFont typeface="Wingdings" panose="05000000000000000000" pitchFamily="2" charset="2"/>
              <a:buChar char="ü"/>
            </a:pPr>
            <a:r>
              <a:rPr lang="en-US" sz="2400" dirty="0">
                <a:solidFill>
                  <a:srgbClr val="7030A0"/>
                </a:solidFill>
                <a:latin typeface="Times New Roman" pitchFamily="18" charset="0"/>
                <a:cs typeface="Times New Roman" pitchFamily="18" charset="0"/>
              </a:rPr>
              <a:t>Abnormal responses to punishment cues </a:t>
            </a:r>
          </a:p>
          <a:p>
            <a:pPr marL="800100" lvl="1" indent="-342900">
              <a:spcBef>
                <a:spcPts val="1200"/>
              </a:spcBef>
              <a:spcAft>
                <a:spcPts val="600"/>
              </a:spcAft>
              <a:buFont typeface="Wingdings" panose="05000000000000000000" pitchFamily="2" charset="2"/>
              <a:buChar char="ü"/>
            </a:pPr>
            <a:r>
              <a:rPr lang="en-US" sz="2400" dirty="0">
                <a:solidFill>
                  <a:srgbClr val="7030A0"/>
                </a:solidFill>
                <a:latin typeface="Times New Roman" pitchFamily="18" charset="0"/>
                <a:cs typeface="Times New Roman" pitchFamily="18" charset="0"/>
              </a:rPr>
              <a:t>Negative correlations with fear/anxiety/neuroticism, especially controlling for level of conduct problems </a:t>
            </a:r>
          </a:p>
        </p:txBody>
      </p:sp>
    </p:spTree>
    <p:extLst>
      <p:ext uri="{BB962C8B-B14F-4D97-AF65-F5344CB8AC3E}">
        <p14:creationId xmlns:p14="http://schemas.microsoft.com/office/powerpoint/2010/main" val="1210277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52400" y="52323"/>
            <a:ext cx="8839200" cy="1143000"/>
          </a:xfrm>
        </p:spPr>
        <p:txBody>
          <a:bodyPr>
            <a:noAutofit/>
          </a:bodyPr>
          <a:lstStyle/>
          <a:p>
            <a:r>
              <a:rPr lang="en-US" sz="2800" b="1" dirty="0">
                <a:solidFill>
                  <a:schemeClr val="accent6">
                    <a:lumMod val="40000"/>
                    <a:lumOff val="60000"/>
                  </a:schemeClr>
                </a:solidFill>
                <a:latin typeface="Times New Roman" pitchFamily="18" charset="0"/>
                <a:cs typeface="Times New Roman" pitchFamily="18" charset="0"/>
              </a:rPr>
              <a:t>Unique Characteristics of </a:t>
            </a:r>
            <a:r>
              <a:rPr lang="en-US" sz="2800" b="1" dirty="0" err="1">
                <a:solidFill>
                  <a:schemeClr val="accent6">
                    <a:lumMod val="40000"/>
                    <a:lumOff val="60000"/>
                  </a:schemeClr>
                </a:solidFill>
                <a:latin typeface="Times New Roman" pitchFamily="18" charset="0"/>
                <a:cs typeface="Times New Roman" pitchFamily="18" charset="0"/>
              </a:rPr>
              <a:t>Chilren</a:t>
            </a:r>
            <a:r>
              <a:rPr lang="en-US" sz="2800" b="1" dirty="0">
                <a:solidFill>
                  <a:schemeClr val="accent6">
                    <a:lumMod val="40000"/>
                    <a:lumOff val="60000"/>
                  </a:schemeClr>
                </a:solidFill>
                <a:latin typeface="Times New Roman" pitchFamily="18" charset="0"/>
                <a:cs typeface="Times New Roman" pitchFamily="18" charset="0"/>
              </a:rPr>
              <a:t> with Conduct Problems with and without Callous-Unemotional Traits </a:t>
            </a:r>
            <a:endParaRPr lang="en-US" sz="2800" dirty="0">
              <a:solidFill>
                <a:schemeClr val="accent6">
                  <a:lumMod val="40000"/>
                  <a:lumOff val="60000"/>
                </a:schemeClr>
              </a:solidFill>
              <a:latin typeface="Times New Roman" pitchFamily="18" charset="0"/>
              <a:cs typeface="Times New Roman" pitchFamily="18" charset="0"/>
            </a:endParaRPr>
          </a:p>
        </p:txBody>
      </p:sp>
      <p:pic>
        <p:nvPicPr>
          <p:cNvPr id="1986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068" y="1600200"/>
            <a:ext cx="8299827"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41183" y="1048272"/>
            <a:ext cx="6705600" cy="461665"/>
          </a:xfrm>
          <a:prstGeom prst="rect">
            <a:avLst/>
          </a:prstGeom>
          <a:noFill/>
        </p:spPr>
        <p:txBody>
          <a:bodyPr wrap="square" rtlCol="0">
            <a:spAutoFit/>
          </a:bodyPr>
          <a:lstStyle/>
          <a:p>
            <a:r>
              <a:rPr lang="en-US" sz="2400" dirty="0">
                <a:solidFill>
                  <a:prstClr val="white"/>
                </a:solidFill>
                <a:latin typeface="Times New Roman" pitchFamily="18" charset="0"/>
                <a:cs typeface="Times New Roman" pitchFamily="18" charset="0"/>
              </a:rPr>
              <a:t>Viding et al., 2012</a:t>
            </a:r>
          </a:p>
        </p:txBody>
      </p:sp>
    </p:spTree>
    <p:extLst>
      <p:ext uri="{BB962C8B-B14F-4D97-AF65-F5344CB8AC3E}">
        <p14:creationId xmlns:p14="http://schemas.microsoft.com/office/powerpoint/2010/main" val="3752495372"/>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a:solidFill>
                  <a:schemeClr val="accent6">
                    <a:lumMod val="40000"/>
                    <a:lumOff val="60000"/>
                  </a:schemeClr>
                </a:solidFill>
                <a:latin typeface="Times New Roman" pitchFamily="18" charset="0"/>
                <a:cs typeface="Times New Roman" pitchFamily="18" charset="0"/>
              </a:rPr>
              <a:t>Some Clues for Treating Children with CU Traits</a:t>
            </a:r>
            <a:r>
              <a:rPr lang="en-US" sz="3600" b="1" dirty="0">
                <a:solidFill>
                  <a:schemeClr val="accent6">
                    <a:lumMod val="40000"/>
                    <a:lumOff val="60000"/>
                  </a:schemeClr>
                </a:solidFill>
                <a:latin typeface="Times New Roman" pitchFamily="18" charset="0"/>
                <a:cs typeface="Times New Roman" pitchFamily="18" charset="0"/>
              </a:rPr>
              <a:t> </a:t>
            </a:r>
            <a:endParaRPr lang="en-US" sz="36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381000" y="990600"/>
            <a:ext cx="8763000" cy="5262979"/>
          </a:xfrm>
          <a:prstGeom prst="rect">
            <a:avLst/>
          </a:prstGeom>
        </p:spPr>
        <p:txBody>
          <a:bodyPr wrap="square">
            <a:spAutoFit/>
          </a:bodyPr>
          <a:lstStyle/>
          <a:p>
            <a:pPr marL="285750" indent="-285750">
              <a:buFont typeface="Wingdings" pitchFamily="2" charset="2"/>
              <a:buChar char="§"/>
            </a:pPr>
            <a:r>
              <a:rPr lang="en-US" sz="2400" dirty="0">
                <a:solidFill>
                  <a:prstClr val="white"/>
                </a:solidFill>
                <a:latin typeface="Times New Roman" pitchFamily="18" charset="0"/>
                <a:cs typeface="Times New Roman" pitchFamily="18" charset="0"/>
              </a:rPr>
              <a:t>21 studies of treatment response in children and adolescents with psychopathic traits (n=8) or CU traits (n=13) (Frick et al., 2014)</a:t>
            </a:r>
          </a:p>
          <a:p>
            <a:pPr marL="569913" lvl="1" indent="-107950">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17 studies (85%)  showed that CU or psychopathic traits were related to poor response to treatment. </a:t>
            </a:r>
            <a:r>
              <a:rPr lang="en-US" sz="2400" dirty="0">
                <a:solidFill>
                  <a:prstClr val="white"/>
                </a:solidFill>
                <a:latin typeface="Times New Roman" pitchFamily="18" charset="0"/>
                <a:cs typeface="Times New Roman" pitchFamily="18" charset="0"/>
              </a:rPr>
              <a:t> </a:t>
            </a:r>
          </a:p>
          <a:p>
            <a:pPr marL="285750" indent="-285750">
              <a:buFont typeface="Wingdings" pitchFamily="2" charset="2"/>
              <a:buChar char="§"/>
            </a:pPr>
            <a:r>
              <a:rPr lang="en-US" sz="2400" dirty="0">
                <a:solidFill>
                  <a:prstClr val="white"/>
                </a:solidFill>
                <a:latin typeface="Times New Roman" pitchFamily="18" charset="0"/>
                <a:cs typeface="Times New Roman" pitchFamily="18" charset="0"/>
              </a:rPr>
              <a:t>Juvenile justice system (</a:t>
            </a:r>
            <a:r>
              <a:rPr lang="en-US" sz="2400" dirty="0" err="1">
                <a:solidFill>
                  <a:prstClr val="white"/>
                </a:solidFill>
                <a:latin typeface="Times New Roman" pitchFamily="18" charset="0"/>
                <a:cs typeface="Times New Roman" pitchFamily="18" charset="0"/>
              </a:rPr>
              <a:t>Falkenbach</a:t>
            </a:r>
            <a:r>
              <a:rPr lang="en-US" sz="2400" dirty="0">
                <a:solidFill>
                  <a:prstClr val="white"/>
                </a:solidFill>
                <a:latin typeface="Times New Roman" pitchFamily="18" charset="0"/>
                <a:cs typeface="Times New Roman" pitchFamily="18" charset="0"/>
              </a:rPr>
              <a:t> et al., 2003; </a:t>
            </a:r>
            <a:r>
              <a:rPr lang="en-US" sz="2400" dirty="0" err="1">
                <a:solidFill>
                  <a:prstClr val="white"/>
                </a:solidFill>
                <a:latin typeface="Times New Roman" pitchFamily="18" charset="0"/>
                <a:cs typeface="Times New Roman" pitchFamily="18" charset="0"/>
              </a:rPr>
              <a:t>Gretton</a:t>
            </a:r>
            <a:r>
              <a:rPr lang="en-US" sz="2400" dirty="0">
                <a:solidFill>
                  <a:prstClr val="white"/>
                </a:solidFill>
                <a:latin typeface="Times New Roman" pitchFamily="18" charset="0"/>
                <a:cs typeface="Times New Roman" pitchFamily="18" charset="0"/>
              </a:rPr>
              <a:t> et al., 2001; Spain et al., 2004)</a:t>
            </a:r>
          </a:p>
          <a:p>
            <a:pPr lvl="1">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 Less likely to participate in treatment</a:t>
            </a:r>
          </a:p>
          <a:p>
            <a:pPr lvl="1">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 Lower quality of participation</a:t>
            </a:r>
          </a:p>
          <a:p>
            <a:pPr lvl="1">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 Higher rates of recidivism after treatment  </a:t>
            </a:r>
            <a:endParaRPr lang="en-US" dirty="0">
              <a:solidFill>
                <a:prstClr val="black"/>
              </a:solidFill>
              <a:latin typeface="Times New Roman" pitchFamily="18" charset="0"/>
              <a:cs typeface="Times New Roman" pitchFamily="18" charset="0"/>
            </a:endParaRPr>
          </a:p>
          <a:p>
            <a:pPr>
              <a:buFont typeface="Wingdings" pitchFamily="2" charset="2"/>
              <a:buChar char="§"/>
            </a:pPr>
            <a:r>
              <a:rPr lang="en-US" sz="2800" dirty="0">
                <a:solidFill>
                  <a:prstClr val="white"/>
                </a:solidFill>
                <a:latin typeface="Times New Roman" pitchFamily="18" charset="0"/>
                <a:cs typeface="Times New Roman" pitchFamily="18" charset="0"/>
              </a:rPr>
              <a:t> </a:t>
            </a:r>
            <a:r>
              <a:rPr lang="en-US" sz="2400" dirty="0">
                <a:solidFill>
                  <a:prstClr val="white"/>
                </a:solidFill>
                <a:latin typeface="Times New Roman" pitchFamily="18" charset="0"/>
                <a:cs typeface="Times New Roman" pitchFamily="18" charset="0"/>
              </a:rPr>
              <a:t>Inpatient psychiatric hospitalization (</a:t>
            </a:r>
            <a:r>
              <a:rPr lang="en-US" sz="2400" dirty="0" err="1">
                <a:solidFill>
                  <a:prstClr val="white"/>
                </a:solidFill>
                <a:latin typeface="Times New Roman" pitchFamily="18" charset="0"/>
                <a:cs typeface="Times New Roman" pitchFamily="18" charset="0"/>
              </a:rPr>
              <a:t>Stellwagen</a:t>
            </a:r>
            <a:r>
              <a:rPr lang="en-US" sz="2400" dirty="0">
                <a:solidFill>
                  <a:prstClr val="white"/>
                </a:solidFill>
                <a:latin typeface="Times New Roman" pitchFamily="18" charset="0"/>
                <a:cs typeface="Times New Roman" pitchFamily="18" charset="0"/>
              </a:rPr>
              <a:t> &amp; </a:t>
            </a:r>
            <a:r>
              <a:rPr lang="en-US" sz="2400" dirty="0" err="1">
                <a:solidFill>
                  <a:prstClr val="white"/>
                </a:solidFill>
                <a:latin typeface="Times New Roman" pitchFamily="18" charset="0"/>
                <a:cs typeface="Times New Roman" pitchFamily="18" charset="0"/>
              </a:rPr>
              <a:t>Kerig</a:t>
            </a:r>
            <a:r>
              <a:rPr lang="en-US" sz="2400" dirty="0">
                <a:solidFill>
                  <a:prstClr val="white"/>
                </a:solidFill>
                <a:latin typeface="Times New Roman" pitchFamily="18" charset="0"/>
                <a:cs typeface="Times New Roman" pitchFamily="18" charset="0"/>
              </a:rPr>
              <a:t>, 2010) </a:t>
            </a:r>
          </a:p>
          <a:p>
            <a:pPr lvl="1">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 Longer lengths of stay</a:t>
            </a:r>
          </a:p>
          <a:p>
            <a:pPr marL="628650" lvl="1" indent="-171450">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More physically restrictive interventions (e.g., seclusion and physical restraint)  </a:t>
            </a:r>
            <a:endParaRPr lang="en-US" dirty="0">
              <a:solidFill>
                <a:prstClr val="black"/>
              </a:solidFill>
              <a:latin typeface="Times New Roman" pitchFamily="18" charset="0"/>
              <a:cs typeface="Times New Roman" pitchFamily="18" charset="0"/>
            </a:endParaRPr>
          </a:p>
          <a:p>
            <a:pPr>
              <a:buFont typeface="Wingdings" pitchFamily="2" charset="2"/>
              <a:buChar char="§"/>
            </a:pPr>
            <a:r>
              <a:rPr lang="en-US" sz="2800" dirty="0">
                <a:solidFill>
                  <a:prstClr val="white"/>
                </a:solidFill>
                <a:latin typeface="Times New Roman" pitchFamily="18" charset="0"/>
                <a:cs typeface="Times New Roman" pitchFamily="18" charset="0"/>
              </a:rPr>
              <a:t>  </a:t>
            </a:r>
            <a:r>
              <a:rPr lang="en-US" sz="2400" dirty="0">
                <a:solidFill>
                  <a:prstClr val="white"/>
                </a:solidFill>
                <a:latin typeface="Times New Roman" pitchFamily="18" charset="0"/>
                <a:cs typeface="Times New Roman" pitchFamily="18" charset="0"/>
              </a:rPr>
              <a:t>Outpatient summer treatment (Haas et al., 2011</a:t>
            </a:r>
            <a:r>
              <a:rPr lang="en-US" sz="2800" dirty="0">
                <a:solidFill>
                  <a:prstClr val="white"/>
                </a:solidFill>
                <a:latin typeface="Times New Roman" pitchFamily="18" charset="0"/>
                <a:cs typeface="Times New Roman" pitchFamily="18" charset="0"/>
              </a:rPr>
              <a:t>) </a:t>
            </a:r>
          </a:p>
          <a:p>
            <a:pPr lvl="1">
              <a:buFont typeface="Arial" pitchFamily="34" charset="0"/>
              <a:buChar char="•"/>
            </a:pPr>
            <a:r>
              <a:rPr lang="en-US" sz="2000" dirty="0">
                <a:solidFill>
                  <a:srgbClr val="F79646">
                    <a:lumMod val="40000"/>
                    <a:lumOff val="60000"/>
                  </a:srgbClr>
                </a:solidFill>
                <a:latin typeface="Times New Roman" pitchFamily="18" charset="0"/>
                <a:cs typeface="Times New Roman" pitchFamily="18" charset="0"/>
              </a:rPr>
              <a:t> Negatively associated with 9 of 14 outcome measures. </a:t>
            </a:r>
            <a:endParaRPr lang="en-US" dirty="0">
              <a:solidFill>
                <a:srgbClr val="F79646">
                  <a:lumMod val="40000"/>
                  <a:lumOff val="6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21313463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10" end="10"/>
                                            </p:txEl>
                                          </p:spTgt>
                                        </p:tgtEl>
                                        <p:attrNameLst>
                                          <p:attrName>style.visibility</p:attrName>
                                        </p:attrNameLst>
                                      </p:cBhvr>
                                      <p:to>
                                        <p:strVal val="visible"/>
                                      </p:to>
                                    </p:set>
                                    <p:anim calcmode="lin" valueType="num">
                                      <p:cBhvr additive="base">
                                        <p:cTn id="5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sz="3600" b="1" dirty="0">
                <a:solidFill>
                  <a:schemeClr val="accent6">
                    <a:lumMod val="40000"/>
                    <a:lumOff val="60000"/>
                  </a:schemeClr>
                </a:solidFill>
                <a:latin typeface="Times New Roman" pitchFamily="18" charset="0"/>
                <a:cs typeface="Times New Roman" pitchFamily="18" charset="0"/>
              </a:rPr>
              <a:t>Evaluation of Functional Family Therapy for Adolescents with CU Traits</a:t>
            </a:r>
            <a:endParaRPr lang="en-US" sz="3600" dirty="0">
              <a:solidFill>
                <a:schemeClr val="accent6">
                  <a:lumMod val="40000"/>
                  <a:lumOff val="6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dirty="0">
                <a:latin typeface="Times New Roman" pitchFamily="18" charset="0"/>
                <a:cs typeface="Times New Roman" pitchFamily="18" charset="0"/>
              </a:rPr>
              <a:t>134 arrested adolescents referred to CMH for FFT </a:t>
            </a:r>
          </a:p>
          <a:p>
            <a:r>
              <a:rPr lang="en-US" dirty="0">
                <a:latin typeface="Times New Roman" pitchFamily="18" charset="0"/>
                <a:cs typeface="Times New Roman" pitchFamily="18" charset="0"/>
              </a:rPr>
              <a:t>Ages 11 - 17 (</a:t>
            </a:r>
            <a:r>
              <a:rPr lang="en-US" dirty="0" err="1">
                <a:latin typeface="Times New Roman" pitchFamily="18" charset="0"/>
                <a:cs typeface="Times New Roman" pitchFamily="18" charset="0"/>
              </a:rPr>
              <a:t>Mn</a:t>
            </a:r>
            <a:r>
              <a:rPr lang="en-US" dirty="0">
                <a:latin typeface="Times New Roman" pitchFamily="18" charset="0"/>
                <a:cs typeface="Times New Roman" pitchFamily="18" charset="0"/>
              </a:rPr>
              <a:t>= 15.34; SD= 1.34)</a:t>
            </a:r>
          </a:p>
          <a:p>
            <a:r>
              <a:rPr lang="en-US" dirty="0">
                <a:latin typeface="Times New Roman" pitchFamily="18" charset="0"/>
                <a:cs typeface="Times New Roman" pitchFamily="18" charset="0"/>
              </a:rPr>
              <a:t>72% male / 59% African-American</a:t>
            </a:r>
          </a:p>
          <a:p>
            <a:r>
              <a:rPr lang="en-US" dirty="0">
                <a:latin typeface="Times New Roman" pitchFamily="18" charset="0"/>
                <a:cs typeface="Times New Roman" pitchFamily="18" charset="0"/>
              </a:rPr>
              <a:t>Offense type:</a:t>
            </a:r>
          </a:p>
          <a:p>
            <a:pPr lvl="1"/>
            <a:r>
              <a:rPr lang="en-US" dirty="0">
                <a:latin typeface="Times New Roman" pitchFamily="18" charset="0"/>
                <a:cs typeface="Times New Roman" pitchFamily="18" charset="0"/>
              </a:rPr>
              <a:t>45% status</a:t>
            </a:r>
          </a:p>
          <a:p>
            <a:pPr lvl="1"/>
            <a:r>
              <a:rPr lang="en-US" dirty="0">
                <a:latin typeface="Times New Roman" pitchFamily="18" charset="0"/>
                <a:cs typeface="Times New Roman" pitchFamily="18" charset="0"/>
              </a:rPr>
              <a:t>22% violent</a:t>
            </a:r>
          </a:p>
          <a:p>
            <a:pPr lvl="1"/>
            <a:r>
              <a:rPr lang="en-US" dirty="0">
                <a:latin typeface="Times New Roman" pitchFamily="18" charset="0"/>
                <a:cs typeface="Times New Roman" pitchFamily="18" charset="0"/>
              </a:rPr>
              <a:t>19% property</a:t>
            </a:r>
          </a:p>
          <a:p>
            <a:pPr lvl="1"/>
            <a:r>
              <a:rPr lang="en-US" dirty="0">
                <a:latin typeface="Times New Roman" pitchFamily="18" charset="0"/>
                <a:cs typeface="Times New Roman" pitchFamily="18" charset="0"/>
              </a:rPr>
              <a:t>6% drug </a:t>
            </a:r>
          </a:p>
        </p:txBody>
      </p:sp>
      <p:sp>
        <p:nvSpPr>
          <p:cNvPr id="4" name="Rectangle 3"/>
          <p:cNvSpPr/>
          <p:nvPr/>
        </p:nvSpPr>
        <p:spPr>
          <a:xfrm>
            <a:off x="457200" y="990600"/>
            <a:ext cx="8001000" cy="46166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2400" dirty="0">
                <a:solidFill>
                  <a:prstClr val="white"/>
                </a:solidFill>
                <a:latin typeface="Times New Roman" pitchFamily="18" charset="0"/>
                <a:cs typeface="Times New Roman" pitchFamily="18" charset="0"/>
              </a:rPr>
              <a:t>White, Frick, Lawing, &amp; Bauer, 2013</a:t>
            </a:r>
          </a:p>
        </p:txBody>
      </p:sp>
    </p:spTree>
    <p:extLst>
      <p:ext uri="{BB962C8B-B14F-4D97-AF65-F5344CB8AC3E}">
        <p14:creationId xmlns:p14="http://schemas.microsoft.com/office/powerpoint/2010/main" val="163226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solidFill>
                  <a:schemeClr val="accent6">
                    <a:lumMod val="40000"/>
                    <a:lumOff val="60000"/>
                  </a:schemeClr>
                </a:solidFill>
                <a:latin typeface="Times New Roman" pitchFamily="18" charset="0"/>
                <a:cs typeface="Times New Roman" pitchFamily="18" charset="0"/>
              </a:rPr>
              <a:t>Evaluation of Functional Family Therapy for Adolescents with CU Traits</a:t>
            </a:r>
            <a:endParaRPr lang="en-US" sz="28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685800" y="1219200"/>
            <a:ext cx="8001000" cy="46166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2400" dirty="0">
                <a:solidFill>
                  <a:prstClr val="white"/>
                </a:solidFill>
                <a:latin typeface="Times New Roman" pitchFamily="18" charset="0"/>
                <a:cs typeface="Times New Roman" pitchFamily="18" charset="0"/>
              </a:rPr>
              <a:t>White, Frick, Lawing, &amp; Bauer,  2013</a:t>
            </a:r>
          </a:p>
        </p:txBody>
      </p:sp>
      <p:graphicFrame>
        <p:nvGraphicFramePr>
          <p:cNvPr id="10" name="Table 9"/>
          <p:cNvGraphicFramePr>
            <a:graphicFrameLocks noGrp="1"/>
          </p:cNvGraphicFramePr>
          <p:nvPr>
            <p:extLst>
              <p:ext uri="{D42A27DB-BD31-4B8C-83A1-F6EECF244321}">
                <p14:modId xmlns:p14="http://schemas.microsoft.com/office/powerpoint/2010/main" val="82627983"/>
              </p:ext>
            </p:extLst>
          </p:nvPr>
        </p:nvGraphicFramePr>
        <p:xfrm>
          <a:off x="457200" y="2133600"/>
          <a:ext cx="8305800" cy="2067061"/>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754927">
                <a:tc>
                  <a:txBody>
                    <a:bodyPr/>
                    <a:lstStyle/>
                    <a:p>
                      <a:endParaRPr lang="en-US" dirty="0"/>
                    </a:p>
                  </a:txBody>
                  <a:tcPr/>
                </a:tc>
                <a:tc>
                  <a:txBody>
                    <a:bodyPr/>
                    <a:lstStyle/>
                    <a:p>
                      <a:r>
                        <a:rPr lang="en-US" dirty="0"/>
                        <a:t>Emotional</a:t>
                      </a:r>
                      <a:r>
                        <a:rPr lang="en-US" baseline="0" dirty="0"/>
                        <a:t> Symptoms</a:t>
                      </a:r>
                      <a:endParaRPr lang="en-US" dirty="0"/>
                    </a:p>
                  </a:txBody>
                  <a:tcPr/>
                </a:tc>
                <a:tc>
                  <a:txBody>
                    <a:bodyPr/>
                    <a:lstStyle/>
                    <a:p>
                      <a:r>
                        <a:rPr lang="en-US" dirty="0"/>
                        <a:t>Relations w Parents</a:t>
                      </a:r>
                    </a:p>
                  </a:txBody>
                  <a:tcPr/>
                </a:tc>
                <a:tc>
                  <a:txBody>
                    <a:bodyPr/>
                    <a:lstStyle/>
                    <a:p>
                      <a:r>
                        <a:rPr lang="en-US" dirty="0"/>
                        <a:t>Interper</a:t>
                      </a:r>
                      <a:r>
                        <a:rPr lang="en-US" baseline="0" dirty="0"/>
                        <a:t>sonal Relations</a:t>
                      </a:r>
                      <a:endParaRPr lang="en-US" dirty="0"/>
                    </a:p>
                  </a:txBody>
                  <a:tcPr/>
                </a:tc>
                <a:tc>
                  <a:txBody>
                    <a:bodyPr/>
                    <a:lstStyle/>
                    <a:p>
                      <a:r>
                        <a:rPr lang="en-US" dirty="0"/>
                        <a:t>Aggression</a:t>
                      </a:r>
                    </a:p>
                  </a:txBody>
                  <a:tcPr/>
                </a:tc>
                <a:tc>
                  <a:txBody>
                    <a:bodyPr/>
                    <a:lstStyle/>
                    <a:p>
                      <a:r>
                        <a:rPr lang="en-US" dirty="0"/>
                        <a:t>Conduct</a:t>
                      </a:r>
                      <a:r>
                        <a:rPr lang="en-US" baseline="0" dirty="0"/>
                        <a:t> Problems</a:t>
                      </a:r>
                      <a:endParaRPr lang="en-US" dirty="0"/>
                    </a:p>
                  </a:txBody>
                  <a:tcPr/>
                </a:tc>
                <a:extLst>
                  <a:ext uri="{0D108BD9-81ED-4DB2-BD59-A6C34878D82A}">
                    <a16:rowId xmlns:a16="http://schemas.microsoft.com/office/drawing/2014/main" val="10000"/>
                  </a:ext>
                </a:extLst>
              </a:tr>
              <a:tr h="437378">
                <a:tc>
                  <a:txBody>
                    <a:bodyPr/>
                    <a:lstStyle/>
                    <a:p>
                      <a:r>
                        <a:rPr lang="en-US" dirty="0"/>
                        <a:t>Pre-</a:t>
                      </a:r>
                      <a:r>
                        <a:rPr lang="en-US" dirty="0" err="1"/>
                        <a:t>Tx</a:t>
                      </a:r>
                      <a:endParaRPr lang="en-US" dirty="0"/>
                    </a:p>
                  </a:txBody>
                  <a:tcPr/>
                </a:tc>
                <a:tc>
                  <a:txBody>
                    <a:bodyPr/>
                    <a:lstStyle/>
                    <a:p>
                      <a:r>
                        <a:rPr lang="en-US" dirty="0"/>
                        <a:t>  .41 ***</a:t>
                      </a:r>
                    </a:p>
                  </a:txBody>
                  <a:tcPr/>
                </a:tc>
                <a:tc>
                  <a:txBody>
                    <a:bodyPr/>
                    <a:lstStyle/>
                    <a:p>
                      <a:r>
                        <a:rPr lang="en-US" dirty="0"/>
                        <a:t>-.41 **</a:t>
                      </a:r>
                    </a:p>
                  </a:txBody>
                  <a:tcPr/>
                </a:tc>
                <a:tc>
                  <a:txBody>
                    <a:bodyPr/>
                    <a:lstStyle/>
                    <a:p>
                      <a:r>
                        <a:rPr lang="en-US" dirty="0"/>
                        <a:t>-.34 **</a:t>
                      </a:r>
                    </a:p>
                  </a:txBody>
                  <a:tcPr/>
                </a:tc>
                <a:tc>
                  <a:txBody>
                    <a:bodyPr/>
                    <a:lstStyle/>
                    <a:p>
                      <a:r>
                        <a:rPr lang="en-US" dirty="0"/>
                        <a:t>  .62 **</a:t>
                      </a:r>
                    </a:p>
                  </a:txBody>
                  <a:tcPr/>
                </a:tc>
                <a:tc>
                  <a:txBody>
                    <a:bodyPr/>
                    <a:lstStyle/>
                    <a:p>
                      <a:r>
                        <a:rPr lang="en-US" dirty="0"/>
                        <a:t>.64 **</a:t>
                      </a:r>
                    </a:p>
                  </a:txBody>
                  <a:tcPr/>
                </a:tc>
                <a:extLst>
                  <a:ext uri="{0D108BD9-81ED-4DB2-BD59-A6C34878D82A}">
                    <a16:rowId xmlns:a16="http://schemas.microsoft.com/office/drawing/2014/main" val="10001"/>
                  </a:ext>
                </a:extLst>
              </a:tr>
              <a:tr h="437378">
                <a:tc>
                  <a:txBody>
                    <a:bodyPr/>
                    <a:lstStyle/>
                    <a:p>
                      <a:r>
                        <a:rPr lang="en-US" dirty="0"/>
                        <a:t>Post-TX</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437378">
                <a:tc>
                  <a:txBody>
                    <a:bodyPr/>
                    <a:lstStyle/>
                    <a:p>
                      <a:r>
                        <a:rPr lang="en-US" dirty="0"/>
                        <a:t>TX</a:t>
                      </a:r>
                      <a:r>
                        <a:rPr lang="en-US" baseline="0" dirty="0"/>
                        <a:t> Change</a:t>
                      </a:r>
                      <a:endParaRPr lang="en-US" dirty="0"/>
                    </a:p>
                  </a:txBody>
                  <a:tcPr/>
                </a:tc>
                <a:tc>
                  <a:txBody>
                    <a:bodyPr/>
                    <a:lstStyle/>
                    <a:p>
                      <a:r>
                        <a:rPr lang="en-US" dirty="0"/>
                        <a:t>-.24 * </a:t>
                      </a:r>
                    </a:p>
                  </a:txBody>
                  <a:tcPr/>
                </a:tc>
                <a:tc>
                  <a:txBody>
                    <a:bodyPr/>
                    <a:lstStyle/>
                    <a:p>
                      <a:r>
                        <a:rPr lang="en-US" dirty="0"/>
                        <a:t>  .07 </a:t>
                      </a:r>
                    </a:p>
                  </a:txBody>
                  <a:tcPr/>
                </a:tc>
                <a:tc>
                  <a:txBody>
                    <a:bodyPr/>
                    <a:lstStyle/>
                    <a:p>
                      <a:r>
                        <a:rPr lang="en-US" dirty="0"/>
                        <a:t> -.02</a:t>
                      </a:r>
                      <a:r>
                        <a:rPr lang="en-US" baseline="0" dirty="0"/>
                        <a:t> </a:t>
                      </a:r>
                      <a:endParaRPr lang="en-US" dirty="0"/>
                    </a:p>
                  </a:txBody>
                  <a:tcPr/>
                </a:tc>
                <a:tc>
                  <a:txBody>
                    <a:bodyPr/>
                    <a:lstStyle/>
                    <a:p>
                      <a:r>
                        <a:rPr lang="en-US" dirty="0"/>
                        <a:t>-.40 ** </a:t>
                      </a:r>
                    </a:p>
                  </a:txBody>
                  <a:tcPr/>
                </a:tc>
                <a:tc>
                  <a:txBody>
                    <a:bodyPr/>
                    <a:lstStyle/>
                    <a:p>
                      <a:r>
                        <a:rPr lang="en-US" dirty="0"/>
                        <a:t>-.27</a:t>
                      </a:r>
                      <a:r>
                        <a:rPr lang="en-US" baseline="0" dirty="0"/>
                        <a:t> ** </a:t>
                      </a:r>
                      <a:endParaRPr lang="en-US" dirty="0"/>
                    </a:p>
                  </a:txBody>
                  <a:tcPr/>
                </a:tc>
                <a:extLst>
                  <a:ext uri="{0D108BD9-81ED-4DB2-BD59-A6C34878D82A}">
                    <a16:rowId xmlns:a16="http://schemas.microsoft.com/office/drawing/2014/main" val="10003"/>
                  </a:ext>
                </a:extLst>
              </a:tr>
            </a:tbl>
          </a:graphicData>
        </a:graphic>
      </p:graphicFrame>
      <p:sp>
        <p:nvSpPr>
          <p:cNvPr id="12" name="TextBox 11"/>
          <p:cNvSpPr txBox="1"/>
          <p:nvPr/>
        </p:nvSpPr>
        <p:spPr>
          <a:xfrm>
            <a:off x="304800" y="5638800"/>
            <a:ext cx="8610600" cy="923330"/>
          </a:xfrm>
          <a:prstGeom prst="rect">
            <a:avLst/>
          </a:prstGeom>
          <a:noFill/>
        </p:spPr>
        <p:txBody>
          <a:bodyPr wrap="square" rtlCol="0">
            <a:spAutoFit/>
          </a:bodyPr>
          <a:lstStyle/>
          <a:p>
            <a:r>
              <a:rPr lang="en-US" dirty="0">
                <a:solidFill>
                  <a:prstClr val="white"/>
                </a:solidFill>
              </a:rPr>
              <a:t>Correlations are with CU Traits;  treatment change measured by subtracting post-treatment scores from  pre-treatment scores; COM=Client Outcome Measure;  * p &lt;.05 ; ** p &lt; .01</a:t>
            </a:r>
          </a:p>
        </p:txBody>
      </p:sp>
    </p:spTree>
    <p:extLst>
      <p:ext uri="{BB962C8B-B14F-4D97-AF65-F5344CB8AC3E}">
        <p14:creationId xmlns:p14="http://schemas.microsoft.com/office/powerpoint/2010/main" val="2088557022"/>
      </p:ext>
    </p:extLst>
  </p:cSld>
  <p:clrMapOvr>
    <a:masterClrMapping/>
  </p:clrMapOvr>
  <p:transition>
    <p:blinds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solidFill>
                  <a:schemeClr val="accent6">
                    <a:lumMod val="40000"/>
                    <a:lumOff val="60000"/>
                  </a:schemeClr>
                </a:solidFill>
                <a:latin typeface="Times New Roman" pitchFamily="18" charset="0"/>
                <a:cs typeface="Times New Roman" pitchFamily="18" charset="0"/>
              </a:rPr>
              <a:t>Evaluation of Functional Family Therapy for Adolescents with CU Traits</a:t>
            </a:r>
            <a:endParaRPr lang="en-US" sz="28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685800" y="1219200"/>
            <a:ext cx="8001000" cy="46166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2400" dirty="0">
                <a:solidFill>
                  <a:prstClr val="white"/>
                </a:solidFill>
                <a:latin typeface="Times New Roman" pitchFamily="18" charset="0"/>
                <a:cs typeface="Times New Roman" pitchFamily="18" charset="0"/>
              </a:rPr>
              <a:t>White, Frick, Lawing, &amp; Bauer, 2013</a:t>
            </a:r>
          </a:p>
        </p:txBody>
      </p:sp>
      <p:graphicFrame>
        <p:nvGraphicFramePr>
          <p:cNvPr id="7" name="Table 6"/>
          <p:cNvGraphicFramePr>
            <a:graphicFrameLocks noGrp="1"/>
          </p:cNvGraphicFramePr>
          <p:nvPr/>
        </p:nvGraphicFramePr>
        <p:xfrm>
          <a:off x="762000" y="1981200"/>
          <a:ext cx="7696201" cy="37084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1">
                  <a:extLst>
                    <a:ext uri="{9D8B030D-6E8A-4147-A177-3AD203B41FA5}">
                      <a16:colId xmlns:a16="http://schemas.microsoft.com/office/drawing/2014/main" val="20004"/>
                    </a:ext>
                  </a:extLst>
                </a:gridCol>
              </a:tblGrid>
              <a:tr h="370840">
                <a:tc>
                  <a:txBody>
                    <a:bodyPr/>
                    <a:lstStyle/>
                    <a:p>
                      <a:endParaRPr lang="en-US" dirty="0"/>
                    </a:p>
                  </a:txBody>
                  <a:tcPr/>
                </a:tc>
                <a:tc>
                  <a:txBody>
                    <a:bodyPr/>
                    <a:lstStyle/>
                    <a:p>
                      <a:r>
                        <a:rPr lang="en-US" dirty="0"/>
                        <a:t>Base Rate</a:t>
                      </a:r>
                    </a:p>
                  </a:txBody>
                  <a:tcPr/>
                </a:tc>
                <a:tc>
                  <a:txBody>
                    <a:bodyPr/>
                    <a:lstStyle/>
                    <a:p>
                      <a:r>
                        <a:rPr lang="en-US" dirty="0"/>
                        <a:t>Priors </a:t>
                      </a:r>
                    </a:p>
                  </a:txBody>
                  <a:tcPr/>
                </a:tc>
                <a:tc>
                  <a:txBody>
                    <a:bodyPr/>
                    <a:lstStyle/>
                    <a:p>
                      <a:r>
                        <a:rPr lang="en-US" dirty="0"/>
                        <a:t>CP</a:t>
                      </a:r>
                    </a:p>
                  </a:txBody>
                  <a:tcPr/>
                </a:tc>
                <a:tc>
                  <a:txBody>
                    <a:bodyPr/>
                    <a:lstStyle/>
                    <a:p>
                      <a:r>
                        <a:rPr lang="en-US" dirty="0"/>
                        <a:t>CU </a:t>
                      </a:r>
                    </a:p>
                  </a:txBody>
                  <a:tcPr/>
                </a:tc>
                <a:extLst>
                  <a:ext uri="{0D108BD9-81ED-4DB2-BD59-A6C34878D82A}">
                    <a16:rowId xmlns:a16="http://schemas.microsoft.com/office/drawing/2014/main" val="10000"/>
                  </a:ext>
                </a:extLst>
              </a:tr>
              <a:tr h="370840">
                <a:tc>
                  <a:txBody>
                    <a:bodyPr/>
                    <a:lstStyle/>
                    <a:p>
                      <a:r>
                        <a:rPr lang="en-US" b="1" u="sng" dirty="0"/>
                        <a:t>DURING TREATMENT</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All charges</a:t>
                      </a:r>
                    </a:p>
                  </a:txBody>
                  <a:tcPr/>
                </a:tc>
                <a:tc>
                  <a:txBody>
                    <a:bodyPr/>
                    <a:lstStyle/>
                    <a:p>
                      <a:r>
                        <a:rPr lang="en-US" dirty="0"/>
                        <a:t>48%</a:t>
                      </a:r>
                    </a:p>
                  </a:txBody>
                  <a:tcPr/>
                </a:tc>
                <a:tc>
                  <a:txBody>
                    <a:bodyPr/>
                    <a:lstStyle/>
                    <a:p>
                      <a:r>
                        <a:rPr lang="en-US" dirty="0"/>
                        <a:t>1.238 **</a:t>
                      </a:r>
                    </a:p>
                  </a:txBody>
                  <a:tcPr/>
                </a:tc>
                <a:tc>
                  <a:txBody>
                    <a:bodyPr/>
                    <a:lstStyle/>
                    <a:p>
                      <a:r>
                        <a:rPr lang="en-US" dirty="0"/>
                        <a:t>  .995</a:t>
                      </a:r>
                    </a:p>
                  </a:txBody>
                  <a:tcPr/>
                </a:tc>
                <a:tc>
                  <a:txBody>
                    <a:bodyPr/>
                    <a:lstStyle/>
                    <a:p>
                      <a:r>
                        <a:rPr lang="en-US" dirty="0"/>
                        <a:t>1.029</a:t>
                      </a:r>
                    </a:p>
                  </a:txBody>
                  <a:tcPr/>
                </a:tc>
                <a:extLst>
                  <a:ext uri="{0D108BD9-81ED-4DB2-BD59-A6C34878D82A}">
                    <a16:rowId xmlns:a16="http://schemas.microsoft.com/office/drawing/2014/main" val="10002"/>
                  </a:ext>
                </a:extLst>
              </a:tr>
              <a:tr h="370840">
                <a:tc>
                  <a:txBody>
                    <a:bodyPr/>
                    <a:lstStyle/>
                    <a:p>
                      <a:r>
                        <a:rPr lang="en-US" dirty="0"/>
                        <a:t>Violent  charges </a:t>
                      </a:r>
                    </a:p>
                  </a:txBody>
                  <a:tcPr/>
                </a:tc>
                <a:tc>
                  <a:txBody>
                    <a:bodyPr/>
                    <a:lstStyle/>
                    <a:p>
                      <a:r>
                        <a:rPr lang="en-US" dirty="0"/>
                        <a:t>15%</a:t>
                      </a:r>
                    </a:p>
                  </a:txBody>
                  <a:tcPr/>
                </a:tc>
                <a:tc>
                  <a:txBody>
                    <a:bodyPr/>
                    <a:lstStyle/>
                    <a:p>
                      <a:r>
                        <a:rPr lang="en-US" dirty="0"/>
                        <a:t>1.221 **</a:t>
                      </a:r>
                    </a:p>
                  </a:txBody>
                  <a:tcPr/>
                </a:tc>
                <a:tc>
                  <a:txBody>
                    <a:bodyPr/>
                    <a:lstStyle/>
                    <a:p>
                      <a:r>
                        <a:rPr lang="en-US" dirty="0"/>
                        <a:t>  .949 *</a:t>
                      </a:r>
                    </a:p>
                  </a:txBody>
                  <a:tcPr/>
                </a:tc>
                <a:tc>
                  <a:txBody>
                    <a:bodyPr/>
                    <a:lstStyle/>
                    <a:p>
                      <a:r>
                        <a:rPr lang="en-US" dirty="0"/>
                        <a:t>1.165</a:t>
                      </a:r>
                      <a:r>
                        <a:rPr lang="en-US" baseline="0" dirty="0"/>
                        <a:t> **</a:t>
                      </a:r>
                      <a:endParaRPr lang="en-US" dirty="0"/>
                    </a:p>
                  </a:txBody>
                  <a:tcPr/>
                </a:tc>
                <a:extLst>
                  <a:ext uri="{0D108BD9-81ED-4DB2-BD59-A6C34878D82A}">
                    <a16:rowId xmlns:a16="http://schemas.microsoft.com/office/drawing/2014/main" val="10003"/>
                  </a:ext>
                </a:extLst>
              </a:tr>
              <a:tr h="370840">
                <a:tc>
                  <a:txBody>
                    <a:bodyPr/>
                    <a:lstStyle/>
                    <a:p>
                      <a:r>
                        <a:rPr lang="en-US" b="1" u="sng" dirty="0"/>
                        <a:t>6</a:t>
                      </a:r>
                      <a:r>
                        <a:rPr lang="en-US" b="1" u="sng" baseline="0" dirty="0"/>
                        <a:t> MONTH POST</a:t>
                      </a:r>
                      <a:endParaRPr lang="en-US" b="1" u="sng"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charges</a:t>
                      </a:r>
                    </a:p>
                  </a:txBody>
                  <a:tcPr/>
                </a:tc>
                <a:tc>
                  <a:txBody>
                    <a:bodyPr/>
                    <a:lstStyle/>
                    <a:p>
                      <a:r>
                        <a:rPr lang="en-US" dirty="0"/>
                        <a:t>42%</a:t>
                      </a:r>
                    </a:p>
                  </a:txBody>
                  <a:tcPr/>
                </a:tc>
                <a:tc>
                  <a:txBody>
                    <a:bodyPr/>
                    <a:lstStyle/>
                    <a:p>
                      <a:r>
                        <a:rPr lang="en-US" dirty="0"/>
                        <a:t>1.100 *</a:t>
                      </a:r>
                    </a:p>
                  </a:txBody>
                  <a:tcPr/>
                </a:tc>
                <a:tc>
                  <a:txBody>
                    <a:bodyPr/>
                    <a:lstStyle/>
                    <a:p>
                      <a:r>
                        <a:rPr lang="en-US" dirty="0"/>
                        <a:t>1.004 </a:t>
                      </a:r>
                    </a:p>
                  </a:txBody>
                  <a:tcPr/>
                </a:tc>
                <a:tc>
                  <a:txBody>
                    <a:bodyPr/>
                    <a:lstStyle/>
                    <a:p>
                      <a:r>
                        <a:rPr lang="en-US" dirty="0"/>
                        <a:t>1.035</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Violent  charges </a:t>
                      </a:r>
                    </a:p>
                  </a:txBody>
                  <a:tcPr/>
                </a:tc>
                <a:tc>
                  <a:txBody>
                    <a:bodyPr/>
                    <a:lstStyle/>
                    <a:p>
                      <a:r>
                        <a:rPr lang="en-US" dirty="0"/>
                        <a:t>14%</a:t>
                      </a:r>
                    </a:p>
                  </a:txBody>
                  <a:tcPr/>
                </a:tc>
                <a:tc>
                  <a:txBody>
                    <a:bodyPr/>
                    <a:lstStyle/>
                    <a:p>
                      <a:r>
                        <a:rPr lang="en-US" dirty="0"/>
                        <a:t>1.118 *</a:t>
                      </a:r>
                    </a:p>
                  </a:txBody>
                  <a:tcPr/>
                </a:tc>
                <a:tc>
                  <a:txBody>
                    <a:bodyPr/>
                    <a:lstStyle/>
                    <a:p>
                      <a:r>
                        <a:rPr lang="en-US" dirty="0"/>
                        <a:t>  .997</a:t>
                      </a:r>
                    </a:p>
                  </a:txBody>
                  <a:tcPr/>
                </a:tc>
                <a:tc>
                  <a:txBody>
                    <a:bodyPr/>
                    <a:lstStyle/>
                    <a:p>
                      <a:r>
                        <a:rPr lang="en-US" dirty="0"/>
                        <a:t>1.082</a:t>
                      </a:r>
                      <a:r>
                        <a:rPr lang="en-US" cap="none" baseline="30000" dirty="0"/>
                        <a:t>a</a:t>
                      </a:r>
                      <a:endParaRPr lang="en-US" dirty="0"/>
                    </a:p>
                  </a:txBody>
                  <a:tcPr/>
                </a:tc>
                <a:extLst>
                  <a:ext uri="{0D108BD9-81ED-4DB2-BD59-A6C34878D82A}">
                    <a16:rowId xmlns:a16="http://schemas.microsoft.com/office/drawing/2014/main" val="10006"/>
                  </a:ext>
                </a:extLst>
              </a:tr>
              <a:tr h="370840">
                <a:tc>
                  <a:txBody>
                    <a:bodyPr/>
                    <a:lstStyle/>
                    <a:p>
                      <a:r>
                        <a:rPr lang="en-US" b="1" u="sng" dirty="0"/>
                        <a:t>12 MONTH</a:t>
                      </a:r>
                      <a:r>
                        <a:rPr lang="en-US" b="1" u="sng" baseline="0" dirty="0"/>
                        <a:t> POST</a:t>
                      </a:r>
                      <a:endParaRPr lang="en-US" b="1" u="sng"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All charges</a:t>
                      </a:r>
                    </a:p>
                  </a:txBody>
                  <a:tcPr/>
                </a:tc>
                <a:tc>
                  <a:txBody>
                    <a:bodyPr/>
                    <a:lstStyle/>
                    <a:p>
                      <a:r>
                        <a:rPr lang="en-US" dirty="0"/>
                        <a:t>63%</a:t>
                      </a:r>
                    </a:p>
                  </a:txBody>
                  <a:tcPr/>
                </a:tc>
                <a:tc>
                  <a:txBody>
                    <a:bodyPr/>
                    <a:lstStyle/>
                    <a:p>
                      <a:r>
                        <a:rPr lang="en-US" dirty="0"/>
                        <a:t>1.072</a:t>
                      </a:r>
                    </a:p>
                  </a:txBody>
                  <a:tcPr/>
                </a:tc>
                <a:tc>
                  <a:txBody>
                    <a:bodyPr/>
                    <a:lstStyle/>
                    <a:p>
                      <a:r>
                        <a:rPr lang="en-US" dirty="0"/>
                        <a:t>1.005</a:t>
                      </a:r>
                    </a:p>
                  </a:txBody>
                  <a:tcPr/>
                </a:tc>
                <a:tc>
                  <a:txBody>
                    <a:bodyPr/>
                    <a:lstStyle/>
                    <a:p>
                      <a:r>
                        <a:rPr lang="en-US" dirty="0"/>
                        <a:t>1.013</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Violent  charges </a:t>
                      </a:r>
                    </a:p>
                  </a:txBody>
                  <a:tcPr/>
                </a:tc>
                <a:tc>
                  <a:txBody>
                    <a:bodyPr/>
                    <a:lstStyle/>
                    <a:p>
                      <a:r>
                        <a:rPr lang="en-US" dirty="0"/>
                        <a:t>22%</a:t>
                      </a:r>
                    </a:p>
                  </a:txBody>
                  <a:tcPr/>
                </a:tc>
                <a:tc>
                  <a:txBody>
                    <a:bodyPr/>
                    <a:lstStyle/>
                    <a:p>
                      <a:r>
                        <a:rPr lang="en-US" dirty="0"/>
                        <a:t>1.134 *</a:t>
                      </a:r>
                    </a:p>
                  </a:txBody>
                  <a:tcPr/>
                </a:tc>
                <a:tc>
                  <a:txBody>
                    <a:bodyPr/>
                    <a:lstStyle/>
                    <a:p>
                      <a:r>
                        <a:rPr lang="en-US" dirty="0"/>
                        <a:t>  .998</a:t>
                      </a:r>
                    </a:p>
                  </a:txBody>
                  <a:tcPr/>
                </a:tc>
                <a:tc>
                  <a:txBody>
                    <a:bodyPr/>
                    <a:lstStyle/>
                    <a:p>
                      <a:r>
                        <a:rPr lang="en-US" dirty="0"/>
                        <a:t>1.032</a:t>
                      </a:r>
                    </a:p>
                  </a:txBody>
                  <a:tcPr/>
                </a:tc>
                <a:extLst>
                  <a:ext uri="{0D108BD9-81ED-4DB2-BD59-A6C34878D82A}">
                    <a16:rowId xmlns:a16="http://schemas.microsoft.com/office/drawing/2014/main" val="10009"/>
                  </a:ext>
                </a:extLst>
              </a:tr>
            </a:tbl>
          </a:graphicData>
        </a:graphic>
      </p:graphicFrame>
      <p:sp>
        <p:nvSpPr>
          <p:cNvPr id="8" name="TextBox 7"/>
          <p:cNvSpPr txBox="1"/>
          <p:nvPr/>
        </p:nvSpPr>
        <p:spPr>
          <a:xfrm>
            <a:off x="762000" y="5867400"/>
            <a:ext cx="7696200" cy="646331"/>
          </a:xfrm>
          <a:prstGeom prst="rect">
            <a:avLst/>
          </a:prstGeom>
          <a:noFill/>
        </p:spPr>
        <p:txBody>
          <a:bodyPr wrap="square" rtlCol="0">
            <a:spAutoFit/>
          </a:bodyPr>
          <a:lstStyle/>
          <a:p>
            <a:r>
              <a:rPr lang="en-US" dirty="0">
                <a:solidFill>
                  <a:prstClr val="white"/>
                </a:solidFill>
              </a:rPr>
              <a:t>Coefficients are odds ratios from logistic regression analyses;    </a:t>
            </a:r>
            <a:r>
              <a:rPr lang="en-US" baseline="30000" dirty="0">
                <a:solidFill>
                  <a:prstClr val="white"/>
                </a:solidFill>
              </a:rPr>
              <a:t>a  </a:t>
            </a:r>
            <a:r>
              <a:rPr lang="en-US" dirty="0">
                <a:solidFill>
                  <a:prstClr val="white"/>
                </a:solidFill>
              </a:rPr>
              <a:t> p = .057;  * p &lt; .05; *** P &lt; .01</a:t>
            </a:r>
          </a:p>
        </p:txBody>
      </p:sp>
    </p:spTree>
    <p:extLst>
      <p:ext uri="{BB962C8B-B14F-4D97-AF65-F5344CB8AC3E}">
        <p14:creationId xmlns:p14="http://schemas.microsoft.com/office/powerpoint/2010/main" val="982653095"/>
      </p:ext>
    </p:extLst>
  </p:cSld>
  <p:clrMapOvr>
    <a:masterClrMapping/>
  </p:clrMapOvr>
  <p:transition>
    <p:blind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solidFill>
                  <a:schemeClr val="accent6">
                    <a:lumMod val="40000"/>
                    <a:lumOff val="60000"/>
                  </a:schemeClr>
                </a:solidFill>
                <a:latin typeface="Times New Roman" pitchFamily="18" charset="0"/>
                <a:cs typeface="Times New Roman" pitchFamily="18" charset="0"/>
              </a:rPr>
              <a:t>Evaluation of Functional Family Therapy for Adolescents with CU Traits</a:t>
            </a:r>
            <a:endParaRPr lang="en-US" sz="28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685800" y="1219200"/>
            <a:ext cx="8001000" cy="461665"/>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2400" dirty="0">
                <a:solidFill>
                  <a:prstClr val="white"/>
                </a:solidFill>
                <a:latin typeface="Times New Roman" pitchFamily="18" charset="0"/>
                <a:cs typeface="Times New Roman" pitchFamily="18" charset="0"/>
              </a:rPr>
              <a:t>White, Frick, Lawing, &amp; Bauer, 2013</a:t>
            </a:r>
          </a:p>
        </p:txBody>
      </p:sp>
      <p:graphicFrame>
        <p:nvGraphicFramePr>
          <p:cNvPr id="10" name="Table 9"/>
          <p:cNvGraphicFramePr>
            <a:graphicFrameLocks noGrp="1"/>
          </p:cNvGraphicFramePr>
          <p:nvPr/>
        </p:nvGraphicFramePr>
        <p:xfrm>
          <a:off x="457200" y="2133600"/>
          <a:ext cx="8305800" cy="2067061"/>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gridCol w="13843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58900">
                  <a:extLst>
                    <a:ext uri="{9D8B030D-6E8A-4147-A177-3AD203B41FA5}">
                      <a16:colId xmlns:a16="http://schemas.microsoft.com/office/drawing/2014/main" val="20004"/>
                    </a:ext>
                  </a:extLst>
                </a:gridCol>
                <a:gridCol w="1384300">
                  <a:extLst>
                    <a:ext uri="{9D8B030D-6E8A-4147-A177-3AD203B41FA5}">
                      <a16:colId xmlns:a16="http://schemas.microsoft.com/office/drawing/2014/main" val="20005"/>
                    </a:ext>
                  </a:extLst>
                </a:gridCol>
              </a:tblGrid>
              <a:tr h="754927">
                <a:tc>
                  <a:txBody>
                    <a:bodyPr/>
                    <a:lstStyle/>
                    <a:p>
                      <a:endParaRPr lang="en-US" dirty="0"/>
                    </a:p>
                  </a:txBody>
                  <a:tcPr/>
                </a:tc>
                <a:tc>
                  <a:txBody>
                    <a:bodyPr/>
                    <a:lstStyle/>
                    <a:p>
                      <a:r>
                        <a:rPr lang="en-US" dirty="0"/>
                        <a:t>Emotional</a:t>
                      </a:r>
                      <a:r>
                        <a:rPr lang="en-US" baseline="0" dirty="0"/>
                        <a:t> Symptoms</a:t>
                      </a:r>
                      <a:endParaRPr lang="en-US" dirty="0"/>
                    </a:p>
                  </a:txBody>
                  <a:tcPr/>
                </a:tc>
                <a:tc>
                  <a:txBody>
                    <a:bodyPr/>
                    <a:lstStyle/>
                    <a:p>
                      <a:r>
                        <a:rPr lang="en-US" dirty="0"/>
                        <a:t>Relations w Parents</a:t>
                      </a:r>
                    </a:p>
                  </a:txBody>
                  <a:tcPr/>
                </a:tc>
                <a:tc>
                  <a:txBody>
                    <a:bodyPr/>
                    <a:lstStyle/>
                    <a:p>
                      <a:r>
                        <a:rPr lang="en-US" dirty="0"/>
                        <a:t>Interper</a:t>
                      </a:r>
                      <a:r>
                        <a:rPr lang="en-US" baseline="0" dirty="0"/>
                        <a:t>sonal Relations</a:t>
                      </a:r>
                      <a:endParaRPr lang="en-US" dirty="0"/>
                    </a:p>
                  </a:txBody>
                  <a:tcPr/>
                </a:tc>
                <a:tc>
                  <a:txBody>
                    <a:bodyPr/>
                    <a:lstStyle/>
                    <a:p>
                      <a:r>
                        <a:rPr lang="en-US" dirty="0"/>
                        <a:t>Aggression</a:t>
                      </a:r>
                    </a:p>
                  </a:txBody>
                  <a:tcPr/>
                </a:tc>
                <a:tc>
                  <a:txBody>
                    <a:bodyPr/>
                    <a:lstStyle/>
                    <a:p>
                      <a:r>
                        <a:rPr lang="en-US" dirty="0"/>
                        <a:t>Conduct</a:t>
                      </a:r>
                      <a:r>
                        <a:rPr lang="en-US" baseline="0" dirty="0"/>
                        <a:t> Problems</a:t>
                      </a:r>
                      <a:endParaRPr lang="en-US" dirty="0"/>
                    </a:p>
                  </a:txBody>
                  <a:tcPr/>
                </a:tc>
                <a:extLst>
                  <a:ext uri="{0D108BD9-81ED-4DB2-BD59-A6C34878D82A}">
                    <a16:rowId xmlns:a16="http://schemas.microsoft.com/office/drawing/2014/main" val="10000"/>
                  </a:ext>
                </a:extLst>
              </a:tr>
              <a:tr h="437378">
                <a:tc>
                  <a:txBody>
                    <a:bodyPr/>
                    <a:lstStyle/>
                    <a:p>
                      <a:r>
                        <a:rPr lang="en-US" dirty="0"/>
                        <a:t>Pre-</a:t>
                      </a:r>
                      <a:r>
                        <a:rPr lang="en-US" dirty="0" err="1"/>
                        <a:t>Tx</a:t>
                      </a:r>
                      <a:endParaRPr lang="en-US" dirty="0"/>
                    </a:p>
                  </a:txBody>
                  <a:tcPr/>
                </a:tc>
                <a:tc>
                  <a:txBody>
                    <a:bodyPr/>
                    <a:lstStyle/>
                    <a:p>
                      <a:r>
                        <a:rPr lang="en-US" dirty="0"/>
                        <a:t>  .41 ***</a:t>
                      </a:r>
                    </a:p>
                  </a:txBody>
                  <a:tcPr/>
                </a:tc>
                <a:tc>
                  <a:txBody>
                    <a:bodyPr/>
                    <a:lstStyle/>
                    <a:p>
                      <a:r>
                        <a:rPr lang="en-US"/>
                        <a:t>-.41 **</a:t>
                      </a:r>
                      <a:endParaRPr lang="en-US" dirty="0"/>
                    </a:p>
                  </a:txBody>
                  <a:tcPr/>
                </a:tc>
                <a:tc>
                  <a:txBody>
                    <a:bodyPr/>
                    <a:lstStyle/>
                    <a:p>
                      <a:r>
                        <a:rPr lang="en-US"/>
                        <a:t>-.34 **</a:t>
                      </a:r>
                      <a:endParaRPr lang="en-US" dirty="0"/>
                    </a:p>
                  </a:txBody>
                  <a:tcPr/>
                </a:tc>
                <a:tc>
                  <a:txBody>
                    <a:bodyPr/>
                    <a:lstStyle/>
                    <a:p>
                      <a:r>
                        <a:rPr lang="en-US"/>
                        <a:t>  .62 **</a:t>
                      </a:r>
                      <a:endParaRPr lang="en-US" dirty="0"/>
                    </a:p>
                  </a:txBody>
                  <a:tcPr/>
                </a:tc>
                <a:tc>
                  <a:txBody>
                    <a:bodyPr/>
                    <a:lstStyle/>
                    <a:p>
                      <a:r>
                        <a:rPr lang="en-US" dirty="0"/>
                        <a:t>.64 **</a:t>
                      </a:r>
                    </a:p>
                  </a:txBody>
                  <a:tcPr/>
                </a:tc>
                <a:extLst>
                  <a:ext uri="{0D108BD9-81ED-4DB2-BD59-A6C34878D82A}">
                    <a16:rowId xmlns:a16="http://schemas.microsoft.com/office/drawing/2014/main" val="10001"/>
                  </a:ext>
                </a:extLst>
              </a:tr>
              <a:tr h="437378">
                <a:tc>
                  <a:txBody>
                    <a:bodyPr/>
                    <a:lstStyle/>
                    <a:p>
                      <a:r>
                        <a:rPr lang="en-US" dirty="0"/>
                        <a:t>Post-TX</a:t>
                      </a:r>
                    </a:p>
                  </a:txBody>
                  <a:tcPr/>
                </a:tc>
                <a:tc>
                  <a:txBody>
                    <a:bodyPr/>
                    <a:lstStyle/>
                    <a:p>
                      <a:r>
                        <a:rPr lang="en-US" dirty="0"/>
                        <a:t>  .23 *</a:t>
                      </a:r>
                    </a:p>
                  </a:txBody>
                  <a:tcPr/>
                </a:tc>
                <a:tc>
                  <a:txBody>
                    <a:bodyPr/>
                    <a:lstStyle/>
                    <a:p>
                      <a:r>
                        <a:rPr lang="en-US" dirty="0"/>
                        <a:t>-.38 **</a:t>
                      </a:r>
                    </a:p>
                  </a:txBody>
                  <a:tcPr/>
                </a:tc>
                <a:tc>
                  <a:txBody>
                    <a:bodyPr/>
                    <a:lstStyle/>
                    <a:p>
                      <a:r>
                        <a:rPr lang="en-US" dirty="0"/>
                        <a:t>-.31 **</a:t>
                      </a:r>
                    </a:p>
                  </a:txBody>
                  <a:tcPr/>
                </a:tc>
                <a:tc>
                  <a:txBody>
                    <a:bodyPr/>
                    <a:lstStyle/>
                    <a:p>
                      <a:r>
                        <a:rPr lang="en-US" dirty="0"/>
                        <a:t>  .45 **</a:t>
                      </a:r>
                    </a:p>
                  </a:txBody>
                  <a:tcPr/>
                </a:tc>
                <a:tc>
                  <a:txBody>
                    <a:bodyPr/>
                    <a:lstStyle/>
                    <a:p>
                      <a:r>
                        <a:rPr lang="en-US" dirty="0"/>
                        <a:t>.36 **</a:t>
                      </a:r>
                    </a:p>
                  </a:txBody>
                  <a:tcPr/>
                </a:tc>
                <a:extLst>
                  <a:ext uri="{0D108BD9-81ED-4DB2-BD59-A6C34878D82A}">
                    <a16:rowId xmlns:a16="http://schemas.microsoft.com/office/drawing/2014/main" val="10002"/>
                  </a:ext>
                </a:extLst>
              </a:tr>
              <a:tr h="437378">
                <a:tc>
                  <a:txBody>
                    <a:bodyPr/>
                    <a:lstStyle/>
                    <a:p>
                      <a:r>
                        <a:rPr lang="en-US" dirty="0"/>
                        <a:t>TX</a:t>
                      </a:r>
                      <a:r>
                        <a:rPr lang="en-US" baseline="0" dirty="0"/>
                        <a:t> Change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nvGraphicFramePr>
        <p:xfrm>
          <a:off x="457200" y="4191000"/>
          <a:ext cx="8305799" cy="1285240"/>
        </p:xfrm>
        <a:graphic>
          <a:graphicData uri="http://schemas.openxmlformats.org/drawingml/2006/table">
            <a:tbl>
              <a:tblPr firstRow="1" bandRow="1">
                <a:tableStyleId>{5C22544A-7EE6-4342-B048-85BDC9FD1C3A}</a:tableStyleId>
              </a:tblPr>
              <a:tblGrid>
                <a:gridCol w="1409935">
                  <a:extLst>
                    <a:ext uri="{9D8B030D-6E8A-4147-A177-3AD203B41FA5}">
                      <a16:colId xmlns:a16="http://schemas.microsoft.com/office/drawing/2014/main" val="20000"/>
                    </a:ext>
                  </a:extLst>
                </a:gridCol>
                <a:gridCol w="133326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599">
                  <a:extLst>
                    <a:ext uri="{9D8B030D-6E8A-4147-A177-3AD203B41FA5}">
                      <a16:colId xmlns:a16="http://schemas.microsoft.com/office/drawing/2014/main" val="20005"/>
                    </a:ext>
                  </a:extLst>
                </a:gridCol>
              </a:tblGrid>
              <a:tr h="914400">
                <a:tc>
                  <a:txBody>
                    <a:bodyPr/>
                    <a:lstStyle/>
                    <a:p>
                      <a:endParaRPr lang="en-US" dirty="0"/>
                    </a:p>
                  </a:txBody>
                  <a:tcPr/>
                </a:tc>
                <a:tc>
                  <a:txBody>
                    <a:bodyPr/>
                    <a:lstStyle/>
                    <a:p>
                      <a:r>
                        <a:rPr lang="en-US" dirty="0"/>
                        <a:t>Youth – COM</a:t>
                      </a:r>
                    </a:p>
                  </a:txBody>
                  <a:tcPr/>
                </a:tc>
                <a:tc>
                  <a:txBody>
                    <a:bodyPr/>
                    <a:lstStyle/>
                    <a:p>
                      <a:r>
                        <a:rPr lang="en-US" dirty="0"/>
                        <a:t>Parent –COM</a:t>
                      </a:r>
                    </a:p>
                  </a:txBody>
                  <a:tcPr/>
                </a:tc>
                <a:tc>
                  <a:txBody>
                    <a:bodyPr/>
                    <a:lstStyle/>
                    <a:p>
                      <a:r>
                        <a:rPr lang="en-US" dirty="0"/>
                        <a:t>Therapist 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Sessions Attended</a:t>
                      </a:r>
                    </a:p>
                    <a:p>
                      <a:endParaRPr lang="en-US" dirty="0"/>
                    </a:p>
                  </a:txBody>
                  <a:tcPr/>
                </a:tc>
                <a:tc>
                  <a:txBody>
                    <a:bodyPr/>
                    <a:lstStyle/>
                    <a:p>
                      <a:r>
                        <a:rPr lang="en-US" dirty="0"/>
                        <a:t>Treatment </a:t>
                      </a:r>
                      <a:r>
                        <a:rPr lang="en-US" baseline="0" dirty="0"/>
                        <a:t> Drop-Out</a:t>
                      </a:r>
                      <a:endParaRPr lang="en-US" dirty="0"/>
                    </a:p>
                  </a:txBody>
                  <a:tcPr/>
                </a:tc>
                <a:extLst>
                  <a:ext uri="{0D108BD9-81ED-4DB2-BD59-A6C34878D82A}">
                    <a16:rowId xmlns:a16="http://schemas.microsoft.com/office/drawing/2014/main" val="10000"/>
                  </a:ext>
                </a:extLst>
              </a:tr>
              <a:tr h="370840">
                <a:tc>
                  <a:txBody>
                    <a:bodyPr/>
                    <a:lstStyle/>
                    <a:p>
                      <a:r>
                        <a:rPr lang="en-US" dirty="0"/>
                        <a:t>Post-TX</a:t>
                      </a:r>
                      <a:r>
                        <a:rPr lang="en-US" baseline="0" dirty="0"/>
                        <a:t> </a:t>
                      </a:r>
                      <a:endParaRPr lang="en-US" dirty="0"/>
                    </a:p>
                  </a:txBody>
                  <a:tcPr/>
                </a:tc>
                <a:tc>
                  <a:txBody>
                    <a:bodyPr/>
                    <a:lstStyle/>
                    <a:p>
                      <a:r>
                        <a:rPr lang="en-US" dirty="0"/>
                        <a:t>-.21 *</a:t>
                      </a:r>
                    </a:p>
                  </a:txBody>
                  <a:tcPr/>
                </a:tc>
                <a:tc>
                  <a:txBody>
                    <a:bodyPr/>
                    <a:lstStyle/>
                    <a:p>
                      <a:r>
                        <a:rPr lang="en-US" dirty="0"/>
                        <a:t>-.28 **</a:t>
                      </a:r>
                    </a:p>
                  </a:txBody>
                  <a:tcPr/>
                </a:tc>
                <a:tc>
                  <a:txBody>
                    <a:bodyPr/>
                    <a:lstStyle/>
                    <a:p>
                      <a:r>
                        <a:rPr lang="en-US" dirty="0"/>
                        <a:t>-.16</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sp>
        <p:nvSpPr>
          <p:cNvPr id="12" name="TextBox 11"/>
          <p:cNvSpPr txBox="1"/>
          <p:nvPr/>
        </p:nvSpPr>
        <p:spPr>
          <a:xfrm>
            <a:off x="304800" y="5638800"/>
            <a:ext cx="8610600" cy="1200329"/>
          </a:xfrm>
          <a:prstGeom prst="rect">
            <a:avLst/>
          </a:prstGeom>
          <a:noFill/>
        </p:spPr>
        <p:txBody>
          <a:bodyPr wrap="square" rtlCol="0">
            <a:spAutoFit/>
          </a:bodyPr>
          <a:lstStyle/>
          <a:p>
            <a:r>
              <a:rPr lang="en-US" dirty="0">
                <a:solidFill>
                  <a:prstClr val="white"/>
                </a:solidFill>
              </a:rPr>
              <a:t>Correlations are with CU Traits;  treatment change measured by subtracting post-treatment scores from  pre-treatment scores;   correlations in parenthesis are partial correlations controlling for pre-treatment scores; COM=Client Outcome Measure;  * p &lt;.05 ; ** p &lt; .01</a:t>
            </a:r>
          </a:p>
        </p:txBody>
      </p:sp>
    </p:spTree>
    <p:extLst>
      <p:ext uri="{BB962C8B-B14F-4D97-AF65-F5344CB8AC3E}">
        <p14:creationId xmlns:p14="http://schemas.microsoft.com/office/powerpoint/2010/main" val="96154656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60000"/>
                    <a:lumOff val="40000"/>
                  </a:schemeClr>
                </a:solidFill>
                <a:latin typeface="Times New Roman" panose="02020603050405020304" pitchFamily="18" charset="0"/>
                <a:cs typeface="Times New Roman" panose="02020603050405020304" pitchFamily="18" charset="0"/>
              </a:rPr>
              <a:t>Parent-Child Interaction Therapy-CU</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Enhances PCIT by:</a:t>
            </a:r>
          </a:p>
          <a:p>
            <a:pPr lvl="1"/>
            <a:r>
              <a:rPr lang="en-US" dirty="0">
                <a:latin typeface="Times New Roman" panose="02020603050405020304" pitchFamily="18" charset="0"/>
                <a:cs typeface="Times New Roman" panose="02020603050405020304" pitchFamily="18" charset="0"/>
              </a:rPr>
              <a:t>Coaching parents to engage in warm, emotional responsive parenting</a:t>
            </a:r>
          </a:p>
          <a:p>
            <a:pPr lvl="1"/>
            <a:r>
              <a:rPr lang="en-US" dirty="0">
                <a:latin typeface="Times New Roman" panose="02020603050405020304" pitchFamily="18" charset="0"/>
                <a:cs typeface="Times New Roman" panose="02020603050405020304" pitchFamily="18" charset="0"/>
              </a:rPr>
              <a:t>Shifts emphasis away from punishment to reward to change behavior</a:t>
            </a:r>
          </a:p>
          <a:p>
            <a:pPr lvl="1"/>
            <a:r>
              <a:rPr lang="en-US" dirty="0">
                <a:latin typeface="Times New Roman" panose="02020603050405020304" pitchFamily="18" charset="0"/>
                <a:cs typeface="Times New Roman" panose="02020603050405020304" pitchFamily="18" charset="0"/>
              </a:rPr>
              <a:t>Adds Coaching and Rewarding Emotional Skills (CARES) module to target empathy.</a:t>
            </a:r>
          </a:p>
        </p:txBody>
      </p:sp>
    </p:spTree>
    <p:extLst>
      <p:ext uri="{BB962C8B-B14F-4D97-AF65-F5344CB8AC3E}">
        <p14:creationId xmlns:p14="http://schemas.microsoft.com/office/powerpoint/2010/main" val="15899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79646">
                    <a:lumMod val="60000"/>
                    <a:lumOff val="40000"/>
                  </a:srgbClr>
                </a:solidFill>
                <a:latin typeface="Times New Roman" panose="02020603050405020304" pitchFamily="18" charset="0"/>
                <a:cs typeface="Times New Roman" panose="02020603050405020304" pitchFamily="18" charset="0"/>
              </a:rPr>
              <a:t>Parent-Child Interaction Therapy-CU</a:t>
            </a:r>
            <a:endParaRPr lang="en-US" dirty="0"/>
          </a:p>
        </p:txBody>
      </p:sp>
      <p:sp>
        <p:nvSpPr>
          <p:cNvPr id="3" name="Content Placeholder 2"/>
          <p:cNvSpPr>
            <a:spLocks noGrp="1"/>
          </p:cNvSpPr>
          <p:nvPr>
            <p:ph idx="1"/>
          </p:nvPr>
        </p:nvSpPr>
        <p:spPr>
          <a:xfrm>
            <a:off x="457200" y="1394521"/>
            <a:ext cx="8229600" cy="4525963"/>
          </a:xfrm>
        </p:spPr>
        <p:txBody>
          <a:bodyPr>
            <a:normAutofit fontScale="92500" lnSpcReduction="10000"/>
          </a:bodyPr>
          <a:lstStyle/>
          <a:p>
            <a:pPr lvl="0">
              <a:lnSpc>
                <a:spcPct val="107000"/>
              </a:lnSpc>
              <a:spcBef>
                <a:spcPts val="0"/>
              </a:spcBef>
              <a:spcAft>
                <a:spcPts val="800"/>
              </a:spcAft>
              <a:buFont typeface="Wingdings" panose="05000000000000000000" pitchFamily="2" charset="2"/>
              <a:buChar char=""/>
              <a:tabLst>
                <a:tab pos="4572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Uncontrolled test (Kimonis et al., 2018)</a:t>
            </a:r>
          </a:p>
          <a:p>
            <a:pPr lvl="1">
              <a:lnSpc>
                <a:spcPct val="107000"/>
              </a:lnSpc>
              <a:spcBef>
                <a:spcPts val="0"/>
              </a:spcBef>
              <a:spcAft>
                <a:spcPts val="800"/>
              </a:spcAft>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23 families of 3 to 6 year old children (87% boys) with conduct problems and elevated CU traits </a:t>
            </a:r>
          </a:p>
          <a:p>
            <a:pPr lvl="1">
              <a:lnSpc>
                <a:spcPct val="107000"/>
              </a:lnSpc>
              <a:spcBef>
                <a:spcPts val="0"/>
              </a:spcBef>
              <a:spcAft>
                <a:spcPts val="800"/>
              </a:spcAft>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21 weekly one-hour sessions (6 CARE sessions)</a:t>
            </a:r>
          </a:p>
          <a:p>
            <a:pPr lvl="1">
              <a:lnSpc>
                <a:spcPct val="107000"/>
              </a:lnSpc>
              <a:spcBef>
                <a:spcPts val="0"/>
              </a:spcBef>
              <a:spcAft>
                <a:spcPts val="800"/>
              </a:spcAft>
              <a:tabLst>
                <a:tab pos="914400" algn="l"/>
              </a:tabLst>
            </a:pPr>
            <a:r>
              <a:rPr lang="en-US"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Decreased child conduct problems, CU traits, and increased empathy, with “medium” to “huge” effect sizes (</a:t>
            </a:r>
            <a:r>
              <a:rPr lang="en-US" i="1"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d</a:t>
            </a:r>
            <a:r>
              <a:rPr lang="en-US"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s = </a:t>
            </a:r>
            <a:r>
              <a:rPr lang="en-AU"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0.7 – 2.0</a:t>
            </a:r>
            <a:r>
              <a:rPr lang="en-US"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 </a:t>
            </a:r>
          </a:p>
          <a:p>
            <a:pPr lvl="1">
              <a:lnSpc>
                <a:spcPct val="107000"/>
              </a:lnSpc>
              <a:spcBef>
                <a:spcPts val="0"/>
              </a:spcBef>
              <a:spcAft>
                <a:spcPts val="800"/>
              </a:spcAft>
              <a:tabLst>
                <a:tab pos="914400" algn="l"/>
              </a:tabLst>
            </a:pPr>
            <a:r>
              <a:rPr lang="en-US" dirty="0">
                <a:solidFill>
                  <a:srgbClr val="FF9900"/>
                </a:solidFill>
                <a:latin typeface="Times New Roman" panose="02020603050405020304" pitchFamily="18" charset="0"/>
                <a:ea typeface="Calibri" panose="020F0502020204030204" pitchFamily="34" charset="0"/>
                <a:cs typeface="Times New Roman" panose="02020603050405020304" pitchFamily="18" charset="0"/>
              </a:rPr>
              <a:t>Maintained gains at 3 months with 75% of treatment completers no longer being clinical significant for conduct problems.</a:t>
            </a:r>
          </a:p>
          <a:p>
            <a:endParaRPr lang="en-US" dirty="0"/>
          </a:p>
        </p:txBody>
      </p:sp>
    </p:spTree>
    <p:extLst>
      <p:ext uri="{BB962C8B-B14F-4D97-AF65-F5344CB8AC3E}">
        <p14:creationId xmlns:p14="http://schemas.microsoft.com/office/powerpoint/2010/main" val="261528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80">
                                          <p:stCondLst>
                                            <p:cond delay="0"/>
                                          </p:stCondLst>
                                        </p:cTn>
                                        <p:tgtEl>
                                          <p:spTgt spid="3">
                                            <p:txEl>
                                              <p:pRg st="3" end="3"/>
                                            </p:txEl>
                                          </p:spTgt>
                                        </p:tgtEl>
                                      </p:cBhvr>
                                    </p:animEffect>
                                    <p:anim calcmode="lin" valueType="num">
                                      <p:cBhvr>
                                        <p:cTn id="2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3" end="3"/>
                                            </p:txEl>
                                          </p:spTgt>
                                        </p:tgtEl>
                                      </p:cBhvr>
                                      <p:to x="100000" y="60000"/>
                                    </p:animScale>
                                    <p:animScale>
                                      <p:cBhvr>
                                        <p:cTn id="32" dur="166" decel="50000">
                                          <p:stCondLst>
                                            <p:cond delay="676"/>
                                          </p:stCondLst>
                                        </p:cTn>
                                        <p:tgtEl>
                                          <p:spTgt spid="3">
                                            <p:txEl>
                                              <p:pRg st="3" end="3"/>
                                            </p:txEl>
                                          </p:spTgt>
                                        </p:tgtEl>
                                      </p:cBhvr>
                                      <p:to x="100000" y="100000"/>
                                    </p:animScale>
                                    <p:animScale>
                                      <p:cBhvr>
                                        <p:cTn id="33" dur="26">
                                          <p:stCondLst>
                                            <p:cond delay="1312"/>
                                          </p:stCondLst>
                                        </p:cTn>
                                        <p:tgtEl>
                                          <p:spTgt spid="3">
                                            <p:txEl>
                                              <p:pRg st="3" end="3"/>
                                            </p:txEl>
                                          </p:spTgt>
                                        </p:tgtEl>
                                      </p:cBhvr>
                                      <p:to x="100000" y="80000"/>
                                    </p:animScale>
                                    <p:animScale>
                                      <p:cBhvr>
                                        <p:cTn id="34" dur="166" decel="50000">
                                          <p:stCondLst>
                                            <p:cond delay="1338"/>
                                          </p:stCondLst>
                                        </p:cTn>
                                        <p:tgtEl>
                                          <p:spTgt spid="3">
                                            <p:txEl>
                                              <p:pRg st="3" end="3"/>
                                            </p:txEl>
                                          </p:spTgt>
                                        </p:tgtEl>
                                      </p:cBhvr>
                                      <p:to x="100000" y="100000"/>
                                    </p:animScale>
                                    <p:animScale>
                                      <p:cBhvr>
                                        <p:cTn id="35" dur="26">
                                          <p:stCondLst>
                                            <p:cond delay="1642"/>
                                          </p:stCondLst>
                                        </p:cTn>
                                        <p:tgtEl>
                                          <p:spTgt spid="3">
                                            <p:txEl>
                                              <p:pRg st="3" end="3"/>
                                            </p:txEl>
                                          </p:spTgt>
                                        </p:tgtEl>
                                      </p:cBhvr>
                                      <p:to x="100000" y="90000"/>
                                    </p:animScale>
                                    <p:animScale>
                                      <p:cBhvr>
                                        <p:cTn id="36" dur="166" decel="50000">
                                          <p:stCondLst>
                                            <p:cond delay="1668"/>
                                          </p:stCondLst>
                                        </p:cTn>
                                        <p:tgtEl>
                                          <p:spTgt spid="3">
                                            <p:txEl>
                                              <p:pRg st="3" end="3"/>
                                            </p:txEl>
                                          </p:spTgt>
                                        </p:tgtEl>
                                      </p:cBhvr>
                                      <p:to x="100000" y="100000"/>
                                    </p:animScale>
                                    <p:animScale>
                                      <p:cBhvr>
                                        <p:cTn id="37" dur="26">
                                          <p:stCondLst>
                                            <p:cond delay="1808"/>
                                          </p:stCondLst>
                                        </p:cTn>
                                        <p:tgtEl>
                                          <p:spTgt spid="3">
                                            <p:txEl>
                                              <p:pRg st="3" end="3"/>
                                            </p:txEl>
                                          </p:spTgt>
                                        </p:tgtEl>
                                      </p:cBhvr>
                                      <p:to x="100000" y="95000"/>
                                    </p:animScale>
                                    <p:animScale>
                                      <p:cBhvr>
                                        <p:cTn id="38" dur="166" decel="50000">
                                          <p:stCondLst>
                                            <p:cond delay="1834"/>
                                          </p:stCondLst>
                                        </p:cTn>
                                        <p:tgtEl>
                                          <p:spTgt spid="3">
                                            <p:txEl>
                                              <p:pRg st="3" end="3"/>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down)">
                                      <p:cBhvr>
                                        <p:cTn id="43" dur="580">
                                          <p:stCondLst>
                                            <p:cond delay="0"/>
                                          </p:stCondLst>
                                        </p:cTn>
                                        <p:tgtEl>
                                          <p:spTgt spid="3">
                                            <p:txEl>
                                              <p:pRg st="4" end="4"/>
                                            </p:txEl>
                                          </p:spTgt>
                                        </p:tgtEl>
                                      </p:cBhvr>
                                    </p:animEffect>
                                    <p:anim calcmode="lin" valueType="num">
                                      <p:cBhvr>
                                        <p:cTn id="4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4" end="4"/>
                                            </p:txEl>
                                          </p:spTgt>
                                        </p:tgtEl>
                                      </p:cBhvr>
                                      <p:to x="100000" y="60000"/>
                                    </p:animScale>
                                    <p:animScale>
                                      <p:cBhvr>
                                        <p:cTn id="50" dur="166" decel="50000">
                                          <p:stCondLst>
                                            <p:cond delay="676"/>
                                          </p:stCondLst>
                                        </p:cTn>
                                        <p:tgtEl>
                                          <p:spTgt spid="3">
                                            <p:txEl>
                                              <p:pRg st="4" end="4"/>
                                            </p:txEl>
                                          </p:spTgt>
                                        </p:tgtEl>
                                      </p:cBhvr>
                                      <p:to x="100000" y="100000"/>
                                    </p:animScale>
                                    <p:animScale>
                                      <p:cBhvr>
                                        <p:cTn id="51" dur="26">
                                          <p:stCondLst>
                                            <p:cond delay="1312"/>
                                          </p:stCondLst>
                                        </p:cTn>
                                        <p:tgtEl>
                                          <p:spTgt spid="3">
                                            <p:txEl>
                                              <p:pRg st="4" end="4"/>
                                            </p:txEl>
                                          </p:spTgt>
                                        </p:tgtEl>
                                      </p:cBhvr>
                                      <p:to x="100000" y="80000"/>
                                    </p:animScale>
                                    <p:animScale>
                                      <p:cBhvr>
                                        <p:cTn id="52" dur="166" decel="50000">
                                          <p:stCondLst>
                                            <p:cond delay="1338"/>
                                          </p:stCondLst>
                                        </p:cTn>
                                        <p:tgtEl>
                                          <p:spTgt spid="3">
                                            <p:txEl>
                                              <p:pRg st="4" end="4"/>
                                            </p:txEl>
                                          </p:spTgt>
                                        </p:tgtEl>
                                      </p:cBhvr>
                                      <p:to x="100000" y="100000"/>
                                    </p:animScale>
                                    <p:animScale>
                                      <p:cBhvr>
                                        <p:cTn id="53" dur="26">
                                          <p:stCondLst>
                                            <p:cond delay="1642"/>
                                          </p:stCondLst>
                                        </p:cTn>
                                        <p:tgtEl>
                                          <p:spTgt spid="3">
                                            <p:txEl>
                                              <p:pRg st="4" end="4"/>
                                            </p:txEl>
                                          </p:spTgt>
                                        </p:tgtEl>
                                      </p:cBhvr>
                                      <p:to x="100000" y="90000"/>
                                    </p:animScale>
                                    <p:animScale>
                                      <p:cBhvr>
                                        <p:cTn id="54" dur="166" decel="50000">
                                          <p:stCondLst>
                                            <p:cond delay="1668"/>
                                          </p:stCondLst>
                                        </p:cTn>
                                        <p:tgtEl>
                                          <p:spTgt spid="3">
                                            <p:txEl>
                                              <p:pRg st="4" end="4"/>
                                            </p:txEl>
                                          </p:spTgt>
                                        </p:tgtEl>
                                      </p:cBhvr>
                                      <p:to x="100000" y="100000"/>
                                    </p:animScale>
                                    <p:animScale>
                                      <p:cBhvr>
                                        <p:cTn id="55" dur="26">
                                          <p:stCondLst>
                                            <p:cond delay="1808"/>
                                          </p:stCondLst>
                                        </p:cTn>
                                        <p:tgtEl>
                                          <p:spTgt spid="3">
                                            <p:txEl>
                                              <p:pRg st="4" end="4"/>
                                            </p:txEl>
                                          </p:spTgt>
                                        </p:tgtEl>
                                      </p:cBhvr>
                                      <p:to x="100000" y="95000"/>
                                    </p:animScale>
                                    <p:animScale>
                                      <p:cBhvr>
                                        <p:cTn id="5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657" y="1138548"/>
            <a:ext cx="7198244" cy="685800"/>
          </a:xfrm>
        </p:spPr>
        <p:txBody>
          <a:bodyPr>
            <a:noAutofit/>
          </a:bodyPr>
          <a:lstStyle/>
          <a:p>
            <a:r>
              <a:rPr lang="en-US" dirty="0"/>
              <a:t>Audience Questions and Answers</a:t>
            </a:r>
          </a:p>
        </p:txBody>
      </p:sp>
      <p:sp>
        <p:nvSpPr>
          <p:cNvPr id="3" name="Content Placeholder 2"/>
          <p:cNvSpPr>
            <a:spLocks noGrp="1"/>
          </p:cNvSpPr>
          <p:nvPr>
            <p:ph idx="1"/>
          </p:nvPr>
        </p:nvSpPr>
        <p:spPr>
          <a:xfrm>
            <a:off x="382656" y="1824348"/>
            <a:ext cx="8271842" cy="3022600"/>
          </a:xfrm>
        </p:spPr>
        <p:txBody>
          <a:bodyPr>
            <a:noAutofit/>
          </a:bodyPr>
          <a:lstStyle/>
          <a:p>
            <a:pPr marL="0" indent="0">
              <a:lnSpc>
                <a:spcPct val="100000"/>
              </a:lnSpc>
              <a:buNone/>
            </a:pPr>
            <a:r>
              <a:rPr lang="en-US" sz="1500" b="1" dirty="0">
                <a:solidFill>
                  <a:schemeClr val="accent2"/>
                </a:solidFill>
              </a:rPr>
              <a:t>Submit a question during the webinar:</a:t>
            </a:r>
          </a:p>
          <a:p>
            <a:pPr marL="0" indent="0">
              <a:lnSpc>
                <a:spcPct val="100000"/>
              </a:lnSpc>
              <a:buNone/>
            </a:pPr>
            <a:endParaRPr lang="en-US" sz="1500" b="1" dirty="0">
              <a:solidFill>
                <a:schemeClr val="accent2"/>
              </a:solidFill>
            </a:endParaRPr>
          </a:p>
          <a:p>
            <a:pPr marL="0" indent="0">
              <a:lnSpc>
                <a:spcPct val="100000"/>
              </a:lnSpc>
              <a:buNone/>
            </a:pPr>
            <a:endParaRPr lang="en-US" sz="1500" b="1" dirty="0">
              <a:solidFill>
                <a:schemeClr val="accent2"/>
              </a:solidFill>
            </a:endParaRPr>
          </a:p>
          <a:p>
            <a:pPr>
              <a:lnSpc>
                <a:spcPct val="100000"/>
              </a:lnSpc>
            </a:pPr>
            <a:r>
              <a:rPr lang="en-US" sz="1500" dirty="0"/>
              <a:t>Post your questions for the Q&amp;A segment! On right side of screen, click on the Questions tab on the Go-To-Webinar control panel, and submit your questions</a:t>
            </a:r>
          </a:p>
        </p:txBody>
      </p:sp>
    </p:spTree>
    <p:extLst>
      <p:ext uri="{BB962C8B-B14F-4D97-AF65-F5344CB8AC3E}">
        <p14:creationId xmlns:p14="http://schemas.microsoft.com/office/powerpoint/2010/main" val="4043630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799" y="4648199"/>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36525" y="2597519"/>
            <a:ext cx="8763000" cy="1470025"/>
          </a:xfrm>
        </p:spPr>
        <p:txBody>
          <a:bodyPr/>
          <a:lstStyle/>
          <a:p>
            <a:r>
              <a:rPr lang="en-US" sz="4800" dirty="0">
                <a:solidFill>
                  <a:srgbClr val="7030A0"/>
                </a:solidFill>
                <a:latin typeface="Times New Roman" pitchFamily="18" charset="0"/>
                <a:cs typeface="Times New Roman" pitchFamily="18" charset="0"/>
              </a:rPr>
              <a:t>III. How to Assess Callous-Unemotional Traits </a:t>
            </a:r>
            <a:endParaRPr lang="en-US" altLang="en-US" sz="4800" dirty="0">
              <a:solidFill>
                <a:srgbClr val="7030A0"/>
              </a:solidFill>
              <a:ea typeface="ＭＳ Ｐゴシック" pitchFamily="34" charset="-128"/>
            </a:endParaRPr>
          </a:p>
        </p:txBody>
      </p:sp>
    </p:spTree>
    <p:extLst>
      <p:ext uri="{BB962C8B-B14F-4D97-AF65-F5344CB8AC3E}">
        <p14:creationId xmlns:p14="http://schemas.microsoft.com/office/powerpoint/2010/main" val="161610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799" y="4648199"/>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36525" y="2597519"/>
            <a:ext cx="8763000" cy="1470025"/>
          </a:xfrm>
        </p:spPr>
        <p:txBody>
          <a:bodyPr/>
          <a:lstStyle/>
          <a:p>
            <a:r>
              <a:rPr lang="en-US" sz="4800" dirty="0">
                <a:solidFill>
                  <a:srgbClr val="7030A0"/>
                </a:solidFill>
                <a:latin typeface="Times New Roman" pitchFamily="18" charset="0"/>
                <a:cs typeface="Times New Roman" pitchFamily="18" charset="0"/>
              </a:rPr>
              <a:t>A. The Inventory of Callous-Unemotional Traits </a:t>
            </a:r>
            <a:endParaRPr lang="en-US" altLang="en-US" sz="4800" dirty="0">
              <a:solidFill>
                <a:srgbClr val="7030A0"/>
              </a:solidFill>
              <a:ea typeface="ＭＳ Ｐゴシック" pitchFamily="34" charset="-128"/>
            </a:endParaRPr>
          </a:p>
        </p:txBody>
      </p:sp>
    </p:spTree>
    <p:extLst>
      <p:ext uri="{BB962C8B-B14F-4D97-AF65-F5344CB8AC3E}">
        <p14:creationId xmlns:p14="http://schemas.microsoft.com/office/powerpoint/2010/main" val="1618333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11430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Callous-Unemotional Traits </a:t>
            </a:r>
          </a:p>
        </p:txBody>
      </p:sp>
      <p:sp>
        <p:nvSpPr>
          <p:cNvPr id="6" name="Content Placeholder 2"/>
          <p:cNvSpPr txBox="1">
            <a:spLocks/>
          </p:cNvSpPr>
          <p:nvPr/>
        </p:nvSpPr>
        <p:spPr>
          <a:xfrm>
            <a:off x="914400" y="1828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dirty="0">
                <a:solidFill>
                  <a:srgbClr val="7030A0"/>
                </a:solidFill>
                <a:latin typeface="Times New Roman" pitchFamily="18" charset="0"/>
                <a:cs typeface="Times New Roman" pitchFamily="18" charset="0"/>
              </a:rPr>
              <a:t>Is unconcerned about the feelings of others.</a:t>
            </a:r>
          </a:p>
          <a:p>
            <a:pPr>
              <a:buFont typeface="Wingdings" pitchFamily="2" charset="2"/>
              <a:buNone/>
            </a:pPr>
            <a:r>
              <a:rPr lang="en-US" dirty="0">
                <a:solidFill>
                  <a:srgbClr val="7030A0"/>
                </a:solidFill>
                <a:latin typeface="Times New Roman" pitchFamily="18" charset="0"/>
                <a:cs typeface="Times New Roman" pitchFamily="18" charset="0"/>
              </a:rPr>
              <a:t>Does not feel bad or guilty.</a:t>
            </a:r>
          </a:p>
          <a:p>
            <a:pPr>
              <a:buFont typeface="Wingdings" pitchFamily="2" charset="2"/>
              <a:buNone/>
            </a:pPr>
            <a:r>
              <a:rPr lang="en-US" dirty="0">
                <a:solidFill>
                  <a:srgbClr val="7030A0"/>
                </a:solidFill>
                <a:latin typeface="Times New Roman" pitchFamily="18" charset="0"/>
                <a:cs typeface="Times New Roman" pitchFamily="18" charset="0"/>
              </a:rPr>
              <a:t>Is unconcerned about school work.</a:t>
            </a:r>
          </a:p>
          <a:p>
            <a:pPr>
              <a:buFont typeface="Wingdings" pitchFamily="2" charset="2"/>
              <a:buNone/>
            </a:pPr>
            <a:r>
              <a:rPr lang="en-US" dirty="0">
                <a:solidFill>
                  <a:srgbClr val="7030A0"/>
                </a:solidFill>
                <a:latin typeface="Times New Roman" pitchFamily="18" charset="0"/>
                <a:cs typeface="Times New Roman" pitchFamily="18" charset="0"/>
              </a:rPr>
              <a:t>Does not show emotions.</a:t>
            </a:r>
          </a:p>
          <a:p>
            <a:pPr>
              <a:buFont typeface="Wingdings" pitchFamily="2" charset="2"/>
              <a:buNone/>
            </a:pPr>
            <a:r>
              <a:rPr lang="en-US" dirty="0">
                <a:solidFill>
                  <a:srgbClr val="7030A0"/>
                </a:solidFill>
                <a:latin typeface="Times New Roman" pitchFamily="18" charset="0"/>
                <a:cs typeface="Times New Roman" pitchFamily="18" charset="0"/>
              </a:rPr>
              <a:t>Does not keep promises.</a:t>
            </a:r>
          </a:p>
          <a:p>
            <a:pPr>
              <a:buFont typeface="Wingdings" pitchFamily="2" charset="2"/>
              <a:buNone/>
            </a:pPr>
            <a:r>
              <a:rPr lang="en-US" dirty="0">
                <a:solidFill>
                  <a:srgbClr val="7030A0"/>
                </a:solidFill>
                <a:latin typeface="Times New Roman" pitchFamily="18" charset="0"/>
                <a:cs typeface="Times New Roman" pitchFamily="18" charset="0"/>
              </a:rPr>
              <a:t>Does not keep the same friends.</a:t>
            </a:r>
          </a:p>
        </p:txBody>
      </p:sp>
    </p:spTree>
    <p:extLst>
      <p:ext uri="{BB962C8B-B14F-4D97-AF65-F5344CB8AC3E}">
        <p14:creationId xmlns:p14="http://schemas.microsoft.com/office/powerpoint/2010/main" val="135430767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6200" y="11430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76200" y="4445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Callous-Unemotional Traits </a:t>
            </a:r>
          </a:p>
        </p:txBody>
      </p:sp>
      <p:sp>
        <p:nvSpPr>
          <p:cNvPr id="6" name="Content Placeholder 2"/>
          <p:cNvSpPr txBox="1">
            <a:spLocks/>
          </p:cNvSpPr>
          <p:nvPr/>
        </p:nvSpPr>
        <p:spPr>
          <a:xfrm>
            <a:off x="919480" y="16764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b="1" dirty="0">
                <a:solidFill>
                  <a:srgbClr val="CC66FF"/>
                </a:solidFill>
                <a:latin typeface="Times New Roman" pitchFamily="18" charset="0"/>
                <a:cs typeface="Times New Roman" pitchFamily="18" charset="0"/>
              </a:rPr>
              <a:t>Is unconcerned about the feelings of others.</a:t>
            </a:r>
          </a:p>
          <a:p>
            <a:pPr>
              <a:buFont typeface="Wingdings" pitchFamily="2" charset="2"/>
              <a:buNone/>
            </a:pPr>
            <a:r>
              <a:rPr lang="en-US" b="1" dirty="0">
                <a:solidFill>
                  <a:srgbClr val="CC66FF"/>
                </a:solidFill>
                <a:latin typeface="Times New Roman" pitchFamily="18" charset="0"/>
                <a:cs typeface="Times New Roman" pitchFamily="18" charset="0"/>
              </a:rPr>
              <a:t>Does not feel bad or guilty.</a:t>
            </a:r>
          </a:p>
          <a:p>
            <a:pPr>
              <a:buFont typeface="Wingdings" pitchFamily="2" charset="2"/>
              <a:buNone/>
            </a:pPr>
            <a:r>
              <a:rPr lang="en-US" b="1" dirty="0">
                <a:solidFill>
                  <a:srgbClr val="CC66FF"/>
                </a:solidFill>
                <a:latin typeface="Times New Roman" pitchFamily="18" charset="0"/>
                <a:cs typeface="Times New Roman" pitchFamily="18" charset="0"/>
              </a:rPr>
              <a:t>Is unconcerned about school work.</a:t>
            </a:r>
          </a:p>
          <a:p>
            <a:pPr>
              <a:buFont typeface="Wingdings" pitchFamily="2" charset="2"/>
              <a:buNone/>
            </a:pPr>
            <a:r>
              <a:rPr lang="en-US" b="1" dirty="0">
                <a:solidFill>
                  <a:srgbClr val="CC66FF"/>
                </a:solidFill>
                <a:latin typeface="Times New Roman" pitchFamily="18" charset="0"/>
                <a:cs typeface="Times New Roman" pitchFamily="18" charset="0"/>
              </a:rPr>
              <a:t>Does not show emotions.</a:t>
            </a:r>
          </a:p>
          <a:p>
            <a:pPr>
              <a:buFont typeface="Wingdings" pitchFamily="2" charset="2"/>
              <a:buNone/>
            </a:pPr>
            <a:r>
              <a:rPr lang="en-US" dirty="0">
                <a:solidFill>
                  <a:srgbClr val="7030A0"/>
                </a:solidFill>
                <a:latin typeface="Times New Roman" pitchFamily="18" charset="0"/>
                <a:cs typeface="Times New Roman" pitchFamily="18" charset="0"/>
              </a:rPr>
              <a:t>Does not keep promises.</a:t>
            </a:r>
          </a:p>
          <a:p>
            <a:pPr>
              <a:buFont typeface="Wingdings" pitchFamily="2" charset="2"/>
              <a:buNone/>
            </a:pPr>
            <a:r>
              <a:rPr lang="en-US" dirty="0">
                <a:solidFill>
                  <a:srgbClr val="7030A0"/>
                </a:solidFill>
                <a:latin typeface="Times New Roman" pitchFamily="18" charset="0"/>
                <a:cs typeface="Times New Roman" pitchFamily="18" charset="0"/>
              </a:rPr>
              <a:t>Does not keep the same friends.</a:t>
            </a:r>
          </a:p>
        </p:txBody>
      </p:sp>
    </p:spTree>
    <p:extLst>
      <p:ext uri="{BB962C8B-B14F-4D97-AF65-F5344CB8AC3E}">
        <p14:creationId xmlns:p14="http://schemas.microsoft.com/office/powerpoint/2010/main" val="4096862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a:solidFill>
                  <a:schemeClr val="accent6">
                    <a:lumMod val="40000"/>
                    <a:lumOff val="60000"/>
                  </a:schemeClr>
                </a:solidFill>
                <a:latin typeface="Times New Roman" pitchFamily="18" charset="0"/>
                <a:cs typeface="Times New Roman" pitchFamily="18" charset="0"/>
              </a:rPr>
              <a:t>Inventory of Callous- Unemotional Traits </a:t>
            </a:r>
            <a:endParaRPr lang="en-US" sz="32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457200" y="1295400"/>
            <a:ext cx="8458200" cy="338554"/>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1600" dirty="0" err="1">
                <a:solidFill>
                  <a:prstClr val="white"/>
                </a:solidFill>
                <a:latin typeface="Times New Roman" pitchFamily="18" charset="0"/>
                <a:cs typeface="Times New Roman" pitchFamily="18" charset="0"/>
              </a:rPr>
              <a:t>Ciucci</a:t>
            </a:r>
            <a:r>
              <a:rPr lang="en-US" sz="1600" dirty="0">
                <a:solidFill>
                  <a:prstClr val="white"/>
                </a:solidFill>
                <a:latin typeface="Times New Roman" pitchFamily="18" charset="0"/>
                <a:cs typeface="Times New Roman" pitchFamily="18" charset="0"/>
              </a:rPr>
              <a:t> et al., 2013; </a:t>
            </a:r>
            <a:r>
              <a:rPr lang="en-US" sz="1600" dirty="0" err="1">
                <a:solidFill>
                  <a:prstClr val="white"/>
                </a:solidFill>
                <a:latin typeface="Times New Roman" pitchFamily="18" charset="0"/>
                <a:cs typeface="Times New Roman" pitchFamily="18" charset="0"/>
              </a:rPr>
              <a:t>Essau</a:t>
            </a:r>
            <a:r>
              <a:rPr lang="en-US" sz="1600" dirty="0">
                <a:solidFill>
                  <a:prstClr val="white"/>
                </a:solidFill>
                <a:latin typeface="Times New Roman" pitchFamily="18" charset="0"/>
                <a:cs typeface="Times New Roman" pitchFamily="18" charset="0"/>
              </a:rPr>
              <a:t> et al. 2006; </a:t>
            </a:r>
            <a:r>
              <a:rPr lang="en-US" sz="1600" dirty="0" err="1">
                <a:solidFill>
                  <a:prstClr val="white"/>
                </a:solidFill>
                <a:latin typeface="Times New Roman" pitchFamily="18" charset="0"/>
                <a:cs typeface="Times New Roman" pitchFamily="18" charset="0"/>
              </a:rPr>
              <a:t>Fanti</a:t>
            </a:r>
            <a:r>
              <a:rPr lang="en-US" sz="1600" dirty="0">
                <a:solidFill>
                  <a:prstClr val="white"/>
                </a:solidFill>
                <a:latin typeface="Times New Roman" pitchFamily="18" charset="0"/>
                <a:cs typeface="Times New Roman" pitchFamily="18" charset="0"/>
              </a:rPr>
              <a:t> et al., 2009; Kimonis et al., 2008; Roose et al, 2010</a:t>
            </a:r>
          </a:p>
        </p:txBody>
      </p:sp>
      <p:sp>
        <p:nvSpPr>
          <p:cNvPr id="8" name="TextBox 7"/>
          <p:cNvSpPr txBox="1"/>
          <p:nvPr/>
        </p:nvSpPr>
        <p:spPr>
          <a:xfrm>
            <a:off x="457200" y="2514600"/>
            <a:ext cx="184731" cy="1200329"/>
          </a:xfrm>
          <a:prstGeom prst="rect">
            <a:avLst/>
          </a:prstGeom>
          <a:noFill/>
        </p:spPr>
        <p:txBody>
          <a:bodyPr wrap="none" rtlCol="0">
            <a:spAutoFit/>
          </a:bodyPr>
          <a:lstStyle/>
          <a:p>
            <a:endParaRPr lang="en-US" sz="2400" dirty="0">
              <a:solidFill>
                <a:srgbClr val="F79646">
                  <a:lumMod val="20000"/>
                  <a:lumOff val="80000"/>
                </a:srgbClr>
              </a:solidFill>
              <a:latin typeface="Times New Roman" pitchFamily="18" charset="0"/>
              <a:cs typeface="Times New Roman" pitchFamily="18" charset="0"/>
            </a:endParaRPr>
          </a:p>
          <a:p>
            <a:endParaRPr lang="en-US" sz="2400" dirty="0">
              <a:solidFill>
                <a:srgbClr val="F79646">
                  <a:lumMod val="20000"/>
                  <a:lumOff val="80000"/>
                </a:srgbClr>
              </a:solidFill>
              <a:latin typeface="Times New Roman" pitchFamily="18" charset="0"/>
              <a:cs typeface="Times New Roman" pitchFamily="18" charset="0"/>
            </a:endParaRPr>
          </a:p>
          <a:p>
            <a:endParaRPr lang="en-US" sz="2400" dirty="0">
              <a:solidFill>
                <a:srgbClr val="F79646">
                  <a:lumMod val="20000"/>
                  <a:lumOff val="80000"/>
                </a:srgbClr>
              </a:solidFill>
              <a:latin typeface="Times New Roman" pitchFamily="18" charset="0"/>
              <a:cs typeface="Times New Roman" pitchFamily="18" charset="0"/>
            </a:endParaRPr>
          </a:p>
        </p:txBody>
      </p:sp>
      <p:sp>
        <p:nvSpPr>
          <p:cNvPr id="10" name="Rectangle 9"/>
          <p:cNvSpPr/>
          <p:nvPr/>
        </p:nvSpPr>
        <p:spPr>
          <a:xfrm>
            <a:off x="794331" y="2057400"/>
            <a:ext cx="8121069" cy="5539978"/>
          </a:xfrm>
          <a:prstGeom prst="rect">
            <a:avLst/>
          </a:prstGeom>
        </p:spPr>
        <p:txBody>
          <a:bodyPr wrap="square">
            <a:spAutoFit/>
          </a:bodyPr>
          <a:lstStyle/>
          <a:p>
            <a:r>
              <a:rPr lang="en-US" sz="2400" dirty="0">
                <a:solidFill>
                  <a:srgbClr val="1F497D">
                    <a:lumMod val="40000"/>
                    <a:lumOff val="60000"/>
                  </a:srgbClr>
                </a:solidFill>
                <a:latin typeface="Times New Roman" pitchFamily="18" charset="0"/>
                <a:cs typeface="Times New Roman" pitchFamily="18" charset="0"/>
              </a:rPr>
              <a:t>I feel bad or guilty when	</a:t>
            </a:r>
            <a:r>
              <a:rPr lang="en-US" sz="2400" dirty="0">
                <a:solidFill>
                  <a:srgbClr val="F79646">
                    <a:lumMod val="20000"/>
                    <a:lumOff val="80000"/>
                  </a:srgbClr>
                </a:solidFill>
                <a:latin typeface="Times New Roman" pitchFamily="18" charset="0"/>
                <a:cs typeface="Times New Roman" pitchFamily="18" charset="0"/>
              </a:rPr>
              <a:t>I do not care if I get into trouble</a:t>
            </a:r>
          </a:p>
          <a:p>
            <a:r>
              <a:rPr lang="en-US" sz="2400" dirty="0">
                <a:solidFill>
                  <a:srgbClr val="1F497D">
                    <a:lumMod val="40000"/>
                    <a:lumOff val="60000"/>
                  </a:srgbClr>
                </a:solidFill>
                <a:latin typeface="Times New Roman" pitchFamily="18" charset="0"/>
                <a:cs typeface="Times New Roman" pitchFamily="18" charset="0"/>
              </a:rPr>
              <a:t>I do something wrong (I)</a:t>
            </a:r>
          </a:p>
          <a:p>
            <a:r>
              <a:rPr lang="en-US" sz="2400" dirty="0">
                <a:solidFill>
                  <a:srgbClr val="1F497D">
                    <a:lumMod val="40000"/>
                    <a:lumOff val="60000"/>
                  </a:srgbClr>
                </a:solidFill>
                <a:latin typeface="Times New Roman" pitchFamily="18" charset="0"/>
                <a:cs typeface="Times New Roman" pitchFamily="18" charset="0"/>
              </a:rPr>
              <a:t>				</a:t>
            </a:r>
            <a:r>
              <a:rPr lang="en-US" sz="2400" dirty="0">
                <a:solidFill>
                  <a:srgbClr val="F79646">
                    <a:lumMod val="20000"/>
                    <a:lumOff val="80000"/>
                  </a:srgbClr>
                </a:solidFill>
                <a:latin typeface="Times New Roman" pitchFamily="18" charset="0"/>
                <a:cs typeface="Times New Roman" pitchFamily="18" charset="0"/>
              </a:rPr>
              <a:t>What I think is “right” and</a:t>
            </a:r>
          </a:p>
          <a:p>
            <a:r>
              <a:rPr lang="en-US" sz="2400" dirty="0">
                <a:solidFill>
                  <a:srgbClr val="F79646">
                    <a:lumMod val="20000"/>
                    <a:lumOff val="80000"/>
                  </a:srgbClr>
                </a:solidFill>
                <a:latin typeface="Times New Roman" pitchFamily="18" charset="0"/>
                <a:cs typeface="Times New Roman" pitchFamily="18" charset="0"/>
              </a:rPr>
              <a:t> I apologize (“say I’m 	“wrong” is different from what </a:t>
            </a:r>
          </a:p>
          <a:p>
            <a:r>
              <a:rPr lang="en-US" sz="2400" dirty="0">
                <a:solidFill>
                  <a:srgbClr val="F79646">
                    <a:lumMod val="20000"/>
                    <a:lumOff val="80000"/>
                  </a:srgbClr>
                </a:solidFill>
                <a:latin typeface="Times New Roman" pitchFamily="18" charset="0"/>
                <a:cs typeface="Times New Roman" pitchFamily="18" charset="0"/>
              </a:rPr>
              <a:t>sorry”)	 to persons I hurt (I)	other people think</a:t>
            </a:r>
          </a:p>
          <a:p>
            <a:r>
              <a:rPr lang="en-US" sz="2400" dirty="0">
                <a:solidFill>
                  <a:srgbClr val="1F497D">
                    <a:lumMod val="40000"/>
                    <a:lumOff val="60000"/>
                  </a:srgbClr>
                </a:solidFill>
                <a:latin typeface="Times New Roman" pitchFamily="18" charset="0"/>
                <a:cs typeface="Times New Roman" pitchFamily="18" charset="0"/>
              </a:rPr>
              <a:t>	</a:t>
            </a:r>
          </a:p>
          <a:p>
            <a:r>
              <a:rPr lang="en-US" sz="2400" dirty="0">
                <a:solidFill>
                  <a:srgbClr val="F79646">
                    <a:lumMod val="20000"/>
                    <a:lumOff val="80000"/>
                  </a:srgbClr>
                </a:solidFill>
                <a:latin typeface="Times New Roman" pitchFamily="18" charset="0"/>
                <a:cs typeface="Times New Roman" pitchFamily="18" charset="0"/>
              </a:rPr>
              <a:t>I easily admit to being 	 I do not feel remorseful when I </a:t>
            </a:r>
          </a:p>
          <a:p>
            <a:r>
              <a:rPr lang="en-US" sz="2400" dirty="0">
                <a:solidFill>
                  <a:srgbClr val="F79646">
                    <a:lumMod val="20000"/>
                    <a:lumOff val="80000"/>
                  </a:srgbClr>
                </a:solidFill>
                <a:latin typeface="Times New Roman" pitchFamily="18" charset="0"/>
                <a:cs typeface="Times New Roman" pitchFamily="18" charset="0"/>
              </a:rPr>
              <a:t>wrong (I) 			do something wrong. </a:t>
            </a:r>
          </a:p>
          <a:p>
            <a:endParaRPr lang="en-US" sz="2400" dirty="0">
              <a:solidFill>
                <a:srgbClr val="F79646">
                  <a:lumMod val="20000"/>
                  <a:lumOff val="80000"/>
                </a:srgbClr>
              </a:solidFill>
              <a:latin typeface="Times New Roman" pitchFamily="18" charset="0"/>
              <a:cs typeface="Times New Roman" pitchFamily="18" charset="0"/>
            </a:endParaRPr>
          </a:p>
          <a:p>
            <a:endParaRPr lang="en-US" sz="2400" dirty="0">
              <a:solidFill>
                <a:srgbClr val="F79646">
                  <a:lumMod val="20000"/>
                  <a:lumOff val="80000"/>
                </a:srgbClr>
              </a:solidFill>
              <a:latin typeface="Times New Roman" pitchFamily="18" charset="0"/>
              <a:cs typeface="Times New Roman" pitchFamily="18" charset="0"/>
            </a:endParaRPr>
          </a:p>
          <a:p>
            <a:endParaRPr lang="en-US" sz="2400" dirty="0">
              <a:solidFill>
                <a:srgbClr val="F79646">
                  <a:lumMod val="20000"/>
                  <a:lumOff val="80000"/>
                </a:srgbClr>
              </a:solidFill>
              <a:latin typeface="Times New Roman" pitchFamily="18" charset="0"/>
              <a:cs typeface="Times New Roman" pitchFamily="18" charset="0"/>
            </a:endParaRPr>
          </a:p>
          <a:p>
            <a:endParaRPr lang="en-US" sz="2400" dirty="0">
              <a:solidFill>
                <a:srgbClr val="1F497D">
                  <a:lumMod val="40000"/>
                  <a:lumOff val="60000"/>
                </a:srgbClr>
              </a:solidFill>
              <a:latin typeface="Times New Roman" pitchFamily="18" charset="0"/>
              <a:cs typeface="Times New Roman" pitchFamily="18" charset="0"/>
            </a:endParaRPr>
          </a:p>
          <a:p>
            <a:endParaRPr lang="en-US" sz="2400" dirty="0">
              <a:solidFill>
                <a:srgbClr val="1F497D">
                  <a:lumMod val="40000"/>
                  <a:lumOff val="60000"/>
                </a:srgbClr>
              </a:solidFill>
              <a:latin typeface="Times New Roman" pitchFamily="18" charset="0"/>
              <a:cs typeface="Times New Roman" pitchFamily="18" charset="0"/>
            </a:endParaRPr>
          </a:p>
          <a:p>
            <a:endParaRPr lang="en-US" sz="2400" dirty="0">
              <a:solidFill>
                <a:srgbClr val="1F497D">
                  <a:lumMod val="40000"/>
                  <a:lumOff val="60000"/>
                </a:srgbClr>
              </a:solidFill>
              <a:latin typeface="Times New Roman" pitchFamily="18" charset="0"/>
              <a:cs typeface="Times New Roman" pitchFamily="18" charset="0"/>
            </a:endParaRPr>
          </a:p>
          <a:p>
            <a:endParaRPr lang="en-US" dirty="0">
              <a:solidFill>
                <a:prstClr val="black"/>
              </a:solidFill>
            </a:endParaRPr>
          </a:p>
        </p:txBody>
      </p:sp>
    </p:spTree>
    <p:extLst>
      <p:ext uri="{BB962C8B-B14F-4D97-AF65-F5344CB8AC3E}">
        <p14:creationId xmlns:p14="http://schemas.microsoft.com/office/powerpoint/2010/main" val="507951224"/>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b="1" dirty="0">
                <a:solidFill>
                  <a:schemeClr val="accent6">
                    <a:lumMod val="40000"/>
                    <a:lumOff val="60000"/>
                  </a:schemeClr>
                </a:solidFill>
                <a:latin typeface="Times New Roman" pitchFamily="18" charset="0"/>
                <a:cs typeface="Times New Roman" pitchFamily="18" charset="0"/>
              </a:rPr>
              <a:t> Inventory of Callous- Unemotional Traits </a:t>
            </a:r>
            <a:endParaRPr lang="en-US" sz="32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457200" y="1295400"/>
            <a:ext cx="8458200" cy="338554"/>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1600" dirty="0" err="1">
                <a:solidFill>
                  <a:prstClr val="white"/>
                </a:solidFill>
                <a:latin typeface="Times New Roman" pitchFamily="18" charset="0"/>
                <a:cs typeface="Times New Roman" pitchFamily="18" charset="0"/>
              </a:rPr>
              <a:t>Ciucci</a:t>
            </a:r>
            <a:r>
              <a:rPr lang="en-US" sz="1600" dirty="0">
                <a:solidFill>
                  <a:prstClr val="white"/>
                </a:solidFill>
                <a:latin typeface="Times New Roman" pitchFamily="18" charset="0"/>
                <a:cs typeface="Times New Roman" pitchFamily="18" charset="0"/>
              </a:rPr>
              <a:t> et al., 2013; </a:t>
            </a:r>
            <a:r>
              <a:rPr lang="en-US" sz="1600" dirty="0" err="1">
                <a:solidFill>
                  <a:prstClr val="white"/>
                </a:solidFill>
                <a:latin typeface="Times New Roman" pitchFamily="18" charset="0"/>
                <a:cs typeface="Times New Roman" pitchFamily="18" charset="0"/>
              </a:rPr>
              <a:t>Essau</a:t>
            </a:r>
            <a:r>
              <a:rPr lang="en-US" sz="1600" dirty="0">
                <a:solidFill>
                  <a:prstClr val="white"/>
                </a:solidFill>
                <a:latin typeface="Times New Roman" pitchFamily="18" charset="0"/>
                <a:cs typeface="Times New Roman" pitchFamily="18" charset="0"/>
              </a:rPr>
              <a:t> et al. 2006; </a:t>
            </a:r>
            <a:r>
              <a:rPr lang="en-US" sz="1600" dirty="0" err="1">
                <a:solidFill>
                  <a:prstClr val="white"/>
                </a:solidFill>
                <a:latin typeface="Times New Roman" pitchFamily="18" charset="0"/>
                <a:cs typeface="Times New Roman" pitchFamily="18" charset="0"/>
              </a:rPr>
              <a:t>Fanti</a:t>
            </a:r>
            <a:r>
              <a:rPr lang="en-US" sz="1600" dirty="0">
                <a:solidFill>
                  <a:prstClr val="white"/>
                </a:solidFill>
                <a:latin typeface="Times New Roman" pitchFamily="18" charset="0"/>
                <a:cs typeface="Times New Roman" pitchFamily="18" charset="0"/>
              </a:rPr>
              <a:t> et al., 2009; Kimonis et al., 2008; Roose et al, 2010</a:t>
            </a:r>
          </a:p>
        </p:txBody>
      </p:sp>
      <p:sp>
        <p:nvSpPr>
          <p:cNvPr id="8" name="TextBox 7"/>
          <p:cNvSpPr txBox="1"/>
          <p:nvPr/>
        </p:nvSpPr>
        <p:spPr>
          <a:xfrm>
            <a:off x="733016" y="2057400"/>
            <a:ext cx="7906568" cy="3416320"/>
          </a:xfrm>
          <a:prstGeom prst="rect">
            <a:avLst/>
          </a:prstGeom>
          <a:noFill/>
        </p:spPr>
        <p:txBody>
          <a:bodyPr wrap="square" rtlCol="0">
            <a:spAutoFit/>
          </a:bodyPr>
          <a:lstStyle/>
          <a:p>
            <a:r>
              <a:rPr lang="en-US" sz="2400" dirty="0">
                <a:solidFill>
                  <a:srgbClr val="4F81BD">
                    <a:lumMod val="60000"/>
                    <a:lumOff val="40000"/>
                  </a:srgbClr>
                </a:solidFill>
                <a:latin typeface="Times New Roman" pitchFamily="18" charset="0"/>
                <a:cs typeface="Times New Roman" pitchFamily="18" charset="0"/>
              </a:rPr>
              <a:t>I am concerned about the 	</a:t>
            </a:r>
            <a:r>
              <a:rPr lang="en-US" sz="2400" dirty="0">
                <a:solidFill>
                  <a:srgbClr val="F79646">
                    <a:lumMod val="20000"/>
                    <a:lumOff val="80000"/>
                  </a:srgbClr>
                </a:solidFill>
                <a:latin typeface="Times New Roman" pitchFamily="18" charset="0"/>
                <a:cs typeface="Times New Roman" pitchFamily="18" charset="0"/>
              </a:rPr>
              <a:t>I do not care who I hurt to get</a:t>
            </a:r>
            <a:r>
              <a:rPr lang="en-US" sz="2400" dirty="0">
                <a:solidFill>
                  <a:srgbClr val="4F81BD">
                    <a:lumMod val="60000"/>
                    <a:lumOff val="40000"/>
                  </a:srgbClr>
                </a:solidFill>
                <a:latin typeface="Times New Roman" pitchFamily="18" charset="0"/>
                <a:cs typeface="Times New Roman" pitchFamily="18" charset="0"/>
              </a:rPr>
              <a:t>	</a:t>
            </a:r>
          </a:p>
          <a:p>
            <a:r>
              <a:rPr lang="en-US" sz="2400" dirty="0">
                <a:solidFill>
                  <a:srgbClr val="4F81BD">
                    <a:lumMod val="60000"/>
                    <a:lumOff val="40000"/>
                  </a:srgbClr>
                </a:solidFill>
                <a:latin typeface="Times New Roman" pitchFamily="18" charset="0"/>
                <a:cs typeface="Times New Roman" pitchFamily="18" charset="0"/>
              </a:rPr>
              <a:t>feelings of others (I)		</a:t>
            </a:r>
            <a:r>
              <a:rPr lang="en-US" sz="2400" dirty="0">
                <a:solidFill>
                  <a:srgbClr val="F79646">
                    <a:lumMod val="20000"/>
                    <a:lumOff val="80000"/>
                  </a:srgbClr>
                </a:solidFill>
                <a:latin typeface="Times New Roman" pitchFamily="18" charset="0"/>
                <a:cs typeface="Times New Roman" pitchFamily="18" charset="0"/>
              </a:rPr>
              <a:t>what I want</a:t>
            </a:r>
            <a:endParaRPr lang="en-US" sz="2400" dirty="0">
              <a:solidFill>
                <a:srgbClr val="1F497D">
                  <a:lumMod val="40000"/>
                  <a:lumOff val="60000"/>
                </a:srgbClr>
              </a:solidFill>
              <a:latin typeface="Times New Roman" pitchFamily="18" charset="0"/>
              <a:cs typeface="Times New Roman" pitchFamily="18" charset="0"/>
            </a:endParaRPr>
          </a:p>
          <a:p>
            <a:endParaRPr lang="en-US" sz="2400" dirty="0">
              <a:solidFill>
                <a:srgbClr val="F79646">
                  <a:lumMod val="20000"/>
                  <a:lumOff val="80000"/>
                </a:srgbClr>
              </a:solidFill>
              <a:latin typeface="Times New Roman" pitchFamily="18" charset="0"/>
              <a:cs typeface="Times New Roman" pitchFamily="18" charset="0"/>
            </a:endParaRPr>
          </a:p>
          <a:p>
            <a:r>
              <a:rPr lang="en-US" sz="2400" dirty="0">
                <a:solidFill>
                  <a:srgbClr val="F79646">
                    <a:lumMod val="20000"/>
                    <a:lumOff val="80000"/>
                  </a:srgbClr>
                </a:solidFill>
                <a:latin typeface="Times New Roman" pitchFamily="18" charset="0"/>
                <a:cs typeface="Times New Roman" pitchFamily="18" charset="0"/>
              </a:rPr>
              <a:t>I try not to hurt others 	I seem very cold and uncaring to</a:t>
            </a:r>
          </a:p>
          <a:p>
            <a:r>
              <a:rPr lang="en-US" sz="2400" dirty="0">
                <a:solidFill>
                  <a:srgbClr val="F79646">
                    <a:lumMod val="20000"/>
                    <a:lumOff val="80000"/>
                  </a:srgbClr>
                </a:solidFill>
                <a:latin typeface="Times New Roman" pitchFamily="18" charset="0"/>
                <a:cs typeface="Times New Roman" pitchFamily="18" charset="0"/>
              </a:rPr>
              <a:t>feelings (I)			others</a:t>
            </a:r>
          </a:p>
          <a:p>
            <a:endParaRPr lang="en-US" sz="2400" dirty="0">
              <a:solidFill>
                <a:srgbClr val="F79646">
                  <a:lumMod val="20000"/>
                  <a:lumOff val="80000"/>
                </a:srgbClr>
              </a:solidFill>
              <a:latin typeface="Times New Roman" pitchFamily="18" charset="0"/>
              <a:cs typeface="Times New Roman" pitchFamily="18" charset="0"/>
            </a:endParaRPr>
          </a:p>
          <a:p>
            <a:r>
              <a:rPr lang="en-US" sz="2400" dirty="0">
                <a:solidFill>
                  <a:srgbClr val="F79646">
                    <a:lumMod val="20000"/>
                    <a:lumOff val="80000"/>
                  </a:srgbClr>
                </a:solidFill>
                <a:latin typeface="Times New Roman" pitchFamily="18" charset="0"/>
                <a:cs typeface="Times New Roman" pitchFamily="18" charset="0"/>
              </a:rPr>
              <a:t>I try do things to make 	The feelings of others are </a:t>
            </a:r>
          </a:p>
          <a:p>
            <a:r>
              <a:rPr lang="en-US" sz="2400" dirty="0">
                <a:solidFill>
                  <a:srgbClr val="F79646">
                    <a:lumMod val="20000"/>
                    <a:lumOff val="80000"/>
                  </a:srgbClr>
                </a:solidFill>
                <a:latin typeface="Times New Roman" pitchFamily="18" charset="0"/>
                <a:cs typeface="Times New Roman" pitchFamily="18" charset="0"/>
              </a:rPr>
              <a:t>others feel good (I) 		unimportant to me.	</a:t>
            </a:r>
          </a:p>
          <a:p>
            <a:endParaRPr lang="en-US" sz="2400" dirty="0">
              <a:solidFill>
                <a:srgbClr val="F79646">
                  <a:lumMod val="20000"/>
                  <a:lumOff val="8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669691"/>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b="1" dirty="0">
                <a:solidFill>
                  <a:schemeClr val="accent6">
                    <a:lumMod val="40000"/>
                    <a:lumOff val="60000"/>
                  </a:schemeClr>
                </a:solidFill>
                <a:latin typeface="Times New Roman" pitchFamily="18" charset="0"/>
                <a:cs typeface="Times New Roman" pitchFamily="18" charset="0"/>
              </a:rPr>
              <a:t> Inventory of Callous- Unemotional Trai</a:t>
            </a:r>
            <a:r>
              <a:rPr lang="en-US" sz="3200" b="1" dirty="0">
                <a:solidFill>
                  <a:schemeClr val="accent6">
                    <a:lumMod val="40000"/>
                    <a:lumOff val="60000"/>
                  </a:schemeClr>
                </a:solidFill>
              </a:rPr>
              <a:t>ts</a:t>
            </a:r>
            <a:endParaRPr lang="en-US" sz="3200" dirty="0">
              <a:solidFill>
                <a:schemeClr val="accent6">
                  <a:lumMod val="40000"/>
                  <a:lumOff val="60000"/>
                </a:schemeClr>
              </a:solidFill>
            </a:endParaRPr>
          </a:p>
        </p:txBody>
      </p:sp>
      <p:sp>
        <p:nvSpPr>
          <p:cNvPr id="4" name="Rectangle 3"/>
          <p:cNvSpPr/>
          <p:nvPr/>
        </p:nvSpPr>
        <p:spPr>
          <a:xfrm>
            <a:off x="228600" y="1145095"/>
            <a:ext cx="8839200" cy="338554"/>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fr-FR" sz="1600" dirty="0" err="1">
                <a:solidFill>
                  <a:prstClr val="white"/>
                </a:solidFill>
                <a:latin typeface="Times New Roman" pitchFamily="18" charset="0"/>
                <a:cs typeface="Times New Roman" pitchFamily="18" charset="0"/>
              </a:rPr>
              <a:t>Ciucci</a:t>
            </a:r>
            <a:r>
              <a:rPr lang="fr-FR" sz="1600" dirty="0">
                <a:solidFill>
                  <a:prstClr val="white"/>
                </a:solidFill>
                <a:latin typeface="Times New Roman" pitchFamily="18" charset="0"/>
                <a:cs typeface="Times New Roman" pitchFamily="18" charset="0"/>
              </a:rPr>
              <a:t> et al., 2013; </a:t>
            </a:r>
            <a:r>
              <a:rPr lang="fr-FR" sz="1600" dirty="0" err="1">
                <a:solidFill>
                  <a:prstClr val="white"/>
                </a:solidFill>
                <a:latin typeface="Times New Roman" pitchFamily="18" charset="0"/>
                <a:cs typeface="Times New Roman" pitchFamily="18" charset="0"/>
              </a:rPr>
              <a:t>Essau</a:t>
            </a:r>
            <a:r>
              <a:rPr lang="fr-FR" sz="1600" dirty="0">
                <a:solidFill>
                  <a:prstClr val="white"/>
                </a:solidFill>
                <a:latin typeface="Times New Roman" pitchFamily="18" charset="0"/>
                <a:cs typeface="Times New Roman" pitchFamily="18" charset="0"/>
              </a:rPr>
              <a:t> et al. 2006; Fanti et al., 2009; Kimonis et al., 2008; Roose et al, 2010 </a:t>
            </a:r>
            <a:endParaRPr lang="en-US" sz="1600" dirty="0">
              <a:solidFill>
                <a:prstClr val="white"/>
              </a:solidFill>
              <a:latin typeface="Times New Roman" pitchFamily="18" charset="0"/>
              <a:cs typeface="Times New Roman" pitchFamily="18" charset="0"/>
            </a:endParaRPr>
          </a:p>
        </p:txBody>
      </p:sp>
      <p:sp>
        <p:nvSpPr>
          <p:cNvPr id="8" name="TextBox 7"/>
          <p:cNvSpPr txBox="1"/>
          <p:nvPr/>
        </p:nvSpPr>
        <p:spPr>
          <a:xfrm>
            <a:off x="419100" y="1905000"/>
            <a:ext cx="8305800" cy="3046988"/>
          </a:xfrm>
          <a:prstGeom prst="rect">
            <a:avLst/>
          </a:prstGeom>
          <a:noFill/>
        </p:spPr>
        <p:txBody>
          <a:bodyPr wrap="square" rtlCol="0">
            <a:spAutoFit/>
          </a:bodyPr>
          <a:lstStyle/>
          <a:p>
            <a:r>
              <a:rPr lang="en-US" sz="2000" dirty="0">
                <a:solidFill>
                  <a:srgbClr val="F79646">
                    <a:lumMod val="40000"/>
                    <a:lumOff val="60000"/>
                  </a:srgbClr>
                </a:solidFill>
                <a:latin typeface="Times New Roman" pitchFamily="18" charset="0"/>
                <a:cs typeface="Times New Roman" pitchFamily="18" charset="0"/>
              </a:rPr>
              <a:t> </a:t>
            </a:r>
            <a:r>
              <a:rPr lang="en-US" sz="2400" dirty="0">
                <a:solidFill>
                  <a:srgbClr val="4BACC6">
                    <a:lumMod val="60000"/>
                    <a:lumOff val="40000"/>
                  </a:srgbClr>
                </a:solidFill>
                <a:latin typeface="Times New Roman" pitchFamily="18" charset="0"/>
                <a:cs typeface="Times New Roman" pitchFamily="18" charset="0"/>
              </a:rPr>
              <a:t>I care about how well I do		</a:t>
            </a:r>
            <a:r>
              <a:rPr lang="en-US" sz="2400" dirty="0">
                <a:solidFill>
                  <a:srgbClr val="F79646">
                    <a:lumMod val="20000"/>
                    <a:lumOff val="80000"/>
                  </a:srgbClr>
                </a:solidFill>
                <a:latin typeface="Times New Roman" pitchFamily="18" charset="0"/>
                <a:cs typeface="Times New Roman" pitchFamily="18" charset="0"/>
              </a:rPr>
              <a:t>I do not care about being on </a:t>
            </a:r>
            <a:endParaRPr lang="en-US" sz="2400" dirty="0">
              <a:solidFill>
                <a:srgbClr val="4BACC6">
                  <a:lumMod val="60000"/>
                  <a:lumOff val="40000"/>
                </a:srgbClr>
              </a:solidFill>
              <a:latin typeface="Times New Roman" pitchFamily="18" charset="0"/>
              <a:cs typeface="Times New Roman" pitchFamily="18" charset="0"/>
            </a:endParaRPr>
          </a:p>
          <a:p>
            <a:r>
              <a:rPr lang="en-US" sz="2400" dirty="0">
                <a:solidFill>
                  <a:srgbClr val="4BACC6">
                    <a:lumMod val="60000"/>
                    <a:lumOff val="40000"/>
                  </a:srgbClr>
                </a:solidFill>
                <a:latin typeface="Times New Roman" pitchFamily="18" charset="0"/>
                <a:cs typeface="Times New Roman" pitchFamily="18" charset="0"/>
              </a:rPr>
              <a:t>at school or work (I)			</a:t>
            </a:r>
            <a:r>
              <a:rPr lang="en-US" sz="2400" dirty="0">
                <a:solidFill>
                  <a:srgbClr val="F79646">
                    <a:lumMod val="20000"/>
                    <a:lumOff val="80000"/>
                  </a:srgbClr>
                </a:solidFill>
                <a:latin typeface="Times New Roman" pitchFamily="18" charset="0"/>
                <a:cs typeface="Times New Roman" pitchFamily="18" charset="0"/>
              </a:rPr>
              <a:t>time.</a:t>
            </a:r>
            <a:endParaRPr lang="en-US" sz="2400" dirty="0">
              <a:solidFill>
                <a:srgbClr val="4BACC6">
                  <a:lumMod val="60000"/>
                  <a:lumOff val="40000"/>
                </a:srgbClr>
              </a:solidFill>
              <a:latin typeface="Times New Roman" pitchFamily="18" charset="0"/>
              <a:cs typeface="Times New Roman" pitchFamily="18" charset="0"/>
            </a:endParaRPr>
          </a:p>
          <a:p>
            <a:endParaRPr lang="en-US" sz="2400" dirty="0">
              <a:solidFill>
                <a:srgbClr val="4BACC6">
                  <a:lumMod val="60000"/>
                  <a:lumOff val="40000"/>
                </a:srgbClr>
              </a:solidFill>
              <a:latin typeface="Times New Roman" pitchFamily="18" charset="0"/>
              <a:cs typeface="Times New Roman" pitchFamily="18" charset="0"/>
            </a:endParaRPr>
          </a:p>
          <a:p>
            <a:r>
              <a:rPr lang="en-US" sz="2400" dirty="0">
                <a:solidFill>
                  <a:srgbClr val="F79646">
                    <a:lumMod val="20000"/>
                    <a:lumOff val="80000"/>
                  </a:srgbClr>
                </a:solidFill>
                <a:latin typeface="Times New Roman" pitchFamily="18" charset="0"/>
                <a:cs typeface="Times New Roman" pitchFamily="18" charset="0"/>
              </a:rPr>
              <a:t>I always try my best (I)		I do not care about doing </a:t>
            </a:r>
          </a:p>
          <a:p>
            <a:r>
              <a:rPr lang="en-US" sz="2400" dirty="0">
                <a:solidFill>
                  <a:srgbClr val="F79646">
                    <a:lumMod val="20000"/>
                    <a:lumOff val="80000"/>
                  </a:srgbClr>
                </a:solidFill>
                <a:latin typeface="Times New Roman" pitchFamily="18" charset="0"/>
                <a:cs typeface="Times New Roman" pitchFamily="18" charset="0"/>
              </a:rPr>
              <a:t>					things well.</a:t>
            </a:r>
          </a:p>
          <a:p>
            <a:r>
              <a:rPr lang="en-US" sz="2400" dirty="0">
                <a:solidFill>
                  <a:srgbClr val="F79646">
                    <a:lumMod val="20000"/>
                    <a:lumOff val="80000"/>
                  </a:srgbClr>
                </a:solidFill>
                <a:latin typeface="Times New Roman" pitchFamily="18" charset="0"/>
                <a:cs typeface="Times New Roman" pitchFamily="18" charset="0"/>
              </a:rPr>
              <a:t>I work hard on everything I do (I)		</a:t>
            </a:r>
          </a:p>
          <a:p>
            <a:r>
              <a:rPr lang="en-US" sz="2400" dirty="0">
                <a:solidFill>
                  <a:srgbClr val="F79646">
                    <a:lumMod val="20000"/>
                    <a:lumOff val="80000"/>
                  </a:srgbClr>
                </a:solidFill>
                <a:latin typeface="Times New Roman" pitchFamily="18" charset="0"/>
                <a:cs typeface="Times New Roman" pitchFamily="18" charset="0"/>
              </a:rPr>
              <a:t>					I do not like putting the time</a:t>
            </a:r>
          </a:p>
          <a:p>
            <a:r>
              <a:rPr lang="en-US" sz="2400" dirty="0">
                <a:solidFill>
                  <a:srgbClr val="F79646">
                    <a:lumMod val="20000"/>
                    <a:lumOff val="80000"/>
                  </a:srgbClr>
                </a:solidFill>
                <a:latin typeface="Times New Roman" pitchFamily="18" charset="0"/>
                <a:cs typeface="Times New Roman" pitchFamily="18" charset="0"/>
              </a:rPr>
              <a:t>					into doing things well. </a:t>
            </a:r>
          </a:p>
        </p:txBody>
      </p:sp>
    </p:spTree>
    <p:extLst>
      <p:ext uri="{BB962C8B-B14F-4D97-AF65-F5344CB8AC3E}">
        <p14:creationId xmlns:p14="http://schemas.microsoft.com/office/powerpoint/2010/main" val="2417394313"/>
      </p:ext>
    </p:extLst>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 Inventory of Callous- Unemotional Traits</a:t>
            </a:r>
            <a:endParaRPr lang="en-US" sz="3600" dirty="0">
              <a:solidFill>
                <a:schemeClr val="accent6">
                  <a:lumMod val="40000"/>
                  <a:lumOff val="60000"/>
                </a:schemeClr>
              </a:solidFill>
              <a:latin typeface="Times New Roman" pitchFamily="18" charset="0"/>
              <a:cs typeface="Times New Roman" pitchFamily="18" charset="0"/>
            </a:endParaRPr>
          </a:p>
        </p:txBody>
      </p:sp>
      <p:sp>
        <p:nvSpPr>
          <p:cNvPr id="4" name="Rectangle 3"/>
          <p:cNvSpPr/>
          <p:nvPr/>
        </p:nvSpPr>
        <p:spPr>
          <a:xfrm>
            <a:off x="533400" y="1388477"/>
            <a:ext cx="8229600" cy="338554"/>
          </a:xfrm>
          <a:prstGeom prst="rect">
            <a:avLst/>
          </a:prstGeom>
          <a:solidFill>
            <a:schemeClr val="tx1">
              <a:lumMod val="65000"/>
              <a:lumOff val="3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20000"/>
              </a:spcBef>
            </a:pPr>
            <a:r>
              <a:rPr lang="en-US" sz="1600" dirty="0" err="1">
                <a:solidFill>
                  <a:prstClr val="white"/>
                </a:solidFill>
                <a:latin typeface="Times New Roman" pitchFamily="18" charset="0"/>
                <a:cs typeface="Times New Roman" pitchFamily="18" charset="0"/>
              </a:rPr>
              <a:t>Ciucci</a:t>
            </a:r>
            <a:r>
              <a:rPr lang="en-US" sz="1600" dirty="0">
                <a:solidFill>
                  <a:prstClr val="white"/>
                </a:solidFill>
                <a:latin typeface="Times New Roman" pitchFamily="18" charset="0"/>
                <a:cs typeface="Times New Roman" pitchFamily="18" charset="0"/>
              </a:rPr>
              <a:t> et al., 2013; </a:t>
            </a:r>
            <a:r>
              <a:rPr lang="en-US" sz="1600" dirty="0" err="1">
                <a:solidFill>
                  <a:prstClr val="white"/>
                </a:solidFill>
                <a:latin typeface="Times New Roman" pitchFamily="18" charset="0"/>
                <a:cs typeface="Times New Roman" pitchFamily="18" charset="0"/>
              </a:rPr>
              <a:t>Essau</a:t>
            </a:r>
            <a:r>
              <a:rPr lang="en-US" sz="1600" dirty="0">
                <a:solidFill>
                  <a:prstClr val="white"/>
                </a:solidFill>
                <a:latin typeface="Times New Roman" pitchFamily="18" charset="0"/>
                <a:cs typeface="Times New Roman" pitchFamily="18" charset="0"/>
              </a:rPr>
              <a:t> et al. 2006; </a:t>
            </a:r>
            <a:r>
              <a:rPr lang="en-US" sz="1600" dirty="0" err="1">
                <a:solidFill>
                  <a:prstClr val="white"/>
                </a:solidFill>
                <a:latin typeface="Times New Roman" pitchFamily="18" charset="0"/>
                <a:cs typeface="Times New Roman" pitchFamily="18" charset="0"/>
              </a:rPr>
              <a:t>Fanti</a:t>
            </a:r>
            <a:r>
              <a:rPr lang="en-US" sz="1600" dirty="0">
                <a:solidFill>
                  <a:prstClr val="white"/>
                </a:solidFill>
                <a:latin typeface="Times New Roman" pitchFamily="18" charset="0"/>
                <a:cs typeface="Times New Roman" pitchFamily="18" charset="0"/>
              </a:rPr>
              <a:t> et al., 2009; Kimonis et al., 2008; Roose et al, 2010</a:t>
            </a:r>
          </a:p>
        </p:txBody>
      </p:sp>
      <p:sp>
        <p:nvSpPr>
          <p:cNvPr id="7" name="TextBox 6"/>
          <p:cNvSpPr txBox="1"/>
          <p:nvPr/>
        </p:nvSpPr>
        <p:spPr>
          <a:xfrm>
            <a:off x="457200" y="2133600"/>
            <a:ext cx="8153400" cy="2677656"/>
          </a:xfrm>
          <a:prstGeom prst="rect">
            <a:avLst/>
          </a:prstGeom>
          <a:noFill/>
        </p:spPr>
        <p:txBody>
          <a:bodyPr wrap="square" rtlCol="0">
            <a:spAutoFit/>
          </a:bodyPr>
          <a:lstStyle/>
          <a:p>
            <a:r>
              <a:rPr lang="en-US" sz="2400" dirty="0">
                <a:solidFill>
                  <a:srgbClr val="F79646">
                    <a:lumMod val="20000"/>
                    <a:lumOff val="80000"/>
                  </a:srgbClr>
                </a:solidFill>
                <a:latin typeface="Times New Roman" pitchFamily="18" charset="0"/>
                <a:cs typeface="Times New Roman" pitchFamily="18" charset="0"/>
              </a:rPr>
              <a:t>I express my feelings openly (I) 	</a:t>
            </a:r>
            <a:r>
              <a:rPr lang="en-US" sz="2400" dirty="0">
                <a:solidFill>
                  <a:srgbClr val="1F497D">
                    <a:lumMod val="40000"/>
                    <a:lumOff val="60000"/>
                  </a:srgbClr>
                </a:solidFill>
                <a:latin typeface="Times New Roman" pitchFamily="18" charset="0"/>
                <a:cs typeface="Times New Roman" pitchFamily="18" charset="0"/>
              </a:rPr>
              <a:t>I do not show my emotions </a:t>
            </a:r>
          </a:p>
          <a:p>
            <a:endParaRPr lang="en-US" sz="2400" dirty="0">
              <a:solidFill>
                <a:srgbClr val="F79646">
                  <a:lumMod val="20000"/>
                  <a:lumOff val="80000"/>
                </a:srgbClr>
              </a:solidFill>
              <a:latin typeface="Times New Roman" pitchFamily="18" charset="0"/>
              <a:cs typeface="Times New Roman" pitchFamily="18" charset="0"/>
            </a:endParaRPr>
          </a:p>
          <a:p>
            <a:r>
              <a:rPr lang="en-US" sz="2400" dirty="0">
                <a:solidFill>
                  <a:srgbClr val="F79646">
                    <a:lumMod val="20000"/>
                    <a:lumOff val="80000"/>
                  </a:srgbClr>
                </a:solidFill>
                <a:latin typeface="Times New Roman" pitchFamily="18" charset="0"/>
                <a:cs typeface="Times New Roman" pitchFamily="18" charset="0"/>
              </a:rPr>
              <a:t>I am very expressive and		I hide my feelings from</a:t>
            </a:r>
          </a:p>
          <a:p>
            <a:r>
              <a:rPr lang="en-US" sz="2400" dirty="0">
                <a:solidFill>
                  <a:srgbClr val="F79646">
                    <a:lumMod val="20000"/>
                    <a:lumOff val="80000"/>
                  </a:srgbClr>
                </a:solidFill>
                <a:latin typeface="Times New Roman" pitchFamily="18" charset="0"/>
                <a:cs typeface="Times New Roman" pitchFamily="18" charset="0"/>
              </a:rPr>
              <a:t>emotional (I)				others</a:t>
            </a:r>
          </a:p>
          <a:p>
            <a:r>
              <a:rPr lang="en-US" sz="2400" dirty="0">
                <a:solidFill>
                  <a:srgbClr val="F79646">
                    <a:lumMod val="20000"/>
                    <a:lumOff val="80000"/>
                  </a:srgbClr>
                </a:solidFill>
                <a:latin typeface="Times New Roman" pitchFamily="18" charset="0"/>
                <a:cs typeface="Times New Roman" pitchFamily="18" charset="0"/>
              </a:rPr>
              <a:t>	</a:t>
            </a:r>
          </a:p>
          <a:p>
            <a:r>
              <a:rPr lang="en-US" sz="2400" dirty="0">
                <a:solidFill>
                  <a:srgbClr val="F79646">
                    <a:lumMod val="20000"/>
                    <a:lumOff val="80000"/>
                  </a:srgbClr>
                </a:solidFill>
                <a:latin typeface="Times New Roman" pitchFamily="18" charset="0"/>
                <a:cs typeface="Times New Roman" pitchFamily="18" charset="0"/>
              </a:rPr>
              <a:t>It is easy for others to tell		I do not let my feelings</a:t>
            </a:r>
          </a:p>
          <a:p>
            <a:r>
              <a:rPr lang="en-US" sz="2400" dirty="0">
                <a:solidFill>
                  <a:srgbClr val="F79646">
                    <a:lumMod val="20000"/>
                    <a:lumOff val="80000"/>
                  </a:srgbClr>
                </a:solidFill>
                <a:latin typeface="Times New Roman" pitchFamily="18" charset="0"/>
                <a:cs typeface="Times New Roman" pitchFamily="18" charset="0"/>
              </a:rPr>
              <a:t>how I am feeling (I) 			control me.</a:t>
            </a:r>
          </a:p>
        </p:txBody>
      </p:sp>
    </p:spTree>
    <p:extLst>
      <p:ext uri="{BB962C8B-B14F-4D97-AF65-F5344CB8AC3E}">
        <p14:creationId xmlns:p14="http://schemas.microsoft.com/office/powerpoint/2010/main" val="348156992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773502"/>
            <a:ext cx="8763000" cy="1470025"/>
          </a:xfrm>
        </p:spPr>
        <p:txBody>
          <a:bodyPr/>
          <a:lstStyle/>
          <a:p>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Summary of Reliability and Validity</a:t>
            </a:r>
          </a:p>
        </p:txBody>
      </p:sp>
      <p:sp>
        <p:nvSpPr>
          <p:cNvPr id="9" name="Content Placeholder 2"/>
          <p:cNvSpPr txBox="1">
            <a:spLocks/>
          </p:cNvSpPr>
          <p:nvPr/>
        </p:nvSpPr>
        <p:spPr>
          <a:xfrm>
            <a:off x="511175" y="2895600"/>
            <a:ext cx="8382000" cy="381000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342900">
              <a:buFont typeface="Wingdings" pitchFamily="2" charset="2"/>
              <a:buChar char="§"/>
            </a:pPr>
            <a:r>
              <a:rPr kumimoji="0" lang="en-US" sz="44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Translated into 28 languages </a:t>
            </a:r>
            <a:r>
              <a:rPr lang="en-US" sz="4400" dirty="0">
                <a:solidFill>
                  <a:srgbClr val="7030A0"/>
                </a:solidFill>
                <a:latin typeface="Times New Roman" pitchFamily="18" charset="0"/>
                <a:cs typeface="Times New Roman" pitchFamily="18" charset="0"/>
              </a:rPr>
              <a:t>(https://faculty.lsu.edu/pfricklab)</a:t>
            </a:r>
          </a:p>
          <a:p>
            <a:pPr marL="800100" lvl="2" indent="0">
              <a:buNone/>
            </a:pPr>
            <a:endParaRPr lang="en-US" sz="4400" dirty="0">
              <a:solidFill>
                <a:srgbClr val="7030A0"/>
              </a:solidFill>
              <a:latin typeface="Times New Roman" pitchFamily="18" charset="0"/>
              <a:cs typeface="Times New Roman" pitchFamily="18" charset="0"/>
            </a:endParaRPr>
          </a:p>
          <a:p>
            <a:pPr lvl="2" indent="-342900">
              <a:buFont typeface="Wingdings" pitchFamily="2" charset="2"/>
              <a:buChar char="§"/>
            </a:pPr>
            <a:r>
              <a:rPr lang="en-US" sz="4400" dirty="0">
                <a:solidFill>
                  <a:srgbClr val="7030A0"/>
                </a:solidFill>
                <a:latin typeface="Times New Roman" pitchFamily="18" charset="0"/>
                <a:cs typeface="Times New Roman" pitchFamily="18" charset="0"/>
              </a:rPr>
              <a:t>Used in over 300 published studies (https://faculty.lsu.edu/pfricklab/)</a:t>
            </a:r>
          </a:p>
          <a:p>
            <a:pPr lvl="2" indent="-342900">
              <a:buFont typeface="Wingdings" pitchFamily="2" charset="2"/>
              <a:buChar char="§"/>
            </a:pPr>
            <a:endParaRPr lang="en-US" sz="4400" dirty="0">
              <a:solidFill>
                <a:srgbClr val="7030A0"/>
              </a:solidFill>
              <a:latin typeface="Times New Roman" panose="02020603050405020304" pitchFamily="18" charset="0"/>
              <a:cs typeface="Times New Roman" panose="02020603050405020304" pitchFamily="18" charset="0"/>
            </a:endParaRPr>
          </a:p>
          <a:p>
            <a:pPr lvl="2" indent="-342900">
              <a:buFont typeface="Wingdings" pitchFamily="2" charset="2"/>
              <a:buChar char="§"/>
            </a:pPr>
            <a:r>
              <a:rPr lang="en-US" sz="4400" dirty="0">
                <a:solidFill>
                  <a:srgbClr val="7030A0"/>
                </a:solidFill>
                <a:latin typeface="Times New Roman" panose="02020603050405020304" pitchFamily="18" charset="0"/>
                <a:cs typeface="Times New Roman" panose="02020603050405020304" pitchFamily="18" charset="0"/>
              </a:rPr>
              <a:t>Meta analyses of 75 papers with 115 samples and 27,947 participants (Cardinale &amp; Marsh, 2020) </a:t>
            </a:r>
          </a:p>
          <a:p>
            <a:pPr lvl="3" indent="-342900"/>
            <a:r>
              <a:rPr lang="en-US" sz="3600" dirty="0">
                <a:solidFill>
                  <a:srgbClr val="7030A0"/>
                </a:solidFill>
                <a:latin typeface="Times New Roman" panose="02020603050405020304" pitchFamily="18" charset="0"/>
                <a:cs typeface="Times New Roman" panose="02020603050405020304" pitchFamily="18" charset="0"/>
              </a:rPr>
              <a:t>Alpha = .83 (n=27,327)</a:t>
            </a:r>
          </a:p>
          <a:p>
            <a:pPr lvl="3" indent="-342900"/>
            <a:r>
              <a:rPr lang="en-US" sz="3600" dirty="0">
                <a:solidFill>
                  <a:srgbClr val="7030A0"/>
                </a:solidFill>
                <a:latin typeface="Times New Roman" panose="02020603050405020304" pitchFamily="18" charset="0"/>
                <a:cs typeface="Times New Roman" panose="02020603050405020304" pitchFamily="18" charset="0"/>
              </a:rPr>
              <a:t>Correlation with Affective Dimension of psychopathy - </a:t>
            </a:r>
            <a:r>
              <a:rPr lang="en-US" sz="3600" i="1" dirty="0">
                <a:solidFill>
                  <a:srgbClr val="7030A0"/>
                </a:solidFill>
                <a:latin typeface="Times New Roman" panose="02020603050405020304" pitchFamily="18" charset="0"/>
                <a:cs typeface="Times New Roman" panose="02020603050405020304" pitchFamily="18" charset="0"/>
              </a:rPr>
              <a:t>r=</a:t>
            </a:r>
            <a:r>
              <a:rPr lang="en-US" sz="3600" dirty="0">
                <a:solidFill>
                  <a:srgbClr val="7030A0"/>
                </a:solidFill>
                <a:latin typeface="Times New Roman" panose="02020603050405020304" pitchFamily="18" charset="0"/>
                <a:cs typeface="Times New Roman" panose="02020603050405020304" pitchFamily="18" charset="0"/>
              </a:rPr>
              <a:t>.46 (n =7,050)</a:t>
            </a:r>
          </a:p>
          <a:p>
            <a:pPr lvl="3" indent="-342900"/>
            <a:r>
              <a:rPr lang="en-US" sz="3600" dirty="0">
                <a:solidFill>
                  <a:srgbClr val="7030A0"/>
                </a:solidFill>
                <a:latin typeface="Times New Roman" panose="02020603050405020304" pitchFamily="18" charset="0"/>
                <a:cs typeface="Times New Roman" panose="02020603050405020304" pitchFamily="18" charset="0"/>
              </a:rPr>
              <a:t>Correlation with externalizing - </a:t>
            </a:r>
            <a:r>
              <a:rPr lang="en-US" sz="3600" i="1" dirty="0">
                <a:solidFill>
                  <a:srgbClr val="7030A0"/>
                </a:solidFill>
                <a:latin typeface="Times New Roman" panose="02020603050405020304" pitchFamily="18" charset="0"/>
                <a:cs typeface="Times New Roman" panose="02020603050405020304" pitchFamily="18" charset="0"/>
              </a:rPr>
              <a:t>r=.</a:t>
            </a:r>
            <a:r>
              <a:rPr lang="en-US" sz="3600" dirty="0">
                <a:solidFill>
                  <a:srgbClr val="7030A0"/>
                </a:solidFill>
                <a:latin typeface="Times New Roman" panose="02020603050405020304" pitchFamily="18" charset="0"/>
                <a:cs typeface="Times New Roman" panose="02020603050405020304" pitchFamily="18" charset="0"/>
              </a:rPr>
              <a:t>34 (n=13,899</a:t>
            </a:r>
            <a:r>
              <a:rPr lang="en-US" sz="3600" i="1" dirty="0">
                <a:solidFill>
                  <a:srgbClr val="7030A0"/>
                </a:solidFill>
                <a:latin typeface="Times New Roman" panose="02020603050405020304" pitchFamily="18" charset="0"/>
                <a:cs typeface="Times New Roman" panose="02020603050405020304" pitchFamily="18" charset="0"/>
              </a:rPr>
              <a:t>)</a:t>
            </a:r>
          </a:p>
          <a:p>
            <a:pPr lvl="3" indent="-342900"/>
            <a:r>
              <a:rPr lang="en-US" sz="3600" dirty="0">
                <a:solidFill>
                  <a:srgbClr val="7030A0"/>
                </a:solidFill>
                <a:latin typeface="Times New Roman" panose="02020603050405020304" pitchFamily="18" charset="0"/>
                <a:cs typeface="Times New Roman" panose="02020603050405020304" pitchFamily="18" charset="0"/>
              </a:rPr>
              <a:t>Correlation with empathy - </a:t>
            </a:r>
            <a:r>
              <a:rPr lang="en-US" sz="3600" i="1" dirty="0">
                <a:solidFill>
                  <a:srgbClr val="7030A0"/>
                </a:solidFill>
                <a:latin typeface="Times New Roman" panose="02020603050405020304" pitchFamily="18" charset="0"/>
                <a:cs typeface="Times New Roman" panose="02020603050405020304" pitchFamily="18" charset="0"/>
              </a:rPr>
              <a:t>r=</a:t>
            </a:r>
            <a:r>
              <a:rPr lang="en-US" sz="3600" dirty="0">
                <a:solidFill>
                  <a:srgbClr val="7030A0"/>
                </a:solidFill>
                <a:latin typeface="Times New Roman" panose="02020603050405020304" pitchFamily="18" charset="0"/>
                <a:cs typeface="Times New Roman" panose="02020603050405020304" pitchFamily="18" charset="0"/>
              </a:rPr>
              <a:t>-.42 (n=2,575)</a:t>
            </a:r>
          </a:p>
          <a:p>
            <a:pPr lvl="3" indent="-342900"/>
            <a:endParaRPr lang="en-US" sz="1600" dirty="0">
              <a:solidFill>
                <a:srgbClr val="7030A0"/>
              </a:solidFill>
              <a:latin typeface="Times New Roman" panose="02020603050405020304" pitchFamily="18" charset="0"/>
              <a:cs typeface="Times New Roman" panose="02020603050405020304" pitchFamily="18" charset="0"/>
            </a:endParaRPr>
          </a:p>
          <a:p>
            <a:pPr lvl="3" indent="-342900"/>
            <a:endParaRPr lang="en-US" sz="16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93990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28600" y="1191944"/>
            <a:ext cx="9090025" cy="3048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pPr>
            <a:r>
              <a:rPr lang="en-US" sz="2400" dirty="0">
                <a:solidFill>
                  <a:srgbClr val="875092"/>
                </a:solidFill>
                <a:latin typeface="Times New Roman" pitchFamily="18" charset="0"/>
                <a:cs typeface="Times New Roman" pitchFamily="18" charset="0"/>
              </a:rPr>
              <a:t>Ray, Frick, Thornton, Steinberg, and </a:t>
            </a:r>
            <a:r>
              <a:rPr lang="en-US" sz="2400" dirty="0" err="1">
                <a:solidFill>
                  <a:srgbClr val="875092"/>
                </a:solidFill>
                <a:latin typeface="Times New Roman" pitchFamily="18" charset="0"/>
                <a:cs typeface="Times New Roman" pitchFamily="18" charset="0"/>
              </a:rPr>
              <a:t>Cauffman</a:t>
            </a:r>
            <a:r>
              <a:rPr lang="en-US" sz="2400" dirty="0">
                <a:solidFill>
                  <a:srgbClr val="875092"/>
                </a:solidFill>
                <a:latin typeface="Times New Roman" pitchFamily="18" charset="0"/>
                <a:cs typeface="Times New Roman" pitchFamily="18" charset="0"/>
              </a:rPr>
              <a:t>, 2015</a:t>
            </a:r>
          </a:p>
        </p:txBody>
      </p:sp>
      <p:sp>
        <p:nvSpPr>
          <p:cNvPr id="2054" name="Title 2"/>
          <p:cNvSpPr>
            <a:spLocks noGrp="1"/>
          </p:cNvSpPr>
          <p:nvPr>
            <p:ph type="ctrTitle"/>
          </p:nvPr>
        </p:nvSpPr>
        <p:spPr>
          <a:xfrm>
            <a:off x="0" y="-5938"/>
            <a:ext cx="8763000" cy="1470025"/>
          </a:xfrm>
        </p:spPr>
        <p:txBody>
          <a:bodyPr/>
          <a:lstStyle/>
          <a:p>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Item Analysis of the ICU</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95" y="1905000"/>
            <a:ext cx="4578899" cy="251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4394" y="1937658"/>
            <a:ext cx="4222460" cy="245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4800" y="4724400"/>
            <a:ext cx="8652506" cy="1938992"/>
          </a:xfrm>
          <a:prstGeom prst="rect">
            <a:avLst/>
          </a:prstGeom>
          <a:noFill/>
        </p:spPr>
        <p:txBody>
          <a:bodyPr wrap="square" rtlCol="0">
            <a:spAutoFit/>
          </a:bodyPr>
          <a:lstStyle/>
          <a:p>
            <a:r>
              <a:rPr lang="en-US" sz="2000" dirty="0">
                <a:solidFill>
                  <a:srgbClr val="875092"/>
                </a:solidFill>
                <a:latin typeface="Times New Roman" panose="02020603050405020304" pitchFamily="18" charset="0"/>
                <a:cs typeface="Times New Roman" panose="02020603050405020304" pitchFamily="18" charset="0"/>
              </a:rPr>
              <a:t>Positive – “I do not care who I hurt to get what I want” .</a:t>
            </a:r>
          </a:p>
          <a:p>
            <a:endParaRPr lang="en-US" sz="2000" dirty="0">
              <a:solidFill>
                <a:srgbClr val="875092"/>
              </a:solidFill>
              <a:latin typeface="Times New Roman" panose="02020603050405020304" pitchFamily="18" charset="0"/>
              <a:cs typeface="Times New Roman" panose="02020603050405020304" pitchFamily="18" charset="0"/>
            </a:endParaRPr>
          </a:p>
          <a:p>
            <a:r>
              <a:rPr lang="en-US" sz="2000" dirty="0">
                <a:solidFill>
                  <a:srgbClr val="875092"/>
                </a:solidFill>
                <a:latin typeface="Times New Roman" panose="02020603050405020304" pitchFamily="18" charset="0"/>
                <a:cs typeface="Times New Roman" panose="02020603050405020304" pitchFamily="18" charset="0"/>
              </a:rPr>
              <a:t>Negative – “I am concerned about the feelings of others”</a:t>
            </a:r>
          </a:p>
          <a:p>
            <a:endParaRPr lang="en-US" sz="2000" dirty="0">
              <a:solidFill>
                <a:srgbClr val="875092"/>
              </a:solidFill>
              <a:latin typeface="Times New Roman" panose="02020603050405020304" pitchFamily="18" charset="0"/>
              <a:cs typeface="Times New Roman" panose="02020603050405020304" pitchFamily="18" charset="0"/>
            </a:endParaRPr>
          </a:p>
          <a:p>
            <a:r>
              <a:rPr lang="en-US" sz="2000" dirty="0">
                <a:solidFill>
                  <a:srgbClr val="875092"/>
                </a:solidFill>
                <a:latin typeface="Times New Roman" panose="02020603050405020304" pitchFamily="18" charset="0"/>
                <a:cs typeface="Times New Roman" panose="02020603050405020304" pitchFamily="18" charset="0"/>
              </a:rPr>
              <a:t>Ratings - 1 = “Not at all true”; 2 = “Somewhat true”; 3 = “Very true”; 4 = “Definitely true”</a:t>
            </a:r>
          </a:p>
        </p:txBody>
      </p:sp>
    </p:spTree>
    <p:extLst>
      <p:ext uri="{BB962C8B-B14F-4D97-AF65-F5344CB8AC3E}">
        <p14:creationId xmlns:p14="http://schemas.microsoft.com/office/powerpoint/2010/main" val="281441058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1523999"/>
            <a:ext cx="9144000" cy="3651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2400" b="1" dirty="0">
                <a:solidFill>
                  <a:srgbClr val="7030A0"/>
                </a:solidFill>
                <a:latin typeface="Times New Roman" pitchFamily="18" charset="0"/>
                <a:ea typeface="ＭＳ Ｐゴシック" charset="-128"/>
                <a:cs typeface="Times New Roman" pitchFamily="18" charset="0"/>
              </a:rPr>
              <a:t>American Psychiatric Association, 2013</a:t>
            </a:r>
            <a:endParaRPr lang="en-US" dirty="0">
              <a:solidFill>
                <a:srgbClr val="FFFFFF"/>
              </a:solidFill>
              <a:ea typeface="ＭＳ Ｐゴシック" charset="-128"/>
            </a:endParaRPr>
          </a:p>
        </p:txBody>
      </p:sp>
      <p:sp>
        <p:nvSpPr>
          <p:cNvPr id="2054" name="Title 2"/>
          <p:cNvSpPr>
            <a:spLocks noGrp="1"/>
          </p:cNvSpPr>
          <p:nvPr>
            <p:ph type="ctrTitle"/>
          </p:nvPr>
        </p:nvSpPr>
        <p:spPr>
          <a:xfrm>
            <a:off x="167640" y="228600"/>
            <a:ext cx="8763000" cy="1470025"/>
          </a:xfrm>
        </p:spPr>
        <p:txBody>
          <a:bodyPr/>
          <a:lstStyle/>
          <a:p>
            <a:r>
              <a:rPr lang="en-US" sz="3600" dirty="0">
                <a:solidFill>
                  <a:srgbClr val="7030A0"/>
                </a:solidFill>
                <a:latin typeface="Times New Roman" pitchFamily="18" charset="0"/>
                <a:ea typeface="+mj-ea"/>
                <a:cs typeface="Times New Roman" pitchFamily="18" charset="0"/>
              </a:rPr>
              <a:t>Specifier for Conduct Disorder  in the DSM-5:  </a:t>
            </a:r>
            <a:r>
              <a:rPr lang="en-US" sz="3600" b="1" dirty="0">
                <a:solidFill>
                  <a:srgbClr val="7030A0"/>
                </a:solidFill>
                <a:latin typeface="Times New Roman" pitchFamily="18" charset="0"/>
                <a:ea typeface="+mj-ea"/>
                <a:cs typeface="Times New Roman" pitchFamily="18" charset="0"/>
              </a:rPr>
              <a:t>“with Limited Prosocial Emotions”</a:t>
            </a:r>
            <a:endParaRPr lang="en-US" altLang="en-US" sz="3200" b="1"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7" name="Content Placeholder 2"/>
          <p:cNvSpPr txBox="1">
            <a:spLocks/>
          </p:cNvSpPr>
          <p:nvPr/>
        </p:nvSpPr>
        <p:spPr bwMode="auto">
          <a:xfrm>
            <a:off x="381000" y="1981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charset="-128"/>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61963" lvl="1" indent="-4763" algn="l"/>
            <a:r>
              <a:rPr lang="en-US" sz="2400" dirty="0">
                <a:solidFill>
                  <a:srgbClr val="7030A0"/>
                </a:solidFill>
                <a:latin typeface="Times New Roman" pitchFamily="18" charset="0"/>
                <a:cs typeface="Times New Roman" pitchFamily="18" charset="0"/>
              </a:rPr>
              <a:t>To qualify for this specifier, a person must have displayed  at least </a:t>
            </a:r>
            <a:r>
              <a:rPr lang="en-US" sz="2400" b="1" dirty="0">
                <a:solidFill>
                  <a:srgbClr val="CC66FF"/>
                </a:solidFill>
                <a:latin typeface="Times New Roman" pitchFamily="18" charset="0"/>
                <a:cs typeface="Times New Roman" pitchFamily="18" charset="0"/>
              </a:rPr>
              <a:t>two</a:t>
            </a:r>
            <a:r>
              <a:rPr lang="en-US" sz="2400" dirty="0">
                <a:solidFill>
                  <a:srgbClr val="CC66FF"/>
                </a:solidFill>
                <a:latin typeface="Times New Roman" pitchFamily="18" charset="0"/>
                <a:cs typeface="Times New Roman" pitchFamily="18" charset="0"/>
              </a:rPr>
              <a:t> </a:t>
            </a:r>
            <a:r>
              <a:rPr lang="en-US" sz="2400" dirty="0">
                <a:solidFill>
                  <a:srgbClr val="7030A0"/>
                </a:solidFill>
                <a:latin typeface="Times New Roman" pitchFamily="18" charset="0"/>
                <a:cs typeface="Times New Roman" pitchFamily="18" charset="0"/>
              </a:rPr>
              <a:t>of the following characteristics </a:t>
            </a:r>
            <a:r>
              <a:rPr lang="en-US" sz="2400" b="1" dirty="0">
                <a:solidFill>
                  <a:srgbClr val="CC66FF"/>
                </a:solidFill>
                <a:latin typeface="Times New Roman" pitchFamily="18" charset="0"/>
                <a:cs typeface="Times New Roman" pitchFamily="18" charset="0"/>
              </a:rPr>
              <a:t>persistently</a:t>
            </a:r>
            <a:r>
              <a:rPr lang="en-US" sz="2400" dirty="0">
                <a:solidFill>
                  <a:srgbClr val="7030A0"/>
                </a:solidFill>
                <a:latin typeface="Times New Roman" pitchFamily="18" charset="0"/>
                <a:cs typeface="Times New Roman" pitchFamily="18" charset="0"/>
              </a:rPr>
              <a:t> over at least </a:t>
            </a:r>
            <a:r>
              <a:rPr lang="en-US" sz="2400" b="1" dirty="0">
                <a:solidFill>
                  <a:srgbClr val="CC66FF"/>
                </a:solidFill>
                <a:latin typeface="Times New Roman" pitchFamily="18" charset="0"/>
                <a:cs typeface="Times New Roman" pitchFamily="18" charset="0"/>
              </a:rPr>
              <a:t>12 months </a:t>
            </a:r>
            <a:r>
              <a:rPr lang="en-US" sz="2400" dirty="0">
                <a:solidFill>
                  <a:srgbClr val="7030A0"/>
                </a:solidFill>
                <a:latin typeface="Times New Roman" pitchFamily="18" charset="0"/>
                <a:cs typeface="Times New Roman" pitchFamily="18" charset="0"/>
              </a:rPr>
              <a:t>and in </a:t>
            </a:r>
            <a:r>
              <a:rPr lang="en-US" sz="2400" b="1" dirty="0">
                <a:solidFill>
                  <a:srgbClr val="CC66FF"/>
                </a:solidFill>
                <a:latin typeface="Times New Roman" pitchFamily="18" charset="0"/>
                <a:cs typeface="Times New Roman" pitchFamily="18" charset="0"/>
              </a:rPr>
              <a:t>multiple relationships and  settings</a:t>
            </a:r>
            <a:r>
              <a:rPr lang="en-US" sz="2400" b="1" dirty="0">
                <a:solidFill>
                  <a:srgbClr val="7030A0"/>
                </a:solidFill>
                <a:latin typeface="Times New Roman" pitchFamily="18" charset="0"/>
                <a:cs typeface="Times New Roman" pitchFamily="18" charset="0"/>
              </a:rPr>
              <a:t>.  </a:t>
            </a:r>
            <a:r>
              <a:rPr lang="en-US" sz="2400" dirty="0">
                <a:solidFill>
                  <a:srgbClr val="7030A0"/>
                </a:solidFill>
                <a:latin typeface="Times New Roman" pitchFamily="18" charset="0"/>
                <a:cs typeface="Times New Roman" pitchFamily="18" charset="0"/>
              </a:rPr>
              <a:t>These characteristics reflect the individual’s typical pattern of interpersonal and emotional functioning over this period and not just occasional occurrences in some situations.  To assess the criteria for the specifier, </a:t>
            </a:r>
            <a:r>
              <a:rPr lang="en-US" sz="2400" b="1" dirty="0">
                <a:solidFill>
                  <a:srgbClr val="CC66FF"/>
                </a:solidFill>
                <a:latin typeface="Times New Roman" pitchFamily="18" charset="0"/>
                <a:cs typeface="Times New Roman" pitchFamily="18" charset="0"/>
              </a:rPr>
              <a:t>multiple information sources are necessary. </a:t>
            </a:r>
            <a:r>
              <a:rPr lang="en-US" sz="2400" dirty="0">
                <a:solidFill>
                  <a:srgbClr val="7030A0"/>
                </a:solidFill>
                <a:latin typeface="Times New Roman" pitchFamily="18" charset="0"/>
                <a:cs typeface="Times New Roman" pitchFamily="18" charset="0"/>
              </a:rPr>
              <a:t> In addition to the individual’s self-report, it is necessary to consider  reports by others who have known the individual for extended  periods of time (e.g., parents, teachers, co-workers, extended  family members,  peers). </a:t>
            </a: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3792054"/>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353568" y="19050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Influence of Item Difficulty on Scale Interpretation</a:t>
            </a:r>
            <a:b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 </a:t>
            </a:r>
          </a:p>
        </p:txBody>
      </p:sp>
      <p:sp>
        <p:nvSpPr>
          <p:cNvPr id="9" name="Content Placeholder 2"/>
          <p:cNvSpPr txBox="1">
            <a:spLocks/>
          </p:cNvSpPr>
          <p:nvPr/>
        </p:nvSpPr>
        <p:spPr>
          <a:xfrm>
            <a:off x="403224" y="2955203"/>
            <a:ext cx="7445375" cy="3570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342900">
              <a:buFont typeface="Wingdings" pitchFamily="2" charset="2"/>
              <a:buChar char="§"/>
            </a:pPr>
            <a:r>
              <a:rPr lang="en-US" sz="2000" dirty="0">
                <a:solidFill>
                  <a:srgbClr val="7030A0"/>
                </a:solidFill>
                <a:latin typeface="Times New Roman" pitchFamily="18" charset="0"/>
                <a:cs typeface="Times New Roman" pitchFamily="18" charset="0"/>
              </a:rPr>
              <a:t>Leads to a factor structure highly influenced by method variance.</a:t>
            </a:r>
          </a:p>
          <a:p>
            <a:pPr lvl="2" indent="-342900"/>
            <a:r>
              <a:rPr lang="en-US" sz="2000" dirty="0">
                <a:solidFill>
                  <a:srgbClr val="7030A0"/>
                </a:solidFill>
                <a:latin typeface="Times New Roman" pitchFamily="18" charset="0"/>
                <a:cs typeface="Times New Roman" pitchFamily="18" charset="0"/>
              </a:rPr>
              <a:t>Not really a “callous” and an “uncaring” dimension</a:t>
            </a:r>
          </a:p>
          <a:p>
            <a:pPr marL="800100" lvl="2" indent="0">
              <a:buNone/>
            </a:pPr>
            <a:endParaRPr lang="en-US" sz="2000" dirty="0">
              <a:solidFill>
                <a:srgbClr val="7030A0"/>
              </a:solidFill>
              <a:latin typeface="Times New Roman" pitchFamily="18" charset="0"/>
              <a:cs typeface="Times New Roman" pitchFamily="18" charset="0"/>
            </a:endParaRPr>
          </a:p>
          <a:p>
            <a:pPr marL="857250" lvl="1" indent="-457200">
              <a:buFont typeface="Wingdings" panose="05000000000000000000" pitchFamily="2" charset="2"/>
              <a:buChar char="§"/>
            </a:pPr>
            <a:r>
              <a:rPr lang="en-US" sz="2000" dirty="0">
                <a:solidFill>
                  <a:srgbClr val="7030A0"/>
                </a:solidFill>
                <a:latin typeface="Times New Roman" pitchFamily="18" charset="0"/>
                <a:cs typeface="Times New Roman" pitchFamily="18" charset="0"/>
              </a:rPr>
              <a:t>Positive items discriminate best in more antisocial samples and negative items discriminate best in normative samples.</a:t>
            </a:r>
          </a:p>
          <a:p>
            <a:pPr marL="400050" lvl="1" indent="0">
              <a:buNone/>
            </a:pPr>
            <a:endParaRPr lang="en-US" sz="2000" dirty="0">
              <a:solidFill>
                <a:srgbClr val="7030A0"/>
              </a:solidFill>
              <a:latin typeface="Times New Roman" pitchFamily="18" charset="0"/>
              <a:cs typeface="Times New Roman" pitchFamily="18" charset="0"/>
            </a:endParaRPr>
          </a:p>
          <a:p>
            <a:pPr marL="857250" lvl="1" indent="-457200">
              <a:buFont typeface="Wingdings" panose="05000000000000000000" pitchFamily="2" charset="2"/>
              <a:buChar char="§"/>
            </a:pPr>
            <a:r>
              <a:rPr lang="en-US" sz="2000" dirty="0">
                <a:solidFill>
                  <a:srgbClr val="7030A0"/>
                </a:solidFill>
                <a:latin typeface="Times New Roman" pitchFamily="18" charset="0"/>
                <a:cs typeface="Times New Roman" pitchFamily="18" charset="0"/>
              </a:rPr>
              <a:t>When using individual items, different cut-scores are needed to equate severity of positive and negative items</a:t>
            </a:r>
            <a:endParaRPr lang="en-US" dirty="0">
              <a:solidFill>
                <a:srgbClr val="7030A0"/>
              </a:solidFill>
              <a:latin typeface="Times New Roman" pitchFamily="18" charset="0"/>
              <a:cs typeface="Times New Roman" pitchFamily="18" charset="0"/>
            </a:endParaRPr>
          </a:p>
          <a:p>
            <a:pPr lvl="2" indent="-342900">
              <a:buFont typeface="Wingdings" pitchFamily="2" charset="2"/>
              <a:buChar char="§"/>
            </a:pPr>
            <a:endParaRPr lang="en-US"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1002397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73" y="30480"/>
            <a:ext cx="9166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52400" y="1642308"/>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228600" y="166974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Concerns about the Unemotional Scale</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(Cardinale &amp; Marsh, 2020) </a:t>
            </a:r>
            <a:br>
              <a:rPr lang="en-US" altLang="en-US" sz="24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 </a:t>
            </a:r>
          </a:p>
        </p:txBody>
      </p:sp>
      <p:sp>
        <p:nvSpPr>
          <p:cNvPr id="9" name="Content Placeholder 2"/>
          <p:cNvSpPr txBox="1">
            <a:spLocks/>
          </p:cNvSpPr>
          <p:nvPr/>
        </p:nvSpPr>
        <p:spPr>
          <a:xfrm>
            <a:off x="1143000" y="2743200"/>
            <a:ext cx="7516813" cy="3570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342900">
              <a:buFont typeface="Wingdings" pitchFamily="2" charset="2"/>
              <a:buChar char="§"/>
            </a:pPr>
            <a:r>
              <a:rPr lang="en-US" sz="1800" dirty="0">
                <a:solidFill>
                  <a:srgbClr val="7030A0"/>
                </a:solidFill>
                <a:latin typeface="Times New Roman" pitchFamily="18" charset="0"/>
                <a:cs typeface="Times New Roman" pitchFamily="18" charset="0"/>
              </a:rPr>
              <a:t>Alpha = .71 (n=26,844)</a:t>
            </a:r>
          </a:p>
          <a:p>
            <a:pPr lvl="2" indent="-342900">
              <a:buFont typeface="Wingdings" pitchFamily="2" charset="2"/>
              <a:buChar char="§"/>
            </a:pPr>
            <a:endParaRPr lang="en-US" sz="1800" dirty="0">
              <a:solidFill>
                <a:srgbClr val="7030A0"/>
              </a:solidFill>
              <a:latin typeface="Times New Roman" pitchFamily="18" charset="0"/>
              <a:cs typeface="Times New Roman" pitchFamily="18" charset="0"/>
            </a:endParaRPr>
          </a:p>
          <a:p>
            <a:pPr lvl="1" indent="-342900">
              <a:buFont typeface="Wingdings" pitchFamily="2" charset="2"/>
              <a:buChar char="§"/>
            </a:pPr>
            <a:r>
              <a:rPr lang="en-US" sz="1800" dirty="0">
                <a:solidFill>
                  <a:srgbClr val="7030A0"/>
                </a:solidFill>
                <a:latin typeface="Times New Roman" pitchFamily="18" charset="0"/>
                <a:cs typeface="Times New Roman" pitchFamily="18" charset="0"/>
              </a:rPr>
              <a:t>Inter-correlations</a:t>
            </a:r>
          </a:p>
          <a:p>
            <a:pPr lvl="3" indent="-342900">
              <a:buFont typeface="Wingdings" pitchFamily="2" charset="2"/>
              <a:buChar char="ü"/>
            </a:pPr>
            <a:r>
              <a:rPr lang="en-US" sz="1800" dirty="0">
                <a:solidFill>
                  <a:srgbClr val="7030A0"/>
                </a:solidFill>
                <a:latin typeface="Times New Roman" pitchFamily="18" charset="0"/>
                <a:cs typeface="Times New Roman" pitchFamily="18" charset="0"/>
              </a:rPr>
              <a:t>Callous = .24 (n=18,988)</a:t>
            </a:r>
          </a:p>
          <a:p>
            <a:pPr lvl="3" indent="-342900">
              <a:buFont typeface="Wingdings" pitchFamily="2" charset="2"/>
              <a:buChar char="ü"/>
            </a:pPr>
            <a:r>
              <a:rPr lang="en-US" sz="1800" dirty="0">
                <a:solidFill>
                  <a:srgbClr val="7030A0"/>
                </a:solidFill>
                <a:latin typeface="Times New Roman" pitchFamily="18" charset="0"/>
                <a:cs typeface="Times New Roman" pitchFamily="18" charset="0"/>
              </a:rPr>
              <a:t>Uncaring = .30 (n=18,988)</a:t>
            </a:r>
          </a:p>
          <a:p>
            <a:pPr lvl="3" indent="-342900">
              <a:buFont typeface="Wingdings" pitchFamily="2" charset="2"/>
              <a:buChar char="ü"/>
            </a:pPr>
            <a:endParaRPr lang="en-US" sz="1800" dirty="0">
              <a:solidFill>
                <a:srgbClr val="7030A0"/>
              </a:solidFill>
              <a:latin typeface="Times New Roman" pitchFamily="18" charset="0"/>
              <a:cs typeface="Times New Roman" pitchFamily="18" charset="0"/>
            </a:endParaRPr>
          </a:p>
          <a:p>
            <a:pPr marL="514350" lvl="1" indent="-342900">
              <a:spcBef>
                <a:spcPts val="0"/>
              </a:spcBef>
              <a:buFont typeface="Wingdings" panose="05000000000000000000" pitchFamily="2" charset="2"/>
              <a:buChar char="§"/>
            </a:pPr>
            <a:r>
              <a:rPr lang="en-US" sz="2200" dirty="0">
                <a:solidFill>
                  <a:srgbClr val="7030A0"/>
                </a:solidFill>
                <a:latin typeface="Times New Roman" pitchFamily="18" charset="0"/>
                <a:cs typeface="Times New Roman" pitchFamily="18" charset="0"/>
              </a:rPr>
              <a:t> </a:t>
            </a:r>
            <a:r>
              <a:rPr lang="en-US" sz="1800" dirty="0">
                <a:solidFill>
                  <a:srgbClr val="7030A0"/>
                </a:solidFill>
                <a:latin typeface="Times New Roman" pitchFamily="18" charset="0"/>
                <a:cs typeface="Times New Roman" pitchFamily="18" charset="0"/>
              </a:rPr>
              <a:t>Correlations with antisocial behavior</a:t>
            </a:r>
          </a:p>
          <a:p>
            <a:pPr marL="1371600" lvl="3" indent="-342900">
              <a:spcBef>
                <a:spcPts val="0"/>
              </a:spcBef>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Externalizing = .05 (n = 19,942) vs .35 and .25</a:t>
            </a:r>
          </a:p>
          <a:p>
            <a:pPr marL="1371600" lvl="3" indent="-342900">
              <a:spcBef>
                <a:spcPts val="0"/>
              </a:spcBef>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Proactive aggression = .06 (n=3,642) vs .44 and .33</a:t>
            </a:r>
          </a:p>
          <a:p>
            <a:pPr marL="1257300" lvl="3" indent="0">
              <a:spcBef>
                <a:spcPts val="0"/>
              </a:spcBef>
              <a:buNone/>
            </a:pPr>
            <a:endParaRPr lang="en-US" sz="1800" dirty="0">
              <a:solidFill>
                <a:srgbClr val="7030A0"/>
              </a:solidFill>
              <a:latin typeface="Times New Roman" pitchFamily="18" charset="0"/>
              <a:cs typeface="Times New Roman" pitchFamily="18" charset="0"/>
            </a:endParaRPr>
          </a:p>
          <a:p>
            <a:pPr marL="514350" lvl="1" indent="-342900">
              <a:spcBef>
                <a:spcPts val="0"/>
              </a:spcBef>
              <a:buFont typeface="Wingdings" panose="05000000000000000000" pitchFamily="2" charset="2"/>
              <a:buChar char="§"/>
            </a:pPr>
            <a:r>
              <a:rPr lang="en-US" sz="1800" dirty="0">
                <a:solidFill>
                  <a:srgbClr val="7030A0"/>
                </a:solidFill>
                <a:latin typeface="Times New Roman" pitchFamily="18" charset="0"/>
                <a:cs typeface="Times New Roman" pitchFamily="18" charset="0"/>
              </a:rPr>
              <a:t>Other Correlations </a:t>
            </a:r>
          </a:p>
          <a:p>
            <a:pPr marL="1371600" lvl="3" indent="-342900">
              <a:spcBef>
                <a:spcPts val="0"/>
              </a:spcBef>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Empathy = -.22 (n=3,592) vs. -.25 and -.35</a:t>
            </a:r>
          </a:p>
          <a:p>
            <a:pPr lvl="2" indent="-342900">
              <a:buFont typeface="Wingdings" panose="05000000000000000000" pitchFamily="2" charset="2"/>
              <a:buChar char="§"/>
            </a:pPr>
            <a:endParaRPr lang="en-US" sz="1800" dirty="0">
              <a:solidFill>
                <a:srgbClr val="7030A0"/>
              </a:solidFill>
              <a:latin typeface="Times New Roman" pitchFamily="18" charset="0"/>
              <a:cs typeface="Times New Roman" pitchFamily="18" charset="0"/>
            </a:endParaRPr>
          </a:p>
          <a:p>
            <a:pPr marL="1257300" lvl="3" indent="0">
              <a:buNone/>
            </a:pPr>
            <a:endParaRPr lang="en-US" sz="18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368493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 calcmode="lin" valueType="num">
                                      <p:cBhvr additive="base">
                                        <p:cTn id="2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 calcmode="lin" valueType="num">
                                      <p:cBhvr additive="base">
                                        <p:cTn id="4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anim calcmode="lin" valueType="num">
                                      <p:cBhvr additive="base">
                                        <p:cTn id="45"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8415" y="1468989"/>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Increasing Divergence from Antisocial Behavior </a:t>
            </a:r>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 </a:t>
            </a:r>
          </a:p>
        </p:txBody>
      </p:sp>
      <p:pic>
        <p:nvPicPr>
          <p:cNvPr id="2" name="Picture 1"/>
          <p:cNvPicPr>
            <a:picLocks noChangeAspect="1"/>
          </p:cNvPicPr>
          <p:nvPr/>
        </p:nvPicPr>
        <p:blipFill>
          <a:blip r:embed="rId4"/>
          <a:stretch>
            <a:fillRect/>
          </a:stretch>
        </p:blipFill>
        <p:spPr>
          <a:xfrm>
            <a:off x="1689152" y="2435099"/>
            <a:ext cx="5674256" cy="1306087"/>
          </a:xfrm>
          <a:prstGeom prst="rect">
            <a:avLst/>
          </a:prstGeom>
        </p:spPr>
      </p:pic>
      <p:pic>
        <p:nvPicPr>
          <p:cNvPr id="3" name="Picture 2"/>
          <p:cNvPicPr>
            <a:picLocks noChangeAspect="1"/>
          </p:cNvPicPr>
          <p:nvPr/>
        </p:nvPicPr>
        <p:blipFill>
          <a:blip r:embed="rId5"/>
          <a:stretch>
            <a:fillRect/>
          </a:stretch>
        </p:blipFill>
        <p:spPr>
          <a:xfrm>
            <a:off x="169649" y="3605454"/>
            <a:ext cx="8974351" cy="3178440"/>
          </a:xfrm>
          <a:prstGeom prst="rect">
            <a:avLst/>
          </a:prstGeom>
        </p:spPr>
      </p:pic>
    </p:spTree>
    <p:extLst>
      <p:ext uri="{BB962C8B-B14F-4D97-AF65-F5344CB8AC3E}">
        <p14:creationId xmlns:p14="http://schemas.microsoft.com/office/powerpoint/2010/main" val="38481554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2"/>
          <p:cNvSpPr>
            <a:spLocks noGrp="1"/>
          </p:cNvSpPr>
          <p:nvPr>
            <p:ph type="ctrTitle"/>
          </p:nvPr>
        </p:nvSpPr>
        <p:spPr>
          <a:xfrm>
            <a:off x="-30480" y="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Establishing Clinical Cut-offs </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(Kemp et al., 2021) </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 </a:t>
            </a:r>
          </a:p>
        </p:txBody>
      </p:sp>
      <p:sp>
        <p:nvSpPr>
          <p:cNvPr id="9" name="Content Placeholder 2"/>
          <p:cNvSpPr txBox="1">
            <a:spLocks/>
          </p:cNvSpPr>
          <p:nvPr/>
        </p:nvSpPr>
        <p:spPr>
          <a:xfrm>
            <a:off x="-228600" y="838200"/>
            <a:ext cx="7516813" cy="3570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342900">
              <a:buFont typeface="Wingdings" panose="05000000000000000000" pitchFamily="2" charset="2"/>
              <a:buChar char="§"/>
            </a:pPr>
            <a:r>
              <a:rPr lang="en-US" sz="1800" dirty="0">
                <a:solidFill>
                  <a:srgbClr val="7030A0"/>
                </a:solidFill>
                <a:latin typeface="Times New Roman" pitchFamily="18" charset="0"/>
                <a:cs typeface="Times New Roman" pitchFamily="18" charset="0"/>
              </a:rPr>
              <a:t>Normative </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Community samples from Belgium, Cyprus, Germany, and Italy</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T- scores for girls ages 11-14 (N = 1,475) and 15-17 (N = 833) and boys ages 11-14 (N = 1,444) and 15-17 (N = 931) (https://faculty.lsu.edu/pfricklab/)</a:t>
            </a:r>
          </a:p>
          <a:p>
            <a:pPr lvl="2" indent="-342900">
              <a:buFont typeface="Wingdings" panose="05000000000000000000" pitchFamily="2" charset="2"/>
              <a:buChar char="§"/>
            </a:pPr>
            <a:r>
              <a:rPr lang="en-US" sz="1800" dirty="0">
                <a:solidFill>
                  <a:srgbClr val="7030A0"/>
                </a:solidFill>
                <a:latin typeface="Times New Roman" pitchFamily="18" charset="0"/>
                <a:cs typeface="Times New Roman" pitchFamily="18" charset="0"/>
              </a:rPr>
              <a:t>Empirical using RIOC (Kemp et al, 2021) </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Self-report - Predicting aggression, delinquency, gun use, and arrests in sample of 1216 arrested male adolescents over 5 years</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Self, parent, and teacher - Predicting conduct problems and peer nominations of social preference and being mean in 289 school children ages 8 to 15 years.</a:t>
            </a:r>
          </a:p>
          <a:p>
            <a:pPr marL="1085850" lvl="2" indent="-285750">
              <a:buFont typeface="Wingdings" panose="05000000000000000000" pitchFamily="2" charset="2"/>
              <a:buChar char="§"/>
            </a:pPr>
            <a:r>
              <a:rPr lang="en-US" sz="1800" dirty="0">
                <a:solidFill>
                  <a:srgbClr val="7030A0"/>
                </a:solidFill>
                <a:latin typeface="Times New Roman" pitchFamily="18" charset="0"/>
                <a:cs typeface="Times New Roman" pitchFamily="18" charset="0"/>
              </a:rPr>
              <a:t>Rational </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Positive items  “very true” or “definitely true”</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Negative items “not at all true”</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Two or more of six items reach threshold</a:t>
            </a:r>
          </a:p>
          <a:p>
            <a:pPr lvl="3" indent="-342900">
              <a:buFont typeface="Wingdings" panose="05000000000000000000" pitchFamily="2" charset="2"/>
              <a:buChar char="ü"/>
            </a:pPr>
            <a:r>
              <a:rPr lang="en-US" sz="1800" dirty="0">
                <a:solidFill>
                  <a:srgbClr val="7030A0"/>
                </a:solidFill>
                <a:latin typeface="Times New Roman" pitchFamily="18" charset="0"/>
                <a:cs typeface="Times New Roman" pitchFamily="18" charset="0"/>
              </a:rPr>
              <a:t>At least two domains positive </a:t>
            </a:r>
          </a:p>
        </p:txBody>
      </p:sp>
    </p:spTree>
    <p:extLst>
      <p:ext uri="{BB962C8B-B14F-4D97-AF65-F5344CB8AC3E}">
        <p14:creationId xmlns:p14="http://schemas.microsoft.com/office/powerpoint/2010/main" val="2760431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8" end="8"/>
                                            </p:txEl>
                                          </p:spTgt>
                                        </p:tgtEl>
                                        <p:attrNameLst>
                                          <p:attrName>style.visibility</p:attrName>
                                        </p:attrNameLst>
                                      </p:cBhvr>
                                      <p:to>
                                        <p:strVal val="visible"/>
                                      </p:to>
                                    </p:set>
                                    <p:anim calcmode="lin" valueType="num">
                                      <p:cBhvr additive="base">
                                        <p:cTn id="5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9" end="9"/>
                                            </p:txEl>
                                          </p:spTgt>
                                        </p:tgtEl>
                                        <p:attrNameLst>
                                          <p:attrName>style.visibility</p:attrName>
                                        </p:attrNameLst>
                                      </p:cBhvr>
                                      <p:to>
                                        <p:strVal val="visible"/>
                                      </p:to>
                                    </p:set>
                                    <p:anim calcmode="lin" valueType="num">
                                      <p:cBhvr additive="base">
                                        <p:cTn id="61"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anim calcmode="lin" valueType="num">
                                      <p:cBhvr additive="base">
                                        <p:cTn id="67"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Comparison of Cutoff Methods in Justice Sample</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(Kemp et al., 2021)</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1600200" y="3241500"/>
            <a:ext cx="6172200" cy="2856355"/>
          </a:xfrm>
          <a:prstGeom prst="rect">
            <a:avLst/>
          </a:prstGeom>
        </p:spPr>
      </p:pic>
    </p:spTree>
    <p:extLst>
      <p:ext uri="{BB962C8B-B14F-4D97-AF65-F5344CB8AC3E}">
        <p14:creationId xmlns:p14="http://schemas.microsoft.com/office/powerpoint/2010/main" val="2580950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Comparison of Cutoff Methods in School Sample</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(Kemp et al., 2021)</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0" y="3200400"/>
            <a:ext cx="9144000" cy="4172926"/>
          </a:xfrm>
          <a:prstGeom prst="rect">
            <a:avLst/>
          </a:prstGeom>
        </p:spPr>
      </p:pic>
    </p:spTree>
    <p:extLst>
      <p:ext uri="{BB962C8B-B14F-4D97-AF65-F5344CB8AC3E}">
        <p14:creationId xmlns:p14="http://schemas.microsoft.com/office/powerpoint/2010/main" val="2000368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52400" y="4582687"/>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457200" y="2242952"/>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Range of Cut-Scores </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400" dirty="0">
                <a:solidFill>
                  <a:srgbClr val="7030A0"/>
                </a:solidFill>
                <a:latin typeface="Times New Roman" panose="02020603050405020304" pitchFamily="18" charset="0"/>
                <a:ea typeface="ＭＳ Ｐゴシック" pitchFamily="34" charset="-128"/>
                <a:cs typeface="Times New Roman" panose="02020603050405020304" pitchFamily="18" charset="0"/>
              </a:rPr>
              <a:t>(Kemp et al ) </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rPr>
              <a:t> </a:t>
            </a:r>
          </a:p>
        </p:txBody>
      </p:sp>
      <p:sp>
        <p:nvSpPr>
          <p:cNvPr id="9" name="Content Placeholder 2"/>
          <p:cNvSpPr txBox="1">
            <a:spLocks/>
          </p:cNvSpPr>
          <p:nvPr/>
        </p:nvSpPr>
        <p:spPr>
          <a:xfrm>
            <a:off x="1905000" y="3429000"/>
            <a:ext cx="7516813" cy="35707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342900">
              <a:buFont typeface="Wingdings" panose="05000000000000000000" pitchFamily="2" charset="2"/>
              <a:buChar char="§"/>
            </a:pPr>
            <a:r>
              <a:rPr lang="en-US" dirty="0">
                <a:solidFill>
                  <a:srgbClr val="7030A0"/>
                </a:solidFill>
                <a:latin typeface="Times New Roman" pitchFamily="18" charset="0"/>
                <a:cs typeface="Times New Roman" pitchFamily="18" charset="0"/>
              </a:rPr>
              <a:t>Self Report </a:t>
            </a:r>
          </a:p>
          <a:p>
            <a:pPr lvl="3" indent="-342900">
              <a:buFont typeface="Wingdings" pitchFamily="2" charset="2"/>
              <a:buChar char="ü"/>
            </a:pPr>
            <a:r>
              <a:rPr lang="en-US" dirty="0">
                <a:solidFill>
                  <a:srgbClr val="7030A0"/>
                </a:solidFill>
                <a:latin typeface="Times New Roman" pitchFamily="18" charset="0"/>
                <a:cs typeface="Times New Roman" pitchFamily="18" charset="0"/>
              </a:rPr>
              <a:t>24 – 37</a:t>
            </a:r>
          </a:p>
          <a:p>
            <a:pPr lvl="2" indent="-342900">
              <a:buFont typeface="Wingdings" panose="05000000000000000000" pitchFamily="2" charset="2"/>
              <a:buChar char="§"/>
            </a:pPr>
            <a:r>
              <a:rPr lang="en-US" dirty="0">
                <a:solidFill>
                  <a:srgbClr val="7030A0"/>
                </a:solidFill>
                <a:latin typeface="Times New Roman" pitchFamily="18" charset="0"/>
                <a:cs typeface="Times New Roman" pitchFamily="18" charset="0"/>
              </a:rPr>
              <a:t>Parent Report</a:t>
            </a:r>
          </a:p>
          <a:p>
            <a:pPr lvl="3" indent="-342900">
              <a:buFont typeface="Wingdings" panose="05000000000000000000" pitchFamily="2" charset="2"/>
              <a:buChar char="ü"/>
            </a:pPr>
            <a:r>
              <a:rPr lang="en-US" dirty="0">
                <a:solidFill>
                  <a:srgbClr val="7030A0"/>
                </a:solidFill>
                <a:latin typeface="Times New Roman" pitchFamily="18" charset="0"/>
                <a:cs typeface="Times New Roman" pitchFamily="18" charset="0"/>
              </a:rPr>
              <a:t>21-30</a:t>
            </a:r>
          </a:p>
          <a:p>
            <a:pPr lvl="2" indent="-342900">
              <a:buFont typeface="Wingdings" panose="05000000000000000000" pitchFamily="2" charset="2"/>
              <a:buChar char="§"/>
            </a:pPr>
            <a:r>
              <a:rPr lang="en-US" dirty="0">
                <a:solidFill>
                  <a:srgbClr val="7030A0"/>
                </a:solidFill>
                <a:latin typeface="Times New Roman" pitchFamily="18" charset="0"/>
                <a:cs typeface="Times New Roman" pitchFamily="18" charset="0"/>
              </a:rPr>
              <a:t>Teacher Report</a:t>
            </a:r>
          </a:p>
          <a:p>
            <a:pPr lvl="3" indent="-342900">
              <a:buFont typeface="Wingdings" panose="05000000000000000000" pitchFamily="2" charset="2"/>
              <a:buChar char="ü"/>
            </a:pPr>
            <a:r>
              <a:rPr lang="en-US" dirty="0">
                <a:solidFill>
                  <a:srgbClr val="7030A0"/>
                </a:solidFill>
                <a:latin typeface="Times New Roman" pitchFamily="18" charset="0"/>
                <a:cs typeface="Times New Roman" pitchFamily="18" charset="0"/>
              </a:rPr>
              <a:t>35-46</a:t>
            </a:r>
          </a:p>
        </p:txBody>
      </p:sp>
    </p:spTree>
    <p:extLst>
      <p:ext uri="{BB962C8B-B14F-4D97-AF65-F5344CB8AC3E}">
        <p14:creationId xmlns:p14="http://schemas.microsoft.com/office/powerpoint/2010/main" val="4029096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 calcmode="lin" valueType="num">
                                      <p:cBhvr additive="base">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Comparison of Cutoff Methods in School Sample</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(Kemp et al., 2021)</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27432" y="3027350"/>
            <a:ext cx="9144000" cy="4172926"/>
          </a:xfrm>
          <a:prstGeom prst="rect">
            <a:avLst/>
          </a:prstGeom>
        </p:spPr>
      </p:pic>
    </p:spTree>
    <p:extLst>
      <p:ext uri="{BB962C8B-B14F-4D97-AF65-F5344CB8AC3E}">
        <p14:creationId xmlns:p14="http://schemas.microsoft.com/office/powerpoint/2010/main" val="1843638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Use of Different Informants</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a:t>
            </a:r>
            <a:r>
              <a:rPr lang="en-US" altLang="en-US" sz="3200" dirty="0" err="1">
                <a:solidFill>
                  <a:srgbClr val="7030A0"/>
                </a:solidFill>
                <a:latin typeface="Times New Roman" panose="02020603050405020304" pitchFamily="18" charset="0"/>
                <a:ea typeface="ＭＳ Ｐゴシック" pitchFamily="34" charset="-128"/>
                <a:cs typeface="Times New Roman" panose="02020603050405020304" pitchFamily="18" charset="0"/>
              </a:rPr>
              <a:t>Matlasz</a:t>
            </a: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 et al., 2021)</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478280" y="3429000"/>
            <a:ext cx="6096000" cy="3824456"/>
          </a:xfrm>
          <a:prstGeom prst="rect">
            <a:avLst/>
          </a:prstGeom>
        </p:spPr>
      </p:pic>
    </p:spTree>
    <p:extLst>
      <p:ext uri="{BB962C8B-B14F-4D97-AF65-F5344CB8AC3E}">
        <p14:creationId xmlns:p14="http://schemas.microsoft.com/office/powerpoint/2010/main" val="1396273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228600" y="16002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Use of Different Informants</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a:t>
            </a:r>
            <a:r>
              <a:rPr lang="en-US" altLang="en-US" sz="3200" dirty="0" err="1">
                <a:solidFill>
                  <a:srgbClr val="7030A0"/>
                </a:solidFill>
                <a:latin typeface="Times New Roman" panose="02020603050405020304" pitchFamily="18" charset="0"/>
                <a:ea typeface="ＭＳ Ｐゴシック" pitchFamily="34" charset="-128"/>
                <a:cs typeface="Times New Roman" panose="02020603050405020304" pitchFamily="18" charset="0"/>
              </a:rPr>
              <a:t>Matlasz</a:t>
            </a: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 et al., 2021)</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447800" y="2895600"/>
            <a:ext cx="6596762" cy="4075373"/>
          </a:xfrm>
          <a:prstGeom prst="rect">
            <a:avLst/>
          </a:prstGeom>
        </p:spPr>
      </p:pic>
    </p:spTree>
    <p:extLst>
      <p:ext uri="{BB962C8B-B14F-4D97-AF65-F5344CB8AC3E}">
        <p14:creationId xmlns:p14="http://schemas.microsoft.com/office/powerpoint/2010/main" val="2689187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7640" y="1524000"/>
            <a:ext cx="9296400" cy="3810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defTabSz="457200" fontAlgn="base">
              <a:spcBef>
                <a:spcPct val="0"/>
              </a:spcBef>
              <a:spcAft>
                <a:spcPct val="0"/>
              </a:spcAft>
              <a:defRPr/>
            </a:pPr>
            <a:r>
              <a:rPr lang="en-US" sz="2400" b="1">
                <a:solidFill>
                  <a:srgbClr val="7030A0"/>
                </a:solidFill>
                <a:latin typeface="Times New Roman" pitchFamily="18" charset="0"/>
                <a:ea typeface="ＭＳ Ｐゴシック" charset="-128"/>
                <a:cs typeface="Times New Roman" pitchFamily="18" charset="0"/>
              </a:rPr>
              <a:t>American Psychiatric Association, 2013</a:t>
            </a:r>
            <a:endParaRPr lang="en-US" dirty="0">
              <a:solidFill>
                <a:srgbClr val="FFFFFF"/>
              </a:solidFill>
              <a:ea typeface="ＭＳ Ｐゴシック" charset="-128"/>
            </a:endParaRPr>
          </a:p>
        </p:txBody>
      </p:sp>
      <p:sp>
        <p:nvSpPr>
          <p:cNvPr id="2054" name="Title 2"/>
          <p:cNvSpPr>
            <a:spLocks noGrp="1"/>
          </p:cNvSpPr>
          <p:nvPr>
            <p:ph type="ctrTitle"/>
          </p:nvPr>
        </p:nvSpPr>
        <p:spPr>
          <a:xfrm>
            <a:off x="167640" y="228600"/>
            <a:ext cx="8763000" cy="1470025"/>
          </a:xfrm>
        </p:spPr>
        <p:txBody>
          <a:bodyPr/>
          <a:lstStyle/>
          <a:p>
            <a:r>
              <a:rPr lang="en-US" sz="3600" dirty="0">
                <a:solidFill>
                  <a:srgbClr val="7030A0"/>
                </a:solidFill>
                <a:latin typeface="Times New Roman" pitchFamily="18" charset="0"/>
                <a:ea typeface="+mj-ea"/>
                <a:cs typeface="Times New Roman" pitchFamily="18" charset="0"/>
              </a:rPr>
              <a:t>Specifier for Conduct Disorder  in the DSM-5:  </a:t>
            </a:r>
            <a:r>
              <a:rPr lang="en-US" sz="3600" b="1" dirty="0">
                <a:solidFill>
                  <a:srgbClr val="7030A0"/>
                </a:solidFill>
                <a:latin typeface="Times New Roman" pitchFamily="18" charset="0"/>
                <a:ea typeface="+mj-ea"/>
                <a:cs typeface="Times New Roman" pitchFamily="18" charset="0"/>
              </a:rPr>
              <a:t>“with Limited Prosocial Emotions”</a:t>
            </a:r>
            <a:endParaRPr lang="en-US" altLang="en-US" sz="3200" b="1"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Content Placeholder 2"/>
          <p:cNvSpPr txBox="1">
            <a:spLocks/>
          </p:cNvSpPr>
          <p:nvPr/>
        </p:nvSpPr>
        <p:spPr>
          <a:xfrm>
            <a:off x="167640" y="2133600"/>
            <a:ext cx="844296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a:ln>
                  <a:noFill/>
                </a:ln>
                <a:solidFill>
                  <a:srgbClr val="CC66FF"/>
                </a:solidFill>
                <a:effectLst/>
                <a:uLnTx/>
                <a:uFillTx/>
                <a:latin typeface="Times New Roman" pitchFamily="18" charset="0"/>
                <a:ea typeface="+mn-ea"/>
                <a:cs typeface="Times New Roman" pitchFamily="18" charset="0"/>
              </a:rPr>
              <a:t>Lack of Remorse or Guilt</a:t>
            </a:r>
            <a:r>
              <a:rPr kumimoji="0" lang="en-US" sz="2000" b="0" i="1" u="none" strike="noStrike" kern="1200" cap="none" spc="0" normalizeH="0" baseline="0" noProof="0" dirty="0">
                <a:ln>
                  <a:noFill/>
                </a:ln>
                <a:solidFill>
                  <a:srgbClr val="CC66FF"/>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Does not feel bad or guilty when he/she does something wrong (exclude  remorse when expressed only when caught and/or facing punishment). The individual shows a general lack of concern about the negative consequences of his or her actions.   For example, the individual is not remorseful after hurting someone or does not care about the consequences of breaking rules..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a:ln>
                  <a:noFill/>
                </a:ln>
                <a:solidFill>
                  <a:srgbClr val="CC66FF"/>
                </a:solidFill>
                <a:effectLst/>
                <a:uLnTx/>
                <a:uFillTx/>
                <a:latin typeface="Times New Roman" pitchFamily="18" charset="0"/>
                <a:ea typeface="+mn-ea"/>
                <a:cs typeface="Times New Roman" pitchFamily="18" charset="0"/>
              </a:rPr>
              <a:t>Callous-Lack of Empathy</a:t>
            </a:r>
            <a:r>
              <a:rPr kumimoji="0" lang="en-US" sz="2000" b="0"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Disregards and is unconcerned about the feelings of others.  The individual is described as cold and uncaring.  The person appears more concerned about the effects of his or her actions on him or herself, rather than their effects on others, even when they result in substantial harm to others</a:t>
            </a:r>
            <a:r>
              <a:rPr kumimoji="0" lang="en-US" sz="2000" b="0" i="1"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 </a:t>
            </a:r>
            <a:endParaRPr kumimoji="0" lang="en-US" sz="2000" b="0" i="0" u="none" strike="noStrike" kern="1200" cap="none" spc="0" normalizeH="0" baseline="0" noProof="0" dirty="0">
              <a:ln>
                <a:noFill/>
              </a:ln>
              <a:solidFill>
                <a:srgbClr val="7030A0"/>
              </a:solidFill>
              <a:effectLst/>
              <a:uLnTx/>
              <a:uFillTx/>
              <a:latin typeface="Calibri"/>
              <a:ea typeface="+mn-ea"/>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a:ln>
                <a:noFill/>
              </a:ln>
              <a:solidFill>
                <a:srgbClr val="7030A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80459351"/>
      </p:ext>
    </p:extLst>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799" y="4648199"/>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36525" y="2597519"/>
            <a:ext cx="8763000" cy="1470025"/>
          </a:xfrm>
        </p:spPr>
        <p:txBody>
          <a:bodyPr/>
          <a:lstStyle/>
          <a:p>
            <a:r>
              <a:rPr lang="en-US" sz="4800" dirty="0">
                <a:solidFill>
                  <a:srgbClr val="7030A0"/>
                </a:solidFill>
                <a:latin typeface="Times New Roman" pitchFamily="18" charset="0"/>
                <a:cs typeface="Times New Roman" pitchFamily="18" charset="0"/>
              </a:rPr>
              <a:t>B. Clinical Assessment of Prosocial Emotions, Version 1.1 (CAPE) </a:t>
            </a:r>
            <a:endParaRPr lang="en-US" altLang="en-US" sz="4800" dirty="0">
              <a:solidFill>
                <a:srgbClr val="7030A0"/>
              </a:solidFill>
              <a:ea typeface="ＭＳ Ｐゴシック" pitchFamily="34" charset="-128"/>
            </a:endParaRPr>
          </a:p>
        </p:txBody>
      </p:sp>
    </p:spTree>
    <p:extLst>
      <p:ext uri="{BB962C8B-B14F-4D97-AF65-F5344CB8AC3E}">
        <p14:creationId xmlns:p14="http://schemas.microsoft.com/office/powerpoint/2010/main" val="609263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Basics of CAPE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600200"/>
            <a:ext cx="8229600" cy="5410200"/>
          </a:xfrm>
        </p:spPr>
        <p:txBody>
          <a:bodyPr>
            <a:normAutofit/>
          </a:bodyPr>
          <a:lstStyle/>
          <a:p>
            <a:pPr lvl="0"/>
            <a:r>
              <a:rPr lang="en-US" sz="2800" dirty="0">
                <a:latin typeface="Times New Roman" pitchFamily="18" charset="0"/>
                <a:cs typeface="Times New Roman" pitchFamily="18" charset="0"/>
              </a:rPr>
              <a:t>Designed for ages 3 to 21</a:t>
            </a:r>
          </a:p>
          <a:p>
            <a:pPr lvl="0"/>
            <a:endParaRPr lang="en-US" sz="2800" dirty="0">
              <a:latin typeface="Times New Roman" pitchFamily="18" charset="0"/>
              <a:cs typeface="Times New Roman" pitchFamily="18" charset="0"/>
            </a:endParaRPr>
          </a:p>
          <a:p>
            <a:pPr lvl="0"/>
            <a:r>
              <a:rPr lang="en-US" sz="2800" dirty="0">
                <a:solidFill>
                  <a:prstClr val="white"/>
                </a:solidFill>
                <a:latin typeface="Times New Roman" pitchFamily="18" charset="0"/>
                <a:cs typeface="Times New Roman" pitchFamily="18" charset="0"/>
              </a:rPr>
              <a:t>Designed to guide a </a:t>
            </a:r>
            <a:r>
              <a:rPr lang="en-US" sz="2800" dirty="0">
                <a:solidFill>
                  <a:srgbClr val="FFFF00"/>
                </a:solidFill>
                <a:latin typeface="Times New Roman" pitchFamily="18" charset="0"/>
                <a:cs typeface="Times New Roman" pitchFamily="18" charset="0"/>
              </a:rPr>
              <a:t>clinical assessment </a:t>
            </a:r>
            <a:r>
              <a:rPr lang="en-US" sz="2800" dirty="0">
                <a:solidFill>
                  <a:prstClr val="white"/>
                </a:solidFill>
                <a:latin typeface="Times New Roman" pitchFamily="18" charset="0"/>
                <a:cs typeface="Times New Roman" pitchFamily="18" charset="0"/>
              </a:rPr>
              <a:t> of the DSM-5 </a:t>
            </a:r>
            <a:r>
              <a:rPr lang="en-US" sz="2800" dirty="0" err="1">
                <a:solidFill>
                  <a:prstClr val="white"/>
                </a:solidFill>
                <a:latin typeface="Times New Roman" pitchFamily="18" charset="0"/>
                <a:cs typeface="Times New Roman" pitchFamily="18" charset="0"/>
              </a:rPr>
              <a:t>specifier</a:t>
            </a:r>
            <a:r>
              <a:rPr lang="en-US" sz="2800" dirty="0">
                <a:solidFill>
                  <a:prstClr val="white"/>
                </a:solidFill>
                <a:latin typeface="Times New Roman" pitchFamily="18" charset="0"/>
                <a:cs typeface="Times New Roman" pitchFamily="18" charset="0"/>
              </a:rPr>
              <a:t> “with Limited </a:t>
            </a:r>
            <a:r>
              <a:rPr lang="en-US" sz="2800" dirty="0" err="1">
                <a:solidFill>
                  <a:prstClr val="white"/>
                </a:solidFill>
                <a:latin typeface="Times New Roman" pitchFamily="18" charset="0"/>
                <a:cs typeface="Times New Roman" pitchFamily="18" charset="0"/>
              </a:rPr>
              <a:t>Prosocial</a:t>
            </a:r>
            <a:r>
              <a:rPr lang="en-US" sz="2800" dirty="0">
                <a:solidFill>
                  <a:prstClr val="white"/>
                </a:solidFill>
                <a:latin typeface="Times New Roman" pitchFamily="18" charset="0"/>
                <a:cs typeface="Times New Roman" pitchFamily="18" charset="0"/>
              </a:rPr>
              <a:t> Emotions”</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Does not assess Conduct Disorder  </a:t>
            </a:r>
          </a:p>
          <a:p>
            <a:endParaRPr lang="en-US" sz="28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32481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Becoming CAPE-able</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229600" cy="5410200"/>
          </a:xfrm>
        </p:spPr>
        <p:txBody>
          <a:bodyPr>
            <a:normAutofit lnSpcReduction="10000"/>
          </a:bodyPr>
          <a:lstStyle/>
          <a:p>
            <a:r>
              <a:rPr lang="en-US" sz="2800" dirty="0">
                <a:latin typeface="Times New Roman" pitchFamily="18" charset="0"/>
                <a:cs typeface="Times New Roman" pitchFamily="18" charset="0"/>
              </a:rPr>
              <a:t>Standard Training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Part I.  Research on Callous-Unemotional Traits </a:t>
            </a:r>
          </a:p>
          <a:p>
            <a:pPr lvl="1"/>
            <a:r>
              <a:rPr lang="en-US" sz="2400" dirty="0">
                <a:latin typeface="Times New Roman" pitchFamily="18" charset="0"/>
                <a:cs typeface="Times New Roman" pitchFamily="18" charset="0"/>
              </a:rPr>
              <a:t>What are callous-unemotional traits?</a:t>
            </a:r>
          </a:p>
          <a:p>
            <a:pPr lvl="1"/>
            <a:r>
              <a:rPr lang="en-US" sz="2400" dirty="0">
                <a:latin typeface="Times New Roman" pitchFamily="18" charset="0"/>
                <a:cs typeface="Times New Roman" pitchFamily="18" charset="0"/>
              </a:rPr>
              <a:t>Why are they important?</a:t>
            </a:r>
          </a:p>
          <a:p>
            <a:pPr lvl="1"/>
            <a:r>
              <a:rPr lang="en-US" sz="2400" dirty="0">
                <a:latin typeface="Times New Roman" pitchFamily="18" charset="0"/>
                <a:cs typeface="Times New Roman" pitchFamily="18" charset="0"/>
              </a:rPr>
              <a:t>How are children and adolescents with these traits different from other youth with significant behavior problems? </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Part II.  Administering and Scoring the CAPE</a:t>
            </a:r>
          </a:p>
          <a:p>
            <a:pPr lvl="1"/>
            <a:r>
              <a:rPr lang="en-US" sz="2400" dirty="0">
                <a:latin typeface="Times New Roman" pitchFamily="18" charset="0"/>
                <a:cs typeface="Times New Roman" pitchFamily="18" charset="0"/>
              </a:rPr>
              <a:t>Didactic instruction</a:t>
            </a:r>
          </a:p>
          <a:p>
            <a:pPr lvl="1"/>
            <a:r>
              <a:rPr lang="en-US" sz="2400" dirty="0">
                <a:latin typeface="Times New Roman" pitchFamily="18" charset="0"/>
                <a:cs typeface="Times New Roman" pitchFamily="18" charset="0"/>
              </a:rPr>
              <a:t>2 supervised cases </a:t>
            </a:r>
          </a:p>
          <a:p>
            <a:pPr lvl="1"/>
            <a:r>
              <a:rPr lang="en-US" sz="2400" dirty="0">
                <a:latin typeface="Times New Roman" pitchFamily="18" charset="0"/>
                <a:cs typeface="Times New Roman" pitchFamily="18" charset="0"/>
              </a:rPr>
              <a:t>Ongoing supervision  </a:t>
            </a:r>
          </a:p>
          <a:p>
            <a:endParaRPr lang="en-US" sz="28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2583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p:cTn id="3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8" dur="500"/>
                                        <p:tgtEl>
                                          <p:spTgt spid="3">
                                            <p:txEl>
                                              <p:pRg st="7" end="7"/>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p:cTn id="4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3" dur="500"/>
                                        <p:tgtEl>
                                          <p:spTgt spid="3">
                                            <p:txEl>
                                              <p:pRg st="8" end="8"/>
                                            </p:tx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3">
                                            <p:txEl>
                                              <p:pRg st="9" end="9"/>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3734"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Structure Professional Judgment</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410200"/>
          </a:xfrm>
        </p:spPr>
        <p:txBody>
          <a:bodyPr>
            <a:normAutofit lnSpcReduction="10000"/>
          </a:bodyPr>
          <a:lstStyle/>
          <a:p>
            <a:r>
              <a:rPr lang="en-US" sz="2800" dirty="0">
                <a:latin typeface="Times New Roman" pitchFamily="18" charset="0"/>
                <a:cs typeface="Times New Roman" pitchFamily="18" charset="0"/>
              </a:rPr>
              <a:t>Ratings should never be based on a single answer or single source of information</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Includes semi-structured interviews</a:t>
            </a:r>
          </a:p>
          <a:p>
            <a:pPr lvl="1"/>
            <a:r>
              <a:rPr lang="en-US" sz="2000" dirty="0">
                <a:latin typeface="Times New Roman" pitchFamily="18" charset="0"/>
                <a:cs typeface="Times New Roman" pitchFamily="18" charset="0"/>
              </a:rPr>
              <a:t>Informant Interview</a:t>
            </a:r>
          </a:p>
          <a:p>
            <a:pPr lvl="1"/>
            <a:r>
              <a:rPr lang="en-US" sz="2000" dirty="0">
                <a:latin typeface="Times New Roman" pitchFamily="18" charset="0"/>
                <a:cs typeface="Times New Roman" pitchFamily="18" charset="0"/>
              </a:rPr>
              <a:t>Self-report Interview</a:t>
            </a:r>
          </a:p>
          <a:p>
            <a:pPr marL="457200" lvl="1" indent="0">
              <a:buNone/>
            </a:pPr>
            <a:endParaRPr lang="en-US" sz="2000" dirty="0">
              <a:latin typeface="Times New Roman" pitchFamily="18" charset="0"/>
              <a:cs typeface="Times New Roman" pitchFamily="18" charset="0"/>
            </a:endParaRPr>
          </a:p>
          <a:p>
            <a:r>
              <a:rPr lang="en-US" sz="2800" dirty="0">
                <a:latin typeface="Times New Roman" pitchFamily="18" charset="0"/>
                <a:cs typeface="Times New Roman" pitchFamily="18" charset="0"/>
              </a:rPr>
              <a:t>Other sources of information</a:t>
            </a:r>
          </a:p>
          <a:p>
            <a:pPr lvl="1"/>
            <a:r>
              <a:rPr lang="en-US" sz="2000" dirty="0">
                <a:latin typeface="Times New Roman" pitchFamily="18" charset="0"/>
                <a:cs typeface="Times New Roman" pitchFamily="18" charset="0"/>
              </a:rPr>
              <a:t>Inventory of Callous-Unemotional Traits or other assessments of psychopathy</a:t>
            </a:r>
          </a:p>
          <a:p>
            <a:pPr lvl="1"/>
            <a:r>
              <a:rPr lang="en-US" sz="2000" dirty="0">
                <a:latin typeface="Times New Roman" pitchFamily="18" charset="0"/>
                <a:cs typeface="Times New Roman" pitchFamily="18" charset="0"/>
              </a:rPr>
              <a:t>Records (mental health, educational, criminal)</a:t>
            </a:r>
          </a:p>
          <a:p>
            <a:pPr lvl="1"/>
            <a:r>
              <a:rPr lang="en-US" sz="2000" dirty="0">
                <a:latin typeface="Times New Roman" pitchFamily="18" charset="0"/>
                <a:cs typeface="Times New Roman" pitchFamily="18" charset="0"/>
              </a:rPr>
              <a:t>Observations of person being assessed</a:t>
            </a:r>
          </a:p>
          <a:p>
            <a:pPr marL="457200" lvl="1" indent="0">
              <a:buNone/>
            </a:pPr>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Other </a:t>
            </a:r>
          </a:p>
          <a:p>
            <a:endParaRPr lang="en-US"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31833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barn(inVertical)">
                                      <p:cBhvr>
                                        <p:cTn id="29" dur="500"/>
                                        <p:tgtEl>
                                          <p:spTgt spid="3">
                                            <p:txEl>
                                              <p:pRg st="8" end="8"/>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arn(inVertic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Structure Professional Judgment</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5410200"/>
          </a:xfrm>
        </p:spPr>
        <p:txBody>
          <a:bodyPr>
            <a:normAutofit/>
          </a:bodyPr>
          <a:lstStyle/>
          <a:p>
            <a:r>
              <a:rPr lang="en-US" sz="2800" dirty="0">
                <a:latin typeface="Times New Roman" pitchFamily="18" charset="0"/>
                <a:cs typeface="Times New Roman" pitchFamily="18" charset="0"/>
              </a:rPr>
              <a:t>Provides prototypes for key indicators of CU traits </a:t>
            </a:r>
          </a:p>
          <a:p>
            <a:pPr marL="0" indent="0">
              <a:buNone/>
            </a:pP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Assessor rates how well, </a:t>
            </a:r>
            <a:r>
              <a:rPr lang="en-US" sz="2800" dirty="0">
                <a:solidFill>
                  <a:srgbClr val="FFFF00"/>
                </a:solidFill>
                <a:latin typeface="Times New Roman" pitchFamily="18" charset="0"/>
                <a:cs typeface="Times New Roman" pitchFamily="18" charset="0"/>
              </a:rPr>
              <a:t>based on all available information,</a:t>
            </a:r>
            <a:r>
              <a:rPr lang="en-US" sz="2800" dirty="0">
                <a:latin typeface="Times New Roman" pitchFamily="18" charset="0"/>
                <a:cs typeface="Times New Roman" pitchFamily="18" charset="0"/>
              </a:rPr>
              <a:t> the person being assessed matches the prototype.</a:t>
            </a: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06082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CAPE Scoring:  Rating Anchors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533400" y="2057400"/>
          <a:ext cx="8229600" cy="37856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370840">
                <a:tc>
                  <a:txBody>
                    <a:bodyPr/>
                    <a:lstStyle/>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0</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Not Descriptive or Mildly Descriptive</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400" b="1">
                          <a:effectLst/>
                          <a:latin typeface="Arial"/>
                          <a:ea typeface="Calibri"/>
                          <a:cs typeface="Times New Roman"/>
                        </a:rPr>
                        <a:t> </a:t>
                      </a:r>
                      <a:endParaRPr lang="en-US" sz="2400">
                        <a:effectLst/>
                        <a:latin typeface="Calibri"/>
                        <a:ea typeface="Calibri"/>
                        <a:cs typeface="Times New Roman"/>
                      </a:endParaRPr>
                    </a:p>
                    <a:p>
                      <a:pPr marL="0" marR="0" algn="ctr">
                        <a:lnSpc>
                          <a:spcPct val="115000"/>
                        </a:lnSpc>
                        <a:spcBef>
                          <a:spcPts val="0"/>
                        </a:spcBef>
                        <a:spcAft>
                          <a:spcPts val="0"/>
                        </a:spcAft>
                      </a:pPr>
                      <a:r>
                        <a:rPr lang="en-US" sz="2400" b="1">
                          <a:effectLst/>
                          <a:latin typeface="Arial"/>
                          <a:ea typeface="Calibri"/>
                          <a:cs typeface="Times New Roman"/>
                        </a:rPr>
                        <a:t>1</a:t>
                      </a:r>
                      <a:endParaRPr lang="en-US" sz="2400">
                        <a:effectLst/>
                        <a:latin typeface="Calibri"/>
                        <a:ea typeface="Calibri"/>
                        <a:cs typeface="Times New Roman"/>
                      </a:endParaRPr>
                    </a:p>
                    <a:p>
                      <a:pPr marL="0" marR="0" algn="ctr">
                        <a:lnSpc>
                          <a:spcPct val="115000"/>
                        </a:lnSpc>
                        <a:spcBef>
                          <a:spcPts val="0"/>
                        </a:spcBef>
                        <a:spcAft>
                          <a:spcPts val="0"/>
                        </a:spcAft>
                      </a:pPr>
                      <a:r>
                        <a:rPr lang="en-US" sz="2400" b="1">
                          <a:effectLst/>
                          <a:latin typeface="Arial"/>
                          <a:ea typeface="Calibri"/>
                          <a:cs typeface="Times New Roman"/>
                        </a:rPr>
                        <a:t> </a:t>
                      </a:r>
                      <a:endParaRPr lang="en-US" sz="24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Moderately Descriptive</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2</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p>
                      <a:pPr marL="0" marR="0" algn="ctr">
                        <a:lnSpc>
                          <a:spcPct val="115000"/>
                        </a:lnSpc>
                        <a:spcBef>
                          <a:spcPts val="0"/>
                        </a:spcBef>
                        <a:spcAft>
                          <a:spcPts val="0"/>
                        </a:spcAft>
                      </a:pPr>
                      <a:r>
                        <a:rPr lang="en-US" sz="2400" b="1" dirty="0">
                          <a:effectLst/>
                          <a:latin typeface="Arial"/>
                          <a:ea typeface="Calibri"/>
                          <a:cs typeface="Times New Roman"/>
                        </a:rPr>
                        <a:t>Highly Descriptive </a:t>
                      </a:r>
                      <a:endParaRPr lang="en-US" sz="2400" dirty="0">
                        <a:effectLst/>
                        <a:latin typeface="Calibri"/>
                        <a:ea typeface="Calibri"/>
                        <a:cs typeface="Times New Roman"/>
                      </a:endParaRPr>
                    </a:p>
                    <a:p>
                      <a:pPr marL="0" marR="0">
                        <a:lnSpc>
                          <a:spcPct val="115000"/>
                        </a:lnSpc>
                        <a:spcBef>
                          <a:spcPts val="0"/>
                        </a:spcBef>
                        <a:spcAft>
                          <a:spcPts val="0"/>
                        </a:spcAft>
                      </a:pPr>
                      <a:r>
                        <a:rPr lang="en-US" sz="2400" b="1" dirty="0">
                          <a:effectLst/>
                          <a:latin typeface="Arial"/>
                          <a:ea typeface="Calibri"/>
                          <a:cs typeface="Times New Roman"/>
                        </a:rPr>
                        <a:t> </a:t>
                      </a:r>
                      <a:endParaRPr lang="en-US"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4224809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a:t>
            </a:r>
            <a:r>
              <a:rPr lang="en-US" sz="3600" b="1">
                <a:solidFill>
                  <a:schemeClr val="accent6">
                    <a:lumMod val="40000"/>
                    <a:lumOff val="60000"/>
                  </a:schemeClr>
                </a:solidFill>
                <a:latin typeface="Times New Roman" pitchFamily="18" charset="0"/>
                <a:cs typeface="Times New Roman" pitchFamily="18" charset="0"/>
              </a:rPr>
              <a:t>CAPE Scoring</a:t>
            </a:r>
            <a:r>
              <a:rPr lang="en-US" sz="3600" b="1" dirty="0">
                <a:solidFill>
                  <a:schemeClr val="accent6">
                    <a:lumMod val="40000"/>
                    <a:lumOff val="60000"/>
                  </a:schemeClr>
                </a:solidFill>
                <a:latin typeface="Times New Roman" pitchFamily="18" charset="0"/>
                <a:cs typeface="Times New Roman" pitchFamily="18" charset="0"/>
              </a:rPr>
              <a:t>:  Symptom Ratings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1219200"/>
          <a:ext cx="8229600" cy="4757619"/>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5867400">
                  <a:extLst>
                    <a:ext uri="{9D8B030D-6E8A-4147-A177-3AD203B41FA5}">
                      <a16:colId xmlns:a16="http://schemas.microsoft.com/office/drawing/2014/main" val="20002"/>
                    </a:ext>
                  </a:extLst>
                </a:gridCol>
              </a:tblGrid>
              <a:tr h="986907">
                <a:tc>
                  <a:txBody>
                    <a:bodyPr/>
                    <a:lstStyle/>
                    <a:p>
                      <a:pPr marL="0" marR="0">
                        <a:lnSpc>
                          <a:spcPct val="115000"/>
                        </a:lnSpc>
                        <a:spcBef>
                          <a:spcPts val="0"/>
                        </a:spcBef>
                        <a:spcAft>
                          <a:spcPts val="0"/>
                        </a:spcAft>
                      </a:pPr>
                      <a:r>
                        <a:rPr lang="en-US" sz="1600" b="1" dirty="0">
                          <a:effectLst/>
                          <a:latin typeface="Arial"/>
                          <a:ea typeface="Calibri"/>
                          <a:cs typeface="Times New Roman"/>
                        </a:rPr>
                        <a:t>Ratings</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Arial"/>
                          <a:ea typeface="Calibri"/>
                          <a:cs typeface="Times New Roman"/>
                        </a:rPr>
                        <a:t>(Circle)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latin typeface="Arial"/>
                          <a:ea typeface="Calibri"/>
                          <a:cs typeface="Times New Roman"/>
                        </a:rPr>
                        <a:t>Symptom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latin typeface="Arial"/>
                          <a:ea typeface="Calibri"/>
                          <a:cs typeface="Times New Roman"/>
                        </a:rPr>
                        <a:t>Description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94157">
                <a:tc>
                  <a:txBody>
                    <a:bodyPr/>
                    <a:lstStyle/>
                    <a:p>
                      <a:pPr marL="0" marR="0" algn="ctr">
                        <a:lnSpc>
                          <a:spcPct val="115000"/>
                        </a:lnSpc>
                        <a:spcBef>
                          <a:spcPts val="0"/>
                        </a:spcBef>
                        <a:spcAft>
                          <a:spcPts val="0"/>
                        </a:spcAft>
                      </a:pPr>
                      <a:r>
                        <a:rPr lang="en-US" sz="1600" b="1" dirty="0">
                          <a:effectLst/>
                          <a:latin typeface="Arial"/>
                          <a:ea typeface="Calibri"/>
                          <a:cs typeface="Times New Roman"/>
                        </a:rPr>
                        <a:t>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0</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1</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 </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2</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effectLst/>
                          <a:latin typeface="Arial"/>
                          <a:ea typeface="Calibri"/>
                          <a:cs typeface="Times New Roman"/>
                        </a:rPr>
                        <a:t>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latin typeface="Arial"/>
                          <a:ea typeface="Calibri"/>
                          <a:cs typeface="Times New Roman"/>
                        </a:rPr>
                        <a:t> </a:t>
                      </a:r>
                      <a:endParaRPr lang="en-US" sz="1600" dirty="0">
                        <a:effectLst/>
                        <a:latin typeface="Calibri"/>
                        <a:ea typeface="Calibri"/>
                        <a:cs typeface="Times New Roman"/>
                      </a:endParaRPr>
                    </a:p>
                    <a:p>
                      <a:pPr marL="0" marR="0">
                        <a:lnSpc>
                          <a:spcPct val="115000"/>
                        </a:lnSpc>
                        <a:spcBef>
                          <a:spcPts val="0"/>
                        </a:spcBef>
                        <a:spcAft>
                          <a:spcPts val="0"/>
                        </a:spcAft>
                      </a:pPr>
                      <a:r>
                        <a:rPr lang="en-US" sz="1600" dirty="0">
                          <a:effectLst/>
                          <a:latin typeface="Arial"/>
                          <a:ea typeface="Calibri"/>
                          <a:cs typeface="Times New Roman"/>
                        </a:rPr>
                        <a:t>Lack of remorse or guilt</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dirty="0">
                          <a:effectLst/>
                          <a:latin typeface="Arial"/>
                          <a:ea typeface="Calibri"/>
                          <a:cs typeface="HelveticaLTStd-Roman"/>
                        </a:rPr>
                        <a:t>The person rarely, if ever, feels bad or guilty when he or she does something wrong (except if he or she shows remorse when caught and/or facing punishment).  The individual shows a general lack of concern about the negative consequences of his or her actions.  For example, the individual is not remorseful after hurting someone or does not care about the consequences of breaking rules, unless the consequences inconvenience the person.  This lack of guilt occurs in range of situations both serious and non-serious and it occurs with most people (i.e., it is not confined to only certain people or relationships).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86136">
                <a:tc>
                  <a:txBody>
                    <a:bodyPr/>
                    <a:lstStyle/>
                    <a:p>
                      <a:r>
                        <a:rPr lang="en-US" dirty="0"/>
                        <a:t>Notes: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14594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Scoring:  Symptom Ratings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76200" y="1219200"/>
          <a:ext cx="8915400" cy="5087991"/>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6356350">
                  <a:extLst>
                    <a:ext uri="{9D8B030D-6E8A-4147-A177-3AD203B41FA5}">
                      <a16:colId xmlns:a16="http://schemas.microsoft.com/office/drawing/2014/main" val="20002"/>
                    </a:ext>
                  </a:extLst>
                </a:gridCol>
              </a:tblGrid>
              <a:tr h="986907">
                <a:tc>
                  <a:txBody>
                    <a:bodyPr/>
                    <a:lstStyle/>
                    <a:p>
                      <a:pPr marL="0" marR="0">
                        <a:lnSpc>
                          <a:spcPct val="115000"/>
                        </a:lnSpc>
                        <a:spcBef>
                          <a:spcPts val="0"/>
                        </a:spcBef>
                        <a:spcAft>
                          <a:spcPts val="0"/>
                        </a:spcAft>
                      </a:pPr>
                      <a:r>
                        <a:rPr lang="en-US" sz="1600" b="1" dirty="0">
                          <a:effectLst/>
                          <a:latin typeface="Arial"/>
                          <a:ea typeface="Calibri"/>
                          <a:cs typeface="Times New Roman"/>
                        </a:rPr>
                        <a:t>Ratings</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Arial"/>
                          <a:ea typeface="Calibri"/>
                          <a:cs typeface="Times New Roman"/>
                        </a:rPr>
                        <a:t>(Circle)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latin typeface="Arial"/>
                          <a:ea typeface="Calibri"/>
                          <a:cs typeface="Times New Roman"/>
                        </a:rPr>
                        <a:t>Symptom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latin typeface="Arial"/>
                          <a:ea typeface="Calibri"/>
                          <a:cs typeface="Times New Roman"/>
                        </a:rPr>
                        <a:t>Description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94157">
                <a:tc>
                  <a:txBody>
                    <a:bodyPr/>
                    <a:lstStyle/>
                    <a:p>
                      <a:pPr marL="0" marR="0">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0</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1</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2</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Arial"/>
                          <a:ea typeface="Calibri"/>
                          <a:cs typeface="Times New Roman"/>
                        </a:rPr>
                        <a:t>Callous-lack of empathy</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HelveticaLTStd-Roman"/>
                        </a:rPr>
                        <a:t>The person consistently disregards and is unconcerned about the feelings of others.  The individual is described as cold, callous, and uncaring by others.  The person appears more concerned about the effects of his or her actions on himself or herself, rather than their effects on others, even when they result in substantial harm to others.  The person frequently mocks and teases other people or says things that may hurt others feelings.  The person rarely does things to try to make others feel good, like trying to cheer someone up or doing something to help someone without any possible gain from it.</a:t>
                      </a:r>
                      <a:r>
                        <a:rPr lang="en-US" sz="1800" dirty="0">
                          <a:effectLst/>
                          <a:latin typeface="Arial"/>
                          <a:ea typeface="Calibri"/>
                          <a:cs typeface="Times New Roman"/>
                        </a:rPr>
                        <a:t>  </a:t>
                      </a:r>
                      <a:r>
                        <a:rPr lang="en-US" sz="1800" dirty="0">
                          <a:effectLst/>
                          <a:latin typeface="Arial"/>
                          <a:ea typeface="Calibri"/>
                          <a:cs typeface="HelveticaLTStd-Roman"/>
                        </a:rPr>
                        <a:t>This callousness and lack of empathy is evident in range of situations and it occurs with most people (i.e., it is not confined to only certain people or relationships).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798960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Scoring:  Symptom Ratings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457200" y="1219200"/>
          <a:ext cx="8229600" cy="4827723"/>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5715000">
                  <a:extLst>
                    <a:ext uri="{9D8B030D-6E8A-4147-A177-3AD203B41FA5}">
                      <a16:colId xmlns:a16="http://schemas.microsoft.com/office/drawing/2014/main" val="20002"/>
                    </a:ext>
                  </a:extLst>
                </a:gridCol>
              </a:tblGrid>
              <a:tr h="986907">
                <a:tc>
                  <a:txBody>
                    <a:bodyPr/>
                    <a:lstStyle/>
                    <a:p>
                      <a:pPr marL="0" marR="0">
                        <a:lnSpc>
                          <a:spcPct val="115000"/>
                        </a:lnSpc>
                        <a:spcBef>
                          <a:spcPts val="0"/>
                        </a:spcBef>
                        <a:spcAft>
                          <a:spcPts val="0"/>
                        </a:spcAft>
                      </a:pPr>
                      <a:r>
                        <a:rPr lang="en-US" sz="1600" b="1" dirty="0">
                          <a:effectLst/>
                          <a:latin typeface="Arial"/>
                          <a:ea typeface="Calibri"/>
                          <a:cs typeface="Times New Roman"/>
                        </a:rPr>
                        <a:t>Ratings</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Arial"/>
                          <a:ea typeface="Calibri"/>
                          <a:cs typeface="Times New Roman"/>
                        </a:rPr>
                        <a:t>(Circle)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latin typeface="Arial"/>
                          <a:ea typeface="Calibri"/>
                          <a:cs typeface="Times New Roman"/>
                        </a:rPr>
                        <a:t>Symptom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latin typeface="Arial"/>
                          <a:ea typeface="Calibri"/>
                          <a:cs typeface="Times New Roman"/>
                        </a:rPr>
                        <a:t>Description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94157">
                <a:tc>
                  <a:txBody>
                    <a:bodyPr/>
                    <a:lstStyle/>
                    <a:p>
                      <a:pPr marL="0" marR="0">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0</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1</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2</a:t>
                      </a:r>
                      <a:endParaRPr lang="en-US" sz="1800" dirty="0">
                        <a:effectLst/>
                        <a:latin typeface="Calibri"/>
                        <a:ea typeface="Calibri"/>
                        <a:cs typeface="Times New Roman"/>
                      </a:endParaRPr>
                    </a:p>
                    <a:p>
                      <a:pPr marL="0" marR="0" algn="ctr">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dirty="0">
                          <a:effectLst/>
                          <a:latin typeface="Arial"/>
                          <a:ea typeface="Calibri"/>
                          <a:cs typeface="Times New Roman"/>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800" dirty="0">
                          <a:effectLst/>
                          <a:latin typeface="Arial"/>
                          <a:ea typeface="Calibri"/>
                          <a:cs typeface="Times New Roman"/>
                        </a:rPr>
                        <a:t>Unconcerned about performance</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HelveticaLTStd-Roman"/>
                        </a:rPr>
                        <a:t>The person typically shows little concern about the quality of his performance in most, if not all, important activities.  He or she rarely, if ever, puts forth the effort necessary to perform well, even when expectations are clear.  The person does not seem concerned by poor performance indicators (e.g., poor grades, poor work evaluations) or negative feedback from others about his or her performance.  He or she often blames others or circumstances for his or her poor performance or minimizes the importance of performing well.</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86136">
                <a:tc>
                  <a:txBody>
                    <a:bodyPr/>
                    <a:lstStyle/>
                    <a:p>
                      <a:r>
                        <a:rPr lang="en-US" dirty="0"/>
                        <a:t>Notes:</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78615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Scoring:  Symptom Ratings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nvPr>
        </p:nvGraphicFramePr>
        <p:xfrm>
          <a:off x="76200" y="1219200"/>
          <a:ext cx="8915400" cy="4457055"/>
        </p:xfrm>
        <a:graphic>
          <a:graphicData uri="http://schemas.openxmlformats.org/drawingml/2006/table">
            <a:tbl>
              <a:tblPr firstRow="1" bandRow="1">
                <a:tableStyleId>{5C22544A-7EE6-4342-B048-85BDC9FD1C3A}</a:tableStyleId>
              </a:tblPr>
              <a:tblGrid>
                <a:gridCol w="1155700">
                  <a:extLst>
                    <a:ext uri="{9D8B030D-6E8A-4147-A177-3AD203B41FA5}">
                      <a16:colId xmlns:a16="http://schemas.microsoft.com/office/drawing/2014/main" val="20000"/>
                    </a:ext>
                  </a:extLst>
                </a:gridCol>
                <a:gridCol w="1403350">
                  <a:extLst>
                    <a:ext uri="{9D8B030D-6E8A-4147-A177-3AD203B41FA5}">
                      <a16:colId xmlns:a16="http://schemas.microsoft.com/office/drawing/2014/main" val="20001"/>
                    </a:ext>
                  </a:extLst>
                </a:gridCol>
                <a:gridCol w="6356350">
                  <a:extLst>
                    <a:ext uri="{9D8B030D-6E8A-4147-A177-3AD203B41FA5}">
                      <a16:colId xmlns:a16="http://schemas.microsoft.com/office/drawing/2014/main" val="20002"/>
                    </a:ext>
                  </a:extLst>
                </a:gridCol>
              </a:tblGrid>
              <a:tr h="986907">
                <a:tc>
                  <a:txBody>
                    <a:bodyPr/>
                    <a:lstStyle/>
                    <a:p>
                      <a:pPr marL="0" marR="0">
                        <a:lnSpc>
                          <a:spcPct val="115000"/>
                        </a:lnSpc>
                        <a:spcBef>
                          <a:spcPts val="0"/>
                        </a:spcBef>
                        <a:spcAft>
                          <a:spcPts val="0"/>
                        </a:spcAft>
                      </a:pPr>
                      <a:r>
                        <a:rPr lang="en-US" sz="1600" b="1" dirty="0">
                          <a:effectLst/>
                          <a:latin typeface="Arial"/>
                          <a:ea typeface="Calibri"/>
                          <a:cs typeface="Times New Roman"/>
                        </a:rPr>
                        <a:t>Ratings</a:t>
                      </a:r>
                      <a:endParaRPr lang="en-US" sz="1600" dirty="0">
                        <a:effectLst/>
                        <a:latin typeface="Calibri"/>
                        <a:ea typeface="Calibri"/>
                        <a:cs typeface="Times New Roman"/>
                      </a:endParaRPr>
                    </a:p>
                    <a:p>
                      <a:pPr marL="0" marR="0">
                        <a:lnSpc>
                          <a:spcPct val="115000"/>
                        </a:lnSpc>
                        <a:spcBef>
                          <a:spcPts val="0"/>
                        </a:spcBef>
                        <a:spcAft>
                          <a:spcPts val="0"/>
                        </a:spcAft>
                      </a:pPr>
                      <a:r>
                        <a:rPr lang="en-US" sz="1600" b="1" dirty="0">
                          <a:effectLst/>
                          <a:latin typeface="Arial"/>
                          <a:ea typeface="Calibri"/>
                          <a:cs typeface="Times New Roman"/>
                        </a:rPr>
                        <a:t>(Circle)</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dirty="0">
                          <a:effectLst/>
                          <a:latin typeface="Arial"/>
                          <a:ea typeface="Calibri"/>
                          <a:cs typeface="Times New Roman"/>
                        </a:rPr>
                        <a:t>Symptom </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1">
                          <a:effectLst/>
                          <a:latin typeface="Arial"/>
                          <a:ea typeface="Calibri"/>
                          <a:cs typeface="Times New Roman"/>
                        </a:rPr>
                        <a:t>Description</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594157">
                <a:tc>
                  <a:txBody>
                    <a:bodyPr/>
                    <a:lstStyle/>
                    <a:p>
                      <a:pPr marL="0" marR="0" algn="ctr">
                        <a:lnSpc>
                          <a:spcPct val="115000"/>
                        </a:lnSpc>
                        <a:spcBef>
                          <a:spcPts val="0"/>
                        </a:spcBef>
                        <a:spcAft>
                          <a:spcPts val="0"/>
                        </a:spcAft>
                      </a:pPr>
                      <a:r>
                        <a:rPr lang="en-US" sz="1800" b="1">
                          <a:effectLst/>
                          <a:latin typeface="Arial"/>
                          <a:ea typeface="Calibri"/>
                          <a:cs typeface="Times New Roman"/>
                        </a:rPr>
                        <a:t> </a:t>
                      </a:r>
                      <a:endParaRPr lang="en-US" sz="1800">
                        <a:effectLst/>
                        <a:latin typeface="Calibri"/>
                        <a:ea typeface="Calibri"/>
                        <a:cs typeface="Times New Roman"/>
                      </a:endParaRPr>
                    </a:p>
                    <a:p>
                      <a:pPr marL="0" marR="0" algn="ctr">
                        <a:lnSpc>
                          <a:spcPct val="115000"/>
                        </a:lnSpc>
                        <a:spcBef>
                          <a:spcPts val="0"/>
                        </a:spcBef>
                        <a:spcAft>
                          <a:spcPts val="0"/>
                        </a:spcAft>
                      </a:pPr>
                      <a:r>
                        <a:rPr lang="en-US" sz="1800" b="1">
                          <a:effectLst/>
                          <a:latin typeface="Arial"/>
                          <a:ea typeface="Calibri"/>
                          <a:cs typeface="Times New Roman"/>
                        </a:rPr>
                        <a:t>0</a:t>
                      </a:r>
                      <a:endParaRPr lang="en-US" sz="1800">
                        <a:effectLst/>
                        <a:latin typeface="Calibri"/>
                        <a:ea typeface="Calibri"/>
                        <a:cs typeface="Times New Roman"/>
                      </a:endParaRPr>
                    </a:p>
                    <a:p>
                      <a:pPr marL="0" marR="0" algn="ctr">
                        <a:lnSpc>
                          <a:spcPct val="115000"/>
                        </a:lnSpc>
                        <a:spcBef>
                          <a:spcPts val="0"/>
                        </a:spcBef>
                        <a:spcAft>
                          <a:spcPts val="0"/>
                        </a:spcAft>
                      </a:pPr>
                      <a:r>
                        <a:rPr lang="en-US" sz="1800" b="1">
                          <a:effectLst/>
                          <a:latin typeface="Arial"/>
                          <a:ea typeface="Calibri"/>
                          <a:cs typeface="Times New Roman"/>
                        </a:rPr>
                        <a:t> </a:t>
                      </a:r>
                      <a:endParaRPr lang="en-US" sz="1800">
                        <a:effectLst/>
                        <a:latin typeface="Calibri"/>
                        <a:ea typeface="Calibri"/>
                        <a:cs typeface="Times New Roman"/>
                      </a:endParaRPr>
                    </a:p>
                    <a:p>
                      <a:pPr marL="0" marR="0" algn="ctr">
                        <a:lnSpc>
                          <a:spcPct val="115000"/>
                        </a:lnSpc>
                        <a:spcBef>
                          <a:spcPts val="0"/>
                        </a:spcBef>
                        <a:spcAft>
                          <a:spcPts val="0"/>
                        </a:spcAft>
                      </a:pPr>
                      <a:r>
                        <a:rPr lang="en-US" sz="1800" b="1">
                          <a:effectLst/>
                          <a:latin typeface="Arial"/>
                          <a:ea typeface="Calibri"/>
                          <a:cs typeface="Times New Roman"/>
                        </a:rPr>
                        <a:t>1</a:t>
                      </a:r>
                      <a:endParaRPr lang="en-US" sz="1800">
                        <a:effectLst/>
                        <a:latin typeface="Calibri"/>
                        <a:ea typeface="Calibri"/>
                        <a:cs typeface="Times New Roman"/>
                      </a:endParaRPr>
                    </a:p>
                    <a:p>
                      <a:pPr marL="0" marR="0" algn="ctr">
                        <a:lnSpc>
                          <a:spcPct val="115000"/>
                        </a:lnSpc>
                        <a:spcBef>
                          <a:spcPts val="0"/>
                        </a:spcBef>
                        <a:spcAft>
                          <a:spcPts val="0"/>
                        </a:spcAft>
                      </a:pPr>
                      <a:r>
                        <a:rPr lang="en-US" sz="1800" b="1">
                          <a:effectLst/>
                          <a:latin typeface="Arial"/>
                          <a:ea typeface="Calibri"/>
                          <a:cs typeface="Times New Roman"/>
                        </a:rPr>
                        <a:t> </a:t>
                      </a:r>
                      <a:endParaRPr lang="en-US" sz="1800">
                        <a:effectLst/>
                        <a:latin typeface="Calibri"/>
                        <a:ea typeface="Calibri"/>
                        <a:cs typeface="Times New Roman"/>
                      </a:endParaRPr>
                    </a:p>
                    <a:p>
                      <a:pPr marL="0" marR="0" algn="ctr">
                        <a:lnSpc>
                          <a:spcPct val="115000"/>
                        </a:lnSpc>
                        <a:spcBef>
                          <a:spcPts val="0"/>
                        </a:spcBef>
                        <a:spcAft>
                          <a:spcPts val="0"/>
                        </a:spcAft>
                      </a:pPr>
                      <a:r>
                        <a:rPr lang="en-US" sz="1800" b="1">
                          <a:effectLst/>
                          <a:latin typeface="Arial"/>
                          <a:ea typeface="Calibri"/>
                          <a:cs typeface="Times New Roman"/>
                        </a:rPr>
                        <a:t>2</a:t>
                      </a:r>
                      <a:endParaRPr lang="en-US" sz="1800">
                        <a:effectLst/>
                        <a:latin typeface="Calibri"/>
                        <a:ea typeface="Calibri"/>
                        <a:cs typeface="Times New Roman"/>
                      </a:endParaRPr>
                    </a:p>
                    <a:p>
                      <a:pPr marL="0" marR="0" algn="just">
                        <a:lnSpc>
                          <a:spcPct val="115000"/>
                        </a:lnSpc>
                        <a:spcBef>
                          <a:spcPts val="0"/>
                        </a:spcBef>
                        <a:spcAft>
                          <a:spcPts val="0"/>
                        </a:spcAft>
                      </a:pPr>
                      <a:r>
                        <a:rPr lang="en-US" sz="1800" b="1">
                          <a:effectLst/>
                          <a:latin typeface="Arial"/>
                          <a:ea typeface="Calibri"/>
                          <a:cs typeface="Times New Roman"/>
                        </a:rPr>
                        <a: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b="1">
                          <a:effectLst/>
                          <a:latin typeface="Arial"/>
                          <a:ea typeface="Calibri"/>
                          <a:cs typeface="Times New Roman"/>
                        </a:rPr>
                        <a:t> </a:t>
                      </a:r>
                      <a:endParaRPr lang="en-US" sz="1800">
                        <a:effectLst/>
                        <a:latin typeface="Calibri"/>
                        <a:ea typeface="Calibri"/>
                        <a:cs typeface="Times New Roman"/>
                      </a:endParaRPr>
                    </a:p>
                    <a:p>
                      <a:pPr marL="0" marR="0">
                        <a:lnSpc>
                          <a:spcPct val="115000"/>
                        </a:lnSpc>
                        <a:spcBef>
                          <a:spcPts val="0"/>
                        </a:spcBef>
                        <a:spcAft>
                          <a:spcPts val="0"/>
                        </a:spcAft>
                      </a:pPr>
                      <a:r>
                        <a:rPr lang="en-US" sz="1800">
                          <a:effectLst/>
                          <a:latin typeface="Arial"/>
                          <a:ea typeface="Calibri"/>
                          <a:cs typeface="Times New Roman"/>
                        </a:rPr>
                        <a:t>Shallow or deficient affect </a:t>
                      </a:r>
                      <a:endParaRPr lang="en-US" sz="18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latin typeface="Arial"/>
                          <a:ea typeface="Calibri"/>
                          <a:cs typeface="HelveticaLTStd-Roman"/>
                        </a:rPr>
                        <a:t>The person rarely, if ever, expresses strong feelings or intense emotions to others, except in ways that seem shallow, insincere, or superficial (e.g., actions contradict the emotion displayed; can turn emotions “on” or “off” quickly).  When the person describes a distressing event (e.g., an animal or person getting hurt or dying; someone losing a job), it is without showing emotions appropriate to the situation.  When the individual shows intense emotional expressions they are typically used for gain such as to manipulate (e.g., get out of a punishment) or intimidate (e.g., scare someone into doing what he or she wants) others.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21862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7640" y="1508125"/>
            <a:ext cx="9296400" cy="3810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lvl="0" algn="ctr" defTabSz="457200" fontAlgn="base">
              <a:spcBef>
                <a:spcPct val="0"/>
              </a:spcBef>
              <a:spcAft>
                <a:spcPct val="0"/>
              </a:spcAft>
              <a:defRPr/>
            </a:pPr>
            <a:r>
              <a:rPr lang="en-US" sz="2400" b="1">
                <a:solidFill>
                  <a:srgbClr val="7030A0"/>
                </a:solidFill>
                <a:latin typeface="Times New Roman" pitchFamily="18" charset="0"/>
                <a:ea typeface="ＭＳ Ｐゴシック" charset="-128"/>
                <a:cs typeface="Times New Roman" pitchFamily="18" charset="0"/>
              </a:rPr>
              <a:t>American Psychiatric Association, 2013</a:t>
            </a:r>
            <a:endParaRPr lang="en-US" dirty="0">
              <a:solidFill>
                <a:srgbClr val="FFFFFF"/>
              </a:solidFill>
              <a:ea typeface="ＭＳ Ｐゴシック" charset="-128"/>
            </a:endParaRPr>
          </a:p>
        </p:txBody>
      </p:sp>
      <p:sp>
        <p:nvSpPr>
          <p:cNvPr id="2054" name="Title 2"/>
          <p:cNvSpPr>
            <a:spLocks noGrp="1"/>
          </p:cNvSpPr>
          <p:nvPr>
            <p:ph type="ctrTitle"/>
          </p:nvPr>
        </p:nvSpPr>
        <p:spPr>
          <a:xfrm>
            <a:off x="167640" y="228600"/>
            <a:ext cx="8763000" cy="1470025"/>
          </a:xfrm>
        </p:spPr>
        <p:txBody>
          <a:bodyPr/>
          <a:lstStyle/>
          <a:p>
            <a:r>
              <a:rPr lang="en-US" sz="3600" dirty="0">
                <a:solidFill>
                  <a:srgbClr val="7030A0"/>
                </a:solidFill>
                <a:latin typeface="Times New Roman" pitchFamily="18" charset="0"/>
                <a:ea typeface="+mj-ea"/>
                <a:cs typeface="Times New Roman" pitchFamily="18" charset="0"/>
              </a:rPr>
              <a:t>Specifier for Conduct Disorder  in the DSM-5:  </a:t>
            </a:r>
            <a:r>
              <a:rPr lang="en-US" sz="3600" b="1" dirty="0">
                <a:solidFill>
                  <a:srgbClr val="7030A0"/>
                </a:solidFill>
                <a:latin typeface="Times New Roman" pitchFamily="18" charset="0"/>
                <a:ea typeface="+mj-ea"/>
                <a:cs typeface="Times New Roman" pitchFamily="18" charset="0"/>
              </a:rPr>
              <a:t>“with Limited Prosocial Emotions”</a:t>
            </a:r>
            <a:endParaRPr lang="en-US" altLang="en-US" sz="3200" b="1"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Content Placeholder 2"/>
          <p:cNvSpPr txBox="1">
            <a:spLocks/>
          </p:cNvSpPr>
          <p:nvPr/>
        </p:nvSpPr>
        <p:spPr>
          <a:xfrm>
            <a:off x="167640" y="2133600"/>
            <a:ext cx="844296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7030A0"/>
              </a:solidFill>
            </a:endParaRPr>
          </a:p>
          <a:p>
            <a:endParaRPr lang="en-US" dirty="0">
              <a:solidFill>
                <a:srgbClr val="7030A0"/>
              </a:solidFill>
              <a:latin typeface="Times New Roman" pitchFamily="18" charset="0"/>
              <a:cs typeface="Times New Roman" pitchFamily="18" charset="0"/>
            </a:endParaRPr>
          </a:p>
        </p:txBody>
      </p:sp>
      <p:sp>
        <p:nvSpPr>
          <p:cNvPr id="6" name="Content Placeholder 2"/>
          <p:cNvSpPr txBox="1">
            <a:spLocks/>
          </p:cNvSpPr>
          <p:nvPr/>
        </p:nvSpPr>
        <p:spPr>
          <a:xfrm>
            <a:off x="360680" y="2133600"/>
            <a:ext cx="8229600" cy="541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a:ln>
                  <a:noFill/>
                </a:ln>
                <a:solidFill>
                  <a:srgbClr val="CC66FF"/>
                </a:solidFill>
                <a:effectLst/>
                <a:uLnTx/>
                <a:uFillTx/>
                <a:latin typeface="Times New Roman" pitchFamily="18" charset="0"/>
                <a:ea typeface="+mn-ea"/>
                <a:cs typeface="Times New Roman" pitchFamily="18" charset="0"/>
              </a:rPr>
              <a:t>Unconcerned about Performance: </a:t>
            </a: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Does not show concern about poor/problematic performance at school, work, or in other important activities.  The individual does not put forth the effort necessary to perform well, even when expectations are clear, and typically blames others for his or her poor performance.</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1" i="1" u="none" strike="noStrike" kern="1200" cap="none" spc="0" normalizeH="0" baseline="0" noProof="0" dirty="0">
                <a:ln>
                  <a:noFill/>
                </a:ln>
                <a:solidFill>
                  <a:srgbClr val="CC66FF"/>
                </a:solidFill>
                <a:effectLst/>
                <a:uLnTx/>
                <a:uFillTx/>
                <a:latin typeface="Times New Roman" pitchFamily="18" charset="0"/>
                <a:ea typeface="+mn-ea"/>
                <a:cs typeface="Times New Roman" pitchFamily="18" charset="0"/>
              </a:rPr>
              <a:t>Shallow or Deficient Affect: </a:t>
            </a:r>
            <a:r>
              <a:rPr kumimoji="0" lang="en-US" sz="20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rPr>
              <a:t>Does not express feelings or show emotions to others, except in ways that seem shallow, insincere, or superficial (e.g., actions contradict the emotion displayed; can turn emotions “on” or “off” quickly) or when emotional expressions are used for gain (e.g., emotions displayed to manipulate or intimidate others).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400" b="0" i="0" u="none" strike="noStrike" kern="1200" cap="none" spc="0" normalizeH="0" baseline="0" noProof="0" dirty="0">
              <a:ln>
                <a:noFill/>
              </a:ln>
              <a:solidFill>
                <a:srgbClr val="7030A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a:ln>
                <a:noFill/>
              </a:ln>
              <a:solidFill>
                <a:srgbClr val="7030A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3200" b="0" i="0" u="none" strike="noStrike" kern="1200" cap="none" spc="0" normalizeH="0" baseline="0" noProof="0" dirty="0">
              <a:ln>
                <a:noFill/>
              </a:ln>
              <a:solidFill>
                <a:srgbClr val="7030A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8947157"/>
      </p:ext>
    </p:extLst>
  </p:cSld>
  <p:clrMapOvr>
    <a:masterClrMapping/>
  </p:clrMapOvr>
  <p:transition spd="med">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Scoring:  Symptom Count  </a:t>
            </a:r>
            <a:endParaRPr lang="en-US" sz="3600" dirty="0">
              <a:solidFill>
                <a:schemeClr val="accent6">
                  <a:lumMod val="75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2133600"/>
          <a:ext cx="8458200" cy="1442720"/>
        </p:xfrm>
        <a:graphic>
          <a:graphicData uri="http://schemas.openxmlformats.org/drawingml/2006/table">
            <a:tbl>
              <a:tblPr firstRow="1" bandRow="1">
                <a:solidFill>
                  <a:schemeClr val="accent6"/>
                </a:solidFill>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874520">
                  <a:extLst>
                    <a:ext uri="{9D8B030D-6E8A-4147-A177-3AD203B41FA5}">
                      <a16:colId xmlns:a16="http://schemas.microsoft.com/office/drawing/2014/main" val="20004"/>
                    </a:ext>
                  </a:extLst>
                </a:gridCol>
              </a:tblGrid>
              <a:tr h="370840">
                <a:tc gridSpan="5">
                  <a:txBody>
                    <a:bodyPr/>
                    <a:lstStyle/>
                    <a:p>
                      <a:pPr marL="0" marR="0">
                        <a:lnSpc>
                          <a:spcPct val="115000"/>
                        </a:lnSpc>
                        <a:spcBef>
                          <a:spcPts val="0"/>
                        </a:spcBef>
                        <a:spcAft>
                          <a:spcPts val="0"/>
                        </a:spcAft>
                      </a:pPr>
                      <a:r>
                        <a:rPr lang="en-US" sz="2000" b="1" dirty="0">
                          <a:effectLst/>
                          <a:latin typeface="Arial"/>
                          <a:ea typeface="Calibri"/>
                          <a:cs typeface="Times New Roman"/>
                        </a:rPr>
                        <a:t>Number of Symptoms Rated “2” </a:t>
                      </a:r>
                      <a:endParaRPr lang="en-US" sz="2000"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000" b="1">
                          <a:effectLst/>
                          <a:latin typeface="Arial"/>
                          <a:ea typeface="Calibri"/>
                          <a:cs typeface="Times New Roman"/>
                        </a:rPr>
                        <a:t>0</a:t>
                      </a:r>
                      <a:endParaRPr lang="en-US" sz="20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b="1" dirty="0">
                          <a:effectLst/>
                          <a:latin typeface="Arial"/>
                          <a:ea typeface="Calibri"/>
                          <a:cs typeface="Times New Roman"/>
                        </a:rPr>
                        <a:t>1</a:t>
                      </a:r>
                      <a:endParaRPr lang="en-US" sz="2000" dirty="0">
                        <a:effectLst/>
                        <a:latin typeface="Calibri"/>
                        <a:ea typeface="Calibri"/>
                        <a:cs typeface="Times New Roman"/>
                      </a:endParaRPr>
                    </a:p>
                  </a:txBody>
                  <a:tcPr marL="68580" marR="68580" marT="0" marB="0">
                    <a:lnR w="12700" cmpd="sng">
                      <a:noFill/>
                    </a:lnR>
                  </a:tcPr>
                </a:tc>
                <a:tc>
                  <a:txBody>
                    <a:bodyPr/>
                    <a:lstStyle/>
                    <a:p>
                      <a:pPr marL="0" marR="0">
                        <a:lnSpc>
                          <a:spcPct val="115000"/>
                        </a:lnSpc>
                        <a:spcBef>
                          <a:spcPts val="0"/>
                        </a:spcBef>
                        <a:spcAft>
                          <a:spcPts val="0"/>
                        </a:spcAft>
                      </a:pPr>
                      <a:r>
                        <a:rPr lang="en-US" sz="2000" b="1" dirty="0">
                          <a:effectLst/>
                          <a:latin typeface="Arial"/>
                          <a:ea typeface="Calibri"/>
                          <a:cs typeface="Times New Roman"/>
                        </a:rPr>
                        <a:t>2</a:t>
                      </a:r>
                      <a:endParaRPr lang="en-US" sz="2000" dirty="0">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2000" b="1" dirty="0">
                          <a:effectLst/>
                          <a:latin typeface="Arial"/>
                          <a:ea typeface="Calibri"/>
                          <a:cs typeface="Times New Roman"/>
                        </a:rPr>
                        <a:t>3</a:t>
                      </a:r>
                      <a:endParaRPr lang="en-US" sz="2000" dirty="0">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2000" b="1" dirty="0">
                          <a:effectLst/>
                          <a:latin typeface="Arial"/>
                          <a:ea typeface="Calibri"/>
                          <a:cs typeface="Times New Roman"/>
                        </a:rPr>
                        <a:t>4</a:t>
                      </a:r>
                      <a:endParaRPr lang="en-US" sz="2000" dirty="0">
                        <a:effectLst/>
                        <a:latin typeface="Calibri"/>
                        <a:ea typeface="Calibri"/>
                        <a:cs typeface="Times New Roman"/>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gridSpan="2">
                  <a:txBody>
                    <a:bodyPr/>
                    <a:lstStyle/>
                    <a:p>
                      <a:pPr marL="0" marR="0">
                        <a:lnSpc>
                          <a:spcPct val="115000"/>
                        </a:lnSpc>
                        <a:spcBef>
                          <a:spcPts val="0"/>
                        </a:spcBef>
                        <a:spcAft>
                          <a:spcPts val="0"/>
                        </a:spcAft>
                      </a:pPr>
                      <a:r>
                        <a:rPr lang="en-US" sz="2000" b="1">
                          <a:effectLst/>
                          <a:latin typeface="Arial"/>
                          <a:ea typeface="Calibri"/>
                          <a:cs typeface="Times New Roman"/>
                        </a:rPr>
                        <a:t> </a:t>
                      </a:r>
                      <a:endParaRPr lang="en-US" sz="2000">
                        <a:effectLst/>
                        <a:latin typeface="Calibri"/>
                        <a:ea typeface="Calibri"/>
                        <a:cs typeface="Times New Roman"/>
                      </a:endParaRPr>
                    </a:p>
                  </a:txBody>
                  <a:tcPr marL="68580" marR="68580" marT="0" marB="0"/>
                </a:tc>
                <a:tc hMerge="1">
                  <a:txBody>
                    <a:bodyPr/>
                    <a:lstStyle/>
                    <a:p>
                      <a:endParaRPr lang="en-US"/>
                    </a:p>
                  </a:txBody>
                  <a:tcPr/>
                </a:tc>
                <a:tc gridSpan="3">
                  <a:txBody>
                    <a:bodyPr/>
                    <a:lstStyle/>
                    <a:p>
                      <a:pPr marL="0" marR="0" algn="ctr">
                        <a:lnSpc>
                          <a:spcPct val="115000"/>
                        </a:lnSpc>
                        <a:spcBef>
                          <a:spcPts val="0"/>
                        </a:spcBef>
                        <a:spcAft>
                          <a:spcPts val="0"/>
                        </a:spcAft>
                      </a:pPr>
                      <a:r>
                        <a:rPr lang="en-US" sz="2000" dirty="0">
                          <a:effectLst/>
                          <a:latin typeface="Arial"/>
                          <a:ea typeface="Calibri"/>
                          <a:cs typeface="Times New Roman"/>
                        </a:rPr>
                        <a:t>Meets Diagnostic Threshold for Limited </a:t>
                      </a:r>
                      <a:r>
                        <a:rPr lang="en-US" sz="2000" dirty="0" err="1">
                          <a:effectLst/>
                          <a:latin typeface="Arial"/>
                          <a:ea typeface="Calibri"/>
                          <a:cs typeface="Times New Roman"/>
                        </a:rPr>
                        <a:t>Prosocial</a:t>
                      </a:r>
                      <a:r>
                        <a:rPr lang="en-US" sz="2000" dirty="0">
                          <a:effectLst/>
                          <a:latin typeface="Arial"/>
                          <a:ea typeface="Calibri"/>
                          <a:cs typeface="Times New Roman"/>
                        </a:rPr>
                        <a:t> Emotions</a:t>
                      </a:r>
                      <a:endParaRPr lang="en-US" sz="2000" dirty="0">
                        <a:effectLst/>
                        <a:latin typeface="Calibri"/>
                        <a:ea typeface="Calibri"/>
                        <a:cs typeface="Times New Roman"/>
                      </a:endParaRPr>
                    </a:p>
                  </a:txBody>
                  <a:tcPr marL="68580" marR="68580" marT="0" marB="0">
                    <a:lnT w="12700" cmpd="sng">
                      <a:noFill/>
                    </a:lnT>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685610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Structure Professional Judgment</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410200"/>
          </a:xfrm>
        </p:spPr>
        <p:txBody>
          <a:bodyPr>
            <a:normAutofit/>
          </a:bodyPr>
          <a:lstStyle/>
          <a:p>
            <a:pPr lvl="0"/>
            <a:r>
              <a:rPr lang="en-US" sz="2800" dirty="0">
                <a:solidFill>
                  <a:prstClr val="white"/>
                </a:solidFill>
                <a:latin typeface="Times New Roman" pitchFamily="18" charset="0"/>
                <a:cs typeface="Times New Roman" pitchFamily="18" charset="0"/>
              </a:rPr>
              <a:t>Assessor should not consider </a:t>
            </a:r>
            <a:r>
              <a:rPr lang="en-US" sz="2800" dirty="0">
                <a:solidFill>
                  <a:srgbClr val="FFFF00"/>
                </a:solidFill>
                <a:latin typeface="Times New Roman" pitchFamily="18" charset="0"/>
                <a:cs typeface="Times New Roman" pitchFamily="18" charset="0"/>
              </a:rPr>
              <a:t>potential causes </a:t>
            </a:r>
            <a:r>
              <a:rPr lang="en-US" sz="2800" dirty="0">
                <a:solidFill>
                  <a:prstClr val="white"/>
                </a:solidFill>
                <a:latin typeface="Times New Roman" pitchFamily="18" charset="0"/>
                <a:cs typeface="Times New Roman" pitchFamily="18" charset="0"/>
              </a:rPr>
              <a:t>of the symptoms</a:t>
            </a:r>
          </a:p>
          <a:p>
            <a:pPr lvl="0"/>
            <a:endParaRPr lang="en-US" sz="2800" dirty="0">
              <a:solidFill>
                <a:prstClr val="white"/>
              </a:solidFill>
              <a:latin typeface="Times New Roman" pitchFamily="18" charset="0"/>
              <a:cs typeface="Times New Roman" pitchFamily="18" charset="0"/>
            </a:endParaRPr>
          </a:p>
          <a:p>
            <a:pPr lvl="0"/>
            <a:r>
              <a:rPr lang="en-US" sz="2800" dirty="0">
                <a:solidFill>
                  <a:prstClr val="white"/>
                </a:solidFill>
                <a:latin typeface="Times New Roman" pitchFamily="18" charset="0"/>
                <a:cs typeface="Times New Roman" pitchFamily="18" charset="0"/>
              </a:rPr>
              <a:t>Assessor should consider whether the emotion or trait is the way the person is </a:t>
            </a:r>
            <a:r>
              <a:rPr lang="en-US" sz="2800" dirty="0">
                <a:solidFill>
                  <a:srgbClr val="FFFF00"/>
                </a:solidFill>
                <a:latin typeface="Times New Roman" pitchFamily="18" charset="0"/>
                <a:cs typeface="Times New Roman" pitchFamily="18" charset="0"/>
              </a:rPr>
              <a:t>typically </a:t>
            </a:r>
            <a:r>
              <a:rPr lang="en-US" sz="2800" dirty="0">
                <a:solidFill>
                  <a:prstClr val="white"/>
                </a:solidFill>
                <a:latin typeface="Times New Roman" pitchFamily="18" charset="0"/>
                <a:cs typeface="Times New Roman" pitchFamily="18" charset="0"/>
              </a:rPr>
              <a:t>across a range of situations and with most people</a:t>
            </a:r>
          </a:p>
          <a:p>
            <a:pPr marL="0" lvl="0" indent="0">
              <a:buNone/>
            </a:pPr>
            <a:endParaRPr lang="en-US" sz="2800" dirty="0">
              <a:solidFill>
                <a:prstClr val="white"/>
              </a:solidFill>
              <a:latin typeface="Times New Roman" pitchFamily="18" charset="0"/>
              <a:cs typeface="Times New Roman" pitchFamily="18" charset="0"/>
            </a:endParaRPr>
          </a:p>
          <a:p>
            <a:pPr lvl="0"/>
            <a:r>
              <a:rPr lang="en-US" sz="2800" dirty="0">
                <a:solidFill>
                  <a:prstClr val="white"/>
                </a:solidFill>
                <a:latin typeface="Times New Roman" pitchFamily="18" charset="0"/>
                <a:cs typeface="Times New Roman" pitchFamily="18" charset="0"/>
              </a:rPr>
              <a:t>Assessor should not focus on whether the person is </a:t>
            </a:r>
            <a:r>
              <a:rPr lang="en-US" sz="2800" dirty="0">
                <a:latin typeface="Times New Roman" pitchFamily="18" charset="0"/>
                <a:cs typeface="Times New Roman" pitchFamily="18" charset="0"/>
              </a:rPr>
              <a:t>capable</a:t>
            </a:r>
            <a:r>
              <a:rPr lang="en-US" sz="2800" dirty="0">
                <a:solidFill>
                  <a:srgbClr val="FFFF00"/>
                </a:solidFill>
                <a:latin typeface="Times New Roman" pitchFamily="18" charset="0"/>
                <a:cs typeface="Times New Roman" pitchFamily="18" charset="0"/>
              </a:rPr>
              <a:t> </a:t>
            </a:r>
            <a:r>
              <a:rPr lang="en-US" sz="2800" dirty="0">
                <a:solidFill>
                  <a:prstClr val="white"/>
                </a:solidFill>
                <a:latin typeface="Times New Roman" pitchFamily="18" charset="0"/>
                <a:cs typeface="Times New Roman" pitchFamily="18" charset="0"/>
              </a:rPr>
              <a:t>of showing the emotion or trait but whether the person actually </a:t>
            </a:r>
            <a:r>
              <a:rPr lang="en-US" sz="2800" dirty="0">
                <a:solidFill>
                  <a:srgbClr val="FFFF00"/>
                </a:solidFill>
                <a:latin typeface="Times New Roman" pitchFamily="18" charset="0"/>
                <a:cs typeface="Times New Roman" pitchFamily="18" charset="0"/>
              </a:rPr>
              <a:t>shows</a:t>
            </a:r>
            <a:r>
              <a:rPr lang="en-US" sz="2800" dirty="0">
                <a:solidFill>
                  <a:prstClr val="white"/>
                </a:solidFill>
                <a:latin typeface="Times New Roman" pitchFamily="18" charset="0"/>
                <a:cs typeface="Times New Roman" pitchFamily="18" charset="0"/>
              </a:rPr>
              <a:t> the emotion or trait </a:t>
            </a: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915238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410200"/>
          </a:xfrm>
        </p:spPr>
        <p:txBody>
          <a:bodyPr>
            <a:normAutofit/>
          </a:bodyPr>
          <a:lstStyle/>
          <a:p>
            <a:r>
              <a:rPr lang="en-US" sz="2800" dirty="0">
                <a:latin typeface="Times New Roman" pitchFamily="18" charset="0"/>
                <a:cs typeface="Times New Roman" pitchFamily="18" charset="0"/>
              </a:rPr>
              <a:t>Typically should have self-report and at least one informant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Semi-structured interview</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Each symptom has 2 or 3 key indicators (n=9)</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Each key indicator has at least two stem questions</a:t>
            </a:r>
          </a:p>
          <a:p>
            <a:pPr lvl="1"/>
            <a:r>
              <a:rPr lang="en-US" sz="2400" dirty="0">
                <a:latin typeface="Times New Roman" pitchFamily="18" charset="0"/>
                <a:cs typeface="Times New Roman" pitchFamily="18" charset="0"/>
              </a:rPr>
              <a:t>Always try to get a “yes” or “no”  answer to these questions</a:t>
            </a:r>
          </a:p>
          <a:p>
            <a:pPr marL="0" indent="0">
              <a:buNone/>
            </a:pPr>
            <a:endParaRPr lang="en-US" sz="28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87186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down)">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5410200"/>
          </a:xfrm>
        </p:spPr>
        <p:txBody>
          <a:bodyPr>
            <a:normAutofit/>
          </a:bodyPr>
          <a:lstStyle/>
          <a:p>
            <a:r>
              <a:rPr lang="en-US" sz="2800" dirty="0">
                <a:latin typeface="Times New Roman" pitchFamily="18" charset="0"/>
                <a:cs typeface="Times New Roman" pitchFamily="18" charset="0"/>
              </a:rPr>
              <a:t>Each stem question is followed by a request for examples</a:t>
            </a:r>
          </a:p>
          <a:p>
            <a:pPr lvl="1"/>
            <a:r>
              <a:rPr lang="en-US" sz="2400" dirty="0">
                <a:latin typeface="Times New Roman" pitchFamily="18" charset="0"/>
                <a:cs typeface="Times New Roman" pitchFamily="18" charset="0"/>
              </a:rPr>
              <a:t>More detailed information through unstructured follow-up questions</a:t>
            </a:r>
          </a:p>
          <a:p>
            <a:pPr lvl="1"/>
            <a:r>
              <a:rPr lang="en-US" sz="2400" dirty="0">
                <a:latin typeface="Times New Roman" pitchFamily="18" charset="0"/>
                <a:cs typeface="Times New Roman" pitchFamily="18" charset="0"/>
              </a:rPr>
              <a:t>Help the clinician to understand what led to stem answer</a:t>
            </a:r>
          </a:p>
          <a:p>
            <a:pPr marL="457200" lvl="1" indent="0">
              <a:buNone/>
            </a:pPr>
            <a:endParaRPr lang="en-US" sz="2400" dirty="0">
              <a:latin typeface="Times New Roman" pitchFamily="18" charset="0"/>
              <a:cs typeface="Times New Roman" pitchFamily="18" charset="0"/>
            </a:endParaRPr>
          </a:p>
          <a:p>
            <a:r>
              <a:rPr lang="en-US" sz="2800" dirty="0">
                <a:latin typeface="Times New Roman" pitchFamily="18" charset="0"/>
                <a:cs typeface="Times New Roman" pitchFamily="18" charset="0"/>
              </a:rPr>
              <a:t>Each stem question is followed by a series of structured follow-up questions</a:t>
            </a:r>
          </a:p>
          <a:p>
            <a:pPr lvl="1"/>
            <a:r>
              <a:rPr lang="en-US" sz="2400" dirty="0">
                <a:latin typeface="Times New Roman" pitchFamily="18" charset="0"/>
                <a:cs typeface="Times New Roman" pitchFamily="18" charset="0"/>
              </a:rPr>
              <a:t>Includes questions to determine persistence and pervasiveness</a:t>
            </a:r>
          </a:p>
          <a:p>
            <a:pPr lvl="1"/>
            <a:r>
              <a:rPr lang="en-US" sz="2400" dirty="0">
                <a:latin typeface="Times New Roman" pitchFamily="18" charset="0"/>
                <a:cs typeface="Times New Roman" pitchFamily="18" charset="0"/>
              </a:rPr>
              <a:t>May have additional questions to clarify stem answer</a:t>
            </a:r>
          </a:p>
          <a:p>
            <a:endParaRPr lang="en-US" sz="28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120660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905000"/>
            <a:ext cx="8229600" cy="5410200"/>
          </a:xfrm>
        </p:spPr>
        <p:txBody>
          <a:bodyPr>
            <a:normAutofit/>
          </a:bodyPr>
          <a:lstStyle/>
          <a:p>
            <a:pPr marL="0" indent="0">
              <a:buNone/>
            </a:pPr>
            <a:r>
              <a:rPr lang="en-US" sz="2800" dirty="0">
                <a:latin typeface="Times New Roman" pitchFamily="18" charset="0"/>
                <a:cs typeface="Times New Roman" pitchFamily="18" charset="0"/>
              </a:rPr>
              <a:t>Introduction:  I am going to ask you about _____________ emotions and how he/she gets along with other people. I am going to ask you to answer most of these questions with either a “yes” or a “no” answer.  However, if you would like to tell me more about an answer, please do so.  Also, please try to be as accurate and honest as possible in trying to answer the questions</a:t>
            </a:r>
            <a:r>
              <a:rPr lang="en-US" sz="3600" dirty="0">
                <a:latin typeface="Times New Roman" pitchFamily="18" charset="0"/>
                <a:cs typeface="Times New Roman" pitchFamily="18" charset="0"/>
              </a:rPr>
              <a:t>. </a:t>
            </a:r>
          </a:p>
          <a:p>
            <a:pPr marL="0" indent="0">
              <a:buNone/>
            </a:pP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8761491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09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19199"/>
            <a:ext cx="7848599" cy="519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69564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19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00" y="1066800"/>
            <a:ext cx="7848600" cy="5248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5789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533400" y="12954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29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66800"/>
            <a:ext cx="8153399" cy="592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8022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40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071" y="1198917"/>
            <a:ext cx="7783529" cy="4744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26021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50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8262137" cy="503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7812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67640" y="942769"/>
            <a:ext cx="9296400" cy="48768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2400" dirty="0">
                <a:solidFill>
                  <a:srgbClr val="875092"/>
                </a:solidFill>
                <a:latin typeface="Times New Roman" panose="02020603050405020304" pitchFamily="18" charset="0"/>
                <a:ea typeface="ＭＳ Ｐゴシック" charset="-128"/>
                <a:cs typeface="Times New Roman" panose="02020603050405020304" pitchFamily="18" charset="0"/>
              </a:rPr>
              <a:t>World Health Organization, 2018</a:t>
            </a:r>
          </a:p>
        </p:txBody>
      </p:sp>
      <p:sp>
        <p:nvSpPr>
          <p:cNvPr id="2054" name="Title 2"/>
          <p:cNvSpPr>
            <a:spLocks noGrp="1"/>
          </p:cNvSpPr>
          <p:nvPr>
            <p:ph type="ctrTitle"/>
          </p:nvPr>
        </p:nvSpPr>
        <p:spPr>
          <a:xfrm>
            <a:off x="167640" y="228601"/>
            <a:ext cx="8763000" cy="914400"/>
          </a:xfrm>
        </p:spPr>
        <p:txBody>
          <a:bodyPr/>
          <a:lstStyle/>
          <a:p>
            <a:r>
              <a:rPr lang="en-US" sz="3600" dirty="0">
                <a:solidFill>
                  <a:srgbClr val="7030A0"/>
                </a:solidFill>
                <a:latin typeface="Times New Roman" pitchFamily="18" charset="0"/>
                <a:ea typeface="+mj-ea"/>
                <a:cs typeface="Times New Roman" pitchFamily="18" charset="0"/>
              </a:rPr>
              <a:t>ICD-11</a:t>
            </a:r>
            <a:endParaRPr lang="en-US" altLang="en-US" sz="3200" b="1"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7" name="Content Placeholder 2"/>
          <p:cNvSpPr txBox="1">
            <a:spLocks/>
          </p:cNvSpPr>
          <p:nvPr/>
        </p:nvSpPr>
        <p:spPr>
          <a:xfrm>
            <a:off x="304800" y="1295400"/>
            <a:ext cx="8229600" cy="54102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Wingdings" pitchFamily="2" charset="2"/>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200" b="0" i="0" u="sng"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6C91.0005 Conduct-dissocial disorder, childhood onset with limited prosocial emotions</a:t>
            </a:r>
            <a:r>
              <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Meets all definitional requirements for Conduct-dissocial disorder, childhood onset.  In addition, the individual exhibits characteristics that are sometimes referred to as ‘callous and unemotional’. These characteristics include:</a:t>
            </a:r>
          </a:p>
          <a:p>
            <a:pPr lvl="1">
              <a:buFont typeface="Wingdings" panose="05000000000000000000" pitchFamily="2" charset="2"/>
              <a:buChar char="ü"/>
              <a:defRPr/>
            </a:pPr>
            <a:r>
              <a:rPr lang="en-US" sz="3100" dirty="0">
                <a:solidFill>
                  <a:srgbClr val="7030A0"/>
                </a:solidFill>
                <a:latin typeface="Times New Roman" panose="02020603050405020304" pitchFamily="18" charset="0"/>
                <a:cs typeface="Times New Roman" panose="02020603050405020304" pitchFamily="18" charset="0"/>
              </a:rPr>
              <a:t>a lack of empathy or sensitivity to the feelings of others and a lack of concern for others’ distress; </a:t>
            </a:r>
          </a:p>
          <a:p>
            <a:pPr lvl="1">
              <a:buFont typeface="Wingdings" panose="05000000000000000000" pitchFamily="2" charset="2"/>
              <a:buChar char="ü"/>
              <a:defRPr/>
            </a:pPr>
            <a:r>
              <a:rPr lang="en-US" sz="3100" dirty="0">
                <a:solidFill>
                  <a:srgbClr val="7030A0"/>
                </a:solidFill>
                <a:latin typeface="Times New Roman" panose="02020603050405020304" pitchFamily="18" charset="0"/>
                <a:cs typeface="Times New Roman" panose="02020603050405020304" pitchFamily="18" charset="0"/>
              </a:rPr>
              <a:t>a lack of remorse, shame or guilt over their own behavior (unless prompted by being apprehended);</a:t>
            </a:r>
          </a:p>
          <a:p>
            <a:pPr lvl="1">
              <a:buFont typeface="Wingdings" panose="05000000000000000000" pitchFamily="2" charset="2"/>
              <a:buChar char="ü"/>
              <a:defRPr/>
            </a:pPr>
            <a:r>
              <a:rPr lang="en-US" sz="3100" dirty="0">
                <a:solidFill>
                  <a:srgbClr val="7030A0"/>
                </a:solidFill>
                <a:latin typeface="Times New Roman" panose="02020603050405020304" pitchFamily="18" charset="0"/>
                <a:cs typeface="Times New Roman" panose="02020603050405020304" pitchFamily="18" charset="0"/>
              </a:rPr>
              <a:t>a lack of concern over poor performance in school, work, or other important activities; </a:t>
            </a:r>
          </a:p>
          <a:p>
            <a:pPr lvl="1">
              <a:buFont typeface="Wingdings" panose="05000000000000000000" pitchFamily="2" charset="2"/>
              <a:buChar char="ü"/>
              <a:defRPr/>
            </a:pPr>
            <a:r>
              <a:rPr lang="en-US" sz="3100" dirty="0">
                <a:solidFill>
                  <a:srgbClr val="7030A0"/>
                </a:solidFill>
                <a:latin typeface="Times New Roman" panose="02020603050405020304" pitchFamily="18" charset="0"/>
                <a:cs typeface="Times New Roman" panose="02020603050405020304" pitchFamily="18" charset="0"/>
              </a:rPr>
              <a:t> limited expression of emotions, particularly positive or loving feelings toward others, or only doing so in ways that seem shallow, insincere, or instrumental; and </a:t>
            </a:r>
          </a:p>
          <a:p>
            <a:pPr lvl="1">
              <a:buFont typeface="Wingdings" panose="05000000000000000000" pitchFamily="2" charset="2"/>
              <a:buChar char="ü"/>
              <a:defRPr/>
            </a:pPr>
            <a:r>
              <a:rPr lang="en-US" sz="3100" b="1" dirty="0">
                <a:solidFill>
                  <a:srgbClr val="CC66FF"/>
                </a:solidFill>
                <a:latin typeface="Times New Roman" panose="02020603050405020304" pitchFamily="18" charset="0"/>
                <a:cs typeface="Times New Roman" panose="02020603050405020304" pitchFamily="18" charset="0"/>
              </a:rPr>
              <a:t>a relative indifference to the probability of punishment;</a:t>
            </a:r>
          </a:p>
          <a:p>
            <a:pPr lvl="1">
              <a:buFont typeface="Wingdings" panose="05000000000000000000" pitchFamily="2" charset="2"/>
              <a:buChar char="ü"/>
              <a:defRPr/>
            </a:pPr>
            <a:endParaRPr lang="en-US" dirty="0">
              <a:solidFill>
                <a:sysClr val="window" lastClr="FFFFFF"/>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ü"/>
              <a:defRPr/>
            </a:pPr>
            <a:endParaRPr lang="en-US" dirty="0">
              <a:solidFill>
                <a:sysClr val="window" lastClr="FFFFFF"/>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3516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60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913" y="1111250"/>
            <a:ext cx="7385487" cy="577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518956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7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77" y="1066800"/>
            <a:ext cx="7860023" cy="559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45457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81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43" y="1112615"/>
            <a:ext cx="7381257" cy="498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625503"/>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191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43315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3221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201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86895"/>
            <a:ext cx="7842411" cy="485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12844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0"/>
            <a:ext cx="9144000" cy="1143000"/>
          </a:xfrm>
        </p:spPr>
        <p:txBody>
          <a:bodyPr>
            <a:noAutofit/>
          </a:bodyPr>
          <a:lstStyle/>
          <a:p>
            <a:r>
              <a:rPr lang="en-US" sz="3600" b="1" dirty="0">
                <a:solidFill>
                  <a:schemeClr val="accent6">
                    <a:lumMod val="40000"/>
                    <a:lumOff val="60000"/>
                  </a:schemeClr>
                </a:solidFill>
                <a:latin typeface="Times New Roman" pitchFamily="18" charset="0"/>
                <a:cs typeface="Times New Roman" pitchFamily="18" charset="0"/>
              </a:rPr>
              <a:t>The  CAPE Process:  Interviews </a:t>
            </a:r>
            <a:endParaRPr lang="en-US" sz="3600" dirty="0">
              <a:solidFill>
                <a:schemeClr val="accent6">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685800" y="1524000"/>
            <a:ext cx="8229600" cy="5410200"/>
          </a:xfrm>
        </p:spPr>
        <p:txBody>
          <a:bodyPr>
            <a:normAutofit/>
          </a:bodyPr>
          <a:lstStyle/>
          <a:p>
            <a:pPr marL="0" indent="0">
              <a:buNone/>
            </a:pP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2400" i="1" dirty="0">
              <a:solidFill>
                <a:srgbClr val="FFFF00"/>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p>
          <a:p>
            <a:pPr lvl="0"/>
            <a:endParaRPr lang="en-US" dirty="0"/>
          </a:p>
          <a:p>
            <a:endParaRPr lang="en-US" dirty="0">
              <a:latin typeface="Times New Roman" pitchFamily="18" charset="0"/>
              <a:cs typeface="Times New Roman" pitchFamily="18" charset="0"/>
            </a:endParaRPr>
          </a:p>
        </p:txBody>
      </p:sp>
      <p:pic>
        <p:nvPicPr>
          <p:cNvPr id="2211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10062006" cy="378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4643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a:t>
            </a:r>
            <a:r>
              <a:rPr lang="en-US" altLang="en-US" sz="3200" dirty="0" err="1">
                <a:solidFill>
                  <a:srgbClr val="7030A0"/>
                </a:solidFill>
                <a:latin typeface="Times New Roman" panose="02020603050405020304" pitchFamily="18" charset="0"/>
                <a:ea typeface="ＭＳ Ｐゴシック" pitchFamily="34" charset="-128"/>
                <a:cs typeface="Times New Roman" panose="02020603050405020304" pitchFamily="18" charset="0"/>
              </a:rPr>
              <a:t>Molinuevo</a:t>
            </a: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 et al., 2020)</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6200" y="3289681"/>
            <a:ext cx="9144000" cy="4066286"/>
          </a:xfrm>
          <a:prstGeom prst="rect">
            <a:avLst/>
          </a:prstGeom>
        </p:spPr>
      </p:pic>
    </p:spTree>
    <p:extLst>
      <p:ext uri="{BB962C8B-B14F-4D97-AF65-F5344CB8AC3E}">
        <p14:creationId xmlns:p14="http://schemas.microsoft.com/office/powerpoint/2010/main" val="95202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a:t>
            </a:r>
            <a:r>
              <a:rPr lang="en-US" altLang="en-US" sz="3200" dirty="0" err="1">
                <a:solidFill>
                  <a:srgbClr val="7030A0"/>
                </a:solidFill>
                <a:latin typeface="Times New Roman" panose="02020603050405020304" pitchFamily="18" charset="0"/>
                <a:ea typeface="ＭＳ Ｐゴシック" pitchFamily="34" charset="-128"/>
                <a:cs typeface="Times New Roman" panose="02020603050405020304" pitchFamily="18" charset="0"/>
              </a:rPr>
              <a:t>Molinuevo</a:t>
            </a: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 et al., 2020)</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30480" y="3643788"/>
            <a:ext cx="9144000" cy="2562131"/>
          </a:xfrm>
          <a:prstGeom prst="rect">
            <a:avLst/>
          </a:prstGeom>
        </p:spPr>
      </p:pic>
    </p:spTree>
    <p:extLst>
      <p:ext uri="{BB962C8B-B14F-4D97-AF65-F5344CB8AC3E}">
        <p14:creationId xmlns:p14="http://schemas.microsoft.com/office/powerpoint/2010/main" val="1577924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828800"/>
            <a:ext cx="9144000" cy="57912"/>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228600" y="1532039"/>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a:t>
            </a:r>
            <a:r>
              <a:rPr lang="en-US" altLang="en-US" sz="2800" dirty="0" err="1">
                <a:solidFill>
                  <a:srgbClr val="7030A0"/>
                </a:solidFill>
                <a:latin typeface="Times New Roman" panose="02020603050405020304" pitchFamily="18" charset="0"/>
                <a:ea typeface="ＭＳ Ｐゴシック" pitchFamily="34" charset="-128"/>
                <a:cs typeface="Times New Roman" panose="02020603050405020304" pitchFamily="18" charset="0"/>
              </a:rPr>
              <a:t>Molinuevo</a:t>
            </a:r>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 et al., 2020)</a:t>
            </a:r>
          </a:p>
        </p:txBody>
      </p:sp>
      <p:pic>
        <p:nvPicPr>
          <p:cNvPr id="3" name="Picture 2"/>
          <p:cNvPicPr>
            <a:picLocks noChangeAspect="1"/>
          </p:cNvPicPr>
          <p:nvPr/>
        </p:nvPicPr>
        <p:blipFill>
          <a:blip r:embed="rId4"/>
          <a:stretch>
            <a:fillRect/>
          </a:stretch>
        </p:blipFill>
        <p:spPr>
          <a:xfrm>
            <a:off x="1066800" y="2819400"/>
            <a:ext cx="6248400" cy="3827842"/>
          </a:xfrm>
          <a:prstGeom prst="rect">
            <a:avLst/>
          </a:prstGeom>
        </p:spPr>
      </p:pic>
    </p:spTree>
    <p:extLst>
      <p:ext uri="{BB962C8B-B14F-4D97-AF65-F5344CB8AC3E}">
        <p14:creationId xmlns:p14="http://schemas.microsoft.com/office/powerpoint/2010/main" val="1700228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76200" y="1611797"/>
            <a:ext cx="8763000" cy="1470025"/>
          </a:xfrm>
        </p:spPr>
        <p:txBody>
          <a:bodyPr/>
          <a:lstStyle/>
          <a:p>
            <a:r>
              <a:rPr lang="en-US" altLang="en-US" sz="24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24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400" dirty="0">
                <a:solidFill>
                  <a:srgbClr val="7030A0"/>
                </a:solidFill>
                <a:latin typeface="Times New Roman" panose="02020603050405020304" pitchFamily="18" charset="0"/>
                <a:ea typeface="ＭＳ Ｐゴシック" pitchFamily="34" charset="-128"/>
                <a:cs typeface="Times New Roman" panose="02020603050405020304" pitchFamily="18" charset="0"/>
              </a:rPr>
              <a:t>(Hawes et al., 2020)</a:t>
            </a:r>
          </a:p>
        </p:txBody>
      </p:sp>
      <p:pic>
        <p:nvPicPr>
          <p:cNvPr id="4" name="Picture 3"/>
          <p:cNvPicPr>
            <a:picLocks noChangeAspect="1"/>
          </p:cNvPicPr>
          <p:nvPr/>
        </p:nvPicPr>
        <p:blipFill>
          <a:blip r:embed="rId4"/>
          <a:stretch>
            <a:fillRect/>
          </a:stretch>
        </p:blipFill>
        <p:spPr>
          <a:xfrm>
            <a:off x="494729" y="2997540"/>
            <a:ext cx="8063101" cy="3364534"/>
          </a:xfrm>
          <a:prstGeom prst="rect">
            <a:avLst/>
          </a:prstGeom>
        </p:spPr>
      </p:pic>
    </p:spTree>
    <p:extLst>
      <p:ext uri="{BB962C8B-B14F-4D97-AF65-F5344CB8AC3E}">
        <p14:creationId xmlns:p14="http://schemas.microsoft.com/office/powerpoint/2010/main" val="962886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2"/>
          <p:cNvSpPr>
            <a:spLocks noGrp="1"/>
          </p:cNvSpPr>
          <p:nvPr>
            <p:ph type="ctrTitle"/>
          </p:nvPr>
        </p:nvSpPr>
        <p:spPr>
          <a:xfrm>
            <a:off x="76200" y="4445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An Evidence-Based Approach to Assessing and Diagnosing Limited Prosocial Emotions </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endPar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Rectangle 4"/>
          <p:cNvSpPr/>
          <p:nvPr/>
        </p:nvSpPr>
        <p:spPr>
          <a:xfrm>
            <a:off x="304800" y="1828800"/>
            <a:ext cx="8305800" cy="2923877"/>
          </a:xfrm>
          <a:prstGeom prst="rect">
            <a:avLst/>
          </a:prstGeom>
        </p:spPr>
        <p:txBody>
          <a:bodyPr wrap="square">
            <a:spAutoFit/>
          </a:bodyPr>
          <a:lstStyle/>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000" b="1" dirty="0">
                <a:solidFill>
                  <a:srgbClr val="7030A0"/>
                </a:solidFill>
                <a:latin typeface="Times New Roman" pitchFamily="18" charset="0"/>
                <a:cs typeface="Times New Roman" pitchFamily="18" charset="0"/>
              </a:rPr>
              <a:t>What</a:t>
            </a:r>
            <a:r>
              <a:rPr lang="en-US" sz="2800" dirty="0">
                <a:solidFill>
                  <a:srgbClr val="7030A0"/>
                </a:solidFill>
                <a:latin typeface="Times New Roman" pitchFamily="18" charset="0"/>
                <a:cs typeface="Times New Roman" pitchFamily="18" charset="0"/>
              </a:rPr>
              <a:t> are you trying to assess? </a:t>
            </a:r>
          </a:p>
          <a:p>
            <a:pPr>
              <a:buFont typeface="Wingdings" pitchFamily="2" charset="2"/>
              <a:buChar char="§"/>
            </a:pPr>
            <a:endParaRPr lang="en-US" sz="2800" dirty="0">
              <a:solidFill>
                <a:srgbClr val="7030A0"/>
              </a:solidFill>
              <a:latin typeface="Times New Roman" pitchFamily="18" charset="0"/>
              <a:cs typeface="Times New Roman" pitchFamily="18" charset="0"/>
            </a:endParaRPr>
          </a:p>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Why</a:t>
            </a:r>
            <a:r>
              <a:rPr lang="en-US" sz="2800" dirty="0">
                <a:solidFill>
                  <a:srgbClr val="7030A0"/>
                </a:solidFill>
                <a:latin typeface="Times New Roman" pitchFamily="18" charset="0"/>
                <a:cs typeface="Times New Roman" pitchFamily="18" charset="0"/>
              </a:rPr>
              <a:t> are you trying to assess it?</a:t>
            </a:r>
          </a:p>
          <a:p>
            <a:r>
              <a:rPr lang="en-US" sz="2800" dirty="0">
                <a:solidFill>
                  <a:srgbClr val="7030A0"/>
                </a:solidFill>
                <a:latin typeface="Times New Roman" pitchFamily="18" charset="0"/>
                <a:cs typeface="Times New Roman" pitchFamily="18" charset="0"/>
              </a:rPr>
              <a:t> </a:t>
            </a:r>
          </a:p>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How</a:t>
            </a:r>
            <a:r>
              <a:rPr lang="en-US" sz="2800" dirty="0">
                <a:solidFill>
                  <a:srgbClr val="7030A0"/>
                </a:solidFill>
                <a:latin typeface="Times New Roman" pitchFamily="18" charset="0"/>
                <a:cs typeface="Times New Roman" pitchFamily="18" charset="0"/>
              </a:rPr>
              <a:t> should you assess it? </a:t>
            </a:r>
            <a:endParaRPr lang="en-US"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4027125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down)">
                                      <p:cBhvr>
                                        <p:cTn id="7" dur="580">
                                          <p:stCondLst>
                                            <p:cond delay="0"/>
                                          </p:stCondLst>
                                        </p:cTn>
                                        <p:tgtEl>
                                          <p:spTgt spid="2054"/>
                                        </p:tgtEl>
                                      </p:cBhvr>
                                    </p:animEffect>
                                    <p:anim calcmode="lin" valueType="num">
                                      <p:cBhvr>
                                        <p:cTn id="8"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4"/>
                                        </p:tgtEl>
                                      </p:cBhvr>
                                      <p:to x="100000" y="60000"/>
                                    </p:animScale>
                                    <p:animScale>
                                      <p:cBhvr>
                                        <p:cTn id="14" dur="166" decel="50000">
                                          <p:stCondLst>
                                            <p:cond delay="676"/>
                                          </p:stCondLst>
                                        </p:cTn>
                                        <p:tgtEl>
                                          <p:spTgt spid="2054"/>
                                        </p:tgtEl>
                                      </p:cBhvr>
                                      <p:to x="100000" y="100000"/>
                                    </p:animScale>
                                    <p:animScale>
                                      <p:cBhvr>
                                        <p:cTn id="15" dur="26">
                                          <p:stCondLst>
                                            <p:cond delay="1312"/>
                                          </p:stCondLst>
                                        </p:cTn>
                                        <p:tgtEl>
                                          <p:spTgt spid="2054"/>
                                        </p:tgtEl>
                                      </p:cBhvr>
                                      <p:to x="100000" y="80000"/>
                                    </p:animScale>
                                    <p:animScale>
                                      <p:cBhvr>
                                        <p:cTn id="16" dur="166" decel="50000">
                                          <p:stCondLst>
                                            <p:cond delay="1338"/>
                                          </p:stCondLst>
                                        </p:cTn>
                                        <p:tgtEl>
                                          <p:spTgt spid="2054"/>
                                        </p:tgtEl>
                                      </p:cBhvr>
                                      <p:to x="100000" y="100000"/>
                                    </p:animScale>
                                    <p:animScale>
                                      <p:cBhvr>
                                        <p:cTn id="17" dur="26">
                                          <p:stCondLst>
                                            <p:cond delay="1642"/>
                                          </p:stCondLst>
                                        </p:cTn>
                                        <p:tgtEl>
                                          <p:spTgt spid="2054"/>
                                        </p:tgtEl>
                                      </p:cBhvr>
                                      <p:to x="100000" y="90000"/>
                                    </p:animScale>
                                    <p:animScale>
                                      <p:cBhvr>
                                        <p:cTn id="18" dur="166" decel="50000">
                                          <p:stCondLst>
                                            <p:cond delay="1668"/>
                                          </p:stCondLst>
                                        </p:cTn>
                                        <p:tgtEl>
                                          <p:spTgt spid="2054"/>
                                        </p:tgtEl>
                                      </p:cBhvr>
                                      <p:to x="100000" y="100000"/>
                                    </p:animScale>
                                    <p:animScale>
                                      <p:cBhvr>
                                        <p:cTn id="19" dur="26">
                                          <p:stCondLst>
                                            <p:cond delay="1808"/>
                                          </p:stCondLst>
                                        </p:cTn>
                                        <p:tgtEl>
                                          <p:spTgt spid="2054"/>
                                        </p:tgtEl>
                                      </p:cBhvr>
                                      <p:to x="100000" y="95000"/>
                                    </p:animScale>
                                    <p:animScale>
                                      <p:cBhvr>
                                        <p:cTn id="20" dur="166" decel="50000">
                                          <p:stCondLst>
                                            <p:cond delay="1834"/>
                                          </p:stCondLst>
                                        </p:cTn>
                                        <p:tgtEl>
                                          <p:spTgt spid="20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diamond(in)">
                                      <p:cBhvr>
                                        <p:cTn id="25" dur="20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diamond(in)">
                                      <p:cBhvr>
                                        <p:cTn id="30" dur="20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Effect transition="in" filter="diamond(in)">
                                      <p:cBhvr>
                                        <p:cTn id="35"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21920" y="1828800"/>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0" y="1828800"/>
            <a:ext cx="8763000" cy="1470025"/>
          </a:xfrm>
        </p:spPr>
        <p:txBody>
          <a:bodyPr/>
          <a:lstStyle/>
          <a:p>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3200" dirty="0">
                <a:solidFill>
                  <a:srgbClr val="7030A0"/>
                </a:solidFill>
                <a:latin typeface="Times New Roman" panose="02020603050405020304" pitchFamily="18" charset="0"/>
                <a:ea typeface="ＭＳ Ｐゴシック" pitchFamily="34" charset="-128"/>
                <a:cs typeface="Times New Roman" panose="02020603050405020304" pitchFamily="18" charset="0"/>
              </a:rPr>
              <a:t>(Hawes et al., 2020)</a:t>
            </a:r>
            <a:endParaRPr lang="en-US" altLang="en-US" sz="36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152400" y="3352800"/>
            <a:ext cx="9144000" cy="2336607"/>
          </a:xfrm>
          <a:prstGeom prst="rect">
            <a:avLst/>
          </a:prstGeom>
        </p:spPr>
      </p:pic>
    </p:spTree>
    <p:extLst>
      <p:ext uri="{BB962C8B-B14F-4D97-AF65-F5344CB8AC3E}">
        <p14:creationId xmlns:p14="http://schemas.microsoft.com/office/powerpoint/2010/main" val="4182973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812"/>
            <a:ext cx="9166225" cy="181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0" y="1828800"/>
            <a:ext cx="9144000" cy="57912"/>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228600" y="1532039"/>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Initial Test of CAPE 1.1 Reliability and Validity</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(Hawes et al., 2020)</a:t>
            </a:r>
          </a:p>
        </p:txBody>
      </p:sp>
      <p:pic>
        <p:nvPicPr>
          <p:cNvPr id="2" name="Picture 1"/>
          <p:cNvPicPr>
            <a:picLocks noChangeAspect="1"/>
          </p:cNvPicPr>
          <p:nvPr/>
        </p:nvPicPr>
        <p:blipFill>
          <a:blip r:embed="rId4"/>
          <a:stretch>
            <a:fillRect/>
          </a:stretch>
        </p:blipFill>
        <p:spPr>
          <a:xfrm>
            <a:off x="152337" y="2549181"/>
            <a:ext cx="8861549" cy="4308819"/>
          </a:xfrm>
          <a:prstGeom prst="rect">
            <a:avLst/>
          </a:prstGeom>
        </p:spPr>
      </p:pic>
    </p:spTree>
    <p:extLst>
      <p:ext uri="{BB962C8B-B14F-4D97-AF65-F5344CB8AC3E}">
        <p14:creationId xmlns:p14="http://schemas.microsoft.com/office/powerpoint/2010/main" val="2860941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itle 2"/>
          <p:cNvSpPr>
            <a:spLocks noGrp="1"/>
          </p:cNvSpPr>
          <p:nvPr>
            <p:ph type="ctrTitle"/>
          </p:nvPr>
        </p:nvSpPr>
        <p:spPr>
          <a:xfrm>
            <a:off x="76200" y="44450"/>
            <a:ext cx="8763000" cy="1470025"/>
          </a:xfrm>
        </p:spPr>
        <p:txBody>
          <a:bodyPr/>
          <a:lstStyle/>
          <a:p>
            <a: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t>An Evidence-Based Approach to Assessing and Diagnosing Limited Prosocial Emotions </a:t>
            </a:r>
            <a:br>
              <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rPr>
            </a:br>
            <a:endParaRPr lang="en-US" altLang="en-US" sz="2800" dirty="0">
              <a:solidFill>
                <a:srgbClr val="7030A0"/>
              </a:solidFill>
              <a:latin typeface="Times New Roman" panose="02020603050405020304" pitchFamily="18" charset="0"/>
              <a:ea typeface="ＭＳ Ｐゴシック" pitchFamily="34" charset="-128"/>
              <a:cs typeface="Times New Roman" panose="02020603050405020304" pitchFamily="18" charset="0"/>
            </a:endParaRPr>
          </a:p>
        </p:txBody>
      </p:sp>
      <p:sp>
        <p:nvSpPr>
          <p:cNvPr id="5" name="Rectangle 4"/>
          <p:cNvSpPr/>
          <p:nvPr/>
        </p:nvSpPr>
        <p:spPr>
          <a:xfrm>
            <a:off x="304800" y="1828800"/>
            <a:ext cx="8305800" cy="2923877"/>
          </a:xfrm>
          <a:prstGeom prst="rect">
            <a:avLst/>
          </a:prstGeom>
        </p:spPr>
        <p:txBody>
          <a:bodyPr wrap="square">
            <a:spAutoFit/>
          </a:bodyPr>
          <a:lstStyle/>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000" b="1" dirty="0">
                <a:solidFill>
                  <a:srgbClr val="7030A0"/>
                </a:solidFill>
                <a:latin typeface="Times New Roman" pitchFamily="18" charset="0"/>
                <a:cs typeface="Times New Roman" pitchFamily="18" charset="0"/>
              </a:rPr>
              <a:t>What</a:t>
            </a:r>
            <a:r>
              <a:rPr lang="en-US" sz="2800" dirty="0">
                <a:solidFill>
                  <a:srgbClr val="7030A0"/>
                </a:solidFill>
                <a:latin typeface="Times New Roman" pitchFamily="18" charset="0"/>
                <a:cs typeface="Times New Roman" pitchFamily="18" charset="0"/>
              </a:rPr>
              <a:t> are you trying to assess? </a:t>
            </a:r>
          </a:p>
          <a:p>
            <a:pPr>
              <a:buFont typeface="Wingdings" pitchFamily="2" charset="2"/>
              <a:buChar char="§"/>
            </a:pPr>
            <a:endParaRPr lang="en-US" sz="2800" dirty="0">
              <a:solidFill>
                <a:srgbClr val="7030A0"/>
              </a:solidFill>
              <a:latin typeface="Times New Roman" pitchFamily="18" charset="0"/>
              <a:cs typeface="Times New Roman" pitchFamily="18" charset="0"/>
            </a:endParaRPr>
          </a:p>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Why</a:t>
            </a:r>
            <a:r>
              <a:rPr lang="en-US" sz="2800" dirty="0">
                <a:solidFill>
                  <a:srgbClr val="7030A0"/>
                </a:solidFill>
                <a:latin typeface="Times New Roman" pitchFamily="18" charset="0"/>
                <a:cs typeface="Times New Roman" pitchFamily="18" charset="0"/>
              </a:rPr>
              <a:t> are you trying to assess it?</a:t>
            </a:r>
          </a:p>
          <a:p>
            <a:r>
              <a:rPr lang="en-US" sz="2800" dirty="0">
                <a:solidFill>
                  <a:srgbClr val="7030A0"/>
                </a:solidFill>
                <a:latin typeface="Times New Roman" pitchFamily="18" charset="0"/>
                <a:cs typeface="Times New Roman" pitchFamily="18" charset="0"/>
              </a:rPr>
              <a:t> </a:t>
            </a:r>
          </a:p>
          <a:p>
            <a:pPr>
              <a:buFont typeface="Wingdings" pitchFamily="2" charset="2"/>
              <a:buChar char="§"/>
            </a:pPr>
            <a:r>
              <a:rPr lang="en-US" sz="2800" dirty="0">
                <a:solidFill>
                  <a:srgbClr val="7030A0"/>
                </a:solidFill>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How</a:t>
            </a:r>
            <a:r>
              <a:rPr lang="en-US" sz="2800" dirty="0">
                <a:solidFill>
                  <a:srgbClr val="7030A0"/>
                </a:solidFill>
                <a:latin typeface="Times New Roman" pitchFamily="18" charset="0"/>
                <a:cs typeface="Times New Roman" pitchFamily="18" charset="0"/>
              </a:rPr>
              <a:t> should you assess it? </a:t>
            </a:r>
            <a:endParaRPr lang="en-US" sz="24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2875220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amond(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diamond(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diamond(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LSU-PPTHeader_MainPg_O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662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4799" y="4648199"/>
            <a:ext cx="2119601" cy="2112225"/>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srgbClr val="FFFFFF"/>
              </a:solidFill>
              <a:ea typeface="ＭＳ Ｐゴシック" charset="-128"/>
            </a:endParaRPr>
          </a:p>
        </p:txBody>
      </p:sp>
      <p:pic>
        <p:nvPicPr>
          <p:cNvPr id="2052" name="Picture 15" descr="LPLG-01.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799" y="4949400"/>
            <a:ext cx="2054558" cy="137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175" y="2085023"/>
            <a:ext cx="9296400" cy="76200"/>
          </a:xfrm>
          <a:prstGeom prst="rect">
            <a:avLst/>
          </a:prstGeom>
          <a:solidFill>
            <a:srgbClr val="FEED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srgbClr val="FFFFFF"/>
              </a:solidFill>
              <a:ea typeface="ＭＳ Ｐゴシック" charset="-128"/>
            </a:endParaRPr>
          </a:p>
        </p:txBody>
      </p:sp>
      <p:sp>
        <p:nvSpPr>
          <p:cNvPr id="2054" name="Title 2"/>
          <p:cNvSpPr>
            <a:spLocks noGrp="1"/>
          </p:cNvSpPr>
          <p:nvPr>
            <p:ph type="ctrTitle"/>
          </p:nvPr>
        </p:nvSpPr>
        <p:spPr>
          <a:xfrm>
            <a:off x="136525" y="2597519"/>
            <a:ext cx="8763000" cy="1470025"/>
          </a:xfrm>
        </p:spPr>
        <p:txBody>
          <a:bodyPr/>
          <a:lstStyle/>
          <a:p>
            <a:r>
              <a:rPr lang="en-US" altLang="en-US" sz="4800" dirty="0">
                <a:solidFill>
                  <a:srgbClr val="7030A0"/>
                </a:solidFill>
                <a:latin typeface="Times New Roman" pitchFamily="18" charset="0"/>
                <a:cs typeface="Times New Roman" pitchFamily="18" charset="0"/>
              </a:rPr>
              <a:t>I.  What are Callous-Unemotional Traits? </a:t>
            </a:r>
            <a:endParaRPr lang="en-US" altLang="en-US" sz="4800" dirty="0">
              <a:solidFill>
                <a:srgbClr val="7030A0"/>
              </a:solidFill>
              <a:ea typeface="ＭＳ Ｐゴシック" pitchFamily="34" charset="-128"/>
            </a:endParaRPr>
          </a:p>
        </p:txBody>
      </p:sp>
    </p:spTree>
    <p:extLst>
      <p:ext uri="{BB962C8B-B14F-4D97-AF65-F5344CB8AC3E}">
        <p14:creationId xmlns:p14="http://schemas.microsoft.com/office/powerpoint/2010/main" val="1058433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theme/theme1.xml><?xml version="1.0" encoding="utf-8"?>
<a:theme xmlns:a="http://schemas.openxmlformats.org/drawingml/2006/main" name="UNO PowerPoint Theme">
  <a:themeElements>
    <a:clrScheme name="UNO Blues">
      <a:dk1>
        <a:srgbClr val="000000"/>
      </a:dk1>
      <a:lt1>
        <a:srgbClr val="FFFFFF"/>
      </a:lt1>
      <a:dk2>
        <a:srgbClr val="003767"/>
      </a:dk2>
      <a:lt2>
        <a:srgbClr val="E1E1E1"/>
      </a:lt2>
      <a:accent1>
        <a:srgbClr val="9BCBEB"/>
      </a:accent1>
      <a:accent2>
        <a:srgbClr val="0064FF"/>
      </a:accent2>
      <a:accent3>
        <a:srgbClr val="2049DB"/>
      </a:accent3>
      <a:accent4>
        <a:srgbClr val="9FAEE5"/>
      </a:accent4>
      <a:accent5>
        <a:srgbClr val="003087"/>
      </a:accent5>
      <a:accent6>
        <a:srgbClr val="001949"/>
      </a:accent6>
      <a:hlink>
        <a:srgbClr val="009BFF"/>
      </a:hlink>
      <a:folHlink>
        <a:srgbClr val="802E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Custom 1">
      <a:dk1>
        <a:sysClr val="windowText" lastClr="000000"/>
      </a:dk1>
      <a:lt1>
        <a:sysClr val="window" lastClr="FFFFFF"/>
      </a:lt1>
      <a:dk2>
        <a:srgbClr val="44546A"/>
      </a:dk2>
      <a:lt2>
        <a:srgbClr val="E7E6E6"/>
      </a:lt2>
      <a:accent1>
        <a:srgbClr val="4377B0"/>
      </a:accent1>
      <a:accent2>
        <a:srgbClr val="F1673B"/>
      </a:accent2>
      <a:accent3>
        <a:srgbClr val="A5A5A5"/>
      </a:accent3>
      <a:accent4>
        <a:srgbClr val="5BC18C"/>
      </a:accent4>
      <a:accent5>
        <a:srgbClr val="F46083"/>
      </a:accent5>
      <a:accent6>
        <a:srgbClr val="7F7F7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9494</TotalTime>
  <Words>4898</Words>
  <Application>Microsoft Office PowerPoint</Application>
  <PresentationFormat>On-screen Show (4:3)</PresentationFormat>
  <Paragraphs>817</Paragraphs>
  <Slides>82</Slides>
  <Notes>42</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82</vt:i4>
      </vt:variant>
    </vt:vector>
  </HeadingPairs>
  <TitlesOfParts>
    <vt:vector size="102" baseType="lpstr">
      <vt:lpstr>Arial</vt:lpstr>
      <vt:lpstr>Calibri</vt:lpstr>
      <vt:lpstr>Calibri Light</vt:lpstr>
      <vt:lpstr>Cambria</vt:lpstr>
      <vt:lpstr>Times New Roman</vt:lpstr>
      <vt:lpstr>Wingdings</vt:lpstr>
      <vt:lpstr>UNO PowerPoint Theme</vt:lpstr>
      <vt:lpstr>1_Office Theme</vt:lpstr>
      <vt:lpstr>Custom Design</vt:lpstr>
      <vt:lpstr>Office Theme</vt:lpstr>
      <vt:lpstr>2_Office Theme</vt:lpstr>
      <vt:lpstr>5_Office Theme</vt:lpstr>
      <vt:lpstr>6_Office Theme</vt:lpstr>
      <vt:lpstr>7_Office Theme</vt:lpstr>
      <vt:lpstr>3_Office Theme</vt:lpstr>
      <vt:lpstr>8_Office Theme</vt:lpstr>
      <vt:lpstr>9_Office Theme</vt:lpstr>
      <vt:lpstr>10_Office Theme</vt:lpstr>
      <vt:lpstr>11_Office Theme</vt:lpstr>
      <vt:lpstr>4_Office Theme</vt:lpstr>
      <vt:lpstr>R. Bob Smith PhD.  Excellence in Psychological Assessment Webinar</vt:lpstr>
      <vt:lpstr>Assessing the Limited Prosocial Emotional Specifier:  A Case Study in Evidence-based Assessment &amp; Diagnosis</vt:lpstr>
      <vt:lpstr>Audience Questions and Answers</vt:lpstr>
      <vt:lpstr>Specifier for Conduct Disorder  in the DSM-5:  “with Limited Prosocial Emotions”</vt:lpstr>
      <vt:lpstr>Specifier for Conduct Disorder  in the DSM-5:  “with Limited Prosocial Emotions”</vt:lpstr>
      <vt:lpstr>Specifier for Conduct Disorder  in the DSM-5:  “with Limited Prosocial Emotions”</vt:lpstr>
      <vt:lpstr>ICD-11</vt:lpstr>
      <vt:lpstr>An Evidence-Based Approach to Assessing and Diagnosing Limited Prosocial Emotions  </vt:lpstr>
      <vt:lpstr>I.  What are Callous-Unemotional Traits? </vt:lpstr>
      <vt:lpstr>PowerPoint Presentation</vt:lpstr>
      <vt:lpstr>Dimensions of Psychopathy in Children</vt:lpstr>
      <vt:lpstr>The Affective Components of Conscience</vt:lpstr>
      <vt:lpstr>Dimensions of Psychopathy in Clinic- Referred Children </vt:lpstr>
      <vt:lpstr>CU Traits in Clinic-Referred Children</vt:lpstr>
      <vt:lpstr>CU Traits  in Clinic-Referred Children</vt:lpstr>
      <vt:lpstr>Callous-Unemotional Traits and Reward Dominance</vt:lpstr>
      <vt:lpstr>The Development of Prosocial  Emotions </vt:lpstr>
      <vt:lpstr>II.  Why Assess Callous-Unemotional Traits? </vt:lpstr>
      <vt:lpstr>CU Traits and Severity of Antisocial Behavior in Youth </vt:lpstr>
      <vt:lpstr>Predictive Utility of CU Traits CONTROLLING for Other Indices of Severity </vt:lpstr>
      <vt:lpstr>CU Traits and Unique Correlates to Antisocial Behavior in Youth </vt:lpstr>
      <vt:lpstr>Unique Characteristics of Chilren with Conduct Problems with and without Callous-Unemotional Traits </vt:lpstr>
      <vt:lpstr>Some Clues for Treating Children with CU Traits </vt:lpstr>
      <vt:lpstr>Evaluation of Functional Family Therapy for Adolescents with CU Traits</vt:lpstr>
      <vt:lpstr>Evaluation of Functional Family Therapy for Adolescents with CU Traits</vt:lpstr>
      <vt:lpstr>Evaluation of Functional Family Therapy for Adolescents with CU Traits</vt:lpstr>
      <vt:lpstr>Evaluation of Functional Family Therapy for Adolescents with CU Traits</vt:lpstr>
      <vt:lpstr>Parent-Child Interaction Therapy-CU</vt:lpstr>
      <vt:lpstr>Parent-Child Interaction Therapy-CU</vt:lpstr>
      <vt:lpstr>III. How to Assess Callous-Unemotional Traits </vt:lpstr>
      <vt:lpstr>A. The Inventory of Callous-Unemotional Traits </vt:lpstr>
      <vt:lpstr>Callous-Unemotional Traits </vt:lpstr>
      <vt:lpstr>Callous-Unemotional Traits </vt:lpstr>
      <vt:lpstr>Inventory of Callous- Unemotional Traits </vt:lpstr>
      <vt:lpstr> Inventory of Callous- Unemotional Traits </vt:lpstr>
      <vt:lpstr> Inventory of Callous- Unemotional Traits</vt:lpstr>
      <vt:lpstr> Inventory of Callous- Unemotional Traits</vt:lpstr>
      <vt:lpstr>Summary of Reliability and Validity</vt:lpstr>
      <vt:lpstr>Item Analysis of the ICU</vt:lpstr>
      <vt:lpstr>Influence of Item Difficulty on Scale Interpretation  </vt:lpstr>
      <vt:lpstr>Concerns about the Unemotional Scale (Cardinale &amp; Marsh, 2020)   </vt:lpstr>
      <vt:lpstr>Increasing Divergence from Antisocial Behavior  </vt:lpstr>
      <vt:lpstr>Establishing Clinical Cut-offs  (Kemp et al., 2021)   </vt:lpstr>
      <vt:lpstr>Comparison of Cutoff Methods in Justice Sample (Kemp et al., 2021)</vt:lpstr>
      <vt:lpstr>Comparison of Cutoff Methods in School Sample (Kemp et al., 2021)</vt:lpstr>
      <vt:lpstr>Range of Cut-Scores  (Kemp et al )   </vt:lpstr>
      <vt:lpstr>Comparison of Cutoff Methods in School Sample (Kemp et al., 2021)</vt:lpstr>
      <vt:lpstr>Use of Different Informants (Matlasz et al., 2021)</vt:lpstr>
      <vt:lpstr>Use of Different Informants (Matlasz et al., 2021)</vt:lpstr>
      <vt:lpstr>B. Clinical Assessment of Prosocial Emotions, Version 1.1 (CAPE) </vt:lpstr>
      <vt:lpstr>The Basics of CAPE </vt:lpstr>
      <vt:lpstr>Becoming CAPE-able</vt:lpstr>
      <vt:lpstr>The  CAPE Process:  Structure Professional Judgment</vt:lpstr>
      <vt:lpstr>The  CAPE Process:  Structure Professional Judgment</vt:lpstr>
      <vt:lpstr>CAPE Scoring:  Rating Anchors  </vt:lpstr>
      <vt:lpstr>The  CAPE Scoring:  Symptom Ratings </vt:lpstr>
      <vt:lpstr>The  CAPE Scoring:  Symptom Ratings </vt:lpstr>
      <vt:lpstr>The  CAPE Scoring:  Symptom Ratings </vt:lpstr>
      <vt:lpstr>The  CAPE Scoring:  Symptom Ratings </vt:lpstr>
      <vt:lpstr>The  CAPE Scoring:  Symptom Count  </vt:lpstr>
      <vt:lpstr>The  CAPE Process:  Structure Professional Judgment</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The  CAPE Process:  Interviews </vt:lpstr>
      <vt:lpstr>Initial Test of CAPE 1.1 Reliability and Validity (Molinuevo et al., 2020)</vt:lpstr>
      <vt:lpstr>Initial Test of CAPE 1.1 Reliability and Validity (Molinuevo et al., 2020)</vt:lpstr>
      <vt:lpstr>Initial Test of CAPE 1.1 Reliability and Validity (Molinuevo et al., 2020)</vt:lpstr>
      <vt:lpstr>Initial Test of CAPE 1.1 Reliability and Validity (Hawes et al., 2020)</vt:lpstr>
      <vt:lpstr>Initial Test of CAPE 1.1 Reliability and Validity (Hawes et al., 2020)</vt:lpstr>
      <vt:lpstr>Initial Test of CAPE 1.1 Reliability and Validity (Hawes et al., 2020)</vt:lpstr>
      <vt:lpstr>An Evidence-Based Approach to Assessing and Diagnosing Limited Prosocial Emotions  </vt:lpstr>
    </vt:vector>
  </TitlesOfParts>
  <Company>University of New Orleans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Employee</dc:creator>
  <cp:lastModifiedBy>Lynn Canty</cp:lastModifiedBy>
  <cp:revision>304</cp:revision>
  <cp:lastPrinted>2016-11-04T13:13:56Z</cp:lastPrinted>
  <dcterms:created xsi:type="dcterms:W3CDTF">2009-04-14T23:10:34Z</dcterms:created>
  <dcterms:modified xsi:type="dcterms:W3CDTF">2021-10-06T16:33:14Z</dcterms:modified>
</cp:coreProperties>
</file>