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4"/>
  </p:notesMasterIdLst>
  <p:sldIdLst>
    <p:sldId id="396" r:id="rId2"/>
    <p:sldId id="397" r:id="rId3"/>
    <p:sldId id="365" r:id="rId4"/>
    <p:sldId id="402" r:id="rId5"/>
    <p:sldId id="364" r:id="rId6"/>
    <p:sldId id="382" r:id="rId7"/>
    <p:sldId id="366" r:id="rId8"/>
    <p:sldId id="367" r:id="rId9"/>
    <p:sldId id="399" r:id="rId10"/>
    <p:sldId id="372" r:id="rId11"/>
    <p:sldId id="400" r:id="rId12"/>
    <p:sldId id="373" r:id="rId13"/>
    <p:sldId id="374" r:id="rId14"/>
    <p:sldId id="376" r:id="rId15"/>
    <p:sldId id="381" r:id="rId16"/>
    <p:sldId id="379" r:id="rId17"/>
    <p:sldId id="383" r:id="rId18"/>
    <p:sldId id="384" r:id="rId19"/>
    <p:sldId id="401" r:id="rId20"/>
    <p:sldId id="422" r:id="rId21"/>
    <p:sldId id="258" r:id="rId22"/>
    <p:sldId id="403" r:id="rId23"/>
    <p:sldId id="404" r:id="rId24"/>
    <p:sldId id="423" r:id="rId25"/>
    <p:sldId id="409" r:id="rId26"/>
    <p:sldId id="424" r:id="rId27"/>
    <p:sldId id="408" r:id="rId28"/>
    <p:sldId id="410" r:id="rId29"/>
    <p:sldId id="368" r:id="rId30"/>
    <p:sldId id="369" r:id="rId31"/>
    <p:sldId id="370" r:id="rId32"/>
    <p:sldId id="425" r:id="rId33"/>
    <p:sldId id="411" r:id="rId34"/>
    <p:sldId id="398" r:id="rId35"/>
    <p:sldId id="412" r:id="rId36"/>
    <p:sldId id="413" r:id="rId37"/>
    <p:sldId id="426" r:id="rId38"/>
    <p:sldId id="414" r:id="rId39"/>
    <p:sldId id="427" r:id="rId40"/>
    <p:sldId id="415" r:id="rId41"/>
    <p:sldId id="416" r:id="rId42"/>
    <p:sldId id="417" r:id="rId43"/>
    <p:sldId id="418" r:id="rId44"/>
    <p:sldId id="405" r:id="rId45"/>
    <p:sldId id="363" r:id="rId46"/>
    <p:sldId id="259" r:id="rId47"/>
    <p:sldId id="428" r:id="rId48"/>
    <p:sldId id="407" r:id="rId49"/>
    <p:sldId id="429" r:id="rId50"/>
    <p:sldId id="419" r:id="rId51"/>
    <p:sldId id="420" r:id="rId52"/>
    <p:sldId id="395" r:id="rId5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CCAPDiv53@gmail.com" initials="S" lastIdx="1" clrIdx="0">
    <p:extLst>
      <p:ext uri="{19B8F6BF-5375-455C-9EA6-DF929625EA0E}">
        <p15:presenceInfo xmlns:p15="http://schemas.microsoft.com/office/powerpoint/2012/main" userId="c1977f278e1379d7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8903" autoAdjust="0"/>
    <p:restoredTop sz="83888"/>
  </p:normalViewPr>
  <p:slideViewPr>
    <p:cSldViewPr snapToGrid="0">
      <p:cViewPr varScale="1">
        <p:scale>
          <a:sx n="57" d="100"/>
          <a:sy n="57" d="100"/>
        </p:scale>
        <p:origin x="488" y="1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-1988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240"/>
    </p:cViewPr>
  </p:sorterViewPr>
  <p:notesViewPr>
    <p:cSldViewPr snapToGrid="0">
      <p:cViewPr varScale="1">
        <p:scale>
          <a:sx n="117" d="100"/>
          <a:sy n="117" d="100"/>
        </p:scale>
        <p:origin x="2992" y="16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commentAuthors" Target="commentAuthor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heme" Target="theme/theme1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viewProps" Target="viewProp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BB131E8D-AA01-467F-A092-CB24D05CA1DE}" type="doc">
      <dgm:prSet loTypeId="urn:microsoft.com/office/officeart/2009/3/layout/SubStepProcess" loCatId="process" qsTypeId="urn:microsoft.com/office/officeart/2005/8/quickstyle/simple1" qsCatId="simple" csTypeId="urn:microsoft.com/office/officeart/2005/8/colors/accent1_2" csCatId="accent1" phldr="1"/>
      <dgm:spPr/>
    </dgm:pt>
    <dgm:pt modelId="{3A27120F-1D58-46F8-A56B-0DE2070DF09A}">
      <dgm:prSet phldrT="[Text]"/>
      <dgm:spPr/>
      <dgm:t>
        <a:bodyPr/>
        <a:lstStyle/>
        <a:p>
          <a:r>
            <a:rPr lang="en-US" dirty="0"/>
            <a:t>Communication &amp; Engagement</a:t>
          </a:r>
        </a:p>
      </dgm:t>
    </dgm:pt>
    <dgm:pt modelId="{25796FEC-E59E-42B3-9F0F-15922958E675}" type="parTrans" cxnId="{D67705FB-B08F-4B95-961A-2C34FA8253E4}">
      <dgm:prSet/>
      <dgm:spPr/>
      <dgm:t>
        <a:bodyPr/>
        <a:lstStyle/>
        <a:p>
          <a:endParaRPr lang="en-US"/>
        </a:p>
      </dgm:t>
    </dgm:pt>
    <dgm:pt modelId="{E3B87102-C7D3-4968-8599-B924B670AE80}" type="sibTrans" cxnId="{D67705FB-B08F-4B95-961A-2C34FA8253E4}">
      <dgm:prSet/>
      <dgm:spPr/>
      <dgm:t>
        <a:bodyPr/>
        <a:lstStyle/>
        <a:p>
          <a:endParaRPr lang="en-US"/>
        </a:p>
      </dgm:t>
    </dgm:pt>
    <dgm:pt modelId="{A530038E-A1BE-4AAE-BE73-37CFED7FAA80}">
      <dgm:prSet phldrT="[Text]"/>
      <dgm:spPr/>
      <dgm:t>
        <a:bodyPr/>
        <a:lstStyle/>
        <a:p>
          <a:r>
            <a:rPr lang="en-US" dirty="0"/>
            <a:t>Education &amp; Training</a:t>
          </a:r>
        </a:p>
      </dgm:t>
    </dgm:pt>
    <dgm:pt modelId="{9C359E73-8FCF-4B01-9B9A-2D48507DBD44}" type="parTrans" cxnId="{843EFD5E-1E6F-4071-8758-8B101D1BA89F}">
      <dgm:prSet/>
      <dgm:spPr/>
      <dgm:t>
        <a:bodyPr/>
        <a:lstStyle/>
        <a:p>
          <a:endParaRPr lang="en-US"/>
        </a:p>
      </dgm:t>
    </dgm:pt>
    <dgm:pt modelId="{2CEFB7E6-6AAE-45A6-BB54-33F1D8D11357}" type="sibTrans" cxnId="{843EFD5E-1E6F-4071-8758-8B101D1BA89F}">
      <dgm:prSet/>
      <dgm:spPr/>
      <dgm:t>
        <a:bodyPr/>
        <a:lstStyle/>
        <a:p>
          <a:endParaRPr lang="en-US"/>
        </a:p>
      </dgm:t>
    </dgm:pt>
    <dgm:pt modelId="{BF358E31-3546-41F6-920E-00724D9F0D67}">
      <dgm:prSet phldrT="[Text]"/>
      <dgm:spPr/>
      <dgm:t>
        <a:bodyPr/>
        <a:lstStyle/>
        <a:p>
          <a:r>
            <a:rPr lang="en-US"/>
            <a:t>Leadership </a:t>
          </a:r>
          <a:r>
            <a:rPr lang="en-US" dirty="0"/>
            <a:t>&amp; Mentoring</a:t>
          </a:r>
        </a:p>
      </dgm:t>
    </dgm:pt>
    <dgm:pt modelId="{7880E0FB-C9E9-4CD2-B3EA-10A1D1F9F2D3}" type="parTrans" cxnId="{E22E2D3C-E057-4670-831A-D239475D679E}">
      <dgm:prSet/>
      <dgm:spPr/>
      <dgm:t>
        <a:bodyPr/>
        <a:lstStyle/>
        <a:p>
          <a:endParaRPr lang="en-US"/>
        </a:p>
      </dgm:t>
    </dgm:pt>
    <dgm:pt modelId="{1FE03B6E-8C7E-4A49-BC71-6C7D0933903A}" type="sibTrans" cxnId="{E22E2D3C-E057-4670-831A-D239475D679E}">
      <dgm:prSet/>
      <dgm:spPr/>
      <dgm:t>
        <a:bodyPr/>
        <a:lstStyle/>
        <a:p>
          <a:endParaRPr lang="en-US"/>
        </a:p>
      </dgm:t>
    </dgm:pt>
    <dgm:pt modelId="{AB766805-8946-407E-B823-8F7A382389FC}" type="pres">
      <dgm:prSet presAssocID="{BB131E8D-AA01-467F-A092-CB24D05CA1DE}" presName="Name0" presStyleCnt="0">
        <dgm:presLayoutVars>
          <dgm:chMax val="7"/>
          <dgm:dir/>
          <dgm:animOne val="branch"/>
        </dgm:presLayoutVars>
      </dgm:prSet>
      <dgm:spPr/>
    </dgm:pt>
    <dgm:pt modelId="{7386AE6B-D53B-4780-8A0F-B4CA166B1CF6}" type="pres">
      <dgm:prSet presAssocID="{3A27120F-1D58-46F8-A56B-0DE2070DF09A}" presName="parTx1" presStyleLbl="node1" presStyleIdx="0" presStyleCnt="3"/>
      <dgm:spPr/>
    </dgm:pt>
    <dgm:pt modelId="{43377133-C2D6-499A-9D7B-53AC2201E9FA}" type="pres">
      <dgm:prSet presAssocID="{BF358E31-3546-41F6-920E-00724D9F0D67}" presName="parTx2" presStyleLbl="node1" presStyleIdx="1" presStyleCnt="3"/>
      <dgm:spPr/>
    </dgm:pt>
    <dgm:pt modelId="{AB62E45F-9CAD-449E-86C5-F6E2B956F573}" type="pres">
      <dgm:prSet presAssocID="{A530038E-A1BE-4AAE-BE73-37CFED7FAA80}" presName="parTx3" presStyleLbl="node1" presStyleIdx="2" presStyleCnt="3"/>
      <dgm:spPr/>
    </dgm:pt>
  </dgm:ptLst>
  <dgm:cxnLst>
    <dgm:cxn modelId="{E22E2D3C-E057-4670-831A-D239475D679E}" srcId="{BB131E8D-AA01-467F-A092-CB24D05CA1DE}" destId="{BF358E31-3546-41F6-920E-00724D9F0D67}" srcOrd="1" destOrd="0" parTransId="{7880E0FB-C9E9-4CD2-B3EA-10A1D1F9F2D3}" sibTransId="{1FE03B6E-8C7E-4A49-BC71-6C7D0933903A}"/>
    <dgm:cxn modelId="{843EFD5E-1E6F-4071-8758-8B101D1BA89F}" srcId="{BB131E8D-AA01-467F-A092-CB24D05CA1DE}" destId="{A530038E-A1BE-4AAE-BE73-37CFED7FAA80}" srcOrd="2" destOrd="0" parTransId="{9C359E73-8FCF-4B01-9B9A-2D48507DBD44}" sibTransId="{2CEFB7E6-6AAE-45A6-BB54-33F1D8D11357}"/>
    <dgm:cxn modelId="{9693438A-A24D-4246-970F-9A7ECD61E68A}" type="presOf" srcId="{BB131E8D-AA01-467F-A092-CB24D05CA1DE}" destId="{AB766805-8946-407E-B823-8F7A382389FC}" srcOrd="0" destOrd="0" presId="urn:microsoft.com/office/officeart/2009/3/layout/SubStepProcess"/>
    <dgm:cxn modelId="{80C42A96-DA52-4BFE-BF9A-92E5B23B20D1}" type="presOf" srcId="{3A27120F-1D58-46F8-A56B-0DE2070DF09A}" destId="{7386AE6B-D53B-4780-8A0F-B4CA166B1CF6}" srcOrd="0" destOrd="0" presId="urn:microsoft.com/office/officeart/2009/3/layout/SubStepProcess"/>
    <dgm:cxn modelId="{DA0A7EBA-2312-42A2-A2A6-CD67EA82975A}" type="presOf" srcId="{A530038E-A1BE-4AAE-BE73-37CFED7FAA80}" destId="{AB62E45F-9CAD-449E-86C5-F6E2B956F573}" srcOrd="0" destOrd="0" presId="urn:microsoft.com/office/officeart/2009/3/layout/SubStepProcess"/>
    <dgm:cxn modelId="{1448A2D3-AF3D-43A2-8C84-7346A8DD9AB3}" type="presOf" srcId="{BF358E31-3546-41F6-920E-00724D9F0D67}" destId="{43377133-C2D6-499A-9D7B-53AC2201E9FA}" srcOrd="0" destOrd="0" presId="urn:microsoft.com/office/officeart/2009/3/layout/SubStepProcess"/>
    <dgm:cxn modelId="{D67705FB-B08F-4B95-961A-2C34FA8253E4}" srcId="{BB131E8D-AA01-467F-A092-CB24D05CA1DE}" destId="{3A27120F-1D58-46F8-A56B-0DE2070DF09A}" srcOrd="0" destOrd="0" parTransId="{25796FEC-E59E-42B3-9F0F-15922958E675}" sibTransId="{E3B87102-C7D3-4968-8599-B924B670AE80}"/>
    <dgm:cxn modelId="{A6669DF9-46F5-4251-ADC5-8377D1BE33A2}" type="presParOf" srcId="{AB766805-8946-407E-B823-8F7A382389FC}" destId="{7386AE6B-D53B-4780-8A0F-B4CA166B1CF6}" srcOrd="0" destOrd="0" presId="urn:microsoft.com/office/officeart/2009/3/layout/SubStepProcess"/>
    <dgm:cxn modelId="{0A8609BE-27C9-403B-B9C6-B59787C9F124}" type="presParOf" srcId="{AB766805-8946-407E-B823-8F7A382389FC}" destId="{43377133-C2D6-499A-9D7B-53AC2201E9FA}" srcOrd="1" destOrd="0" presId="urn:microsoft.com/office/officeart/2009/3/layout/SubStepProcess"/>
    <dgm:cxn modelId="{9CA498A0-8592-46D2-B9D7-332601AC9E12}" type="presParOf" srcId="{AB766805-8946-407E-B823-8F7A382389FC}" destId="{AB62E45F-9CAD-449E-86C5-F6E2B956F573}" srcOrd="2" destOrd="0" presId="urn:microsoft.com/office/officeart/2009/3/layout/SubStepProcess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386AE6B-D53B-4780-8A0F-B4CA166B1CF6}">
      <dsp:nvSpPr>
        <dsp:cNvPr id="0" name=""/>
        <dsp:cNvSpPr/>
      </dsp:nvSpPr>
      <dsp:spPr>
        <a:xfrm>
          <a:off x="5134" y="443830"/>
          <a:ext cx="3501776" cy="350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Communication &amp; Engagement</a:t>
          </a:r>
        </a:p>
      </dsp:txBody>
      <dsp:txXfrm>
        <a:off x="517957" y="956653"/>
        <a:ext cx="2476130" cy="2476130"/>
      </dsp:txXfrm>
    </dsp:sp>
    <dsp:sp modelId="{43377133-C2D6-499A-9D7B-53AC2201E9FA}">
      <dsp:nvSpPr>
        <dsp:cNvPr id="0" name=""/>
        <dsp:cNvSpPr/>
      </dsp:nvSpPr>
      <dsp:spPr>
        <a:xfrm>
          <a:off x="3506911" y="443830"/>
          <a:ext cx="3501776" cy="350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/>
            <a:t>Leadership </a:t>
          </a:r>
          <a:r>
            <a:rPr lang="en-US" sz="3000" kern="1200" dirty="0"/>
            <a:t>&amp; Mentoring</a:t>
          </a:r>
        </a:p>
      </dsp:txBody>
      <dsp:txXfrm>
        <a:off x="4019734" y="956653"/>
        <a:ext cx="2476130" cy="2476130"/>
      </dsp:txXfrm>
    </dsp:sp>
    <dsp:sp modelId="{AB62E45F-9CAD-449E-86C5-F6E2B956F573}">
      <dsp:nvSpPr>
        <dsp:cNvPr id="0" name=""/>
        <dsp:cNvSpPr/>
      </dsp:nvSpPr>
      <dsp:spPr>
        <a:xfrm>
          <a:off x="7008688" y="443830"/>
          <a:ext cx="3501776" cy="3501776"/>
        </a:xfrm>
        <a:prstGeom prst="ellipse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Education &amp; Training</a:t>
          </a:r>
        </a:p>
      </dsp:txBody>
      <dsp:txXfrm>
        <a:off x="7521511" y="956653"/>
        <a:ext cx="2476130" cy="247613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9/3/layout/SubStepProcess">
  <dgm:title val=""/>
  <dgm:desc val=""/>
  <dgm:catLst>
    <dgm:cat type="process" pri="1225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</dgm:ptLst>
      <dgm:cxnLst>
        <dgm:cxn modelId="6" srcId="0" destId="1" srcOrd="0" destOrd="0"/>
        <dgm:cxn modelId="61" srcId="1" destId="11" srcOrd="0" destOrd="0"/>
        <dgm:cxn modelId="62" srcId="1" destId="12" srcOrd="1" destOrd="0"/>
        <dgm:cxn modelId="7" srcId="0" destId="2" srcOrd="0" destOrd="0"/>
        <dgm:cxn modelId="8" srcId="0" destId="3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</dgm:ptLst>
      <dgm:cxnLst>
        <dgm:cxn modelId="4" srcId="0" destId="1" srcOrd="0" destOrd="0"/>
        <dgm:cxn modelId="41" srcId="1" destId="11" srcOrd="0" destOrd="0"/>
        <dgm:cxn modelId="42" srcId="1" destId="12" srcOrd="1" destOrd="0"/>
        <dgm:cxn modelId="5" srcId="0" destId="2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8" srcId="0" destId="1" srcOrd="0" destOrd="0"/>
        <dgm:cxn modelId="81" srcId="1" destId="11" srcOrd="0" destOrd="0"/>
        <dgm:cxn modelId="82" srcId="1" destId="12" srcOrd="1" destOrd="0"/>
        <dgm:cxn modelId="9" srcId="0" destId="2" srcOrd="0" destOrd="0"/>
        <dgm:cxn modelId="10" srcId="0" destId="3" srcOrd="0" destOrd="0"/>
        <dgm:cxn modelId="11" srcId="0" destId="4" srcOrd="0" destOrd="0"/>
      </dgm:cxnLst>
      <dgm:bg/>
      <dgm:whole/>
    </dgm:dataModel>
  </dgm:clrData>
  <dgm:layoutNode name="Name0">
    <dgm:varLst>
      <dgm:chMax val="7"/>
      <dgm:dir/>
      <dgm:animOne val="branch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Tx1" refType="w"/>
      <dgm:constr type="w" for="ch" forName="chLin1" refType="w" refFor="ch" refForName="parTx1" fact="1.38"/>
      <dgm:constr type="h" for="ch" forName="chLin1" refType="h"/>
      <dgm:constr type="w" for="ch" forName="spPre1" refType="w" fact="0.27"/>
      <dgm:constr type="w" for="ch" forName="spPost1" refType="w" fact="0.27"/>
      <dgm:constr type="h" for="ch" forName="spPre1" refType="h"/>
      <dgm:constr type="h" for="ch" forName="spPost1" refType="h"/>
      <dgm:constr type="primFontSz" for="ch" forName="parTx1" val="65"/>
      <dgm:constr type="primFontSz" for="des" forName="desTx1" refType="primFontSz" refFor="ch" refForName="parTx1" fact="0.78"/>
      <dgm:constr type="primFontSz" for="des" forName="desTx1" op="equ"/>
      <dgm:constr type="w" for="ch" forName="parTx2" refType="w"/>
      <dgm:constr type="w" for="ch" forName="chLin2" refType="w" refFor="ch" refForName="parTx2" fact="1.38"/>
      <dgm:constr type="h" for="ch" forName="chLin2" refType="h"/>
      <dgm:constr type="w" for="ch" forName="spPre2" refType="w" fact="0.54"/>
      <dgm:constr type="w" for="ch" forName="spPost2" refType="w" fact="0.54"/>
      <dgm:constr type="h" for="ch" forName="spPre2" refType="h"/>
      <dgm:constr type="h" for="ch" forName="spPost2" refType="h"/>
      <dgm:constr type="primFontSz" for="ch" forName="parTx2" refType="primFontSz" refFor="ch" refForName="parTx1" op="equ"/>
      <dgm:constr type="primFontSz" for="des" forName="desTx2" refType="primFontSz" refFor="des" refForName="desTx1" op="equ"/>
      <dgm:constr type="w" for="ch" forName="parTx3" refType="w"/>
      <dgm:constr type="w" for="ch" forName="chLin3" refType="w" refFor="ch" refForName="parTx3" fact="1.38"/>
      <dgm:constr type="h" for="ch" forName="chLin3" refType="h"/>
      <dgm:constr type="w" for="ch" forName="spPre3" refType="w" fact="0.54"/>
      <dgm:constr type="w" for="ch" forName="spPost3" refType="w" fact="0.54"/>
      <dgm:constr type="h" for="ch" forName="spPre3" refType="h"/>
      <dgm:constr type="h" for="ch" forName="spPost3" refType="h"/>
      <dgm:constr type="primFontSz" for="ch" forName="parTx3" refType="primFontSz" refFor="ch" refForName="parTx1" op="equ"/>
      <dgm:constr type="primFontSz" for="des" forName="desTx3" refType="primFontSz" refFor="des" refForName="desTx1" op="equ"/>
      <dgm:constr type="w" for="ch" forName="parTx4" refType="w"/>
      <dgm:constr type="w" for="ch" forName="chLin4" refType="w" refFor="ch" refForName="parTx4" fact="1.38"/>
      <dgm:constr type="h" for="ch" forName="chLin4" refType="h"/>
      <dgm:constr type="w" for="ch" forName="spPre4" refType="w" fact="0.54"/>
      <dgm:constr type="w" for="ch" forName="spPost4" refType="w" fact="0.54"/>
      <dgm:constr type="h" for="ch" forName="spPre4" refType="h"/>
      <dgm:constr type="h" for="ch" forName="spPost4" refType="h"/>
      <dgm:constr type="primFontSz" for="ch" forName="parTx4" refType="primFontSz" refFor="ch" refForName="parTx1" op="equ"/>
      <dgm:constr type="primFontSz" for="des" forName="desTx4" refType="primFontSz" refFor="des" refForName="desTx1" op="equ"/>
      <dgm:constr type="w" for="ch" forName="parTx5" refType="w"/>
      <dgm:constr type="w" for="ch" forName="chLin5" refType="w" refFor="ch" refForName="parTx5" fact="1.38"/>
      <dgm:constr type="h" for="ch" forName="chLin5" refType="h"/>
      <dgm:constr type="w" for="ch" forName="spPre5" refType="w" fact="0.54"/>
      <dgm:constr type="w" for="ch" forName="spPost5" refType="w" fact="0.54"/>
      <dgm:constr type="h" for="ch" forName="spPre5" refType="h"/>
      <dgm:constr type="h" for="ch" forName="spPost5" refType="h"/>
      <dgm:constr type="primFontSz" for="ch" forName="parTx5" refType="primFontSz" refFor="ch" refForName="parTx1" op="equ"/>
      <dgm:constr type="primFontSz" for="des" forName="desTx5" refType="primFontSz" refFor="des" refForName="desTx1" op="equ"/>
      <dgm:constr type="w" for="ch" forName="parTx6" refType="w"/>
      <dgm:constr type="w" for="ch" forName="chLin6" refType="w" refFor="ch" refForName="parTx6" fact="1.38"/>
      <dgm:constr type="h" for="ch" forName="chLin6" refType="h"/>
      <dgm:constr type="w" for="ch" forName="spPre6" refType="w" fact="0.54"/>
      <dgm:constr type="w" for="ch" forName="spPost6" refType="w" fact="0.54"/>
      <dgm:constr type="h" for="ch" forName="spPre6" refType="h"/>
      <dgm:constr type="h" for="ch" forName="spPost6" refType="h"/>
      <dgm:constr type="primFontSz" for="ch" forName="parTx6" refType="primFontSz" refFor="ch" refForName="parTx1" op="equ"/>
      <dgm:constr type="primFontSz" for="des" forName="desTx6" refType="primFontSz" refFor="des" refForName="desTx1" op="equ"/>
      <dgm:constr type="w" for="ch" forName="parTx7" refType="w"/>
      <dgm:constr type="w" for="ch" forName="chLin7" refType="w" refFor="ch" refForName="parTx7" fact="1.38"/>
      <dgm:constr type="h" for="ch" forName="chLin7" refType="h"/>
      <dgm:constr type="w" for="ch" forName="spPre7" refType="w" fact="0.54"/>
      <dgm:constr type="w" for="ch" forName="spPost7" refType="w" fact="0.54"/>
      <dgm:constr type="h" for="ch" forName="spPre7" refType="h"/>
      <dgm:constr type="h" for="ch" forName="spPost7" refType="h"/>
      <dgm:constr type="primFontSz" for="ch" forName="parTx7" refType="primFontSz" refFor="ch" refForName="parTx1" op="equ"/>
      <dgm:constr type="primFontSz" for="des" forName="desTx7" refType="primFontSz" refFor="des" refForName="desTx1" op="equ"/>
    </dgm:constrLst>
    <dgm:forEach name="Name4" axis="ch" ptType="node">
      <dgm:choose name="Name5">
        <dgm:if name="Name6" axis="self" ptType="node" func="pos" op="equ" val="1">
          <dgm:layoutNode name="parTx1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">
            <dgm:if name="Name8" axis="ch" ptType="node" func="cnt" op="gte" val="1">
              <dgm:layoutNode name="spPre1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1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1" refType="w" fact="0.77"/>
                  <dgm:constr type="w" for="ch" forName="top1" refType="w" refFor="ch" refForName="txAndLines1" fact="0.78"/>
                </dgm:constrLst>
                <dgm:forEach name="Name9" axis="ch">
                  <dgm:forEach name="Name10" axis="self" ptType="parTrans">
                    <dgm:layoutNode name="Name11" styleLbl="parChTrans1D1">
                      <dgm:choose name="Name12">
                        <dgm:if name="Name1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1"/>
                          </dgm:alg>
                        </dgm:if>
                        <dgm:else name="Name1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1"/>
                            <dgm:param type="dstNode" val="anchor1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" axis="self" ptType="node">
                    <dgm:choose name="Name16">
                      <dgm:if name="Name17" axis="par ch" ptType="node node" func="cnt" op="equ" val="1">
                        <dgm:layoutNode name="top1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"/>
                    </dgm:choose>
                    <dgm:layoutNode name="txAndLines1">
                      <dgm:choose name="Name19">
                        <dgm:if name="Name20" func="var" arg="dir" op="equ" val="norm">
                          <dgm:alg type="lin"/>
                        </dgm:if>
                        <dgm:else name="Name2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22">
                        <dgm:if name="Name23" axis="root ch" ptType="all node" func="cnt" op="gte" val="2">
                          <dgm:constrLst>
                            <dgm:constr type="w" for="ch" forName="anchor1" refType="w"/>
                            <dgm:constr type="w" for="ch" forName="backup1" refType="w" fact="-1"/>
                            <dgm:constr type="w" for="ch" forName="preLine1" refType="w" fact="0.11"/>
                            <dgm:constr type="w" for="ch" forName="desTx1" refType="w" fact="0.78"/>
                            <dgm:constr type="w" for="ch" forName="postLine1" refType="w" fact="0.11"/>
                          </dgm:constrLst>
                        </dgm:if>
                        <dgm:else name="Name24">
                          <dgm:constrLst>
                            <dgm:constr type="w" for="ch" forName="anchor1" refType="w" fact="0.89"/>
                            <dgm:constr type="w" for="ch" forName="backup1" refType="w" fact="-0.89"/>
                            <dgm:constr type="w" for="ch" forName="preLine1" refType="w" fact="0.11"/>
                            <dgm:constr type="w" for="ch" forName="desTx1" refType="w" fact="0.78"/>
                          </dgm:constrLst>
                        </dgm:else>
                      </dgm:choose>
                      <dgm:layoutNode name="anchor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1" moveWith="desTx1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1" styleLbl="parChTrans1D1" moveWith="desTx1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1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25">
                        <dgm:if name="Name26" axis="root ch" ptType="all node" func="cnt" op="gte" val="2">
                          <dgm:layoutNode name="postLine1" styleLbl="parChTrans1D1" moveWith="desTx1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27"/>
                      </dgm:choose>
                    </dgm:layoutNode>
                  </dgm:forEach>
                  <dgm:choose name="Name28">
                    <dgm:if name="Name29" axis="root ch" ptType="all node" func="cnt" op="gte" val="2">
                      <dgm:forEach name="Name30" axis="self" ptType="parTrans">
                        <dgm:layoutNode name="Name31" styleLbl="parChTrans1D1">
                          <dgm:choose name="Name32">
                            <dgm:if name="Name3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2"/>
                                <dgm:param type="endSty" val="noArr"/>
                                <dgm:param type="dstNode" val="anchor1"/>
                              </dgm:alg>
                            </dgm:if>
                            <dgm:else name="Name3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2"/>
                                <dgm:param type="dstNode" val="anchor1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35"/>
                  </dgm:choose>
                </dgm:forEach>
              </dgm:layoutNode>
              <dgm:choose name="Name36">
                <dgm:if name="Name37" axis="root ch" ptType="all node" func="cnt" op="gte" val="2">
                  <dgm:layoutNode name="spPost1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38"/>
              </dgm:choose>
            </dgm:if>
            <dgm:else name="Name39"/>
          </dgm:choose>
        </dgm:if>
        <dgm:if name="Name40" axis="self" ptType="node" func="pos" op="equ" val="2">
          <dgm:layoutNode name="parTx2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41">
            <dgm:if name="Name42" axis="ch" ptType="node" func="cnt" op="gte" val="1">
              <dgm:layoutNode name="spPre2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2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2" refType="w" fact="0.77"/>
                  <dgm:constr type="w" for="ch" forName="top2" refType="w" refFor="ch" refForName="txAndLines2" fact="0.78"/>
                </dgm:constrLst>
                <dgm:forEach name="Name43" axis="ch">
                  <dgm:forEach name="Name44" axis="self" ptType="parTrans">
                    <dgm:layoutNode name="Name45" styleLbl="parChTrans1D1">
                      <dgm:choose name="Name46">
                        <dgm:if name="Name4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2"/>
                          </dgm:alg>
                        </dgm:if>
                        <dgm:else name="Name4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2"/>
                            <dgm:param type="dstNode" val="anchor2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49" axis="self" ptType="node">
                    <dgm:choose name="Name50">
                      <dgm:if name="Name51" axis="par ch" ptType="node node" func="cnt" op="equ" val="1">
                        <dgm:layoutNode name="top2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52"/>
                    </dgm:choose>
                    <dgm:layoutNode name="txAndLines2">
                      <dgm:choose name="Name53">
                        <dgm:if name="Name54" func="var" arg="dir" op="equ" val="norm">
                          <dgm:alg type="lin"/>
                        </dgm:if>
                        <dgm:else name="Name5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56">
                        <dgm:if name="Name57" axis="root ch" ptType="all node" func="cnt" op="gte" val="3">
                          <dgm:constrLst>
                            <dgm:constr type="w" for="ch" forName="anchor2" refType="w"/>
                            <dgm:constr type="w" for="ch" forName="backup2" refType="w" fact="-1"/>
                            <dgm:constr type="w" for="ch" forName="preLine2" refType="w" fact="0.11"/>
                            <dgm:constr type="w" for="ch" forName="desTx2" refType="w" fact="0.78"/>
                            <dgm:constr type="w" for="ch" forName="postLine2" refType="w" fact="0.11"/>
                          </dgm:constrLst>
                        </dgm:if>
                        <dgm:else name="Name58">
                          <dgm:constrLst>
                            <dgm:constr type="w" for="ch" forName="anchor2" refType="w" fact="0.89"/>
                            <dgm:constr type="w" for="ch" forName="backup2" refType="w" fact="-0.89"/>
                            <dgm:constr type="w" for="ch" forName="preLine2" refType="w" fact="0.11"/>
                            <dgm:constr type="w" for="ch" forName="desTx2" refType="w" fact="0.78"/>
                          </dgm:constrLst>
                        </dgm:else>
                      </dgm:choose>
                      <dgm:layoutNode name="anchor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2" moveWith="desTx2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2" styleLbl="parChTrans1D1" moveWith="desTx2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2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59">
                        <dgm:if name="Name60" axis="root ch" ptType="all node" func="cnt" op="gte" val="3">
                          <dgm:layoutNode name="postLine2" styleLbl="parChTrans1D1" moveWith="desTx2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61"/>
                      </dgm:choose>
                    </dgm:layoutNode>
                  </dgm:forEach>
                  <dgm:choose name="Name62">
                    <dgm:if name="Name63" axis="root ch" ptType="all node" func="cnt" op="gte" val="3">
                      <dgm:forEach name="Name64" axis="self" ptType="parTrans">
                        <dgm:layoutNode name="Name65" styleLbl="parChTrans1D1">
                          <dgm:choose name="Name66">
                            <dgm:if name="Name67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3"/>
                                <dgm:param type="endSty" val="noArr"/>
                                <dgm:param type="dstNode" val="anchor2"/>
                              </dgm:alg>
                            </dgm:if>
                            <dgm:else name="Name68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3"/>
                                <dgm:param type="dstNode" val="anchor2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69"/>
                  </dgm:choose>
                </dgm:forEach>
              </dgm:layoutNode>
              <dgm:choose name="Name70">
                <dgm:if name="Name71" axis="root ch" ptType="all node" func="cnt" op="gte" val="3">
                  <dgm:layoutNode name="spPost2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72"/>
              </dgm:choose>
            </dgm:if>
            <dgm:else name="Name73"/>
          </dgm:choose>
        </dgm:if>
        <dgm:if name="Name74" axis="self" ptType="node" func="pos" op="equ" val="3">
          <dgm:layoutNode name="parTx3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75">
            <dgm:if name="Name76" axis="ch" ptType="node" func="cnt" op="gte" val="1">
              <dgm:layoutNode name="spPre3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3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3" refType="w" fact="0.77"/>
                  <dgm:constr type="w" for="ch" forName="top3" refType="w" refFor="ch" refForName="txAndLines3" fact="0.78"/>
                </dgm:constrLst>
                <dgm:forEach name="Name77" axis="ch">
                  <dgm:forEach name="Name78" axis="self" ptType="parTrans">
                    <dgm:layoutNode name="Name79" styleLbl="parChTrans1D1">
                      <dgm:choose name="Name80">
                        <dgm:if name="Name81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3"/>
                          </dgm:alg>
                        </dgm:if>
                        <dgm:else name="Name82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3"/>
                            <dgm:param type="dstNode" val="anchor3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83" axis="self" ptType="node">
                    <dgm:choose name="Name84">
                      <dgm:if name="Name85" axis="par ch" ptType="node node" func="cnt" op="equ" val="1">
                        <dgm:layoutNode name="top3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86"/>
                    </dgm:choose>
                    <dgm:layoutNode name="txAndLines3">
                      <dgm:choose name="Name87">
                        <dgm:if name="Name88" func="var" arg="dir" op="equ" val="norm">
                          <dgm:alg type="lin"/>
                        </dgm:if>
                        <dgm:else name="Name89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90">
                        <dgm:if name="Name91" axis="root ch" ptType="all node" func="cnt" op="gte" val="4">
                          <dgm:constrLst>
                            <dgm:constr type="w" for="ch" forName="anchor3" refType="w"/>
                            <dgm:constr type="w" for="ch" forName="backup3" refType="w" fact="-1"/>
                            <dgm:constr type="w" for="ch" forName="preLine3" refType="w" fact="0.11"/>
                            <dgm:constr type="w" for="ch" forName="desTx3" refType="w" fact="0.78"/>
                            <dgm:constr type="w" for="ch" forName="postLine3" refType="w" fact="0.11"/>
                          </dgm:constrLst>
                        </dgm:if>
                        <dgm:else name="Name92">
                          <dgm:constrLst>
                            <dgm:constr type="w" for="ch" forName="anchor3" refType="w" fact="0.89"/>
                            <dgm:constr type="w" for="ch" forName="backup3" refType="w" fact="-0.89"/>
                            <dgm:constr type="w" for="ch" forName="preLine3" refType="w" fact="0.11"/>
                            <dgm:constr type="w" for="ch" forName="desTx3" refType="w" fact="0.78"/>
                          </dgm:constrLst>
                        </dgm:else>
                      </dgm:choose>
                      <dgm:layoutNode name="anchor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3" moveWith="desTx3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3" styleLbl="parChTrans1D1" moveWith="desTx3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3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93">
                        <dgm:if name="Name94" axis="root ch" ptType="all node" func="cnt" op="gte" val="4">
                          <dgm:layoutNode name="postLine3" styleLbl="parChTrans1D1" moveWith="desTx3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95"/>
                      </dgm:choose>
                    </dgm:layoutNode>
                  </dgm:forEach>
                  <dgm:choose name="Name96">
                    <dgm:if name="Name97" axis="root ch" ptType="all node" func="cnt" op="gte" val="4">
                      <dgm:forEach name="Name98" axis="self" ptType="parTrans">
                        <dgm:layoutNode name="Name99" styleLbl="parChTrans1D1">
                          <dgm:choose name="Name100">
                            <dgm:if name="Name101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4"/>
                                <dgm:param type="endSty" val="noArr"/>
                                <dgm:param type="dstNode" val="anchor3"/>
                              </dgm:alg>
                            </dgm:if>
                            <dgm:else name="Name102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4"/>
                                <dgm:param type="dstNode" val="anchor3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03"/>
                  </dgm:choose>
                </dgm:forEach>
              </dgm:layoutNode>
              <dgm:choose name="Name104">
                <dgm:if name="Name105" axis="root ch" ptType="all node" func="cnt" op="gte" val="4">
                  <dgm:layoutNode name="spPost3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06"/>
              </dgm:choose>
            </dgm:if>
            <dgm:else name="Name107"/>
          </dgm:choose>
        </dgm:if>
        <dgm:if name="Name108" axis="self" ptType="node" func="pos" op="equ" val="4">
          <dgm:layoutNode name="parTx4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09">
            <dgm:if name="Name110" axis="ch" ptType="node" func="cnt" op="gte" val="1">
              <dgm:layoutNode name="spPre4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4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4" refType="w" fact="0.77"/>
                  <dgm:constr type="w" for="ch" forName="top4" refType="w" refFor="ch" refForName="txAndLines4" fact="0.78"/>
                </dgm:constrLst>
                <dgm:forEach name="Name111" axis="ch">
                  <dgm:forEach name="Name112" axis="self" ptType="parTrans">
                    <dgm:layoutNode name="Name113" styleLbl="parChTrans1D1">
                      <dgm:choose name="Name114">
                        <dgm:if name="Name115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4"/>
                          </dgm:alg>
                        </dgm:if>
                        <dgm:else name="Name116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4"/>
                            <dgm:param type="dstNode" val="anchor4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17" axis="self" ptType="node">
                    <dgm:choose name="Name118">
                      <dgm:if name="Name119" axis="par ch" ptType="node node" func="cnt" op="equ" val="1">
                        <dgm:layoutNode name="top4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20"/>
                    </dgm:choose>
                    <dgm:layoutNode name="txAndLines4">
                      <dgm:choose name="Name121">
                        <dgm:if name="Name122" func="var" arg="dir" op="equ" val="norm">
                          <dgm:alg type="lin"/>
                        </dgm:if>
                        <dgm:else name="Name123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24">
                        <dgm:if name="Name125" axis="root ch" ptType="all node" func="cnt" op="gte" val="5">
                          <dgm:constrLst>
                            <dgm:constr type="w" for="ch" forName="anchor4" refType="w"/>
                            <dgm:constr type="w" for="ch" forName="backup4" refType="w" fact="-1"/>
                            <dgm:constr type="w" for="ch" forName="preLine4" refType="w" fact="0.11"/>
                            <dgm:constr type="w" for="ch" forName="desTx4" refType="w" fact="0.78"/>
                            <dgm:constr type="w" for="ch" forName="postLine4" refType="w" fact="0.11"/>
                          </dgm:constrLst>
                        </dgm:if>
                        <dgm:else name="Name126">
                          <dgm:constrLst>
                            <dgm:constr type="w" for="ch" forName="anchor4" refType="w" fact="0.89"/>
                            <dgm:constr type="w" for="ch" forName="backup4" refType="w" fact="-0.89"/>
                            <dgm:constr type="w" for="ch" forName="preLine4" refType="w" fact="0.11"/>
                            <dgm:constr type="w" for="ch" forName="desTx4" refType="w" fact="0.78"/>
                          </dgm:constrLst>
                        </dgm:else>
                      </dgm:choose>
                      <dgm:layoutNode name="anchor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4" moveWith="desTx4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4" styleLbl="parChTrans1D1" moveWith="desTx4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4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27">
                        <dgm:if name="Name128" axis="root ch" ptType="all node" func="cnt" op="gte" val="5">
                          <dgm:layoutNode name="postLine4" styleLbl="parChTrans1D1" moveWith="desTx4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29"/>
                      </dgm:choose>
                    </dgm:layoutNode>
                  </dgm:forEach>
                  <dgm:choose name="Name130">
                    <dgm:if name="Name131" axis="root ch" ptType="all node" func="cnt" op="gte" val="5">
                      <dgm:forEach name="Name132" axis="self" ptType="parTrans">
                        <dgm:layoutNode name="Name133" styleLbl="parChTrans1D1">
                          <dgm:choose name="Name134">
                            <dgm:if name="Name135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5"/>
                                <dgm:param type="endSty" val="noArr"/>
                                <dgm:param type="dstNode" val="anchor4"/>
                              </dgm:alg>
                            </dgm:if>
                            <dgm:else name="Name136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5"/>
                                <dgm:param type="dstNode" val="anchor4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37"/>
                  </dgm:choose>
                </dgm:forEach>
              </dgm:layoutNode>
              <dgm:choose name="Name138">
                <dgm:if name="Name139" axis="root ch" ptType="all node" func="cnt" op="gte" val="5">
                  <dgm:layoutNode name="spPost4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40"/>
              </dgm:choose>
            </dgm:if>
            <dgm:else name="Name141"/>
          </dgm:choose>
        </dgm:if>
        <dgm:if name="Name142" axis="self" ptType="node" func="pos" op="equ" val="5">
          <dgm:layoutNode name="parTx5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43">
            <dgm:if name="Name144" axis="ch" ptType="node" func="cnt" op="gte" val="1">
              <dgm:layoutNode name="spPre5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5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5" refType="w" fact="0.77"/>
                  <dgm:constr type="w" for="ch" forName="top5" refType="w" refFor="ch" refForName="txAndLines5" fact="0.78"/>
                </dgm:constrLst>
                <dgm:forEach name="Name145" axis="ch">
                  <dgm:forEach name="Name146" axis="self" ptType="parTrans">
                    <dgm:layoutNode name="Name147" styleLbl="parChTrans1D1">
                      <dgm:choose name="Name148">
                        <dgm:if name="Name149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5"/>
                          </dgm:alg>
                        </dgm:if>
                        <dgm:else name="Name150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5"/>
                            <dgm:param type="dstNode" val="anchor5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51" axis="self" ptType="node">
                    <dgm:choose name="Name152">
                      <dgm:if name="Name153" axis="par ch" ptType="node node" func="cnt" op="equ" val="1">
                        <dgm:layoutNode name="top5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54"/>
                    </dgm:choose>
                    <dgm:layoutNode name="txAndLines5">
                      <dgm:choose name="Name155">
                        <dgm:if name="Name156" func="var" arg="dir" op="equ" val="norm">
                          <dgm:alg type="lin"/>
                        </dgm:if>
                        <dgm:else name="Name157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58">
                        <dgm:if name="Name159" axis="root ch" ptType="all node" func="cnt" op="gte" val="6">
                          <dgm:constrLst>
                            <dgm:constr type="w" for="ch" forName="anchor5" refType="w"/>
                            <dgm:constr type="w" for="ch" forName="backup5" refType="w" fact="-1"/>
                            <dgm:constr type="w" for="ch" forName="preLine5" refType="w" fact="0.11"/>
                            <dgm:constr type="w" for="ch" forName="desTx5" refType="w" fact="0.78"/>
                            <dgm:constr type="w" for="ch" forName="postLine5" refType="w" fact="0.11"/>
                          </dgm:constrLst>
                        </dgm:if>
                        <dgm:else name="Name160">
                          <dgm:constrLst>
                            <dgm:constr type="w" for="ch" forName="anchor5" refType="w" fact="0.89"/>
                            <dgm:constr type="w" for="ch" forName="backup5" refType="w" fact="-0.89"/>
                            <dgm:constr type="w" for="ch" forName="preLine5" refType="w" fact="0.11"/>
                            <dgm:constr type="w" for="ch" forName="desTx5" refType="w" fact="0.78"/>
                          </dgm:constrLst>
                        </dgm:else>
                      </dgm:choose>
                      <dgm:layoutNode name="anchor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5" moveWith="desTx5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5" styleLbl="parChTrans1D1" moveWith="desTx5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5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61">
                        <dgm:if name="Name162" axis="root ch" ptType="all node" func="cnt" op="gte" val="6">
                          <dgm:layoutNode name="postLine5" styleLbl="parChTrans1D1" moveWith="desTx5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63"/>
                      </dgm:choose>
                    </dgm:layoutNode>
                  </dgm:forEach>
                  <dgm:choose name="Name164">
                    <dgm:if name="Name165" axis="root ch" ptType="all node" func="cnt" op="gte" val="6">
                      <dgm:forEach name="Name166" axis="self" ptType="parTrans">
                        <dgm:layoutNode name="Name167" styleLbl="parChTrans1D1">
                          <dgm:choose name="Name168">
                            <dgm:if name="Name169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6"/>
                                <dgm:param type="endSty" val="noArr"/>
                                <dgm:param type="dstNode" val="anchor5"/>
                              </dgm:alg>
                            </dgm:if>
                            <dgm:else name="Name170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6"/>
                                <dgm:param type="dstNode" val="anchor5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171"/>
                  </dgm:choose>
                </dgm:forEach>
              </dgm:layoutNode>
              <dgm:choose name="Name172">
                <dgm:if name="Name173" axis="root ch" ptType="all node" func="cnt" op="gte" val="6">
                  <dgm:layoutNode name="spPost5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174"/>
              </dgm:choose>
            </dgm:if>
            <dgm:else name="Name175"/>
          </dgm:choose>
        </dgm:if>
        <dgm:if name="Name176" axis="self" ptType="node" func="pos" op="equ" val="6">
          <dgm:layoutNode name="parTx6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177">
            <dgm:if name="Name178" axis="ch" ptType="node" func="cnt" op="gte" val="1">
              <dgm:layoutNode name="spPre6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6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6" refType="w" fact="0.77"/>
                  <dgm:constr type="w" for="ch" forName="top6" refType="w" refFor="ch" refForName="txAndLines6" fact="0.78"/>
                </dgm:constrLst>
                <dgm:forEach name="Name179" axis="ch">
                  <dgm:forEach name="Name180" axis="self" ptType="parTrans">
                    <dgm:layoutNode name="Name181" styleLbl="parChTrans1D1">
                      <dgm:choose name="Name182">
                        <dgm:if name="Name183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6"/>
                          </dgm:alg>
                        </dgm:if>
                        <dgm:else name="Name184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6"/>
                            <dgm:param type="dstNode" val="anchor6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185" axis="self" ptType="node">
                    <dgm:choose name="Name186">
                      <dgm:if name="Name187" axis="par ch" ptType="node node" func="cnt" op="equ" val="1">
                        <dgm:layoutNode name="top6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188"/>
                    </dgm:choose>
                    <dgm:layoutNode name="txAndLines6">
                      <dgm:choose name="Name189">
                        <dgm:if name="Name190" func="var" arg="dir" op="equ" val="norm">
                          <dgm:alg type="lin"/>
                        </dgm:if>
                        <dgm:else name="Name191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hoose name="Name192">
                        <dgm:if name="Name193" axis="root ch" ptType="all node" func="cnt" op="gte" val="7">
                          <dgm:constrLst>
                            <dgm:constr type="w" for="ch" forName="anchor6" refType="w"/>
                            <dgm:constr type="w" for="ch" forName="backup6" refType="w" fact="-1"/>
                            <dgm:constr type="w" for="ch" forName="preLine6" refType="w" fact="0.11"/>
                            <dgm:constr type="w" for="ch" forName="desTx6" refType="w" fact="0.78"/>
                            <dgm:constr type="w" for="ch" forName="postLine6" refType="w" fact="0.11"/>
                          </dgm:constrLst>
                        </dgm:if>
                        <dgm:else name="Name194">
                          <dgm:constrLst>
                            <dgm:constr type="w" for="ch" forName="anchor6" refType="w" fact="0.89"/>
                            <dgm:constr type="w" for="ch" forName="backup6" refType="w" fact="-0.89"/>
                            <dgm:constr type="w" for="ch" forName="preLine6" refType="w" fact="0.11"/>
                            <dgm:constr type="w" for="ch" forName="desTx6" refType="w" fact="0.78"/>
                          </dgm:constrLst>
                        </dgm:else>
                      </dgm:choose>
                      <dgm:layoutNode name="anchor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6" moveWith="desTx6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6" styleLbl="parChTrans1D1" moveWith="desTx6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6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  <dgm:choose name="Name195">
                        <dgm:if name="Name196" axis="root ch" ptType="all node" func="cnt" op="gte" val="7">
                          <dgm:layoutNode name="postLine6" styleLbl="parChTrans1D1" moveWith="desTx6">
                            <dgm:alg type="sp"/>
                            <dgm:shape xmlns:r="http://schemas.openxmlformats.org/officeDocument/2006/relationships" type="line" r:blip="">
                              <dgm:adjLst/>
                            </dgm:shape>
                            <dgm:presOf/>
                          </dgm:layoutNode>
                        </dgm:if>
                        <dgm:else name="Name197"/>
                      </dgm:choose>
                    </dgm:layoutNode>
                  </dgm:forEach>
                  <dgm:choose name="Name198">
                    <dgm:if name="Name199" axis="root ch" ptType="all node" func="cnt" op="gte" val="7">
                      <dgm:forEach name="Name200" axis="self" ptType="parTrans">
                        <dgm:layoutNode name="Name201" styleLbl="parChTrans1D1">
                          <dgm:choose name="Name202">
                            <dgm:if name="Name203" func="var" arg="dir" op="equ" val="norm">
                              <dgm:alg type="conn">
                                <dgm:param type="dim" val="1D"/>
                                <dgm:param type="begPts" val="midL"/>
                                <dgm:param type="srcNode" val="parTx7"/>
                                <dgm:param type="endSty" val="noArr"/>
                                <dgm:param type="dstNode" val="anchor6"/>
                              </dgm:alg>
                            </dgm:if>
                            <dgm:else name="Name204">
                              <dgm:alg type="conn">
                                <dgm:param type="dim" val="1D"/>
                                <dgm:param type="begPts" val="midR"/>
                                <dgm:param type="endSty" val="noArr"/>
                                <dgm:param type="srcNode" val="parTx7"/>
                                <dgm:param type="dstNode" val="anchor6"/>
                              </dgm:alg>
                            </dgm:else>
                          </dgm:choose>
                          <dgm:shape xmlns:r="http://schemas.openxmlformats.org/officeDocument/2006/relationships" type="conn" r:blip="">
                            <dgm:adjLst/>
                          </dgm:shape>
                          <dgm:presOf/>
                          <dgm:constrLst>
                            <dgm:constr type="connDist"/>
                            <dgm:constr type="begPad" refType="connDist" fact="0.11"/>
                            <dgm:constr type="endPad"/>
                          </dgm:constrLst>
                        </dgm:layoutNode>
                      </dgm:forEach>
                    </dgm:if>
                    <dgm:else name="Name205"/>
                  </dgm:choose>
                </dgm:forEach>
              </dgm:layoutNode>
              <dgm:choose name="Name206">
                <dgm:if name="Name207" axis="root ch" ptType="all node" func="cnt" op="gte" val="7">
                  <dgm:layoutNode name="spPost6">
                    <dgm:alg type="sp"/>
                    <dgm:shape xmlns:r="http://schemas.openxmlformats.org/officeDocument/2006/relationships" r:blip="">
                      <dgm:adjLst/>
                    </dgm:shape>
                  </dgm:layoutNode>
                </dgm:if>
                <dgm:else name="Name208"/>
              </dgm:choose>
            </dgm:if>
            <dgm:else name="Name209"/>
          </dgm:choose>
        </dgm:if>
        <dgm:if name="Name210" axis="self" ptType="node" func="pos" op="equ" val="7">
          <dgm:layoutNode name="parTx7" styleLbl="node1">
            <dgm:alg type="tx"/>
            <dgm:shape xmlns:r="http://schemas.openxmlformats.org/officeDocument/2006/relationships" type="ellipse" r:blip="">
              <dgm:adjLst/>
            </dgm:shape>
            <dgm:presOf axis="self" ptType="node"/>
            <dgm:constrLst>
              <dgm:constr type="h" refType="w"/>
              <dgm:constr type="w" refType="h" op="lte"/>
              <dgm:constr type="tMarg"/>
              <dgm:constr type="bMarg"/>
              <dgm:constr type="lMarg"/>
              <dgm:constr type="rMarg"/>
            </dgm:constrLst>
            <dgm:ruleLst>
              <dgm:rule type="primFontSz" val="5" fact="NaN" max="NaN"/>
            </dgm:ruleLst>
          </dgm:layoutNode>
          <dgm:choose name="Name211">
            <dgm:if name="Name212" axis="ch" ptType="node" func="cnt" op="gte" val="1">
              <dgm:layoutNode name="spPre7">
                <dgm:alg type="sp"/>
                <dgm:shape xmlns:r="http://schemas.openxmlformats.org/officeDocument/2006/relationships" r:blip="">
                  <dgm:adjLst/>
                </dgm:shape>
              </dgm:layoutNode>
              <dgm:layoutNode name="chLin7">
                <dgm:alg type="lin">
                  <dgm:param type="linDir" val="fromT"/>
                </dgm:alg>
                <dgm:shape xmlns:r="http://schemas.openxmlformats.org/officeDocument/2006/relationships" r:blip="">
                  <dgm:adjLst/>
                </dgm:shape>
                <dgm:presOf/>
                <dgm:constrLst>
                  <dgm:constr type="w" for="ch" forName="txAndLines7" refType="w" fact="0.77"/>
                  <dgm:constr type="w" for="ch" forName="top7" refType="w" refFor="ch" refForName="txAndLines7" fact="0.78"/>
                </dgm:constrLst>
                <dgm:forEach name="Name213" axis="ch">
                  <dgm:forEach name="Name214" axis="self" ptType="parTrans">
                    <dgm:layoutNode name="Name215" styleLbl="parChTrans1D1">
                      <dgm:choose name="Name216">
                        <dgm:if name="Name217" func="var" arg="dir" op="equ" val="norm">
                          <dgm:alg type="conn">
                            <dgm:param type="dim" val="1D"/>
                            <dgm:param type="begPts" val="midR"/>
                            <dgm:param type="endSty" val="noArr"/>
                            <dgm:param type="dstNode" val="anchor7"/>
                          </dgm:alg>
                        </dgm:if>
                        <dgm:else name="Name218">
                          <dgm:alg type="conn">
                            <dgm:param type="dim" val="1D"/>
                            <dgm:param type="begPts" val="midL"/>
                            <dgm:param type="endSty" val="noArr"/>
                            <dgm:param type="srcNode" val="parTx7"/>
                            <dgm:param type="dstNode" val="anchor7"/>
                          </dgm:alg>
                        </dgm:else>
                      </dgm:choose>
                      <dgm:shape xmlns:r="http://schemas.openxmlformats.org/officeDocument/2006/relationships" type="conn" r:blip="">
                        <dgm:adjLst/>
                      </dgm:shape>
                      <dgm:presOf/>
                      <dgm:constrLst>
                        <dgm:constr type="connDist"/>
                        <dgm:constr type="begPad" refType="connDist" fact="0.11"/>
                        <dgm:constr type="endPad"/>
                      </dgm:constrLst>
                    </dgm:layoutNode>
                  </dgm:forEach>
                  <dgm:forEach name="Name219" axis="self" ptType="node">
                    <dgm:choose name="Name220">
                      <dgm:if name="Name221" axis="par ch" ptType="node node" func="cnt" op="equ" val="1">
                        <dgm:layoutNode name="top7">
                          <dgm:alg type="sp"/>
                          <dgm:shape xmlns:r="http://schemas.openxmlformats.org/officeDocument/2006/relationships" r:blip="">
                            <dgm:adjLst/>
                          </dgm:shape>
                          <dgm:constrLst>
                            <dgm:constr type="h" refType="w" fact="0.6"/>
                          </dgm:constrLst>
                        </dgm:layoutNode>
                      </dgm:if>
                      <dgm:else name="Name222"/>
                    </dgm:choose>
                    <dgm:layoutNode name="txAndLines7">
                      <dgm:choose name="Name223">
                        <dgm:if name="Name224" func="var" arg="dir" op="equ" val="norm">
                          <dgm:alg type="lin"/>
                        </dgm:if>
                        <dgm:else name="Name225">
                          <dgm:alg type="lin">
                            <dgm:param type="linDir" val="fromR"/>
                          </dgm:alg>
                        </dgm:else>
                      </dgm:choose>
                      <dgm:shape xmlns:r="http://schemas.openxmlformats.org/officeDocument/2006/relationships" r:blip="">
                        <dgm:adjLst/>
                      </dgm:shape>
                      <dgm:presOf/>
                      <dgm:constrLst>
                        <dgm:constr type="w" for="ch" forName="anchor7" refType="w" fact="0.89"/>
                        <dgm:constr type="w" for="ch" forName="backup7" refType="w" fact="-0.89"/>
                        <dgm:constr type="w" for="ch" forName="preLine7" refType="w" fact="0.11"/>
                        <dgm:constr type="w" for="ch" forName="desTx7" refType="w" fact="0.78"/>
                      </dgm:constrLst>
                      <dgm:layoutNode name="anchor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backup7" moveWith="desTx7">
                        <dgm:alg type="sp"/>
                        <dgm:shape xmlns:r="http://schemas.openxmlformats.org/officeDocument/2006/relationships" r:blip="">
                          <dgm:adjLst/>
                        </dgm:shape>
                      </dgm:layoutNode>
                      <dgm:layoutNode name="preLine7" styleLbl="parChTrans1D1" moveWith="desTx7">
                        <dgm:alg type="sp"/>
                        <dgm:shape xmlns:r="http://schemas.openxmlformats.org/officeDocument/2006/relationships" type="line" r:blip="">
                          <dgm:adjLst/>
                        </dgm:shape>
                        <dgm:presOf/>
                      </dgm:layoutNode>
                      <dgm:layoutNode name="desTx7" styleLbl="revTx">
                        <dgm:varLst>
                          <dgm:bulletEnabled val="1"/>
                        </dgm:varLst>
                        <dgm:alg type="tx"/>
                        <dgm:shape xmlns:r="http://schemas.openxmlformats.org/officeDocument/2006/relationships" type="rect" r:blip="" hideGeom="1">
                          <dgm:adjLst/>
                        </dgm:shape>
                        <dgm:presOf axis="desOrSelf" ptType="node"/>
                        <dgm:constrLst>
                          <dgm:constr type="h" refType="w" fact="0.6"/>
                        </dgm:constrLst>
                        <dgm:ruleLst>
                          <dgm:rule type="primFontSz" val="5" fact="NaN" max="NaN"/>
                        </dgm:ruleLst>
                      </dgm:layoutNode>
                    </dgm:layoutNode>
                  </dgm:forEach>
                </dgm:forEach>
              </dgm:layoutNode>
            </dgm:if>
            <dgm:else name="Name226"/>
          </dgm:choose>
        </dgm:if>
        <dgm:else name="Name227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85153C3-706B-4A4C-9A7C-D2AC84C5D20F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1BE0A20-DEE2-4ADC-B82E-1970C63B1CF9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79757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pronouns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E0A20-DEE2-4ADC-B82E-1970C63B1CF9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798744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E0A20-DEE2-4ADC-B82E-1970C63B1CF9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09739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E0A20-DEE2-4ADC-B82E-1970C63B1CF9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097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E0A20-DEE2-4ADC-B82E-1970C63B1CF9}" type="slidenum">
              <a:rPr lang="en-US" smtClean="0"/>
              <a:t>41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51951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E0A20-DEE2-4ADC-B82E-1970C63B1CF9}" type="slidenum">
              <a:rPr lang="en-US" smtClean="0"/>
              <a:t>46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42556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E0A20-DEE2-4ADC-B82E-1970C63B1CF9}" type="slidenum">
              <a:rPr lang="en-US" smtClean="0"/>
              <a:t>51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582555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E0A20-DEE2-4ADC-B82E-1970C63B1CF9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046372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E0A20-DEE2-4ADC-B82E-1970C63B1CF9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451951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E0A20-DEE2-4ADC-B82E-1970C63B1CF9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4822235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B1BE0A20-DEE2-4ADC-B82E-1970C63B1CF9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463544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E0A20-DEE2-4ADC-B82E-1970C63B1CF9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5400973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E0A20-DEE2-4ADC-B82E-1970C63B1CF9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8416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E0A20-DEE2-4ADC-B82E-1970C63B1CF9}" type="slidenum">
              <a:rPr lang="en-US" smtClean="0"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809432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1BE0A20-DEE2-4ADC-B82E-1970C63B1CF9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40097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>
            <a:normAutofit/>
          </a:bodyPr>
          <a:lstStyle>
            <a:lvl1pPr algn="ctr">
              <a:defRPr sz="5600">
                <a:latin typeface="Cambria" panose="02040503050406030204" pitchFamily="18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>
            <a:normAutofit/>
          </a:bodyPr>
          <a:lstStyle>
            <a:lvl1pPr marL="0" indent="0" algn="ctr">
              <a:buNone/>
              <a:defRPr sz="2800">
                <a:latin typeface="Cambria" panose="02040503050406030204" pitchFamily="18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400">
                <a:latin typeface="Cambria" panose="02040503050406030204" pitchFamily="18" charset="0"/>
              </a:defRPr>
            </a:lvl1pPr>
          </a:lstStyle>
          <a:p>
            <a:fld id="{5CBD6D51-B1BF-4715-A036-004D317A57E8}" type="datetimeFigureOut">
              <a:rPr lang="en-US" smtClean="0"/>
              <a:pPr/>
              <a:t>10/11/2021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400">
                <a:latin typeface="Cambria" panose="02040503050406030204" pitchFamily="18" charset="0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Cambria" panose="02040503050406030204" pitchFamily="18" charset="0"/>
              </a:defRPr>
            </a:lvl1pPr>
          </a:lstStyle>
          <a:p>
            <a:fld id="{29BA9B48-D0CA-41FD-A227-DEEB8ACFB85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443270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6D51-B1BF-4715-A036-004D317A57E8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B48-D0CA-41FD-A227-DEEB8ACFB8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31694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6D51-B1BF-4715-A036-004D317A57E8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B48-D0CA-41FD-A227-DEEB8ACFB8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84567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97659" cy="914400"/>
          </a:xfrm>
        </p:spPr>
        <p:txBody>
          <a:bodyPr/>
          <a:lstStyle>
            <a:lvl1pPr>
              <a:defRPr>
                <a:latin typeface="Cambria" panose="02040503050406030204" pitchFamily="18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85" r="49765"/>
          <a:stretch/>
        </p:blipFill>
        <p:spPr>
          <a:xfrm>
            <a:off x="60960" y="5834813"/>
            <a:ext cx="12070080" cy="102318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9875"/>
            <a:ext cx="10515600" cy="4389120"/>
          </a:xfrm>
        </p:spPr>
        <p:txBody>
          <a:bodyPr/>
          <a:lstStyle>
            <a:lvl1pPr>
              <a:defRPr sz="2400">
                <a:latin typeface="Cambria" panose="02040503050406030204" pitchFamily="18" charset="0"/>
              </a:defRPr>
            </a:lvl1pPr>
            <a:lvl2pPr>
              <a:defRPr sz="2200">
                <a:latin typeface="Cambria" panose="02040503050406030204" pitchFamily="18" charset="0"/>
              </a:defRPr>
            </a:lvl2pPr>
            <a:lvl3pPr>
              <a:defRPr>
                <a:latin typeface="Cambria" panose="02040503050406030204" pitchFamily="18" charset="0"/>
              </a:defRPr>
            </a:lvl3pPr>
            <a:lvl4pPr>
              <a:defRPr>
                <a:latin typeface="Cambria" panose="02040503050406030204" pitchFamily="18" charset="0"/>
              </a:defRPr>
            </a:lvl4pPr>
            <a:lvl5pPr>
              <a:defRPr sz="1400">
                <a:latin typeface="Cambria" panose="02040503050406030204" pitchFamily="18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6834" y="165100"/>
            <a:ext cx="1294297" cy="1289304"/>
          </a:xfrm>
          <a:prstGeom prst="rect">
            <a:avLst/>
          </a:prstGeom>
        </p:spPr>
      </p:pic>
      <p:sp>
        <p:nvSpPr>
          <p:cNvPr id="9" name="Rectangle 8"/>
          <p:cNvSpPr/>
          <p:nvPr userDrawn="1"/>
        </p:nvSpPr>
        <p:spPr>
          <a:xfrm>
            <a:off x="-30480" y="6345936"/>
            <a:ext cx="12252960" cy="512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>
                <a:latin typeface="Cambria" panose="02040503050406030204" pitchFamily="18" charset="0"/>
              </a:rPr>
              <a:t>SCCAP53.org				effectivechildtherapy.org</a:t>
            </a:r>
          </a:p>
        </p:txBody>
      </p:sp>
    </p:spTree>
    <p:extLst>
      <p:ext uri="{BB962C8B-B14F-4D97-AF65-F5344CB8AC3E}">
        <p14:creationId xmlns:p14="http://schemas.microsoft.com/office/powerpoint/2010/main" val="10036143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6D51-B1BF-4715-A036-004D317A57E8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B48-D0CA-41FD-A227-DEEB8ACFB8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487103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6D51-B1BF-4715-A036-004D317A57E8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B48-D0CA-41FD-A227-DEEB8ACFB8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635225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6D51-B1BF-4715-A036-004D317A57E8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B48-D0CA-41FD-A227-DEEB8ACFB8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373800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6D51-B1BF-4715-A036-004D317A57E8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B48-D0CA-41FD-A227-DEEB8ACFB8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5724846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6D51-B1BF-4715-A036-004D317A57E8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B48-D0CA-41FD-A227-DEEB8ACFB8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5596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6D51-B1BF-4715-A036-004D317A57E8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B48-D0CA-41FD-A227-DEEB8ACFB8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92560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D6D51-B1BF-4715-A036-004D317A57E8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9BA9B48-D0CA-41FD-A227-DEEB8ACFB8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88969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D6D51-B1BF-4715-A036-004D317A57E8}" type="datetimeFigureOut">
              <a:rPr lang="en-US" smtClean="0"/>
              <a:t>10/11/2021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9BA9B48-D0CA-41FD-A227-DEEB8ACFB85B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614925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tiff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hyperlink" Target="https://liberalarts.tamu.edu/psychology/profile/noni-gaylord-harden/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www.jccapfuturedirectionsforum.com/" TargetMode="External"/><Relationship Id="rId4" Type="http://schemas.openxmlformats.org/officeDocument/2006/relationships/hyperlink" Target="https://jccapfuturedirectionsforum.weebly.com/forum-on-demand.html" TargetMode="Externa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14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583F73-346D-234B-ACD7-6D35C7B6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663" y="1253100"/>
            <a:ext cx="10036112" cy="1595608"/>
          </a:xfrm>
        </p:spPr>
        <p:txBody>
          <a:bodyPr/>
          <a:lstStyle/>
          <a:p>
            <a:pPr algn="ctr"/>
            <a:r>
              <a:rPr lang="en-US" dirty="0"/>
              <a:t>Welcome to the </a:t>
            </a:r>
            <a:br>
              <a:rPr lang="en-US" dirty="0"/>
            </a:br>
            <a:r>
              <a:rPr lang="en-US" dirty="0"/>
              <a:t>SCCAP Annual Business Meeting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DD9BE8-4093-6744-9E7B-B71F9CDB1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630" y="3429000"/>
            <a:ext cx="9794631" cy="2165887"/>
          </a:xfrm>
        </p:spPr>
        <p:txBody>
          <a:bodyPr/>
          <a:lstStyle/>
          <a:p>
            <a:r>
              <a:rPr lang="en-US" dirty="0"/>
              <a:t>Sept 10, 2021 4 PM Eastern</a:t>
            </a:r>
          </a:p>
        </p:txBody>
      </p:sp>
    </p:spTree>
    <p:extLst>
      <p:ext uri="{BB962C8B-B14F-4D97-AF65-F5344CB8AC3E}">
        <p14:creationId xmlns:p14="http://schemas.microsoft.com/office/powerpoint/2010/main" val="319439328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There’s even more…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39875"/>
            <a:ext cx="4683369" cy="4389120"/>
          </a:xfrm>
        </p:spPr>
        <p:txBody>
          <a:bodyPr>
            <a:normAutofit/>
          </a:bodyPr>
          <a:lstStyle/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But my time is up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Follow us on Twitter: @SCCAP53</a:t>
            </a:r>
          </a:p>
          <a:p>
            <a:endParaRPr lang="en-US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solidFill>
                  <a:schemeClr val="accent1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Thank you for supporting SCCAP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9B544DF-4990-A346-BEE1-E527ECDB34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70433" y="1539875"/>
            <a:ext cx="3597223" cy="3568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8119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583F73-346D-234B-ACD7-6D35C7B6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663" y="1253100"/>
            <a:ext cx="10036112" cy="1595608"/>
          </a:xfrm>
        </p:spPr>
        <p:txBody>
          <a:bodyPr/>
          <a:lstStyle/>
          <a:p>
            <a:pPr algn="ctr"/>
            <a:r>
              <a:rPr lang="en-US" dirty="0"/>
              <a:t>Awards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6C11E-E62E-2644-815C-DFF9BC356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453932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SCCAP 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Nancy Gonzales, Ph.D., Distinguished Career Award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Renea Beaumont, Ph.D. , Promoting EB Mental Health Services for C&amp;A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Jessica </a:t>
            </a:r>
            <a:r>
              <a:rPr lang="en-US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Schleider</a:t>
            </a: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Ph.D., Abidin Early Career Research Award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Paul Frick, Ph.D. , Bob Smith Excellence in Assessment Award- free CE webinar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44369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401967"/>
            <a:ext cx="9597659" cy="693471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Routh Dissertation Award  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748703"/>
            <a:ext cx="10515600" cy="5517085"/>
          </a:xfrm>
        </p:spPr>
        <p:txBody>
          <a:bodyPr>
            <a:normAutofit/>
          </a:bodyPr>
          <a:lstStyle/>
          <a:p>
            <a:pPr marL="0" indent="0">
              <a:buNone/>
            </a:pPr>
            <a:endParaRPr lang="en-US" sz="320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Angela Dahiya-Singh – </a:t>
            </a:r>
            <a:r>
              <a:rPr lang="en-US" sz="2800" dirty="0">
                <a:solidFill>
                  <a:srgbClr val="222222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Virginia Polytechnic Institute and State University</a:t>
            </a:r>
            <a:endParaRPr lang="en-US" sz="2800" dirty="0">
              <a:solidFill>
                <a:srgbClr val="222222"/>
              </a:solidFill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Cassie Morgan - University of Alabama Birmingham</a:t>
            </a:r>
          </a:p>
          <a:p>
            <a:pPr marL="0" indent="0">
              <a:buNone/>
            </a:pP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Raha Hassan - McMaster University</a:t>
            </a:r>
          </a:p>
          <a:p>
            <a:pPr marL="0" indent="0">
              <a:buNone/>
            </a:pPr>
            <a:r>
              <a:rPr lang="en-US" sz="2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Zabin</a:t>
            </a:r>
            <a:r>
              <a:rPr lang="en-US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Patel - University of Miami</a:t>
            </a:r>
          </a:p>
          <a:p>
            <a:pPr marL="0" indent="0">
              <a:buNone/>
            </a:pPr>
            <a:endParaRPr lang="en-US" sz="2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Honorable Mention:</a:t>
            </a:r>
          </a:p>
          <a:p>
            <a:pPr marL="0" indent="0"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Lyndsay </a:t>
            </a:r>
            <a:r>
              <a:rPr lang="en-US" sz="2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Taraban</a:t>
            </a: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University of Pittsburgh</a:t>
            </a:r>
          </a:p>
          <a:p>
            <a:pPr marL="0" indent="0"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Alyssa Palmer, University of Minnesota</a:t>
            </a:r>
          </a:p>
          <a:p>
            <a:pPr marL="0" indent="0">
              <a:buNone/>
            </a:pPr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Emily Fourie, UC Davis</a:t>
            </a: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69309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7170" y="259617"/>
            <a:ext cx="9597659" cy="9144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Student Achievement Awards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82833"/>
            <a:ext cx="10515600" cy="4389120"/>
          </a:xfrm>
        </p:spPr>
        <p:txBody>
          <a:bodyPr>
            <a:normAutofit/>
          </a:bodyPr>
          <a:lstStyle/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Undergraduate Award Winner - Kaitlyn Pham, UCLA</a:t>
            </a:r>
          </a:p>
          <a:p>
            <a:pPr marL="0" marR="0" indent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lang="en-US" sz="20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>
              <a:lnSpc>
                <a:spcPct val="115000"/>
              </a:lnSpc>
              <a:spcBef>
                <a:spcPts val="0"/>
              </a:spcBef>
            </a:pP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Early Stage Graduate Award Winner - Noah Triplett, University of Washington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0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>
              <a:lnSpc>
                <a:spcPct val="115000"/>
              </a:lnSpc>
              <a:spcBef>
                <a:spcPts val="0"/>
              </a:spcBef>
            </a:pP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Late Stage Graduate Award Winner -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Ogechi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 (Cynthia) </a:t>
            </a:r>
            <a:r>
              <a:rPr lang="en-US" sz="2000" dirty="0" err="1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Onyeka</a:t>
            </a: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, Loyola University Chicago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0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>
              <a:lnSpc>
                <a:spcPct val="115000"/>
              </a:lnSpc>
              <a:spcBef>
                <a:spcPts val="0"/>
              </a:spcBef>
            </a:pP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Late Stage Graduate Award Winner - Allie Sullivan University of Vermont</a:t>
            </a:r>
          </a:p>
          <a:p>
            <a:pPr marL="0" indent="0">
              <a:lnSpc>
                <a:spcPct val="115000"/>
              </a:lnSpc>
              <a:spcBef>
                <a:spcPts val="0"/>
              </a:spcBef>
              <a:buNone/>
            </a:pPr>
            <a:endParaRPr lang="en-US" sz="20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>
              <a:lnSpc>
                <a:spcPct val="115000"/>
              </a:lnSpc>
              <a:spcBef>
                <a:spcPts val="0"/>
              </a:spcBef>
            </a:pP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Clinical Award Winner - Danielle Novick, University of Maryland College Park</a:t>
            </a:r>
          </a:p>
          <a:p>
            <a:pPr marL="0">
              <a:lnSpc>
                <a:spcPct val="115000"/>
              </a:lnSpc>
              <a:spcBef>
                <a:spcPts val="0"/>
              </a:spcBef>
            </a:pPr>
            <a:endParaRPr lang="en-US" sz="2000" dirty="0"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>
              <a:lnSpc>
                <a:spcPct val="115000"/>
              </a:lnSpc>
              <a:spcBef>
                <a:spcPts val="0"/>
              </a:spcBef>
            </a:pPr>
            <a:r>
              <a:rPr lang="en-US" sz="2000" dirty="0">
                <a:effectLst/>
                <a:latin typeface="Times New Roman" panose="02020603050405020304" pitchFamily="18" charset="0"/>
                <a:ea typeface="Arial" panose="020B0604020202020204" pitchFamily="34" charset="0"/>
              </a:rPr>
              <a:t>For a complete list of Award recipients visit the Awards Page on SCCAP53.org</a:t>
            </a:r>
          </a:p>
          <a:p>
            <a:pPr marL="0">
              <a:lnSpc>
                <a:spcPct val="115000"/>
              </a:lnSpc>
              <a:spcBef>
                <a:spcPts val="0"/>
              </a:spcBef>
            </a:pPr>
            <a:endParaRPr lang="en-US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 marR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 New Roman" panose="02020603050405020304" pitchFamily="18" charset="0"/>
              <a:ea typeface="Arial" panose="020B0604020202020204" pitchFamily="34" charset="0"/>
            </a:endParaRPr>
          </a:p>
          <a:p>
            <a:pPr marL="0" indent="0">
              <a:buNone/>
            </a:pPr>
            <a:endParaRPr lang="en-US" sz="2400" dirty="0">
              <a:solidFill>
                <a:srgbClr val="222222"/>
              </a:solidFill>
              <a:effectLst/>
              <a:latin typeface="Times New Roman" panose="02020603050405020304" pitchFamily="18" charset="0"/>
            </a:endParaRPr>
          </a:p>
          <a:p>
            <a:pPr marL="0" indent="0"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63694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4FFF53-0C27-41DE-ACEB-1AC9C8611E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573823"/>
          </a:xfrm>
        </p:spPr>
        <p:txBody>
          <a:bodyPr>
            <a:normAutofit fontScale="90000"/>
          </a:bodyPr>
          <a:lstStyle/>
          <a:p>
            <a:r>
              <a:rPr lang="en-US" dirty="0"/>
              <a:t>Award Reviewers – Thank you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56ABEE-563B-412E-BD79-84B7C77A8EF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092370"/>
            <a:ext cx="5181600" cy="5084593"/>
          </a:xfrm>
        </p:spPr>
        <p:txBody>
          <a:bodyPr>
            <a:normAutofit fontScale="70000" lnSpcReduction="20000"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Mary Alvord, PhD, ABPP</a:t>
            </a:r>
            <a:endParaRPr lang="en-US" sz="18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Marc Atkins, PhD</a:t>
            </a: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Sunny Bai, PhD</a:t>
            </a:r>
            <a:endParaRPr lang="en-US" sz="18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Miya Barnett, PhD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Sharon Berry, PhD, ABPP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Joaquin Borrego Jr., PhD</a:t>
            </a:r>
            <a:endParaRPr lang="en-US" sz="18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Meghan Byrne, M.S.</a:t>
            </a:r>
            <a:endParaRPr lang="en-US" sz="18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Timothy A. Cavell, PhD</a:t>
            </a: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Ed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Christophersen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PhD</a:t>
            </a:r>
            <a:endParaRPr lang="en-US" sz="18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Wendy Chu, B.A.</a:t>
            </a:r>
            <a:endParaRPr lang="en-US" sz="18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Jill Ehrenreich-May, PhD</a:t>
            </a: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Arturo Corrales, PsyD</a:t>
            </a: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Natalie Finn, M.S.</a:t>
            </a: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Dylan Gee, PhD</a:t>
            </a:r>
            <a:endParaRPr lang="en-US" sz="18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Marie Gillespie, PhD</a:t>
            </a:r>
            <a:endParaRPr lang="en-US" sz="18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JC Gonzalez, BS</a:t>
            </a:r>
            <a:endParaRPr lang="en-US" sz="18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Yessica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 Green-Rosas, BA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Barney Greenspan, PhD, ABPP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s-HN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Omar </a:t>
            </a:r>
            <a:r>
              <a:rPr lang="es-HN" sz="1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Gudino</a:t>
            </a:r>
            <a:r>
              <a:rPr lang="es-HN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PhD</a:t>
            </a: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s-HN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Khiela</a:t>
            </a:r>
            <a:r>
              <a:rPr lang="es-HN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Holmes, PhD</a:t>
            </a: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s-HN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 Jackson, PhD, ABPP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s-HN" sz="1800" dirty="0"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Amanda Jensen-Doss, PhD</a:t>
            </a: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84A63D0-FAB7-42C6-A12C-D01131E0FA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024864"/>
            <a:ext cx="5181600" cy="5152099"/>
          </a:xfrm>
        </p:spPr>
        <p:txBody>
          <a:bodyPr>
            <a:normAutofit fontScale="70000" lnSpcReduction="20000"/>
          </a:bodyPr>
          <a:lstStyle/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s-HN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Cheryl King, PhD</a:t>
            </a: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Adam Lewin, PhD</a:t>
            </a:r>
            <a:endParaRPr lang="en-US" sz="18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Sabrina Liu, PhD</a:t>
            </a:r>
            <a:endParaRPr lang="en-US" sz="18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Enitan Marcelle, M.A.</a:t>
            </a:r>
            <a:endParaRPr lang="en-US" sz="18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Elizabeth McCauley PhD, ABPP </a:t>
            </a: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Meghan Miller, PhD</a:t>
            </a: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Ilana Moss, PhD </a:t>
            </a:r>
            <a:endParaRPr lang="en-US" sz="18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s-HN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Erica </a:t>
            </a:r>
            <a:r>
              <a:rPr lang="es-HN" sz="1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Musser</a:t>
            </a:r>
            <a:r>
              <a:rPr lang="es-HN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PhD</a:t>
            </a: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John </a:t>
            </a:r>
            <a:r>
              <a:rPr lang="en-US" sz="1800" dirty="0" err="1">
                <a:solidFill>
                  <a:srgbClr val="22222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Piacentini</a:t>
            </a:r>
            <a:r>
              <a:rPr lang="en-US" sz="180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PhD</a:t>
            </a: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s-HN" sz="1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Trista</a:t>
            </a:r>
            <a:r>
              <a:rPr lang="es-HN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s-HN" sz="1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Perez</a:t>
            </a:r>
            <a:r>
              <a:rPr lang="es-HN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-Crawford, PhD</a:t>
            </a: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s-HN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Anne </a:t>
            </a:r>
            <a:r>
              <a:rPr lang="es-HN" sz="1800" dirty="0" err="1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Pidano</a:t>
            </a:r>
            <a:r>
              <a:rPr lang="es-HN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PhD</a:t>
            </a: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Nuri Reyes, PhD</a:t>
            </a: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Emily Ricketts, PhD</a:t>
            </a:r>
            <a:endParaRPr lang="en-US" sz="18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222222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Michael Roberts ,PhD</a:t>
            </a: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Michelle </a:t>
            </a:r>
            <a:r>
              <a:rPr lang="en-US" sz="1800" dirty="0" err="1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Rozenman</a:t>
            </a: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Calibri" panose="020F0502020204030204" pitchFamily="34" charset="0"/>
              </a:rPr>
              <a:t>, PhD</a:t>
            </a:r>
            <a:endParaRPr lang="en-US" sz="18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Caitlin Sayegh, PhD</a:t>
            </a: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Ashley Shaw, PhD</a:t>
            </a: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Marcy Thompson, PhD</a:t>
            </a: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solidFill>
                  <a:srgbClr val="000000"/>
                </a:solidFill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Erlanger Turner, PhD</a:t>
            </a: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600"/>
              </a:spcAft>
            </a:pPr>
            <a:r>
              <a:rPr lang="en-US" sz="1800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Anna Van Meter, PhD</a:t>
            </a:r>
            <a:endParaRPr lang="en-US" sz="1800" dirty="0">
              <a:effectLst/>
              <a:latin typeface="Times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38846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97659" cy="62905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Committees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86234"/>
            <a:ext cx="10515600" cy="4842761"/>
          </a:xfrm>
        </p:spPr>
        <p:txBody>
          <a:bodyPr numCol="2">
            <a:noAutofit/>
          </a:bodyPr>
          <a:lstStyle/>
          <a:p>
            <a:pPr marL="0" marR="0" indent="0">
              <a:spcBef>
                <a:spcPts val="600"/>
              </a:spcBef>
              <a:spcAft>
                <a:spcPts val="200"/>
              </a:spcAft>
              <a:buNone/>
            </a:pPr>
            <a:r>
              <a:rPr lang="en-US" sz="1200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Fellows Committee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Sharon Berry, PhD, ABPP Chair	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Barney Greenspan, PhD</a:t>
            </a:r>
            <a:r>
              <a:rPr lang="en-US" sz="120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ABPP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457200" marR="0" indent="-457200">
              <a:spcBef>
                <a:spcPts val="0"/>
              </a:spcBef>
              <a:spcAft>
                <a:spcPts val="60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Marcy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Tompson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PhD	</a:t>
            </a:r>
          </a:p>
          <a:p>
            <a:pPr marL="0" marR="0" indent="0">
              <a:spcBef>
                <a:spcPts val="600"/>
              </a:spcBef>
              <a:spcAft>
                <a:spcPts val="200"/>
              </a:spcAft>
              <a:buNone/>
            </a:pPr>
            <a:r>
              <a:rPr lang="en-US" sz="1200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Communications Committee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Regine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Galanti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PhD, Chair 	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Stephon Proctor, PhD, ABPP	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Jennifer Hughes, PhD	</a:t>
            </a:r>
          </a:p>
          <a:p>
            <a:pPr marL="457200" marR="0" indent="-457200">
              <a:spcBef>
                <a:spcPts val="0"/>
              </a:spcBef>
              <a:spcAft>
                <a:spcPts val="60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Heather MacPherson, PhD</a:t>
            </a:r>
          </a:p>
          <a:p>
            <a:pPr marL="457200" marR="0" indent="-457200">
              <a:spcBef>
                <a:spcPts val="0"/>
              </a:spcBef>
              <a:spcAft>
                <a:spcPts val="600"/>
              </a:spcAft>
              <a:tabLst>
                <a:tab pos="0" algn="l"/>
                <a:tab pos="3200400" algn="r"/>
              </a:tabLst>
            </a:pP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Student Development Committee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Enitan Marcelle, M.A., Chair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Natalie Finn, M.A., Co-Chair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Meghan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Bryne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M.S.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Alison Chavez, M.A.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Wendy Chu, B.A.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Chelsea Day, M.S.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Stacey Henry,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Psy.M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Emily Hirsch, M.A.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Elizabeth Jean, M.A.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57200" marR="0" indent="-457200">
              <a:spcBef>
                <a:spcPts val="0"/>
              </a:spcBef>
              <a:spcAft>
                <a:spcPts val="600"/>
              </a:spcAft>
              <a:tabLst>
                <a:tab pos="0" algn="l"/>
                <a:tab pos="3200400" algn="r"/>
              </a:tabLst>
            </a:pP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600"/>
              </a:spcAft>
              <a:tabLst>
                <a:tab pos="0" algn="l"/>
                <a:tab pos="3200400" algn="r"/>
              </a:tabLst>
            </a:pP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	</a:t>
            </a:r>
          </a:p>
          <a:p>
            <a:pPr marL="0" marR="0" indent="0"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3200400" algn="r"/>
              </a:tabLst>
            </a:pP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EFFECTIVECHILDTHERAPY.ORG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John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Guerry</a:t>
            </a:r>
            <a:r>
              <a:rPr lang="en-US" sz="1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</a:t>
            </a:r>
            <a:r>
              <a:rPr lang="en-US" sz="12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Phd</a:t>
            </a: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600"/>
              </a:spcAft>
              <a:buNone/>
              <a:tabLst>
                <a:tab pos="0" algn="l"/>
                <a:tab pos="3200400" algn="r"/>
              </a:tabLst>
            </a:pP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Diversity Committee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Omar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Gudiño,PhD,ABPP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Chair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Allegra Anderson, MS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Lavonna Connell, PsyD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s-H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Arturo Corrales, </a:t>
            </a:r>
            <a:r>
              <a:rPr lang="es-HN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PsyD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Thania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Galvan, PhD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Noni K. Gaylord-Harden, PhD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Lynda L. Gibson, PhD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Christopher Gomez, MA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s-HN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Khiela</a:t>
            </a:r>
            <a:r>
              <a:rPr lang="es-H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J. Holmes, PhD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Christine (Cho) Laurine,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Psy.M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Joyce Lui, Ph.D.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Amrita Mitchell-Krishnan, MPhil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Erica D. Musser, PhD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s-HN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Trista</a:t>
            </a:r>
            <a:r>
              <a:rPr lang="es-H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s-HN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Periz</a:t>
            </a:r>
            <a:r>
              <a:rPr lang="es-H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-Crawford, PhD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Nuri Reyes, PhD, Awards Chair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Marilyn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Sampilo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PhD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Aksheya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Sridhar, MA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Erlanger A. Turner, PhD, LEAD Chair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 </a:t>
            </a:r>
            <a:r>
              <a:rPr lang="en-US" sz="12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Ugueto</a:t>
            </a: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PhD, ABPP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Thomas Vance, PhD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Michelle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Vardanian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Amy E. West, Ph.D</a:t>
            </a:r>
            <a:r>
              <a:rPr lang="en-US" sz="1400" dirty="0">
                <a:solidFill>
                  <a:srgbClr val="000000"/>
                </a:solidFill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400" dirty="0">
              <a:effectLst/>
              <a:latin typeface="Arial Narrow" panose="020B0606020202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600"/>
              </a:spcAft>
              <a:tabLst>
                <a:tab pos="0" algn="l"/>
                <a:tab pos="3200400" algn="r"/>
              </a:tabLst>
            </a:pPr>
            <a:r>
              <a:rPr lang="en-US" sz="1400" dirty="0">
                <a:effectLst/>
                <a:latin typeface="Arial Narrow" panose="020B0606020202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</p:txBody>
      </p:sp>
    </p:spTree>
    <p:extLst>
      <p:ext uri="{BB962C8B-B14F-4D97-AF65-F5344CB8AC3E}">
        <p14:creationId xmlns:p14="http://schemas.microsoft.com/office/powerpoint/2010/main" val="10451839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97659" cy="62905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Committees, continued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086234"/>
            <a:ext cx="10515600" cy="4842761"/>
          </a:xfrm>
        </p:spPr>
        <p:txBody>
          <a:bodyPr numCol="2">
            <a:noAutofit/>
          </a:bodyPr>
          <a:lstStyle/>
          <a:p>
            <a:pPr marL="0" marR="0" indent="0">
              <a:spcBef>
                <a:spcPts val="600"/>
              </a:spcBef>
              <a:spcAft>
                <a:spcPts val="200"/>
              </a:spcAft>
              <a:buNone/>
            </a:pPr>
            <a:r>
              <a:rPr lang="en-US" sz="1200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Membership Committee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Chrissy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Cammarata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PhD, ABPP  Chair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William Benson, PhD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Stephanie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Gussler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Angela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Tunno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PhD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Ugueto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PhD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Cami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Winkelspecht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PhD</a:t>
            </a:r>
          </a:p>
          <a:p>
            <a:pPr marL="0" marR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Practice Committee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Jill Ehrenreich-May, PhD Chair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Amanda Jensen-Doss, PhD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Ashley Shaw, Ph.D.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1F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Kelly Champion, PhD, ABPP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1F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Bradley White, PhD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1F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Jon </a:t>
            </a:r>
            <a:r>
              <a:rPr lang="en-US" sz="1200" dirty="0" err="1">
                <a:solidFill>
                  <a:srgbClr val="201F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Wienand</a:t>
            </a:r>
            <a:r>
              <a:rPr lang="en-US" sz="1200" dirty="0">
                <a:solidFill>
                  <a:srgbClr val="201F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PhD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1F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Elizabeth </a:t>
            </a:r>
            <a:r>
              <a:rPr lang="en-US" sz="1200" dirty="0" err="1">
                <a:solidFill>
                  <a:srgbClr val="201F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Penela</a:t>
            </a:r>
            <a:r>
              <a:rPr lang="en-US" sz="1200" dirty="0">
                <a:solidFill>
                  <a:srgbClr val="201F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PhD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1F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Regine </a:t>
            </a:r>
            <a:r>
              <a:rPr lang="en-US" sz="1200" dirty="0" err="1">
                <a:solidFill>
                  <a:srgbClr val="201F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Galanti</a:t>
            </a:r>
            <a:r>
              <a:rPr lang="en-US" sz="1200" dirty="0">
                <a:solidFill>
                  <a:srgbClr val="201F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PhD   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solidFill>
                  <a:srgbClr val="201F1E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Dominique Phillips - Student Member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600"/>
              </a:spcBef>
              <a:spcAft>
                <a:spcPts val="200"/>
              </a:spcAft>
              <a:buNone/>
            </a:pPr>
            <a:r>
              <a:rPr lang="en-US" sz="1200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Science Committee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Jill Ehrenreich-May, PhD Chair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Dan Banger, PsyD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Paula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Fite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Eli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Lebowitz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Vanesa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Ringle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Amy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Krain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Roy, PhD 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Andres Viana, PhD</a:t>
            </a: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Andrea Young Ryan, PhD</a:t>
            </a:r>
          </a:p>
          <a:p>
            <a:pPr marL="0" marR="0">
              <a:spcBef>
                <a:spcPts val="600"/>
              </a:spcBef>
              <a:spcAft>
                <a:spcPts val="200"/>
              </a:spcAft>
            </a:pPr>
            <a:endParaRPr lang="en-US" sz="1200" b="1" cap="small" dirty="0">
              <a:effectLst/>
              <a:latin typeface="Arial Narrow" panose="020B0606020202030204" pitchFamily="34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600"/>
              </a:spcBef>
              <a:spcAft>
                <a:spcPts val="200"/>
              </a:spcAft>
              <a:buNone/>
            </a:pPr>
            <a:r>
              <a:rPr lang="en-US" sz="1200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Awards Committee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Steve Hinshaw, PhD, Chair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Enitan Marcelle, MA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Jill Ehrenreich-May, PhD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s-H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Yo Jackson, PhD, ABPP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s-H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Amanda Jensen-Doss, PhD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s-H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Meghan Miller, PhD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s-HN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Tara Peris, PhD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60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Omar </a:t>
            </a: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Gudiño,PhD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ABPP </a:t>
            </a:r>
          </a:p>
          <a:p>
            <a:pPr marL="457200" marR="0" indent="-457200">
              <a:spcBef>
                <a:spcPts val="0"/>
              </a:spcBef>
              <a:spcAft>
                <a:spcPts val="600"/>
              </a:spcAft>
              <a:tabLst>
                <a:tab pos="0" algn="l"/>
                <a:tab pos="3200400" algn="r"/>
              </a:tabLst>
            </a:pPr>
            <a:endParaRPr lang="en-US" sz="12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600"/>
              </a:spcBef>
              <a:spcAft>
                <a:spcPts val="0"/>
              </a:spcAft>
              <a:buNone/>
            </a:pPr>
            <a:r>
              <a:rPr lang="en-US" sz="1200" cap="small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Education and Standards Committee 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Tara Peris, PhD, Chair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Sunhye</a:t>
            </a: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Bai, PhD, MPH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Shawn C. T. Jones, PhD, MHS</a:t>
            </a: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Meghan Miller, PhD, Awards Chair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Catherine Santiago, PhD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spcBef>
                <a:spcPts val="0"/>
              </a:spcBef>
              <a:spcAft>
                <a:spcPts val="600"/>
              </a:spcAft>
              <a:tabLst>
                <a:tab pos="0" algn="l"/>
                <a:tab pos="3200400" algn="r"/>
              </a:tabLst>
            </a:pPr>
            <a:r>
              <a:rPr lang="en-US" sz="1200" dirty="0">
                <a:solidFill>
                  <a:srgbClr val="202124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  Allegra Anderson, M.S.</a:t>
            </a:r>
            <a:endParaRPr lang="en-US" sz="12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944904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97659" cy="62905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Liaisons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88460"/>
            <a:ext cx="10439400" cy="5040535"/>
          </a:xfrm>
        </p:spPr>
        <p:txBody>
          <a:bodyPr numCol="2">
            <a:noAutofit/>
          </a:bodyPr>
          <a:lstStyle/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l"/>
              </a:tabLst>
            </a:pPr>
            <a:r>
              <a:rPr lang="en-US" sz="1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Board on Educational Affairs</a:t>
            </a:r>
            <a:b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Andres De Los Reyes, PhD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3200400" algn="l"/>
              </a:tabLst>
            </a:pP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    Timothy A Cavell, PhD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l"/>
              </a:tabLst>
            </a:pPr>
            <a:r>
              <a:rPr lang="en-US" sz="1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Committee on Children, Youth and Families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3200400" algn="l"/>
              </a:tabLs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Adam Lewin, PhD, ABPP         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l"/>
              </a:tabLst>
            </a:pPr>
            <a:r>
              <a:rPr lang="en-US" sz="1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CCAP-TC (Clinical Child and Pediatric Training Council)</a:t>
            </a:r>
            <a:b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Mary Louise Cashel, PhD ABPP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l"/>
              </a:tabLst>
            </a:pPr>
            <a:r>
              <a:rPr lang="en-US" sz="1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APA Interdivisional Coalition for Psychology in Schools and Education</a:t>
            </a:r>
            <a:endParaRPr lang="en-US" sz="1400" u="sng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l"/>
              </a:tabLst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George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DuPaul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PhD 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l"/>
              </a:tabLst>
            </a:pPr>
            <a:r>
              <a:rPr lang="en-US" sz="1400" u="sng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APA Equity, Diversity, and Inclusion Collaborative</a:t>
            </a:r>
            <a:br>
              <a:rPr lang="en-US" sz="1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Erlanger Turner, PhD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l"/>
              </a:tabLst>
            </a:pPr>
            <a:r>
              <a:rPr lang="en-US" sz="1400" u="sng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APA Interdivisional Task Force on Child and Adolescent Mental Health</a:t>
            </a:r>
            <a:br>
              <a:rPr lang="en-US" sz="1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rgbClr val="222222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Jill Ehrenreich-May, PhD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l"/>
              </a:tabLst>
            </a:pPr>
            <a:r>
              <a:rPr lang="en-US" sz="1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APA Committee on Early Career Psychologists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3200400" algn="l"/>
              </a:tabLs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Anna Van Meter, PhD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l"/>
              </a:tabLst>
            </a:pPr>
            <a:r>
              <a:rPr lang="en-US" sz="1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Council of Specialties 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3200400" algn="l"/>
              </a:tabLst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Tara Peris,  PhD</a:t>
            </a: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3200400" algn="l"/>
              </a:tabLst>
            </a:pP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  Michael Roberts,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PhD</a:t>
            </a:r>
            <a:r>
              <a:rPr lang="en-US" sz="1400" dirty="0" err="1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sons</a:t>
            </a:r>
            <a:r>
              <a:rPr lang="en-US" sz="1400" dirty="0">
                <a:solidFill>
                  <a:srgbClr val="FFFFFF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&amp; SIGs (cont.)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l"/>
              </a:tabLst>
            </a:pPr>
            <a:r>
              <a:rPr lang="en-US" sz="1400" u="sng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CAAPS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indent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3200400" algn="l"/>
              </a:tabLst>
            </a:pPr>
            <a:r>
              <a:rPr lang="en-US" sz="14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       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Regine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Galanti</a:t>
            </a:r>
            <a:r>
              <a:rPr lang="en-US" sz="1400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PhD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l"/>
              </a:tabLst>
            </a:pPr>
            <a:r>
              <a:rPr lang="en-US" sz="1400" u="sng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Helping Give Away Psychological Science</a:t>
            </a:r>
            <a:b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Eric </a:t>
            </a:r>
            <a:r>
              <a:rPr lang="en-US" sz="1400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Youngstrom</a:t>
            </a:r>
            <a:r>
              <a:rPr lang="en-US" sz="140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PhD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tabLst>
                <a:tab pos="0" algn="l"/>
                <a:tab pos="3200400" algn="l"/>
              </a:tabLst>
            </a:pPr>
            <a:r>
              <a:rPr lang="en-US" sz="1400" u="sng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 National Academies of Sciences, Engineering, and Medicine</a:t>
            </a:r>
            <a:b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Forum for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Childrens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' Well Being</a:t>
            </a:r>
            <a:b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Mary </a:t>
            </a:r>
            <a:r>
              <a:rPr lang="en-US" sz="1400" dirty="0" err="1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Fristad</a:t>
            </a:r>
            <a:r>
              <a:rPr lang="en-US" sz="1400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PhD, ABPP</a:t>
            </a:r>
            <a:endParaRPr lang="en-US" sz="14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endParaRPr lang="en-US" sz="1200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188126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583F73-346D-234B-ACD7-6D35C7B6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78" y="2038546"/>
            <a:ext cx="10036112" cy="1595608"/>
          </a:xfrm>
        </p:spPr>
        <p:txBody>
          <a:bodyPr/>
          <a:lstStyle/>
          <a:p>
            <a:pPr algn="ctr"/>
            <a:r>
              <a:rPr lang="en-US" dirty="0"/>
              <a:t>Board Reports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6C11E-E62E-2644-815C-DFF9BC356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954" y="4172144"/>
            <a:ext cx="8657492" cy="159560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90863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D897A5-D48B-DC41-A8CA-E3113B525A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Agenda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037FEE-DC4D-4F41-9D7E-08A87889D06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9875"/>
            <a:ext cx="4941277" cy="4389120"/>
          </a:xfrm>
        </p:spPr>
        <p:txBody>
          <a:bodyPr/>
          <a:lstStyle/>
          <a:p>
            <a:r>
              <a:rPr lang="en-US" dirty="0"/>
              <a:t>Welcome and president’s remarks</a:t>
            </a:r>
          </a:p>
          <a:p>
            <a:r>
              <a:rPr lang="en-US" dirty="0"/>
              <a:t>Review of SCCAP 2021 Awards</a:t>
            </a:r>
          </a:p>
          <a:p>
            <a:r>
              <a:rPr lang="en-US" dirty="0"/>
              <a:t>Treasurer’s Report</a:t>
            </a:r>
          </a:p>
          <a:p>
            <a:r>
              <a:rPr lang="en-US" dirty="0"/>
              <a:t>Journal Reports</a:t>
            </a:r>
          </a:p>
          <a:p>
            <a:pPr lvl="1"/>
            <a:r>
              <a:rPr lang="en-US" dirty="0"/>
              <a:t>EPCAMH</a:t>
            </a:r>
          </a:p>
          <a:p>
            <a:pPr lvl="1"/>
            <a:r>
              <a:rPr lang="en-US" dirty="0"/>
              <a:t>JCCAP</a:t>
            </a:r>
          </a:p>
        </p:txBody>
      </p:sp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D2FC77F9-53CD-7549-B8A2-485DAC763129}"/>
              </a:ext>
            </a:extLst>
          </p:cNvPr>
          <p:cNvSpPr txBox="1">
            <a:spLocks/>
          </p:cNvSpPr>
          <p:nvPr/>
        </p:nvSpPr>
        <p:spPr>
          <a:xfrm>
            <a:off x="5779477" y="1539875"/>
            <a:ext cx="4941277" cy="438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43F39F5A-DADF-094C-AC47-AD01A845BF02}"/>
              </a:ext>
            </a:extLst>
          </p:cNvPr>
          <p:cNvSpPr txBox="1">
            <a:spLocks/>
          </p:cNvSpPr>
          <p:nvPr/>
        </p:nvSpPr>
        <p:spPr>
          <a:xfrm>
            <a:off x="6096000" y="1539875"/>
            <a:ext cx="4941277" cy="43891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Cambria" panose="02040503050406030204" pitchFamily="18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Council of Representatives Report</a:t>
            </a:r>
          </a:p>
          <a:p>
            <a:r>
              <a:rPr lang="en-US" dirty="0"/>
              <a:t>MAL Reports</a:t>
            </a:r>
          </a:p>
          <a:p>
            <a:pPr lvl="1"/>
            <a:r>
              <a:rPr lang="en-US" dirty="0"/>
              <a:t>Diversity</a:t>
            </a:r>
          </a:p>
          <a:p>
            <a:pPr lvl="1"/>
            <a:r>
              <a:rPr lang="en-US" dirty="0"/>
              <a:t>Membership</a:t>
            </a:r>
          </a:p>
          <a:p>
            <a:pPr lvl="1"/>
            <a:r>
              <a:rPr lang="en-US" dirty="0"/>
              <a:t>Education &amp; Standards</a:t>
            </a:r>
          </a:p>
          <a:p>
            <a:pPr lvl="1"/>
            <a:r>
              <a:rPr lang="en-US" dirty="0"/>
              <a:t>Science &amp; Practice</a:t>
            </a:r>
          </a:p>
          <a:p>
            <a:r>
              <a:rPr lang="en-US" dirty="0"/>
              <a:t>Wrap up and Q&amp;A</a:t>
            </a:r>
          </a:p>
        </p:txBody>
      </p:sp>
    </p:spTree>
    <p:extLst>
      <p:ext uri="{BB962C8B-B14F-4D97-AF65-F5344CB8AC3E}">
        <p14:creationId xmlns:p14="http://schemas.microsoft.com/office/powerpoint/2010/main" val="94009879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583F73-346D-234B-ACD7-6D35C7B6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78" y="2038546"/>
            <a:ext cx="10036112" cy="1595608"/>
          </a:xfrm>
        </p:spPr>
        <p:txBody>
          <a:bodyPr/>
          <a:lstStyle/>
          <a:p>
            <a:pPr algn="ctr"/>
            <a:r>
              <a:rPr lang="en-US" dirty="0"/>
              <a:t>Treasurer</a:t>
            </a:r>
            <a:br>
              <a:rPr lang="en-US" dirty="0"/>
            </a:br>
            <a:r>
              <a:rPr lang="en-US" dirty="0"/>
              <a:t>David Langer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6C11E-E62E-2644-815C-DFF9BC356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954" y="4172144"/>
            <a:ext cx="8657492" cy="159560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2069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Treasurer’s Report,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51032"/>
            <a:ext cx="10515600" cy="438912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600" dirty="0"/>
              <a:t>Overall Financial Status</a:t>
            </a:r>
          </a:p>
          <a:p>
            <a:pPr lvl="1">
              <a:spcBef>
                <a:spcPts val="0"/>
              </a:spcBef>
            </a:pPr>
            <a:r>
              <a:rPr lang="en-US" sz="2400" dirty="0"/>
              <a:t>Society remains strong financially</a:t>
            </a:r>
          </a:p>
          <a:p>
            <a:pPr lvl="2">
              <a:spcBef>
                <a:spcPts val="0"/>
              </a:spcBef>
            </a:pPr>
            <a:r>
              <a:rPr lang="en-US" sz="2200" dirty="0"/>
              <a:t>Majority of assets are in our endowment to support SCCAP’s current and future efforts</a:t>
            </a:r>
          </a:p>
          <a:p>
            <a:pPr lvl="3">
              <a:spcBef>
                <a:spcPts val="0"/>
              </a:spcBef>
            </a:pPr>
            <a:r>
              <a:rPr lang="en-US" sz="2000" dirty="0"/>
              <a:t>Endowment funds (pending endowment growth) are available to support operations and initiatives; separate endowment accounts support endowed awards.</a:t>
            </a:r>
          </a:p>
          <a:p>
            <a:pPr lvl="2">
              <a:spcBef>
                <a:spcPts val="0"/>
              </a:spcBef>
            </a:pPr>
            <a:r>
              <a:rPr lang="en-US" sz="2200" dirty="0"/>
              <a:t>Endowment investments, managed by OakHeart Financial Group, are in a “moderately aggressive” portfolio that is expected to capture approximately 60% of the volatility of the market. Investment management fee (0.50%) and average expense ratio (0.22%) are low.</a:t>
            </a:r>
            <a:endParaRPr lang="en-US" sz="2400" dirty="0"/>
          </a:p>
          <a:p>
            <a:pPr lvl="1">
              <a:spcBef>
                <a:spcPts val="0"/>
              </a:spcBef>
            </a:pPr>
            <a:r>
              <a:rPr lang="en-US" sz="2400" dirty="0"/>
              <a:t> SCCAP Standing Fiscal Policies</a:t>
            </a:r>
          </a:p>
          <a:p>
            <a:pPr lvl="2">
              <a:spcBef>
                <a:spcPts val="0"/>
              </a:spcBef>
            </a:pPr>
            <a:r>
              <a:rPr lang="en-US" sz="2200" dirty="0"/>
              <a:t>Documented in our Bylaws and Operations Manual</a:t>
            </a:r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32A5D3-9464-BA45-95D0-B37F1017AAF1}"/>
              </a:ext>
            </a:extLst>
          </p:cNvPr>
          <p:cNvSpPr txBox="1"/>
          <p:nvPr/>
        </p:nvSpPr>
        <p:spPr>
          <a:xfrm>
            <a:off x="6902158" y="5276135"/>
            <a:ext cx="5001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Treasurer: David Langer, Ph.D., ABPP</a:t>
            </a:r>
          </a:p>
        </p:txBody>
      </p:sp>
    </p:spTree>
    <p:extLst>
      <p:ext uri="{BB962C8B-B14F-4D97-AF65-F5344CB8AC3E}">
        <p14:creationId xmlns:p14="http://schemas.microsoft.com/office/powerpoint/2010/main" val="41851538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Treasurer’s Report, 2021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51032"/>
            <a:ext cx="10515600" cy="438912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600" dirty="0"/>
              <a:t>Income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Proceeds from our journals, </a:t>
            </a:r>
            <a:r>
              <a:rPr lang="en-US" sz="2000" i="1" dirty="0"/>
              <a:t>Journal of Clinical Child and Adolescent Psychology </a:t>
            </a:r>
            <a:r>
              <a:rPr lang="en-US" sz="2000" dirty="0"/>
              <a:t>(Editor: Andres De Los Reyes, Ph.D) and </a:t>
            </a:r>
            <a:r>
              <a:rPr lang="en-US" sz="2000" i="1" dirty="0"/>
              <a:t>Evidence-Based Practice in Child &amp; Adolescent Mental Health </a:t>
            </a:r>
            <a:r>
              <a:rPr lang="en-US" sz="2000" dirty="0"/>
              <a:t>(Editor: Mary </a:t>
            </a:r>
            <a:r>
              <a:rPr lang="en-US" sz="2000" dirty="0" err="1"/>
              <a:t>Fristad</a:t>
            </a:r>
            <a:r>
              <a:rPr lang="en-US" sz="2000" dirty="0"/>
              <a:t>, Ph.D., ABPP), published by Taylor &amp; Francis, provide the majority of our income.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Membership dues are another significant source of income.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We have not raised our dues in over 15 years.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We also receive income from providing CEs for webinars.</a:t>
            </a:r>
            <a:endParaRPr lang="en-US" sz="1800" dirty="0"/>
          </a:p>
          <a:p>
            <a:pPr lvl="1">
              <a:spcBef>
                <a:spcPts val="0"/>
              </a:spcBef>
            </a:pPr>
            <a:endParaRPr lang="en-US" sz="20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32A5D3-9464-BA45-95D0-B37F1017AAF1}"/>
              </a:ext>
            </a:extLst>
          </p:cNvPr>
          <p:cNvSpPr txBox="1"/>
          <p:nvPr/>
        </p:nvSpPr>
        <p:spPr>
          <a:xfrm>
            <a:off x="6902158" y="5276135"/>
            <a:ext cx="5001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Treasurer: David Langer, Ph.D., ABPP</a:t>
            </a:r>
          </a:p>
        </p:txBody>
      </p:sp>
    </p:spTree>
    <p:extLst>
      <p:ext uri="{BB962C8B-B14F-4D97-AF65-F5344CB8AC3E}">
        <p14:creationId xmlns:p14="http://schemas.microsoft.com/office/powerpoint/2010/main" val="155457951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Treasurer’s Report</a:t>
            </a:r>
            <a:r>
              <a:rPr lang="en-US" sz="3200"/>
              <a:t>, 2021</a:t>
            </a: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51032"/>
            <a:ext cx="10515600" cy="438912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2600" dirty="0"/>
              <a:t>Spending (selected)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Child Mental Health in Action and Special Programs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~$30K distributed this year so far to multiple awardees who applied for project funding through the CMHA call for proposals.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Awards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~$50K budgeted for awards this year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Endowed awards: Bob Smith Award &amp; Grant, Abidin Early Career Grant, Routh Research and Dissertation Grant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Other awards: Distinguished Career Award, APA Poster Awards, Professional Development Awards, Diversity Travel Awards, Student Achievement Awards, Practice Award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Dues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$1,750 (in addition to travel funding) to support SCCAP’s participation in related organizations (e.g., CAAPS)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APA activities</a:t>
            </a:r>
          </a:p>
          <a:p>
            <a:pPr lvl="1">
              <a:spcBef>
                <a:spcPts val="0"/>
              </a:spcBef>
            </a:pPr>
            <a:r>
              <a:rPr lang="en-US" sz="2000" dirty="0"/>
              <a:t>Websites</a:t>
            </a:r>
          </a:p>
          <a:p>
            <a:pPr lvl="2">
              <a:spcBef>
                <a:spcPts val="0"/>
              </a:spcBef>
            </a:pPr>
            <a:r>
              <a:rPr lang="en-US" sz="1800" dirty="0"/>
              <a:t>~$20K to build and maintain member- and public-facing websites.</a:t>
            </a:r>
          </a:p>
          <a:p>
            <a:pPr lvl="2">
              <a:spcBef>
                <a:spcPts val="0"/>
              </a:spcBef>
            </a:pPr>
            <a:endParaRPr lang="en-US" sz="1800" dirty="0"/>
          </a:p>
          <a:p>
            <a:pPr lvl="2">
              <a:spcBef>
                <a:spcPts val="0"/>
              </a:spcBef>
            </a:pPr>
            <a:endParaRPr lang="en-US" sz="1600" dirty="0"/>
          </a:p>
          <a:p>
            <a:pPr lvl="1">
              <a:spcBef>
                <a:spcPts val="0"/>
              </a:spcBef>
            </a:pPr>
            <a:endParaRPr lang="en-US" sz="2000" dirty="0"/>
          </a:p>
          <a:p>
            <a:endParaRPr lang="en-US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732A5D3-9464-BA45-95D0-B37F1017AAF1}"/>
              </a:ext>
            </a:extLst>
          </p:cNvPr>
          <p:cNvSpPr txBox="1"/>
          <p:nvPr/>
        </p:nvSpPr>
        <p:spPr>
          <a:xfrm>
            <a:off x="6902158" y="5506968"/>
            <a:ext cx="500111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>
                <a:latin typeface="Cambria" panose="02040503050406030204" pitchFamily="18" charset="0"/>
              </a:rPr>
              <a:t>Treasurer: David Langer, Ph.D., ABPP</a:t>
            </a:r>
          </a:p>
        </p:txBody>
      </p:sp>
    </p:spTree>
    <p:extLst>
      <p:ext uri="{BB962C8B-B14F-4D97-AF65-F5344CB8AC3E}">
        <p14:creationId xmlns:p14="http://schemas.microsoft.com/office/powerpoint/2010/main" val="3380576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583F73-346D-234B-ACD7-6D35C7B6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78" y="2038546"/>
            <a:ext cx="10036112" cy="1595608"/>
          </a:xfrm>
        </p:spPr>
        <p:txBody>
          <a:bodyPr/>
          <a:lstStyle/>
          <a:p>
            <a:pPr algn="ctr"/>
            <a:r>
              <a:rPr lang="en-US" dirty="0"/>
              <a:t>EPCAMH Editor</a:t>
            </a:r>
            <a:br>
              <a:rPr lang="en-US" dirty="0"/>
            </a:br>
            <a:r>
              <a:rPr lang="en-US" dirty="0"/>
              <a:t>Mary </a:t>
            </a:r>
            <a:r>
              <a:rPr lang="en-US" dirty="0" err="1"/>
              <a:t>Fristad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6C11E-E62E-2644-815C-DFF9BC356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954" y="4172144"/>
            <a:ext cx="8657492" cy="159560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703823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583F73-346D-234B-ACD7-6D35C7B6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8992" y="204476"/>
            <a:ext cx="10036112" cy="1595608"/>
          </a:xfrm>
        </p:spPr>
        <p:txBody>
          <a:bodyPr/>
          <a:lstStyle/>
          <a:p>
            <a:pPr algn="ctr"/>
            <a:r>
              <a:rPr lang="en-US" dirty="0"/>
              <a:t>Evidence-Based Practice in Child and Adolescent Mental Health (EPCAMH)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DD9BE8-4093-6744-9E7B-B71F9CDB1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88992" y="1800084"/>
            <a:ext cx="11698876" cy="3794803"/>
          </a:xfrm>
        </p:spPr>
        <p:txBody>
          <a:bodyPr>
            <a:normAutofit fontScale="92500" lnSpcReduction="20000"/>
          </a:bodyPr>
          <a:lstStyle/>
          <a:p>
            <a:r>
              <a:rPr lang="en-US" sz="2800" dirty="0"/>
              <a:t>4 special issues coming soon to an in-box near you!</a:t>
            </a:r>
          </a:p>
          <a:p>
            <a:pPr lvl="1"/>
            <a:r>
              <a:rPr lang="en-US" sz="2600" i="1" dirty="0"/>
              <a:t>Quality improvement in suicide prevention</a:t>
            </a:r>
          </a:p>
          <a:p>
            <a:pPr lvl="1"/>
            <a:r>
              <a:rPr lang="en-US" sz="2600" i="1" dirty="0"/>
              <a:t>Assessment and treatment of youth with ASD/IDD</a:t>
            </a:r>
          </a:p>
          <a:p>
            <a:pPr lvl="1"/>
            <a:r>
              <a:rPr lang="en-US" sz="2600" i="1" dirty="0"/>
              <a:t>Acute, inpatient, and residential care</a:t>
            </a:r>
          </a:p>
          <a:p>
            <a:pPr lvl="1"/>
            <a:r>
              <a:rPr lang="en-US" sz="2600" i="1" dirty="0"/>
              <a:t>Diversity science</a:t>
            </a:r>
          </a:p>
          <a:p>
            <a:r>
              <a:rPr lang="en-US" sz="2800" dirty="0"/>
              <a:t>Great metrics!</a:t>
            </a:r>
          </a:p>
          <a:p>
            <a:pPr lvl="1"/>
            <a:r>
              <a:rPr lang="en-US" sz="2600" i="1" dirty="0"/>
              <a:t>174% increase in downloads in 2021 YTD compared to 2020 YTD</a:t>
            </a:r>
          </a:p>
          <a:p>
            <a:pPr lvl="1"/>
            <a:r>
              <a:rPr lang="en-US" sz="2600" i="1" dirty="0"/>
              <a:t>24% reduction in days from submission to on-line publication for accepted articles</a:t>
            </a:r>
          </a:p>
          <a:p>
            <a:pPr lvl="1"/>
            <a:r>
              <a:rPr lang="en-US" sz="2600" i="1" dirty="0"/>
              <a:t>Author satisfaction is 9.3 on a 1-10 scale</a:t>
            </a:r>
          </a:p>
          <a:p>
            <a:r>
              <a:rPr lang="en-US" sz="2800" dirty="0"/>
              <a:t>Request for members:</a:t>
            </a:r>
          </a:p>
          <a:p>
            <a:pPr lvl="1"/>
            <a:r>
              <a:rPr lang="en-US" sz="2600" i="1" dirty="0"/>
              <a:t>Read, </a:t>
            </a:r>
            <a:r>
              <a:rPr lang="en-US" sz="2600" i="1" dirty="0">
                <a:solidFill>
                  <a:schemeClr val="accent2"/>
                </a:solidFill>
              </a:rPr>
              <a:t>cite, </a:t>
            </a:r>
            <a:r>
              <a:rPr lang="en-US" sz="2600" i="1" dirty="0"/>
              <a:t>and submit!</a:t>
            </a:r>
          </a:p>
        </p:txBody>
      </p:sp>
    </p:spTree>
    <p:extLst>
      <p:ext uri="{BB962C8B-B14F-4D97-AF65-F5344CB8AC3E}">
        <p14:creationId xmlns:p14="http://schemas.microsoft.com/office/powerpoint/2010/main" val="72484737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583F73-346D-234B-ACD7-6D35C7B6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78" y="2038546"/>
            <a:ext cx="10036112" cy="1595608"/>
          </a:xfrm>
        </p:spPr>
        <p:txBody>
          <a:bodyPr/>
          <a:lstStyle/>
          <a:p>
            <a:pPr algn="ctr"/>
            <a:r>
              <a:rPr lang="en-US" dirty="0"/>
              <a:t>JCCAP Editor</a:t>
            </a:r>
            <a:br>
              <a:rPr lang="en-US" dirty="0"/>
            </a:br>
            <a:r>
              <a:rPr lang="en-US" dirty="0"/>
              <a:t>Andres de los Reyes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6C11E-E62E-2644-815C-DFF9BC356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954" y="4172144"/>
            <a:ext cx="8657492" cy="159560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8927601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Andres De Los Reyes, Ph.D.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51032"/>
            <a:ext cx="10515600" cy="4389120"/>
          </a:xfrm>
        </p:spPr>
        <p:txBody>
          <a:bodyPr>
            <a:normAutofit fontScale="92500" lnSpcReduction="20000"/>
          </a:bodyPr>
          <a:lstStyle/>
          <a:p>
            <a:pPr marL="0" lvl="0" indent="0" algn="ctr">
              <a:spcBef>
                <a:spcPts val="0"/>
              </a:spcBef>
              <a:buNone/>
            </a:pPr>
            <a:r>
              <a:rPr lang="en-US" sz="2600" b="1" i="1" dirty="0"/>
              <a:t>Journal of Clinical Child and Adolescent Psychology</a:t>
            </a:r>
          </a:p>
          <a:p>
            <a:r>
              <a:rPr lang="en-US" dirty="0"/>
              <a:t>New Associate Editor, DEI-relevant expertise in structural factors on youth mental health, with a focus on community violence in urban settings: </a:t>
            </a:r>
          </a:p>
          <a:p>
            <a:pPr lvl="1"/>
            <a:r>
              <a:rPr lang="en-US" sz="2400" dirty="0"/>
              <a:t>Dr. Noni Gaylord-Harden (</a:t>
            </a:r>
            <a:r>
              <a:rPr lang="en-US" sz="2400" dirty="0">
                <a:hlinkClick r:id="rId3"/>
              </a:rPr>
              <a:t>https://liberalarts.tamu.edu/psychology/profile/noni-gaylord-harden/</a:t>
            </a:r>
            <a:r>
              <a:rPr lang="en-US" sz="2400" dirty="0"/>
              <a:t>)</a:t>
            </a:r>
          </a:p>
          <a:p>
            <a:pPr lvl="1"/>
            <a:r>
              <a:rPr lang="en-US" sz="2400" dirty="0"/>
              <a:t>Much thanks: Dr. Stephen </a:t>
            </a:r>
            <a:r>
              <a:rPr lang="en-US" sz="2400" dirty="0" err="1"/>
              <a:t>Hinshaw</a:t>
            </a:r>
            <a:r>
              <a:rPr lang="en-US" sz="2400" dirty="0"/>
              <a:t>, SCCAP Executive Board!</a:t>
            </a:r>
          </a:p>
          <a:p>
            <a:pPr marL="457200" lvl="1" indent="0">
              <a:buNone/>
            </a:pPr>
            <a:endParaRPr lang="en-US" sz="2400" dirty="0"/>
          </a:p>
          <a:p>
            <a:pPr marL="0" lvl="0" indent="0" algn="ctr">
              <a:spcBef>
                <a:spcPts val="0"/>
              </a:spcBef>
              <a:buNone/>
            </a:pPr>
            <a:r>
              <a:rPr lang="en-US" sz="2600" b="1" i="1" dirty="0"/>
              <a:t>Future Directions Forum</a:t>
            </a:r>
          </a:p>
          <a:p>
            <a:r>
              <a:rPr lang="en-US" sz="2600" dirty="0"/>
              <a:t>We held </a:t>
            </a:r>
            <a:r>
              <a:rPr lang="en-US" sz="2600" i="1" dirty="0"/>
              <a:t>Forum</a:t>
            </a:r>
            <a:r>
              <a:rPr lang="en-US" sz="2600" dirty="0"/>
              <a:t> 2021 via Zoom, free to access!</a:t>
            </a:r>
          </a:p>
          <a:p>
            <a:pPr lvl="1"/>
            <a:r>
              <a:rPr lang="en-US" sz="2400" dirty="0"/>
              <a:t>We will post videos of our programming via YouTube, stay tuned:</a:t>
            </a:r>
          </a:p>
          <a:p>
            <a:pPr lvl="1"/>
            <a:r>
              <a:rPr lang="en-US" sz="2400" dirty="0">
                <a:hlinkClick r:id="rId4"/>
              </a:rPr>
              <a:t>https://jccapfuturedirectionsforum.weebly.com/forum-on-demand.html</a:t>
            </a:r>
            <a:r>
              <a:rPr lang="en-US" sz="2400" dirty="0"/>
              <a:t>  </a:t>
            </a:r>
          </a:p>
          <a:p>
            <a:r>
              <a:rPr lang="en-US" sz="2600" i="1" dirty="0"/>
              <a:t>Forum</a:t>
            </a:r>
            <a:r>
              <a:rPr lang="en-US" sz="2600" dirty="0"/>
              <a:t> 2022 will be held in Washington, DC (June 9</a:t>
            </a:r>
            <a:r>
              <a:rPr lang="en-US" sz="2600" baseline="30000" dirty="0"/>
              <a:t>th</a:t>
            </a:r>
            <a:r>
              <a:rPr lang="en-US" sz="2600" dirty="0"/>
              <a:t>-11</a:t>
            </a:r>
            <a:r>
              <a:rPr lang="en-US" sz="2600" baseline="30000" dirty="0"/>
              <a:t>th</a:t>
            </a:r>
            <a:r>
              <a:rPr lang="en-US" sz="2600" dirty="0"/>
              <a:t>), live in-person as well as a free-to-access version via Zoom!</a:t>
            </a:r>
          </a:p>
          <a:p>
            <a:pPr lvl="1"/>
            <a:r>
              <a:rPr lang="en-US" sz="2400" dirty="0"/>
              <a:t>Stay tuned: </a:t>
            </a:r>
            <a:r>
              <a:rPr lang="en-US" sz="2400" dirty="0">
                <a:hlinkClick r:id="rId5"/>
              </a:rPr>
              <a:t>http://www.jccapfuturedirectionsforum.com/</a:t>
            </a:r>
            <a:r>
              <a:rPr lang="en-US" sz="24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20392803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97659" cy="4389120"/>
          </a:xfrm>
        </p:spPr>
        <p:txBody>
          <a:bodyPr>
            <a:noAutofit/>
          </a:bodyPr>
          <a:lstStyle/>
          <a:p>
            <a:r>
              <a:rPr lang="en-US" sz="3200" dirty="0"/>
              <a:t>Updates from APA Council Representatives</a:t>
            </a:r>
            <a:br>
              <a:rPr lang="en-US" sz="3200" dirty="0"/>
            </a:br>
            <a:br>
              <a:rPr lang="en-US" sz="3200" dirty="0"/>
            </a:br>
            <a:r>
              <a:rPr lang="en-US" sz="3200" dirty="0"/>
              <a:t>Mary Louise Cashel</a:t>
            </a:r>
            <a:br>
              <a:rPr lang="en-US" sz="3200" dirty="0"/>
            </a:br>
            <a:r>
              <a:rPr lang="en-US" sz="3200" dirty="0"/>
              <a:t>Tim Cavell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51032"/>
            <a:ext cx="10515600" cy="4389120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lang="en-US" sz="26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36607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2CA1F6-339A-42F1-B6B6-DF6B5167DA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Summer APA Council Highlights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721D9C-C23C-4C4C-AA95-89D7A5757A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August APA Council meeting was postponed to accommodate the request of Council Representatives to meet in-person.  </a:t>
            </a:r>
          </a:p>
          <a:p>
            <a:pPr lvl="1"/>
            <a:r>
              <a:rPr lang="en-US" dirty="0"/>
              <a:t>The meeting is scheduled for October 29-30 and will be hybrid in format.  Those that are able to travel will attend in Washington, D.C., and all others will attend via video conference.  </a:t>
            </a:r>
          </a:p>
          <a:p>
            <a:pPr lvl="1"/>
            <a:r>
              <a:rPr lang="en-US" dirty="0"/>
              <a:t>Note:  in-person plans may be subject to change, pending COVID-19 rates and restrictions.</a:t>
            </a:r>
          </a:p>
          <a:p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Council Finance Update</a:t>
            </a:r>
          </a:p>
          <a:p>
            <a:pPr lvl="1"/>
            <a:r>
              <a:rPr lang="en-US" dirty="0">
                <a:latin typeface="Calibri" panose="020F0502020204030204" pitchFamily="34" charset="0"/>
                <a:cs typeface="Times New Roman" panose="02020603050405020304" pitchFamily="18" charset="0"/>
              </a:rPr>
              <a:t>The APA Annual Convention was a financial success and the budget outlook for 2022 is beyond solvent</a:t>
            </a:r>
          </a:p>
          <a:p>
            <a:endParaRPr lang="en-US" i="1" dirty="0"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34725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Pres. Reflections</a:t>
            </a:r>
            <a:endParaRPr lang="en-US" sz="3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76880" y="1427995"/>
            <a:ext cx="9909058" cy="4389120"/>
          </a:xfrm>
        </p:spPr>
        <p:txBody>
          <a:bodyPr/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Welcome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Gratitude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Board focus in 2021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Brief progress review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2021 Awards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539950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12E0DA-FACD-42E2-B2A7-2BEE1E57AA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DIV 53 Council Representative Activities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035D7-20E3-4B73-B4C9-C8BA3248D1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3200" dirty="0"/>
              <a:t>Education and Training Caucus</a:t>
            </a:r>
          </a:p>
          <a:p>
            <a:pPr marL="0" indent="0">
              <a:buNone/>
            </a:pPr>
            <a:r>
              <a:rPr lang="en-US" sz="3200" dirty="0"/>
              <a:t>Child and Family Caucus</a:t>
            </a:r>
          </a:p>
          <a:p>
            <a:pPr marL="0" indent="0">
              <a:buNone/>
            </a:pPr>
            <a:r>
              <a:rPr lang="en-US" sz="3200" dirty="0"/>
              <a:t>APA Coalition for Psychology in Schools and Education</a:t>
            </a:r>
          </a:p>
          <a:p>
            <a:pPr marL="0" indent="0">
              <a:buNone/>
            </a:pPr>
            <a:r>
              <a:rPr lang="en-US" sz="3200" dirty="0"/>
              <a:t>Board of Educational Affairs</a:t>
            </a:r>
          </a:p>
        </p:txBody>
      </p:sp>
    </p:spTree>
    <p:extLst>
      <p:ext uri="{BB962C8B-B14F-4D97-AF65-F5344CB8AC3E}">
        <p14:creationId xmlns:p14="http://schemas.microsoft.com/office/powerpoint/2010/main" val="316787289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B060C8-5E97-4CE0-9D14-1D3F5222B5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Upcoming Apportionment Ballot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1D484A-3343-487A-8D85-7D7198476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Please be aware that your apportionment ballot will also be distributed this fall.  Each member of APA has 10 votes they can apportion to any Division or State Association. </a:t>
            </a:r>
          </a:p>
          <a:p>
            <a:endParaRPr lang="en-US" sz="24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en-US" sz="2400" dirty="0">
                <a:effectLst/>
                <a:ea typeface="Cambria" panose="02040503050406030204" pitchFamily="18" charset="0"/>
                <a:cs typeface="Times New Roman" panose="02020603050405020304" pitchFamily="18" charset="0"/>
              </a:rPr>
              <a:t>This is the mechanism APA uses to determine the number of Council Representatives from each Division or state association. </a:t>
            </a:r>
            <a:endParaRPr lang="en-US" dirty="0">
              <a:ea typeface="Cambria" panose="02040503050406030204" pitchFamily="18" charset="0"/>
            </a:endParaRPr>
          </a:p>
          <a:p>
            <a:endParaRPr lang="en-US" dirty="0"/>
          </a:p>
          <a:p>
            <a:r>
              <a:rPr lang="en-US" dirty="0"/>
              <a:t>Please support Division 53 and assign us your votes (preferably all 10)!!</a:t>
            </a:r>
          </a:p>
          <a:p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236787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583F73-346D-234B-ACD7-6D35C7B6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78" y="2038546"/>
            <a:ext cx="10036112" cy="1595608"/>
          </a:xfrm>
        </p:spPr>
        <p:txBody>
          <a:bodyPr/>
          <a:lstStyle/>
          <a:p>
            <a:pPr algn="ctr"/>
            <a:r>
              <a:rPr lang="en-US" dirty="0"/>
              <a:t>MAL-Diversity</a:t>
            </a:r>
            <a:br>
              <a:rPr lang="en-US" dirty="0"/>
            </a:br>
            <a:r>
              <a:rPr lang="en-US" dirty="0"/>
              <a:t>Omar </a:t>
            </a:r>
            <a:r>
              <a:rPr lang="en-US" dirty="0" err="1"/>
              <a:t>Gudiño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6C11E-E62E-2644-815C-DFF9BC356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954" y="4172144"/>
            <a:ext cx="8657492" cy="159560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929607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583F73-346D-234B-ACD7-6D35C7B6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1663" y="1253100"/>
            <a:ext cx="10036112" cy="1595608"/>
          </a:xfrm>
        </p:spPr>
        <p:txBody>
          <a:bodyPr/>
          <a:lstStyle/>
          <a:p>
            <a:pPr algn="ctr"/>
            <a:r>
              <a:rPr lang="en-US" dirty="0"/>
              <a:t>Diversity Committee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DD9BE8-4093-6744-9E7B-B71F9CDB1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630" y="2634144"/>
            <a:ext cx="9794631" cy="2960744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So far in 2021…</a:t>
            </a:r>
          </a:p>
          <a:p>
            <a:r>
              <a:rPr lang="en-US" dirty="0"/>
              <a:t>Diversity Professional Development (Travel) Awards</a:t>
            </a:r>
          </a:p>
          <a:p>
            <a:r>
              <a:rPr lang="en-US" dirty="0"/>
              <a:t>2</a:t>
            </a:r>
            <a:r>
              <a:rPr lang="en-US" baseline="30000" dirty="0"/>
              <a:t>nd</a:t>
            </a:r>
            <a:r>
              <a:rPr lang="en-US" dirty="0"/>
              <a:t> SCCAP Leadership Education to Advance Diversity (LEAD) Institute</a:t>
            </a:r>
          </a:p>
          <a:p>
            <a:pPr lvl="1"/>
            <a:r>
              <a:rPr lang="en-US" dirty="0"/>
              <a:t>45 LEAD Fellows in 2021!</a:t>
            </a:r>
          </a:p>
          <a:p>
            <a:r>
              <a:rPr lang="en-US" dirty="0"/>
              <a:t>DEI Education and Training Survey</a:t>
            </a:r>
          </a:p>
          <a:p>
            <a:r>
              <a:rPr lang="en-US" dirty="0"/>
              <a:t>APA Convention Programming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28049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193796-5833-43E6-9BA1-26B4A4F49EE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Committee Members</a:t>
            </a:r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3F9829B3-872B-4D1F-B636-C4B4367F1E3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39875"/>
          <a:ext cx="10515600" cy="41148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3387115454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1958578076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s-MX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Aksheya Sridhar, MA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Allegra Anderson, MS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Amrita Mitchell-Krishnan, MPhil</a:t>
                      </a:r>
                    </a:p>
                    <a:p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Amy West, PhD</a:t>
                      </a:r>
                    </a:p>
                    <a:p>
                      <a:r>
                        <a:rPr lang="es-MX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Ana Ugueto, PhD, ABPP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s-MX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Arturo Corrales, PsyD</a:t>
                      </a:r>
                      <a:endParaRPr lang="en-US" sz="2400" b="1" kern="1200" dirty="0">
                        <a:solidFill>
                          <a:schemeClr val="lt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Christine Cho, PsyD</a:t>
                      </a:r>
                    </a:p>
                    <a:p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Christopher Gomez, MA</a:t>
                      </a:r>
                    </a:p>
                    <a:p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Erica Muser, PhD</a:t>
                      </a:r>
                    </a:p>
                    <a:p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Joyce Lui, PhD</a:t>
                      </a:r>
                    </a:p>
                    <a:p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Khiela Holmes, PhD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Lavonna Connell, PsyD</a:t>
                      </a:r>
                    </a:p>
                    <a:p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Lynda Gibson, PhD</a:t>
                      </a:r>
                    </a:p>
                    <a:p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Marilyn Sampilo, PhD, MPH</a:t>
                      </a:r>
                    </a:p>
                    <a:p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Michelle Vardanian, MA</a:t>
                      </a:r>
                    </a:p>
                    <a:p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Noni Gaylord-Harden, PhD</a:t>
                      </a:r>
                    </a:p>
                    <a:p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Nuri Reyes, PhD</a:t>
                      </a:r>
                    </a:p>
                    <a:p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Omar Gudiño, PhD, ABPP</a:t>
                      </a:r>
                    </a:p>
                    <a:p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Thania Galvan, PhD</a:t>
                      </a:r>
                    </a:p>
                    <a:p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Trista Perez Crawford, PhD</a:t>
                      </a:r>
                    </a:p>
                    <a:p>
                      <a:r>
                        <a:rPr lang="en-US" sz="2400" b="1" kern="12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Vance Jones, PhD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59884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3927970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9D188-AA13-4621-AFCF-92C8617E44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Diversity Committee Structure</a:t>
            </a:r>
          </a:p>
        </p:txBody>
      </p:sp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6DCCD8C-CB89-4B63-AB97-4CE67293C21D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539875"/>
          <a:ext cx="10515600" cy="438943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36532856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24660CA-FF38-47A1-852F-4D26F3FBB8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SSCAP Diversity, Equity, &amp; Inclusion</a:t>
            </a: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1BFA7F1-CED1-422D-9F5B-9C0644E383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Board of Directors</a:t>
            </a:r>
          </a:p>
          <a:p>
            <a:r>
              <a:rPr lang="en-US" dirty="0"/>
              <a:t>Partnerships</a:t>
            </a:r>
          </a:p>
          <a:p>
            <a:pPr lvl="1"/>
            <a:r>
              <a:rPr lang="en-US" dirty="0"/>
              <a:t>Future Directions Forum</a:t>
            </a:r>
          </a:p>
          <a:p>
            <a:pPr lvl="1"/>
            <a:r>
              <a:rPr lang="en-US" dirty="0"/>
              <a:t>Membership Committee</a:t>
            </a:r>
          </a:p>
          <a:p>
            <a:pPr lvl="1"/>
            <a:r>
              <a:rPr lang="en-US" dirty="0"/>
              <a:t>Practice SIG</a:t>
            </a:r>
          </a:p>
          <a:p>
            <a:pPr lvl="1"/>
            <a:r>
              <a:rPr lang="en-US" dirty="0"/>
              <a:t>Communications</a:t>
            </a:r>
          </a:p>
          <a:p>
            <a:pPr lvl="1"/>
            <a:r>
              <a:rPr lang="en-US" dirty="0"/>
              <a:t>EffectiveChildTherapy.org</a:t>
            </a:r>
          </a:p>
          <a:p>
            <a:r>
              <a:rPr lang="en-US" dirty="0"/>
              <a:t>Stay tuned…</a:t>
            </a:r>
          </a:p>
          <a:p>
            <a:pPr lvl="1"/>
            <a:r>
              <a:rPr lang="en-US" dirty="0"/>
              <a:t>Professional Development Awards</a:t>
            </a:r>
          </a:p>
          <a:p>
            <a:pPr lvl="1"/>
            <a:r>
              <a:rPr lang="en-US" dirty="0"/>
              <a:t>Research Award for Early Career Contributions to DEI</a:t>
            </a:r>
          </a:p>
          <a:p>
            <a:pPr lvl="1"/>
            <a:r>
              <a:rPr lang="en-US" dirty="0"/>
              <a:t>And more member benefits!</a:t>
            </a:r>
          </a:p>
          <a:p>
            <a:pPr lvl="1"/>
            <a:endParaRPr lang="en-US" dirty="0"/>
          </a:p>
          <a:p>
            <a:pPr marL="0" indent="0">
              <a:buNone/>
            </a:pPr>
            <a:endParaRPr lang="en-US" dirty="0"/>
          </a:p>
        </p:txBody>
      </p:sp>
      <p:pic>
        <p:nvPicPr>
          <p:cNvPr id="10" name="Picture 9" descr="A picture containing building&#10;&#10;Description automatically generated">
            <a:extLst>
              <a:ext uri="{FF2B5EF4-FFF2-40B4-BE49-F238E27FC236}">
                <a16:creationId xmlns:a16="http://schemas.microsoft.com/office/drawing/2014/main" id="{0972505D-14D9-4B2E-8918-7ABEE473124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0925" y="1279525"/>
            <a:ext cx="3715934" cy="3594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670692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583F73-346D-234B-ACD7-6D35C7B6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78" y="2038546"/>
            <a:ext cx="10036112" cy="1595608"/>
          </a:xfrm>
        </p:spPr>
        <p:txBody>
          <a:bodyPr/>
          <a:lstStyle/>
          <a:p>
            <a:pPr algn="ctr"/>
            <a:r>
              <a:rPr lang="en-US" dirty="0"/>
              <a:t>MAL-Education/Standards</a:t>
            </a:r>
            <a:br>
              <a:rPr lang="en-US" dirty="0"/>
            </a:br>
            <a:r>
              <a:rPr lang="en-US" dirty="0"/>
              <a:t>Tara Peris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6C11E-E62E-2644-815C-DFF9BC356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954" y="4172144"/>
            <a:ext cx="8657492" cy="159560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47888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583F73-346D-234B-ACD7-6D35C7B6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3474" y="845776"/>
            <a:ext cx="10036112" cy="1595608"/>
          </a:xfrm>
        </p:spPr>
        <p:txBody>
          <a:bodyPr>
            <a:normAutofit/>
          </a:bodyPr>
          <a:lstStyle/>
          <a:p>
            <a:pPr lvl="0" algn="ctr"/>
            <a:r>
              <a:rPr lang="en-US" dirty="0"/>
              <a:t>Education &amp; Standards</a:t>
            </a:r>
            <a:br>
              <a:rPr lang="en-US" dirty="0"/>
            </a:br>
            <a:r>
              <a:rPr lang="en-US" sz="1600" dirty="0"/>
              <a:t>Committee Members: Tara Peris (MAL), Shawn C.T. Jones, Ph.D., MHS; </a:t>
            </a:r>
            <a:r>
              <a:rPr lang="en-US" sz="1600" dirty="0" err="1"/>
              <a:t>Sunhye</a:t>
            </a:r>
            <a:r>
              <a:rPr lang="en-US" sz="1600" dirty="0"/>
              <a:t> Bai, Ph.D., MPH; Meghan Miller, Ph.D.; Cate </a:t>
            </a:r>
            <a:r>
              <a:rPr lang="en-US" sz="1600" dirty="0" err="1"/>
              <a:t>DeCarlo</a:t>
            </a:r>
            <a:r>
              <a:rPr lang="en-US" sz="1600" dirty="0"/>
              <a:t> Santiago, Ph.D.  </a:t>
            </a:r>
            <a:br>
              <a:rPr lang="en-US" sz="1600" dirty="0"/>
            </a:br>
            <a:endParaRPr lang="en-US" sz="1600" dirty="0"/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DD9BE8-4093-6744-9E7B-B71F9CDB1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15005" y="2697480"/>
            <a:ext cx="9794631" cy="2165887"/>
          </a:xfrm>
        </p:spPr>
        <p:txBody>
          <a:bodyPr>
            <a:normAutofit fontScale="47500" lnSpcReduction="20000"/>
          </a:bodyPr>
          <a:lstStyle/>
          <a:p>
            <a:pPr marL="0" lvl="0" indent="0">
              <a:buNone/>
            </a:pPr>
            <a:r>
              <a:rPr lang="en-US" sz="4200" b="1" dirty="0"/>
              <a:t>Highlights</a:t>
            </a:r>
          </a:p>
          <a:p>
            <a:pPr lvl="0"/>
            <a:r>
              <a:rPr lang="en-US" dirty="0"/>
              <a:t>Collaboration with Clinical Child and Pediatric Psychology Training Council (CCAPPTC) on new initiative for national EDI training standards at the graduate and postdoctoral training level (Lead: Jones).</a:t>
            </a:r>
          </a:p>
          <a:p>
            <a:pPr lvl="0"/>
            <a:r>
              <a:rPr lang="en-US" dirty="0" err="1"/>
              <a:t>CCaPP</a:t>
            </a:r>
            <a:r>
              <a:rPr lang="en-US" dirty="0"/>
              <a:t> Training Guidelines Steering Committee (Leads: Bai, Miller)</a:t>
            </a:r>
          </a:p>
          <a:p>
            <a:r>
              <a:rPr lang="en-US" dirty="0"/>
              <a:t>Collaboration with other members of the Clinical Child Task Force on (a) training standards for postdoctoral study and (b) renewal of recognition as a specialty from CRSPPP/APA (Leads: Gudino &amp; Bai)</a:t>
            </a:r>
          </a:p>
          <a:p>
            <a:r>
              <a:rPr lang="en-US" dirty="0"/>
              <a:t>Student research award program with large number of applicants and awardees at different levels of training (</a:t>
            </a:r>
            <a:r>
              <a:rPr lang="en-US" dirty="0" err="1"/>
              <a:t>DeCarlo</a:t>
            </a:r>
            <a:r>
              <a:rPr lang="en-US"/>
              <a:t> Santiago)</a:t>
            </a:r>
            <a:endParaRPr lang="en-US" dirty="0"/>
          </a:p>
          <a:p>
            <a:r>
              <a:rPr lang="en-US" dirty="0"/>
              <a:t>Active role in the Future Directions Forum, which provided mentorship and training to early career psychologists (Peris)</a:t>
            </a:r>
          </a:p>
          <a:p>
            <a:r>
              <a:rPr lang="en-US" dirty="0"/>
              <a:t>Webinar series (Peris)</a:t>
            </a:r>
          </a:p>
        </p:txBody>
      </p:sp>
    </p:spTree>
    <p:extLst>
      <p:ext uri="{BB962C8B-B14F-4D97-AF65-F5344CB8AC3E}">
        <p14:creationId xmlns:p14="http://schemas.microsoft.com/office/powerpoint/2010/main" val="277541711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583F73-346D-234B-ACD7-6D35C7B6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78" y="2038546"/>
            <a:ext cx="10036112" cy="1595608"/>
          </a:xfrm>
        </p:spPr>
        <p:txBody>
          <a:bodyPr/>
          <a:lstStyle/>
          <a:p>
            <a:pPr algn="ctr"/>
            <a:r>
              <a:rPr lang="en-US" dirty="0"/>
              <a:t>MAL-Membership</a:t>
            </a:r>
            <a:br>
              <a:rPr lang="en-US" dirty="0"/>
            </a:br>
            <a:r>
              <a:rPr lang="en-US" dirty="0"/>
              <a:t>Chrissy </a:t>
            </a:r>
            <a:r>
              <a:rPr lang="en-US" dirty="0" err="1"/>
              <a:t>Cammarata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6C11E-E62E-2644-815C-DFF9BC356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954" y="4172144"/>
            <a:ext cx="8657492" cy="159560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795871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530" y="198783"/>
            <a:ext cx="9597659" cy="844826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n-US" sz="3200" dirty="0"/>
              <a:t>                              </a:t>
            </a:r>
            <a:br>
              <a:rPr lang="en-US" sz="3200" dirty="0"/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Grateful for our members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043609"/>
            <a:ext cx="10515600" cy="5297556"/>
          </a:xfrm>
        </p:spPr>
        <p:txBody>
          <a:bodyPr>
            <a:normAutofit/>
          </a:bodyPr>
          <a:lstStyle/>
          <a:p>
            <a:r>
              <a:rPr lang="en-US" i="1" dirty="0"/>
              <a:t>*Your name here*</a:t>
            </a:r>
          </a:p>
        </p:txBody>
      </p:sp>
    </p:spTree>
    <p:extLst>
      <p:ext uri="{BB962C8B-B14F-4D97-AF65-F5344CB8AC3E}">
        <p14:creationId xmlns:p14="http://schemas.microsoft.com/office/powerpoint/2010/main" val="2542084033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200" dirty="0"/>
              <a:t>Membership Committee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351032"/>
            <a:ext cx="10515600" cy="4389120"/>
          </a:xfrm>
        </p:spPr>
        <p:txBody>
          <a:bodyPr>
            <a:normAutofit/>
          </a:bodyPr>
          <a:lstStyle/>
          <a:p>
            <a:pPr marL="0" lvl="0" indent="0">
              <a:spcBef>
                <a:spcPts val="0"/>
              </a:spcBef>
              <a:buNone/>
            </a:pPr>
            <a:endParaRPr lang="en-US" sz="2600" b="1" dirty="0"/>
          </a:p>
          <a:p>
            <a:endParaRPr lang="en-US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947530" y="1279525"/>
          <a:ext cx="8472917" cy="422744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8472917">
                  <a:extLst>
                    <a:ext uri="{9D8B030D-6E8A-4147-A177-3AD203B41FA5}">
                      <a16:colId xmlns:a16="http://schemas.microsoft.com/office/drawing/2014/main" val="2281460299"/>
                    </a:ext>
                  </a:extLst>
                </a:gridCol>
              </a:tblGrid>
              <a:tr h="845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Chrissy Cammarata, MAL, Chair </a:t>
                      </a: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72285214"/>
                  </a:ext>
                </a:extLst>
              </a:tr>
              <a:tr h="845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William Benson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270201348"/>
                  </a:ext>
                </a:extLst>
              </a:tr>
              <a:tr h="845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Ana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Ugueto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711230920"/>
                  </a:ext>
                </a:extLst>
              </a:tr>
              <a:tr h="845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Angela </a:t>
                      </a:r>
                      <a:r>
                        <a:rPr lang="en-US" sz="3200" dirty="0" err="1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Tunno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954390043"/>
                  </a:ext>
                </a:extLst>
              </a:tr>
              <a:tr h="845489">
                <a:tc>
                  <a:txBody>
                    <a:bodyPr/>
                    <a:lstStyle/>
                    <a:p>
                      <a:pPr marL="0" marR="0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dirty="0">
                          <a:solidFill>
                            <a:schemeClr val="tx1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</a:rPr>
                        <a:t>Rafaela Sale </a:t>
                      </a:r>
                      <a:endParaRPr lang="en-US" sz="3200" dirty="0">
                        <a:solidFill>
                          <a:schemeClr val="tx1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b"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54202609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4564449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Announcements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099595"/>
            <a:ext cx="10515600" cy="4640557"/>
          </a:xfrm>
        </p:spPr>
        <p:txBody>
          <a:bodyPr>
            <a:normAutofit/>
          </a:bodyPr>
          <a:lstStyle/>
          <a:p>
            <a:endParaRPr lang="en-US" b="1" dirty="0"/>
          </a:p>
          <a:p>
            <a:endParaRPr lang="en-US" b="1" dirty="0"/>
          </a:p>
          <a:p>
            <a:endParaRPr lang="en-US" b="1" dirty="0"/>
          </a:p>
          <a:p>
            <a:pPr marL="0" indent="0">
              <a:buNone/>
            </a:pPr>
            <a:r>
              <a:rPr lang="en-US" sz="3200" b="1" dirty="0"/>
              <a:t>Don’t forget to renew for 2022 by visiting SCCAP53.org </a:t>
            </a:r>
          </a:p>
          <a:p>
            <a:pPr lvl="1"/>
            <a:r>
              <a:rPr lang="en-US" sz="2800" b="1" dirty="0"/>
              <a:t> Your membership ends on 12/13/2021- don’t miss out on all the great member benefits! 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573808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9B55F2-E6E1-4659-9CE0-DDAE62CCD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Educational Resources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4EF333-6597-46C8-A154-6CE4CF01B34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649470"/>
          </a:xfrm>
        </p:spPr>
        <p:txBody>
          <a:bodyPr>
            <a:normAutofit fontScale="92500" lnSpcReduction="20000"/>
          </a:bodyPr>
          <a:lstStyle/>
          <a:p>
            <a:r>
              <a:rPr lang="en-US" b="1" dirty="0"/>
              <a:t>Awards and Scholarships </a:t>
            </a:r>
          </a:p>
          <a:p>
            <a:pPr lvl="1"/>
            <a:r>
              <a:rPr lang="en-US" dirty="0"/>
              <a:t>Multiple opportunities for funding for educational opportunities, practice related projects and research for trainees and early /mid career members</a:t>
            </a:r>
          </a:p>
          <a:p>
            <a:r>
              <a:rPr lang="en-US" b="1" dirty="0"/>
              <a:t>Publications</a:t>
            </a:r>
          </a:p>
          <a:p>
            <a:pPr lvl="1"/>
            <a:r>
              <a:rPr lang="en-US" dirty="0"/>
              <a:t>Journal of Clinical Child and Adolescent Psychology</a:t>
            </a:r>
          </a:p>
          <a:p>
            <a:pPr lvl="1"/>
            <a:r>
              <a:rPr lang="en-US" dirty="0"/>
              <a:t> Evidence-Based Practice in Child and Adolescent Mental Health	</a:t>
            </a:r>
          </a:p>
          <a:p>
            <a:pPr lvl="1"/>
            <a:r>
              <a:rPr lang="en-US" dirty="0" err="1"/>
              <a:t>InBalance</a:t>
            </a:r>
            <a:r>
              <a:rPr lang="en-US" dirty="0"/>
              <a:t> Newsletter   </a:t>
            </a:r>
          </a:p>
          <a:p>
            <a:r>
              <a:rPr lang="en-US" b="1" dirty="0"/>
              <a:t>Online Learning</a:t>
            </a:r>
          </a:p>
          <a:p>
            <a:pPr lvl="1"/>
            <a:r>
              <a:rPr lang="en-US" dirty="0"/>
              <a:t>Webinars- live and 24/7 access to SCCAP’s online webinar library</a:t>
            </a:r>
          </a:p>
          <a:p>
            <a:pPr lvl="1"/>
            <a:r>
              <a:rPr lang="en-US" b="0" i="0" dirty="0">
                <a:solidFill>
                  <a:srgbClr val="000000"/>
                </a:solidFill>
                <a:effectLst/>
                <a:ea typeface="Cambria" panose="02040503050406030204" pitchFamily="18" charset="0"/>
              </a:rPr>
              <a:t>Earn CE credits by viewing Treatment Training Workshops and Keynote Addresses on evidence-based approaches available on SCCAP53.org</a:t>
            </a:r>
            <a:endParaRPr lang="en-US" dirty="0">
              <a:ea typeface="Cambria" panose="02040503050406030204" pitchFamily="18" charset="0"/>
            </a:endParaRPr>
          </a:p>
          <a:p>
            <a:r>
              <a:rPr lang="en-US" b="1" dirty="0"/>
              <a:t>Events and Training</a:t>
            </a:r>
          </a:p>
          <a:p>
            <a:pPr lvl="1"/>
            <a:r>
              <a:rPr lang="en-US" dirty="0"/>
              <a:t>APA convention </a:t>
            </a:r>
          </a:p>
          <a:p>
            <a:pPr lvl="1"/>
            <a:r>
              <a:rPr lang="en-US" dirty="0"/>
              <a:t>LEAD Institute</a:t>
            </a:r>
          </a:p>
          <a:p>
            <a:pPr lvl="1"/>
            <a:r>
              <a:rPr lang="en-US" dirty="0"/>
              <a:t>Upcoming Practice Institute </a:t>
            </a:r>
          </a:p>
        </p:txBody>
      </p:sp>
    </p:spTree>
    <p:extLst>
      <p:ext uri="{BB962C8B-B14F-4D97-AF65-F5344CB8AC3E}">
        <p14:creationId xmlns:p14="http://schemas.microsoft.com/office/powerpoint/2010/main" val="109203621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FB32EC-91C6-4040-9441-69D6CB0AEB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Connections and Support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1069AD-191D-430F-9232-12A437BE95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279525"/>
            <a:ext cx="10515600" cy="4649470"/>
          </a:xfrm>
        </p:spPr>
        <p:txBody>
          <a:bodyPr/>
          <a:lstStyle/>
          <a:p>
            <a:r>
              <a:rPr lang="en-US" b="1" dirty="0"/>
              <a:t>SCCAP Community</a:t>
            </a:r>
          </a:p>
          <a:p>
            <a:pPr lvl="1"/>
            <a:r>
              <a:rPr lang="en-US" dirty="0"/>
              <a:t>By joining, you gain access to an international network of professionals focused on working and improving the area of child and adolescent mental health</a:t>
            </a:r>
          </a:p>
          <a:p>
            <a:r>
              <a:rPr lang="en-US" b="1" dirty="0"/>
              <a:t>SCCAP Leadership Roles</a:t>
            </a:r>
          </a:p>
          <a:p>
            <a:pPr lvl="1"/>
            <a:r>
              <a:rPr lang="en-US" dirty="0"/>
              <a:t>All members are eligible to participate in SCCAP committees and task forces. Offer your skills and gain new expertise while contributing and guiding SCCAP in supporting members</a:t>
            </a:r>
          </a:p>
          <a:p>
            <a:r>
              <a:rPr lang="en-US" b="1" dirty="0"/>
              <a:t>SCCAP Network of Members</a:t>
            </a:r>
          </a:p>
          <a:p>
            <a:pPr lvl="1"/>
            <a:r>
              <a:rPr lang="en-US" dirty="0"/>
              <a:t>Gain access to our members only listservs for in the moment referrals, consultation, and announcements about educational opportunities </a:t>
            </a:r>
          </a:p>
          <a:p>
            <a:r>
              <a:rPr lang="en-US" b="1" dirty="0"/>
              <a:t>SCCAP Mentorship Program</a:t>
            </a:r>
          </a:p>
        </p:txBody>
      </p:sp>
    </p:spTree>
    <p:extLst>
      <p:ext uri="{BB962C8B-B14F-4D97-AF65-F5344CB8AC3E}">
        <p14:creationId xmlns:p14="http://schemas.microsoft.com/office/powerpoint/2010/main" val="2948492131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4BB25-EBB2-4054-AE31-4D711AC361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SCCAP Special Interest Groups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22144A-82D8-47D3-8324-685AA7E6FE9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SIGs are a great way to connect and get experience serving in leadership roles</a:t>
            </a:r>
          </a:p>
          <a:p>
            <a:pPr lvl="1"/>
            <a:r>
              <a:rPr lang="en-US" dirty="0"/>
              <a:t>Please reach out with any ideas for SIGs or for support in connecting with others who may be interested</a:t>
            </a:r>
          </a:p>
          <a:p>
            <a:pPr lvl="1"/>
            <a:r>
              <a:rPr lang="en-US" dirty="0"/>
              <a:t>All of our current SIGs have ongoing networking opportunities occurring or planned for 2021/2022</a:t>
            </a:r>
          </a:p>
          <a:p>
            <a:r>
              <a:rPr lang="en-US" dirty="0"/>
              <a:t>Below are our current SIGs</a:t>
            </a:r>
          </a:p>
          <a:p>
            <a:pPr lvl="1"/>
            <a:r>
              <a:rPr lang="en-US" dirty="0"/>
              <a:t>Emerging Adulthood</a:t>
            </a:r>
          </a:p>
          <a:p>
            <a:pPr lvl="1"/>
            <a:r>
              <a:rPr lang="en-US" dirty="0"/>
              <a:t>Infant and Early Childhood</a:t>
            </a:r>
          </a:p>
          <a:p>
            <a:pPr lvl="1"/>
            <a:r>
              <a:rPr lang="en-US" dirty="0"/>
              <a:t>Acute Intensive Residential Services (AIRS)</a:t>
            </a:r>
          </a:p>
          <a:p>
            <a:pPr lvl="1"/>
            <a:r>
              <a:rPr lang="en-US" dirty="0"/>
              <a:t>Practice Sig </a:t>
            </a:r>
          </a:p>
        </p:txBody>
      </p:sp>
    </p:spTree>
    <p:extLst>
      <p:ext uri="{BB962C8B-B14F-4D97-AF65-F5344CB8AC3E}">
        <p14:creationId xmlns:p14="http://schemas.microsoft.com/office/powerpoint/2010/main" val="236630661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3AB795-E690-2643-BB1C-438633D04D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en-US" dirty="0"/>
            </a:br>
            <a:r>
              <a:rPr lang="en-US" dirty="0"/>
              <a:t> Updates</a:t>
            </a:r>
            <a:br>
              <a:rPr lang="en-US" dirty="0"/>
            </a:br>
            <a:br>
              <a:rPr lang="en-US" dirty="0"/>
            </a:br>
            <a:endParaRPr lang="en-US" sz="1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76447" y="1064871"/>
            <a:ext cx="11077353" cy="4864124"/>
          </a:xfrm>
        </p:spPr>
        <p:txBody>
          <a:bodyPr>
            <a:normAutofit lnSpcReduction="10000"/>
          </a:bodyPr>
          <a:lstStyle/>
          <a:p>
            <a:r>
              <a:rPr lang="en-US" dirty="0"/>
              <a:t>Emerging Adulthood SIG	</a:t>
            </a:r>
          </a:p>
          <a:p>
            <a:pPr lvl="1"/>
            <a:r>
              <a:rPr lang="en-US" dirty="0"/>
              <a:t>Planning meeting in the Fall to discuss leadership transitions</a:t>
            </a:r>
          </a:p>
          <a:p>
            <a:r>
              <a:rPr lang="en-US" dirty="0"/>
              <a:t>Welcome Practice SIG </a:t>
            </a:r>
          </a:p>
          <a:p>
            <a:pPr lvl="1"/>
            <a:r>
              <a:rPr lang="en-US" dirty="0"/>
              <a:t>Collaborations with the Diversity Committee Planned</a:t>
            </a:r>
          </a:p>
          <a:p>
            <a:pPr lvl="1"/>
            <a:r>
              <a:rPr lang="en-US" dirty="0"/>
              <a:t>Upcoming virtual consultation calls</a:t>
            </a:r>
          </a:p>
          <a:p>
            <a:pPr lvl="1"/>
            <a:r>
              <a:rPr lang="en-US" dirty="0"/>
              <a:t>ongoing in person local calls</a:t>
            </a:r>
          </a:p>
          <a:p>
            <a:r>
              <a:rPr lang="en-US" dirty="0"/>
              <a:t>Welcome Infant and Early Childhood SIG </a:t>
            </a:r>
          </a:p>
          <a:p>
            <a:pPr lvl="1"/>
            <a:r>
              <a:rPr lang="en-US" dirty="0"/>
              <a:t>Over 200 members </a:t>
            </a:r>
          </a:p>
          <a:p>
            <a:pPr lvl="1"/>
            <a:r>
              <a:rPr lang="en-US" dirty="0"/>
              <a:t>Looking forward to contributing to the </a:t>
            </a:r>
            <a:r>
              <a:rPr lang="en-US" dirty="0" err="1"/>
              <a:t>InBalance</a:t>
            </a:r>
            <a:r>
              <a:rPr lang="en-US" dirty="0"/>
              <a:t> Newsletter and a Fall membership meeting </a:t>
            </a:r>
          </a:p>
          <a:p>
            <a:r>
              <a:rPr lang="en-US" dirty="0"/>
              <a:t>Welcome Acute, Intensive, Residential Services (AIRS) SIG</a:t>
            </a:r>
          </a:p>
          <a:p>
            <a:pPr lvl="1"/>
            <a:r>
              <a:rPr lang="en-US" dirty="0"/>
              <a:t>Continues to be an engaging and exciting group- daily listserv posts, planned webinars, virtual coffee hours. Keep up the great work! </a:t>
            </a:r>
          </a:p>
        </p:txBody>
      </p:sp>
    </p:spTree>
    <p:extLst>
      <p:ext uri="{BB962C8B-B14F-4D97-AF65-F5344CB8AC3E}">
        <p14:creationId xmlns:p14="http://schemas.microsoft.com/office/powerpoint/2010/main" val="3201083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10208" y="375064"/>
            <a:ext cx="9597659" cy="914400"/>
          </a:xfrm>
        </p:spPr>
        <p:txBody>
          <a:bodyPr>
            <a:noAutofit/>
          </a:bodyPr>
          <a:lstStyle/>
          <a:p>
            <a:r>
              <a:rPr lang="en-US" dirty="0"/>
              <a:t>Membership Counts </a:t>
            </a: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1"/>
          </p:nvPr>
        </p:nvGraphicFramePr>
        <p:xfrm>
          <a:off x="510208" y="2203865"/>
          <a:ext cx="11345093" cy="305925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6476">
                  <a:extLst>
                    <a:ext uri="{9D8B030D-6E8A-4147-A177-3AD203B41FA5}">
                      <a16:colId xmlns:a16="http://schemas.microsoft.com/office/drawing/2014/main" val="1289110337"/>
                    </a:ext>
                  </a:extLst>
                </a:gridCol>
                <a:gridCol w="2773332">
                  <a:extLst>
                    <a:ext uri="{9D8B030D-6E8A-4147-A177-3AD203B41FA5}">
                      <a16:colId xmlns:a16="http://schemas.microsoft.com/office/drawing/2014/main" val="3161456181"/>
                    </a:ext>
                  </a:extLst>
                </a:gridCol>
                <a:gridCol w="2528616">
                  <a:extLst>
                    <a:ext uri="{9D8B030D-6E8A-4147-A177-3AD203B41FA5}">
                      <a16:colId xmlns:a16="http://schemas.microsoft.com/office/drawing/2014/main" val="1775968465"/>
                    </a:ext>
                  </a:extLst>
                </a:gridCol>
                <a:gridCol w="3336669">
                  <a:extLst>
                    <a:ext uri="{9D8B030D-6E8A-4147-A177-3AD203B41FA5}">
                      <a16:colId xmlns:a16="http://schemas.microsoft.com/office/drawing/2014/main" val="904415745"/>
                    </a:ext>
                  </a:extLst>
                </a:gridCol>
              </a:tblGrid>
              <a:tr h="727311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b="1" dirty="0"/>
                        <a:t>Membership</a:t>
                      </a:r>
                      <a:r>
                        <a:rPr lang="en-US" b="1" baseline="0" dirty="0"/>
                        <a:t> Category</a:t>
                      </a:r>
                      <a:endParaRPr lang="en-US" b="1" dirty="0"/>
                    </a:p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15638252"/>
                  </a:ext>
                </a:extLst>
              </a:tr>
              <a:tr h="421379">
                <a:tc>
                  <a:txBody>
                    <a:bodyPr/>
                    <a:lstStyle/>
                    <a:p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2019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2020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2021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478662723"/>
                  </a:ext>
                </a:extLst>
              </a:tr>
              <a:tr h="421379">
                <a:tc>
                  <a:txBody>
                    <a:bodyPr/>
                    <a:lstStyle/>
                    <a:p>
                      <a:r>
                        <a:rPr lang="en-US" b="1" dirty="0"/>
                        <a:t>APA</a:t>
                      </a:r>
                      <a:r>
                        <a:rPr lang="en-US" b="1" baseline="0" dirty="0"/>
                        <a:t> Member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1762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1723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1700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4170451876"/>
                  </a:ext>
                </a:extLst>
              </a:tr>
              <a:tr h="646426">
                <a:tc>
                  <a:txBody>
                    <a:bodyPr/>
                    <a:lstStyle/>
                    <a:p>
                      <a:r>
                        <a:rPr lang="en-US" b="1" dirty="0"/>
                        <a:t>Non APA/ Allied Professional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239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249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576202257"/>
                  </a:ext>
                </a:extLst>
              </a:tr>
              <a:tr h="421379">
                <a:tc>
                  <a:txBody>
                    <a:bodyPr/>
                    <a:lstStyle/>
                    <a:p>
                      <a:r>
                        <a:rPr lang="en-US" b="1" dirty="0"/>
                        <a:t>Student Members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1234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1751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1350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98269285"/>
                  </a:ext>
                </a:extLst>
              </a:tr>
              <a:tr h="421379">
                <a:tc>
                  <a:txBody>
                    <a:bodyPr/>
                    <a:lstStyle/>
                    <a:p>
                      <a:r>
                        <a:rPr lang="en-US" b="1" dirty="0"/>
                        <a:t>Total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3301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3716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dirty="0"/>
                        <a:t>3299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07783590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8022141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583F73-346D-234B-ACD7-6D35C7B6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78" y="2038546"/>
            <a:ext cx="10036112" cy="1595608"/>
          </a:xfrm>
        </p:spPr>
        <p:txBody>
          <a:bodyPr/>
          <a:lstStyle/>
          <a:p>
            <a:pPr algn="ctr"/>
            <a:r>
              <a:rPr lang="en-US" dirty="0"/>
              <a:t>Student Reps</a:t>
            </a:r>
            <a:br>
              <a:rPr lang="en-US" dirty="0"/>
            </a:br>
            <a:r>
              <a:rPr lang="en-US" dirty="0"/>
              <a:t>Enitan Marcelle and Natalie Finn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6C11E-E62E-2644-815C-DFF9BC356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954" y="4172144"/>
            <a:ext cx="8657492" cy="159560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5757975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583F73-346D-234B-ACD7-6D35C7B6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9947" y="309369"/>
            <a:ext cx="10036112" cy="827948"/>
          </a:xfrm>
        </p:spPr>
        <p:txBody>
          <a:bodyPr/>
          <a:lstStyle/>
          <a:p>
            <a:pPr algn="ctr"/>
            <a:r>
              <a:rPr lang="en-US" dirty="0"/>
              <a:t>Student Development Committee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DD9BE8-4093-6744-9E7B-B71F9CDB1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475" y="1137317"/>
            <a:ext cx="9901625" cy="5230559"/>
          </a:xfrm>
        </p:spPr>
        <p:txBody>
          <a:bodyPr>
            <a:noAutofit/>
          </a:bodyPr>
          <a:lstStyle/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700" i="1" dirty="0"/>
              <a:t>Natalie Finn, Enitan Marcelle, Wendy Chu, Meghan Byrne, Alison Chavez, Emily Hirsch, Chelsea Day, Elizabeth Jean, Stacey Henry</a:t>
            </a:r>
          </a:p>
          <a:p>
            <a:pPr marL="0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400" u="sng" dirty="0"/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u="sng" dirty="0"/>
              <a:t>SDC 2021 Awards:</a:t>
            </a:r>
            <a:r>
              <a:rPr lang="en-US" sz="1800" dirty="0"/>
              <a:t> SDC awarded 5 Student Achievement Awards and 6 Student Professional Development Awards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000" dirty="0"/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u="sng" dirty="0"/>
              <a:t>Mentorship Matching:</a:t>
            </a:r>
            <a:r>
              <a:rPr lang="en-US" sz="1800" b="1" dirty="0"/>
              <a:t> </a:t>
            </a:r>
            <a:r>
              <a:rPr lang="en-US" sz="1800" dirty="0"/>
              <a:t>SDC matched over 60 undergraduate students and over 100 graduate students with mentors and continues to expand and improve the mentorship program based on participant feedback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000" dirty="0"/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u="sng" dirty="0"/>
              <a:t>Programming:</a:t>
            </a:r>
            <a:r>
              <a:rPr lang="en-US" sz="1800" b="1" dirty="0"/>
              <a:t> </a:t>
            </a:r>
            <a:r>
              <a:rPr lang="en-US" sz="1800" dirty="0"/>
              <a:t>Summer 2021 Webinar: </a:t>
            </a:r>
            <a:r>
              <a:rPr lang="en-US" sz="1800" i="1" dirty="0"/>
              <a:t>Applying to Internship Panel; </a:t>
            </a:r>
            <a:r>
              <a:rPr lang="en-US" sz="1800" dirty="0"/>
              <a:t>Fall/Winter: </a:t>
            </a:r>
            <a:r>
              <a:rPr lang="en-US" sz="1800" i="1" dirty="0"/>
              <a:t>Stay tuned!</a:t>
            </a:r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endParaRPr lang="en-US" sz="1000" dirty="0"/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u="sng" dirty="0"/>
              <a:t>Student Survey:</a:t>
            </a:r>
            <a:r>
              <a:rPr lang="en-US" sz="1800" b="1" dirty="0"/>
              <a:t> </a:t>
            </a:r>
            <a:r>
              <a:rPr lang="en-US" sz="1800" dirty="0"/>
              <a:t>Assessing student member preferences for SDC programming and resources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sz="1000" dirty="0"/>
          </a:p>
          <a:p>
            <a:pPr marL="457200" lvl="1" indent="0">
              <a:lnSpc>
                <a:spcPct val="120000"/>
              </a:lnSpc>
              <a:spcBef>
                <a:spcPts val="0"/>
              </a:spcBef>
              <a:buNone/>
            </a:pPr>
            <a:r>
              <a:rPr lang="en-US" sz="1800" b="1" u="sng" dirty="0"/>
              <a:t>Connecting with Students:</a:t>
            </a:r>
            <a:r>
              <a:rPr lang="en-US" sz="1800" b="1" dirty="0"/>
              <a:t> </a:t>
            </a:r>
            <a:r>
              <a:rPr lang="en-US" sz="1800" dirty="0"/>
              <a:t>Student listserv, social media @SCCAP, newsletter column, and career spotlight column</a:t>
            </a:r>
          </a:p>
          <a:p>
            <a:pPr lvl="1">
              <a:lnSpc>
                <a:spcPct val="120000"/>
              </a:lnSpc>
              <a:spcBef>
                <a:spcPts val="0"/>
              </a:spcBef>
            </a:pPr>
            <a:endParaRPr lang="en-US" sz="1800" b="1" dirty="0"/>
          </a:p>
        </p:txBody>
      </p:sp>
    </p:spTree>
    <p:extLst>
      <p:ext uri="{BB962C8B-B14F-4D97-AF65-F5344CB8AC3E}">
        <p14:creationId xmlns:p14="http://schemas.microsoft.com/office/powerpoint/2010/main" val="290452096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583F73-346D-234B-ACD7-6D35C7B6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7878" y="2038546"/>
            <a:ext cx="10036112" cy="1595608"/>
          </a:xfrm>
        </p:spPr>
        <p:txBody>
          <a:bodyPr/>
          <a:lstStyle/>
          <a:p>
            <a:pPr algn="ctr"/>
            <a:r>
              <a:rPr lang="en-US" dirty="0"/>
              <a:t>MAL Science/Practice</a:t>
            </a:r>
            <a:br>
              <a:rPr lang="en-US" dirty="0"/>
            </a:br>
            <a:r>
              <a:rPr lang="en-US" dirty="0"/>
              <a:t>Jill Ehrenreich-May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66C11E-E62E-2644-815C-DFF9BC3568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71954" y="4172144"/>
            <a:ext cx="8657492" cy="1595609"/>
          </a:xfr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92497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8870" y="94422"/>
            <a:ext cx="9597659" cy="844826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n-US" sz="3200" dirty="0"/>
              <a:t>                              </a:t>
            </a:r>
            <a:br>
              <a:rPr lang="en-US" sz="3200" dirty="0"/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Grateful for the SCCAP Leadership Team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231178"/>
            <a:ext cx="10677684" cy="4618637"/>
          </a:xfrm>
        </p:spPr>
        <p:txBody>
          <a:bodyPr>
            <a:normAutofit fontScale="92500" lnSpcReduction="10000"/>
          </a:bodyPr>
          <a:lstStyle/>
          <a:p>
            <a:pPr marL="0" lvl="0" indent="0">
              <a:spcBef>
                <a:spcPts val="0"/>
              </a:spcBef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*Officers: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*Past President: 		Steve Hinshaw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	*President Elect: 		Anna Lau   (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Yo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Jackson is President-elect designate)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	*Treasurer: 		David Langer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	*Secretary: 		Anna Van Meter (Michael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Meinzer</a:t>
            </a: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is Secretary designate)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*Multiple Members-at-Large and Related Committees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*Diversity: 		Omar </a:t>
            </a:r>
            <a:r>
              <a:rPr lang="en-US" sz="18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Gudino</a:t>
            </a: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	*Education/Standards: 	Tara Peris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	*Memb./Public Interest: 	Chrissy Cammarata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	*Science/Practice: 	          	Jill Ehrenreich-May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sz="1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*Council Representatives:                                                             Director of Operations: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*Mary Louise Cashel                                                                               *Lynn Canty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*Tim Cavell</a:t>
            </a:r>
          </a:p>
        </p:txBody>
      </p:sp>
    </p:spTree>
    <p:extLst>
      <p:ext uri="{BB962C8B-B14F-4D97-AF65-F5344CB8AC3E}">
        <p14:creationId xmlns:p14="http://schemas.microsoft.com/office/powerpoint/2010/main" val="109167507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1A583F73-346D-234B-ACD7-6D35C7B60E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0771" y="647172"/>
            <a:ext cx="10036112" cy="1595608"/>
          </a:xfrm>
        </p:spPr>
        <p:txBody>
          <a:bodyPr/>
          <a:lstStyle/>
          <a:p>
            <a:pPr algn="ctr"/>
            <a:r>
              <a:rPr lang="en-US" dirty="0"/>
              <a:t>Science and Practice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6DD9BE8-4093-6744-9E7B-B71F9CDB10F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31630" y="2242780"/>
            <a:ext cx="9794631" cy="3352108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SCCAP Award for Promoting Evidence-Based Mental Health Services for Children and Adolescents</a:t>
            </a:r>
          </a:p>
          <a:p>
            <a:r>
              <a:rPr lang="en-US" dirty="0"/>
              <a:t>Bob Smith III Excellence in Assessment Award, which honors an organization or individual who has made major contributions to the field of psychological assessment - Paul Frick, Ph.D. </a:t>
            </a:r>
          </a:p>
          <a:p>
            <a:r>
              <a:rPr lang="en-US" dirty="0"/>
              <a:t>Continued work on several new ideas for our committee activities as follows: </a:t>
            </a:r>
          </a:p>
          <a:p>
            <a:pPr lvl="1"/>
            <a:r>
              <a:rPr lang="en-US" dirty="0"/>
              <a:t>A new needs assessment for practitioner members to help allow SCCAP to be more responsive to practice member needs. </a:t>
            </a:r>
          </a:p>
          <a:p>
            <a:pPr lvl="1"/>
            <a:r>
              <a:rPr lang="en-US" dirty="0"/>
              <a:t>New video-based, brief informational videos from authors in EBPCAMH and JCCAP that highlight a new practice development or key practice information for members. 	</a:t>
            </a:r>
          </a:p>
          <a:p>
            <a:pPr lvl="1"/>
            <a:r>
              <a:rPr lang="en-US" dirty="0"/>
              <a:t>We have started to develop a virtual SCCAP Clinical Practice Institute for July 2022.</a:t>
            </a:r>
          </a:p>
        </p:txBody>
      </p:sp>
    </p:spTree>
    <p:extLst>
      <p:ext uri="{BB962C8B-B14F-4D97-AF65-F5344CB8AC3E}">
        <p14:creationId xmlns:p14="http://schemas.microsoft.com/office/powerpoint/2010/main" val="3138902998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B3A9A9-FED2-8842-9C7F-58D19A8D94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8700" y="1967266"/>
            <a:ext cx="2628900" cy="2547257"/>
          </a:xfrm>
          <a:noFill/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3600" kern="1200" dirty="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Example from our new SCCAP video project</a:t>
            </a:r>
          </a:p>
        </p:txBody>
      </p:sp>
      <p:pic>
        <p:nvPicPr>
          <p:cNvPr id="4" name="Julia Ruckledge.mp4" descr="Julia Ruckledge.mp4">
            <a:hlinkClick r:id="" action="ppaction://media"/>
            <a:extLst>
              <a:ext uri="{FF2B5EF4-FFF2-40B4-BE49-F238E27FC236}">
                <a16:creationId xmlns:a16="http://schemas.microsoft.com/office/drawing/2014/main" id="{E020A612-4C95-6444-BACA-6808F345E486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777316" y="1520765"/>
            <a:ext cx="6780700" cy="3814141"/>
          </a:xfrm>
          <a:prstGeom prst="rect">
            <a:avLst/>
          </a:prstGeom>
        </p:spPr>
      </p:pic>
      <p:pic>
        <p:nvPicPr>
          <p:cNvPr id="5" name="Picture 4" descr="Text&#10;&#10;Description automatically generated">
            <a:extLst>
              <a:ext uri="{FF2B5EF4-FFF2-40B4-BE49-F238E27FC236}">
                <a16:creationId xmlns:a16="http://schemas.microsoft.com/office/drawing/2014/main" id="{780EB53E-C519-4909-98C6-A7B7E4FAEC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5838" y="1165302"/>
            <a:ext cx="3918918" cy="4056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202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6552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597659" cy="629055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Q&amp;A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888460"/>
            <a:ext cx="10439400" cy="5040535"/>
          </a:xfrm>
        </p:spPr>
        <p:txBody>
          <a:bodyPr numCol="2">
            <a:noAutofit/>
          </a:bodyPr>
          <a:lstStyle/>
          <a:p>
            <a:pPr marL="0" indent="0">
              <a:buNone/>
            </a:pPr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Join us on social Media  @SCCAP53</a:t>
            </a:r>
          </a:p>
          <a:p>
            <a:pPr marL="0" indent="0">
              <a:buNone/>
            </a:pPr>
            <a:endParaRPr lang="en-US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Renewal notices will come out this fall  Student remember to renew even though membership is free</a:t>
            </a:r>
          </a:p>
          <a:p>
            <a:pPr marL="0" indent="0">
              <a:buNone/>
            </a:pPr>
            <a:endParaRPr lang="en-US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You do not have to be a member of APA to be a member of SCCAP</a:t>
            </a:r>
          </a:p>
          <a:p>
            <a:pPr marL="0" indent="0">
              <a:buNone/>
            </a:pPr>
            <a:endParaRPr lang="en-US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  <a:p>
            <a:pPr marL="0" indent="0">
              <a:buNone/>
            </a:pPr>
            <a:r>
              <a:rPr lang="en-US" dirty="0">
                <a:latin typeface="Arial Narrow" panose="020B0606020202030204" pitchFamily="34" charset="0"/>
                <a:cs typeface="Times New Roman" panose="02020603050405020304" pitchFamily="18" charset="0"/>
              </a:rPr>
              <a:t>Thank you in advance for responding to the Practice Committee survey</a:t>
            </a:r>
          </a:p>
          <a:p>
            <a:pPr marL="0" indent="0">
              <a:buNone/>
            </a:pPr>
            <a:endParaRPr lang="en-US" dirty="0">
              <a:latin typeface="Arial Narrow" panose="020B0606020202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2950151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47530" y="198783"/>
            <a:ext cx="9597659" cy="844826"/>
          </a:xfrm>
        </p:spPr>
        <p:txBody>
          <a:bodyPr>
            <a:noAutofit/>
          </a:bodyPr>
          <a:lstStyle/>
          <a:p>
            <a:pPr lvl="0" algn="ctr">
              <a:spcBef>
                <a:spcPts val="0"/>
              </a:spcBef>
            </a:pPr>
            <a:r>
              <a:rPr lang="en-US" sz="3200" dirty="0"/>
              <a:t>                              </a:t>
            </a:r>
            <a:br>
              <a:rPr lang="en-US" sz="3200" dirty="0"/>
            </a:b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Grateful for the SCCAP Leadership Team</a:t>
            </a: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b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28870" y="1043609"/>
            <a:ext cx="10515600" cy="5297556"/>
          </a:xfrm>
        </p:spPr>
        <p:txBody>
          <a:bodyPr>
            <a:normAutofit fontScale="92500" lnSpcReduction="10000"/>
          </a:bodyPr>
          <a:lstStyle/>
          <a:p>
            <a:pPr marL="0" marR="0" indent="0">
              <a:spcBef>
                <a:spcPts val="600"/>
              </a:spcBef>
              <a:spcAft>
                <a:spcPts val="200"/>
              </a:spcAft>
              <a:buNone/>
              <a:tabLst>
                <a:tab pos="0" algn="l"/>
                <a:tab pos="3200400" algn="l"/>
              </a:tabLst>
            </a:pPr>
            <a:r>
              <a:rPr lang="en-US" sz="1800" b="1" cap="small" dirty="0">
                <a:effectLst/>
                <a:latin typeface="Cambria" panose="020405030504060302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Appointed Board Members-Non-Voting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l"/>
              </a:tabLst>
            </a:pPr>
            <a:r>
              <a:rPr lang="es-HN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JCCAP Journal Editor  (2017-2026)		Andres De Los Reyes, PhD</a:t>
            </a:r>
            <a:endParaRPr lang="en-US" sz="1800" dirty="0">
              <a:effectLst/>
              <a:latin typeface="Cambria" panose="020405030504060302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l"/>
              </a:tabLst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EPCAMH Journal Editor  (2020-2025)	Mary </a:t>
            </a:r>
            <a:r>
              <a:rPr lang="en-US" sz="18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Fristad</a:t>
            </a: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PhD, ABPP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l"/>
              </a:tabLst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Web Editor  (2017-2022)			Stephon Proctor, PhD, ABPP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l"/>
              </a:tabLst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Newsletter Editor  (2018-2021)		Jennifer Hughes, PhD, MPH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l"/>
              </a:tabLst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APA Convention Program Chair  (2021)	Caitlin Sayegh, PhD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l"/>
              </a:tabLst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APA Convention Program Chair  (2022)	Miya Barnett, PhD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l"/>
              </a:tabLst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 Representative  (2020-2021)	Enitan Marcelle, M.A.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l"/>
              </a:tabLst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Student Representative  (2021-2022)	Natalie Finn, M.S.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l"/>
              </a:tabLst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Listserv Manager  (2018-2023)		Heather MacPherson, PhD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tabLst>
                <a:tab pos="0" algn="l"/>
                <a:tab pos="3200400" algn="l"/>
              </a:tabLst>
            </a:pP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Communications Chair  (2020-2022)	Regine </a:t>
            </a:r>
            <a:r>
              <a:rPr lang="en-US" sz="18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Galanti</a:t>
            </a: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PhD </a:t>
            </a:r>
          </a:p>
          <a:p>
            <a:pPr marL="457200" marR="0" indent="-457200">
              <a:lnSpc>
                <a:spcPct val="150000"/>
              </a:lnSpc>
              <a:spcBef>
                <a:spcPts val="0"/>
              </a:spcBef>
              <a:spcAft>
                <a:spcPts val="1200"/>
              </a:spcAft>
              <a:tabLst>
                <a:tab pos="0" algn="l"/>
                <a:tab pos="3200400" algn="l"/>
              </a:tabLst>
            </a:pPr>
            <a:r>
              <a:rPr lang="en-US" sz="18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ECT.org</a:t>
            </a: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Editor(2020-2022)			John </a:t>
            </a:r>
            <a:r>
              <a:rPr lang="en-US" sz="1800" dirty="0" err="1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Guerry</a:t>
            </a:r>
            <a:r>
              <a:rPr lang="en-US" sz="1800" dirty="0">
                <a:effectLst/>
                <a:latin typeface="Cambria" panose="020405030504060302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PhD</a:t>
            </a:r>
          </a:p>
          <a:p>
            <a:pPr marL="0" lvl="0" indent="0">
              <a:spcBef>
                <a:spcPts val="0"/>
              </a:spcBef>
              <a:buNone/>
            </a:pPr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 </a:t>
            </a:r>
          </a:p>
          <a:p>
            <a:pPr marL="0" lvl="0" indent="0">
              <a:spcBef>
                <a:spcPts val="0"/>
              </a:spcBef>
              <a:buNone/>
            </a:pP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lvl="0" indent="0">
              <a:spcBef>
                <a:spcPts val="0"/>
              </a:spcBef>
              <a:buNone/>
            </a:pPr>
            <a:r>
              <a:rPr lang="en-US" sz="1600" dirty="0"/>
              <a:t> 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23676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89279"/>
            <a:ext cx="9597659" cy="9144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focus this past year: </a:t>
            </a:r>
            <a:b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Vision and Mission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sz="3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Our internal mantra</a:t>
            </a:r>
          </a:p>
          <a:p>
            <a:pPr lvl="1"/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1"/>
            <a:r>
              <a:rPr lang="en-US" sz="2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We are a membership organization. Our activities should focus on serving our amazing members!!!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VISION (DRAFT)</a:t>
            </a:r>
          </a:p>
          <a:p>
            <a:pPr marL="742950" marR="0" lvl="1" indent="-285750">
              <a:spcBef>
                <a:spcPts val="500"/>
              </a:spcBef>
              <a:spcAft>
                <a:spcPts val="500"/>
              </a:spcAft>
              <a:buFont typeface="Courier New" panose="02070309020205020404" pitchFamily="49" charset="0"/>
              <a:buChar char="o"/>
            </a:pPr>
            <a:r>
              <a:rPr lang="en-US" dirty="0">
                <a:effectLst/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To improve the mental health and resilient development of children, adolescents, and families with full commitment to promoting diversity, equity, and inclusion.</a:t>
            </a:r>
          </a:p>
          <a:p>
            <a:endParaRPr lang="en-US" sz="2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sz="2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MISSION (DRAFT)</a:t>
            </a:r>
          </a:p>
          <a:p>
            <a:pPr lvl="1"/>
            <a:r>
              <a:rPr lang="en-US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SCCAP enhances the science and practice of clinical child and adolescent psychology by supporting its membership, and the field's workforce, in the domains of (a) research; (b) evidence-based practice; (c) training and career development; (d) diversity, equity, and inclusion; and (e) dissemination.</a:t>
            </a:r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en-US" sz="2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Stephen Hinshaw | Berkeley Social Welfare">
            <a:extLst>
              <a:ext uri="{FF2B5EF4-FFF2-40B4-BE49-F238E27FC236}">
                <a16:creationId xmlns:a16="http://schemas.microsoft.com/office/drawing/2014/main" id="{5282F1A9-CE83-4249-995A-9D918445F9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80675" y="5689600"/>
            <a:ext cx="1746250" cy="116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47413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Progress this 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387475"/>
            <a:ext cx="10515600" cy="4389120"/>
          </a:xfrm>
        </p:spPr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Supporting member career development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Leadership Education to Advance Diversity (LEAD) Institute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Future Directions Forum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Numerous awards across the entire career span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Offering training and CE opportunities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High quality webinar offerings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SCCAP APA programming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Pilot of a clinical practice institute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 membership involvement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Development of robust SIGs</a:t>
            </a:r>
          </a:p>
          <a:p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80357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Progress this year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Funding for research and clinical practice projects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Enhance our Child Mental Health in Action grants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Improved organizational effectiveness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Build out the work of the new diversity MAL and the diversity committee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Focus on doing a few things well</a:t>
            </a:r>
          </a:p>
          <a:p>
            <a:pPr lvl="1"/>
            <a:endParaRPr lang="en-US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Continued support of member benefits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Two amazing journals plus the SCCAP newsletter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Active listservs</a:t>
            </a:r>
          </a:p>
          <a:p>
            <a:pPr lvl="1"/>
            <a:r>
              <a:rPr lang="en-US" sz="2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EffectiveChildTherapy.org</a:t>
            </a:r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1"/>
            <a:r>
              <a:rPr lang="en-US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Assessment Center at Helping Give Away Psychological Science (HGAPS)</a:t>
            </a:r>
          </a:p>
        </p:txBody>
      </p:sp>
    </p:spTree>
    <p:extLst>
      <p:ext uri="{BB962C8B-B14F-4D97-AF65-F5344CB8AC3E}">
        <p14:creationId xmlns:p14="http://schemas.microsoft.com/office/powerpoint/2010/main" val="31640624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heme/theme1.xml><?xml version="1.0" encoding="utf-8"?>
<a:theme xmlns:a="http://schemas.openxmlformats.org/drawingml/2006/main" name="Office Theme">
  <a:themeElements>
    <a:clrScheme name="Custom 1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377B0"/>
      </a:accent1>
      <a:accent2>
        <a:srgbClr val="F1673B"/>
      </a:accent2>
      <a:accent3>
        <a:srgbClr val="A5A5A5"/>
      </a:accent3>
      <a:accent4>
        <a:srgbClr val="5BC18C"/>
      </a:accent4>
      <a:accent5>
        <a:srgbClr val="F46083"/>
      </a:accent5>
      <a:accent6>
        <a:srgbClr val="7F7F7F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5148</TotalTime>
  <Words>3573</Words>
  <Application>Microsoft Office PowerPoint</Application>
  <PresentationFormat>Widescreen</PresentationFormat>
  <Paragraphs>558</Paragraphs>
  <Slides>52</Slides>
  <Notes>14</Notes>
  <HiddenSlides>0</HiddenSlides>
  <MMClips>1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52</vt:i4>
      </vt:variant>
    </vt:vector>
  </HeadingPairs>
  <TitlesOfParts>
    <vt:vector size="61" baseType="lpstr">
      <vt:lpstr>Arial</vt:lpstr>
      <vt:lpstr>Arial Narrow</vt:lpstr>
      <vt:lpstr>Calibri</vt:lpstr>
      <vt:lpstr>Calibri Light</vt:lpstr>
      <vt:lpstr>Cambria</vt:lpstr>
      <vt:lpstr>Courier New</vt:lpstr>
      <vt:lpstr>Times</vt:lpstr>
      <vt:lpstr>Times New Roman</vt:lpstr>
      <vt:lpstr>Office Theme</vt:lpstr>
      <vt:lpstr>Welcome to the  SCCAP Annual Business Meeting</vt:lpstr>
      <vt:lpstr>Agenda</vt:lpstr>
      <vt:lpstr>Pres. Reflections</vt:lpstr>
      <vt:lpstr>                               Grateful for our members  </vt:lpstr>
      <vt:lpstr>                               Grateful for the SCCAP Leadership Team </vt:lpstr>
      <vt:lpstr>                               Grateful for the SCCAP Leadership Team  </vt:lpstr>
      <vt:lpstr>Our focus this past year:  Vision and Mission</vt:lpstr>
      <vt:lpstr>Progress this year</vt:lpstr>
      <vt:lpstr>Progress this year</vt:lpstr>
      <vt:lpstr>There’s even more…</vt:lpstr>
      <vt:lpstr>Awards</vt:lpstr>
      <vt:lpstr>             SCCAP Awards</vt:lpstr>
      <vt:lpstr>               Routh Dissertation Award   </vt:lpstr>
      <vt:lpstr>           Student Achievement Awards</vt:lpstr>
      <vt:lpstr>Award Reviewers – Thank you</vt:lpstr>
      <vt:lpstr>                  Committees</vt:lpstr>
      <vt:lpstr>                  Committees, continued</vt:lpstr>
      <vt:lpstr>                  Liaisons</vt:lpstr>
      <vt:lpstr>Board Reports</vt:lpstr>
      <vt:lpstr>Treasurer David Langer</vt:lpstr>
      <vt:lpstr>Treasurer’s Report, 2021</vt:lpstr>
      <vt:lpstr>Treasurer’s Report, 2021</vt:lpstr>
      <vt:lpstr>Treasurer’s Report, 2021</vt:lpstr>
      <vt:lpstr>EPCAMH Editor Mary Fristad</vt:lpstr>
      <vt:lpstr>Evidence-Based Practice in Child and Adolescent Mental Health (EPCAMH)</vt:lpstr>
      <vt:lpstr>JCCAP Editor Andres de los Reyes</vt:lpstr>
      <vt:lpstr>Andres De Los Reyes, Ph.D.</vt:lpstr>
      <vt:lpstr>Updates from APA Council Representatives  Mary Louise Cashel Tim Cavell</vt:lpstr>
      <vt:lpstr>Summer APA Council Highlights</vt:lpstr>
      <vt:lpstr>DIV 53 Council Representative Activities</vt:lpstr>
      <vt:lpstr>Upcoming Apportionment Ballot</vt:lpstr>
      <vt:lpstr>MAL-Diversity Omar Gudiño</vt:lpstr>
      <vt:lpstr>Diversity Committee</vt:lpstr>
      <vt:lpstr>Diversity Committee Members</vt:lpstr>
      <vt:lpstr>Diversity Committee Structure</vt:lpstr>
      <vt:lpstr>SSCAP Diversity, Equity, &amp; Inclusion</vt:lpstr>
      <vt:lpstr>MAL-Education/Standards Tara Peris</vt:lpstr>
      <vt:lpstr>Education &amp; Standards Committee Members: Tara Peris (MAL), Shawn C.T. Jones, Ph.D., MHS; Sunhye Bai, Ph.D., MPH; Meghan Miller, Ph.D.; Cate DeCarlo Santiago, Ph.D.   </vt:lpstr>
      <vt:lpstr>MAL-Membership Chrissy Cammarata</vt:lpstr>
      <vt:lpstr>Membership Committee </vt:lpstr>
      <vt:lpstr>Announcements </vt:lpstr>
      <vt:lpstr>Educational Resources</vt:lpstr>
      <vt:lpstr>Connections and Support </vt:lpstr>
      <vt:lpstr>SCCAP Special Interest Groups</vt:lpstr>
      <vt:lpstr>  Updates  </vt:lpstr>
      <vt:lpstr>Membership Counts </vt:lpstr>
      <vt:lpstr>Student Reps Enitan Marcelle and Natalie Finn</vt:lpstr>
      <vt:lpstr>Student Development Committee</vt:lpstr>
      <vt:lpstr>MAL Science/Practice Jill Ehrenreich-May</vt:lpstr>
      <vt:lpstr>Science and Practice</vt:lpstr>
      <vt:lpstr>Example from our new SCCAP video project</vt:lpstr>
      <vt:lpstr>                  Q&amp;A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Richard Canty</dc:creator>
  <cp:lastModifiedBy>Lynn Canty</cp:lastModifiedBy>
  <cp:revision>215</cp:revision>
  <dcterms:created xsi:type="dcterms:W3CDTF">2018-06-08T19:22:06Z</dcterms:created>
  <dcterms:modified xsi:type="dcterms:W3CDTF">2021-10-11T20:38:14Z</dcterms:modified>
</cp:coreProperties>
</file>