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52"/>
  </p:notesMasterIdLst>
  <p:sldIdLst>
    <p:sldId id="365" r:id="rId3"/>
    <p:sldId id="259" r:id="rId4"/>
    <p:sldId id="291" r:id="rId5"/>
    <p:sldId id="373" r:id="rId6"/>
    <p:sldId id="377" r:id="rId7"/>
    <p:sldId id="385" r:id="rId8"/>
    <p:sldId id="272" r:id="rId9"/>
    <p:sldId id="383" r:id="rId10"/>
    <p:sldId id="378" r:id="rId11"/>
    <p:sldId id="381" r:id="rId12"/>
    <p:sldId id="297" r:id="rId13"/>
    <p:sldId id="384" r:id="rId14"/>
    <p:sldId id="382" r:id="rId15"/>
    <p:sldId id="1545" r:id="rId16"/>
    <p:sldId id="1546" r:id="rId17"/>
    <p:sldId id="1547" r:id="rId18"/>
    <p:sldId id="1548" r:id="rId19"/>
    <p:sldId id="1549" r:id="rId20"/>
    <p:sldId id="1550" r:id="rId21"/>
    <p:sldId id="1551" r:id="rId22"/>
    <p:sldId id="1552" r:id="rId23"/>
    <p:sldId id="1553" r:id="rId24"/>
    <p:sldId id="1554" r:id="rId25"/>
    <p:sldId id="1555" r:id="rId26"/>
    <p:sldId id="1556" r:id="rId27"/>
    <p:sldId id="1557" r:id="rId28"/>
    <p:sldId id="1558" r:id="rId29"/>
    <p:sldId id="1559" r:id="rId30"/>
    <p:sldId id="266" r:id="rId31"/>
    <p:sldId id="1540" r:id="rId32"/>
    <p:sldId id="1542" r:id="rId33"/>
    <p:sldId id="1539" r:id="rId34"/>
    <p:sldId id="1541" r:id="rId35"/>
    <p:sldId id="1543" r:id="rId36"/>
    <p:sldId id="1544" r:id="rId37"/>
    <p:sldId id="1560" r:id="rId38"/>
    <p:sldId id="1570" r:id="rId39"/>
    <p:sldId id="1562" r:id="rId40"/>
    <p:sldId id="1568" r:id="rId41"/>
    <p:sldId id="1573" r:id="rId42"/>
    <p:sldId id="1574" r:id="rId43"/>
    <p:sldId id="1577" r:id="rId44"/>
    <p:sldId id="1576" r:id="rId45"/>
    <p:sldId id="1565" r:id="rId46"/>
    <p:sldId id="1566" r:id="rId47"/>
    <p:sldId id="1578" r:id="rId48"/>
    <p:sldId id="1567" r:id="rId49"/>
    <p:sldId id="258" r:id="rId50"/>
    <p:sldId id="363" r:id="rId5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850" autoAdjust="0"/>
    <p:restoredTop sz="83803"/>
  </p:normalViewPr>
  <p:slideViewPr>
    <p:cSldViewPr snapToGrid="0">
      <p:cViewPr varScale="1">
        <p:scale>
          <a:sx n="47" d="100"/>
          <a:sy n="47" d="100"/>
        </p:scale>
        <p:origin x="605" y="58"/>
      </p:cViewPr>
      <p:guideLst>
        <p:guide orient="horz" pos="2160"/>
        <p:guide pos="3840"/>
      </p:guideLst>
    </p:cSldViewPr>
  </p:slideViewPr>
  <p:outlineViewPr>
    <p:cViewPr>
      <p:scale>
        <a:sx n="33" d="100"/>
        <a:sy n="33" d="100"/>
      </p:scale>
      <p:origin x="0" y="-19880"/>
    </p:cViewPr>
  </p:outlineViewPr>
  <p:notesTextViewPr>
    <p:cViewPr>
      <p:scale>
        <a:sx n="1" d="1"/>
        <a:sy n="1" d="1"/>
      </p:scale>
      <p:origin x="0" y="0"/>
    </p:cViewPr>
  </p:notesTextViewPr>
  <p:sorterViewPr>
    <p:cViewPr>
      <p:scale>
        <a:sx n="66" d="100"/>
        <a:sy n="66" d="100"/>
      </p:scale>
      <p:origin x="0" y="240"/>
    </p:cViewPr>
  </p:sorterViewPr>
  <p:notesViewPr>
    <p:cSldViewPr snapToGrid="0">
      <p:cViewPr varScale="1">
        <p:scale>
          <a:sx n="117" d="100"/>
          <a:sy n="117" d="100"/>
        </p:scale>
        <p:origin x="2992" y="16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84524D-0935-4FAE-ACF7-B9136F056D2B}"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A9627F56-A324-49B0-ABE3-FF40E52E00B8}">
      <dgm:prSet/>
      <dgm:spPr/>
      <dgm:t>
        <a:bodyPr/>
        <a:lstStyle/>
        <a:p>
          <a:r>
            <a:rPr lang="en-US"/>
            <a:t>Description of the program and training experience</a:t>
          </a:r>
        </a:p>
      </dgm:t>
    </dgm:pt>
    <dgm:pt modelId="{4EE6F5F3-14AF-4527-9EB4-0FC5C88F8F40}" type="parTrans" cxnId="{819051BC-CBF3-4F85-8DFE-488226748684}">
      <dgm:prSet/>
      <dgm:spPr/>
      <dgm:t>
        <a:bodyPr/>
        <a:lstStyle/>
        <a:p>
          <a:endParaRPr lang="en-US"/>
        </a:p>
      </dgm:t>
    </dgm:pt>
    <dgm:pt modelId="{9055E326-C59E-4312-9AA2-EB08132C0794}" type="sibTrans" cxnId="{819051BC-CBF3-4F85-8DFE-488226748684}">
      <dgm:prSet/>
      <dgm:spPr/>
      <dgm:t>
        <a:bodyPr/>
        <a:lstStyle/>
        <a:p>
          <a:endParaRPr lang="en-US"/>
        </a:p>
      </dgm:t>
    </dgm:pt>
    <dgm:pt modelId="{EB8F0A4D-C997-42D4-885E-52B0B98A1C7F}">
      <dgm:prSet/>
      <dgm:spPr/>
      <dgm:t>
        <a:bodyPr/>
        <a:lstStyle/>
        <a:p>
          <a:r>
            <a:rPr lang="en-US"/>
            <a:t>Specific rotations, experiences, or populations that match your training goals</a:t>
          </a:r>
        </a:p>
      </dgm:t>
    </dgm:pt>
    <dgm:pt modelId="{C5166537-09BE-4410-AE08-46D79B04CE1D}" type="parTrans" cxnId="{98713EB3-93DA-4BC8-BECB-FC6F0691E98F}">
      <dgm:prSet/>
      <dgm:spPr/>
      <dgm:t>
        <a:bodyPr/>
        <a:lstStyle/>
        <a:p>
          <a:endParaRPr lang="en-US"/>
        </a:p>
      </dgm:t>
    </dgm:pt>
    <dgm:pt modelId="{C571A1FF-14DB-4E11-A3D4-21B53B4D40D3}" type="sibTrans" cxnId="{98713EB3-93DA-4BC8-BECB-FC6F0691E98F}">
      <dgm:prSet/>
      <dgm:spPr/>
      <dgm:t>
        <a:bodyPr/>
        <a:lstStyle/>
        <a:p>
          <a:endParaRPr lang="en-US"/>
        </a:p>
      </dgm:t>
    </dgm:pt>
    <dgm:pt modelId="{0DD27B5C-E9FC-4A4A-BFBC-4000254B2EC7}">
      <dgm:prSet/>
      <dgm:spPr/>
      <dgm:t>
        <a:bodyPr/>
        <a:lstStyle/>
        <a:p>
          <a:r>
            <a:rPr lang="en-US"/>
            <a:t>Type of training faculty</a:t>
          </a:r>
        </a:p>
      </dgm:t>
    </dgm:pt>
    <dgm:pt modelId="{80E01464-9FB3-41F1-A7A7-13DF329B35D9}" type="parTrans" cxnId="{5009AB96-68F8-4485-B55A-B8BA12D71AF6}">
      <dgm:prSet/>
      <dgm:spPr/>
      <dgm:t>
        <a:bodyPr/>
        <a:lstStyle/>
        <a:p>
          <a:endParaRPr lang="en-US"/>
        </a:p>
      </dgm:t>
    </dgm:pt>
    <dgm:pt modelId="{EC9D6044-B387-4D50-9E8E-0F73230E99CA}" type="sibTrans" cxnId="{5009AB96-68F8-4485-B55A-B8BA12D71AF6}">
      <dgm:prSet/>
      <dgm:spPr/>
      <dgm:t>
        <a:bodyPr/>
        <a:lstStyle/>
        <a:p>
          <a:endParaRPr lang="en-US"/>
        </a:p>
      </dgm:t>
    </dgm:pt>
    <dgm:pt modelId="{DB8C62A8-995F-4BE6-9D9A-9ED8C85F7ACD}">
      <dgm:prSet/>
      <dgm:spPr/>
      <dgm:t>
        <a:bodyPr/>
        <a:lstStyle/>
        <a:p>
          <a:r>
            <a:rPr lang="en-US"/>
            <a:t>Size of the internship program (faculty, staff, trainees)</a:t>
          </a:r>
        </a:p>
      </dgm:t>
    </dgm:pt>
    <dgm:pt modelId="{A8428E4B-7ADB-4FF4-96CD-08948721DC9C}" type="parTrans" cxnId="{F00ADEB8-DBAC-4347-9815-E91DDF087B11}">
      <dgm:prSet/>
      <dgm:spPr/>
      <dgm:t>
        <a:bodyPr/>
        <a:lstStyle/>
        <a:p>
          <a:endParaRPr lang="en-US"/>
        </a:p>
      </dgm:t>
    </dgm:pt>
    <dgm:pt modelId="{93C9C45C-3333-4BF2-82BE-5AFD45EF893A}" type="sibTrans" cxnId="{F00ADEB8-DBAC-4347-9815-E91DDF087B11}">
      <dgm:prSet/>
      <dgm:spPr/>
      <dgm:t>
        <a:bodyPr/>
        <a:lstStyle/>
        <a:p>
          <a:endParaRPr lang="en-US"/>
        </a:p>
      </dgm:t>
    </dgm:pt>
    <dgm:pt modelId="{40A88A33-740A-424D-85D3-DFBE1D08DB8C}">
      <dgm:prSet/>
      <dgm:spPr/>
      <dgm:t>
        <a:bodyPr/>
        <a:lstStyle/>
        <a:p>
          <a:r>
            <a:rPr lang="en-US"/>
            <a:t>Stipends, perks and benefits</a:t>
          </a:r>
        </a:p>
      </dgm:t>
    </dgm:pt>
    <dgm:pt modelId="{F9980125-5616-4606-B453-60B62E575407}" type="parTrans" cxnId="{80AB5840-FFC3-4DBB-B1FC-709E061B1D88}">
      <dgm:prSet/>
      <dgm:spPr/>
      <dgm:t>
        <a:bodyPr/>
        <a:lstStyle/>
        <a:p>
          <a:endParaRPr lang="en-US"/>
        </a:p>
      </dgm:t>
    </dgm:pt>
    <dgm:pt modelId="{61654202-73AC-48CE-AFF6-E101D6BCD506}" type="sibTrans" cxnId="{80AB5840-FFC3-4DBB-B1FC-709E061B1D88}">
      <dgm:prSet/>
      <dgm:spPr/>
      <dgm:t>
        <a:bodyPr/>
        <a:lstStyle/>
        <a:p>
          <a:endParaRPr lang="en-US"/>
        </a:p>
      </dgm:t>
    </dgm:pt>
    <dgm:pt modelId="{A5AB697D-58E6-437B-BB2B-B899D49B7F70}">
      <dgm:prSet/>
      <dgm:spPr/>
      <dgm:t>
        <a:bodyPr/>
        <a:lstStyle/>
        <a:p>
          <a:r>
            <a:rPr lang="en-US"/>
            <a:t>Application requirements</a:t>
          </a:r>
        </a:p>
      </dgm:t>
    </dgm:pt>
    <dgm:pt modelId="{38923BB5-C7C3-4333-A020-763E6B927F0D}" type="parTrans" cxnId="{AA0B263F-EE06-4556-802F-A22F22A18FA0}">
      <dgm:prSet/>
      <dgm:spPr/>
      <dgm:t>
        <a:bodyPr/>
        <a:lstStyle/>
        <a:p>
          <a:endParaRPr lang="en-US"/>
        </a:p>
      </dgm:t>
    </dgm:pt>
    <dgm:pt modelId="{01812BD4-F2E3-4B77-A045-6F6142EF4951}" type="sibTrans" cxnId="{AA0B263F-EE06-4556-802F-A22F22A18FA0}">
      <dgm:prSet/>
      <dgm:spPr/>
      <dgm:t>
        <a:bodyPr/>
        <a:lstStyle/>
        <a:p>
          <a:endParaRPr lang="en-US"/>
        </a:p>
      </dgm:t>
    </dgm:pt>
    <dgm:pt modelId="{3E9C2413-6F4C-4123-879B-062DC31AC840}">
      <dgm:prSet/>
      <dgm:spPr/>
      <dgm:t>
        <a:bodyPr/>
        <a:lstStyle/>
        <a:p>
          <a:r>
            <a:rPr lang="en-US"/>
            <a:t>-Minimum intervention and assessment hours</a:t>
          </a:r>
        </a:p>
      </dgm:t>
    </dgm:pt>
    <dgm:pt modelId="{01207C35-A669-4BCA-BD06-35BD44371849}" type="parTrans" cxnId="{F90B6F1A-E466-4810-BE3F-41132D1B8E5F}">
      <dgm:prSet/>
      <dgm:spPr/>
      <dgm:t>
        <a:bodyPr/>
        <a:lstStyle/>
        <a:p>
          <a:endParaRPr lang="en-US"/>
        </a:p>
      </dgm:t>
    </dgm:pt>
    <dgm:pt modelId="{85856974-6F5A-4067-AEA5-74A9E753833D}" type="sibTrans" cxnId="{F90B6F1A-E466-4810-BE3F-41132D1B8E5F}">
      <dgm:prSet/>
      <dgm:spPr/>
      <dgm:t>
        <a:bodyPr/>
        <a:lstStyle/>
        <a:p>
          <a:endParaRPr lang="en-US"/>
        </a:p>
      </dgm:t>
    </dgm:pt>
    <dgm:pt modelId="{9909F16B-196F-4F9B-B707-788E1BF6C37D}">
      <dgm:prSet/>
      <dgm:spPr/>
      <dgm:t>
        <a:bodyPr/>
        <a:lstStyle/>
        <a:p>
          <a:r>
            <a:rPr lang="en-US"/>
            <a:t>-Types of doctoral programs preferred</a:t>
          </a:r>
        </a:p>
      </dgm:t>
    </dgm:pt>
    <dgm:pt modelId="{F5BD41BA-50C8-49BF-944A-0395FA098D43}" type="parTrans" cxnId="{D636241D-52A4-48EB-836B-F797706BEFC6}">
      <dgm:prSet/>
      <dgm:spPr/>
      <dgm:t>
        <a:bodyPr/>
        <a:lstStyle/>
        <a:p>
          <a:endParaRPr lang="en-US"/>
        </a:p>
      </dgm:t>
    </dgm:pt>
    <dgm:pt modelId="{6227606E-16B2-436C-8806-58257E15DEF5}" type="sibTrans" cxnId="{D636241D-52A4-48EB-836B-F797706BEFC6}">
      <dgm:prSet/>
      <dgm:spPr/>
      <dgm:t>
        <a:bodyPr/>
        <a:lstStyle/>
        <a:p>
          <a:endParaRPr lang="en-US"/>
        </a:p>
      </dgm:t>
    </dgm:pt>
    <dgm:pt modelId="{6165C4CB-E638-477A-898C-644FA067C36E}">
      <dgm:prSet/>
      <dgm:spPr/>
      <dgm:t>
        <a:bodyPr/>
        <a:lstStyle/>
        <a:p>
          <a:r>
            <a:rPr lang="en-US"/>
            <a:t>- Types of degrees accepted/preferred</a:t>
          </a:r>
        </a:p>
      </dgm:t>
    </dgm:pt>
    <dgm:pt modelId="{65CC7415-070D-46A7-9343-EE3DEC04889F}" type="parTrans" cxnId="{8A3B311D-5BF8-40AA-9727-A9AD62B4BCBA}">
      <dgm:prSet/>
      <dgm:spPr/>
      <dgm:t>
        <a:bodyPr/>
        <a:lstStyle/>
        <a:p>
          <a:endParaRPr lang="en-US"/>
        </a:p>
      </dgm:t>
    </dgm:pt>
    <dgm:pt modelId="{345D427E-8A58-4DA5-A8A1-7EC11068F841}" type="sibTrans" cxnId="{8A3B311D-5BF8-40AA-9727-A9AD62B4BCBA}">
      <dgm:prSet/>
      <dgm:spPr/>
      <dgm:t>
        <a:bodyPr/>
        <a:lstStyle/>
        <a:p>
          <a:endParaRPr lang="en-US"/>
        </a:p>
      </dgm:t>
    </dgm:pt>
    <dgm:pt modelId="{365F1B94-D38E-EC43-B80D-3C8EE7FE7537}" type="pres">
      <dgm:prSet presAssocID="{6284524D-0935-4FAE-ACF7-B9136F056D2B}" presName="linear" presStyleCnt="0">
        <dgm:presLayoutVars>
          <dgm:animLvl val="lvl"/>
          <dgm:resizeHandles val="exact"/>
        </dgm:presLayoutVars>
      </dgm:prSet>
      <dgm:spPr/>
      <dgm:t>
        <a:bodyPr/>
        <a:lstStyle/>
        <a:p>
          <a:endParaRPr lang="en-US"/>
        </a:p>
      </dgm:t>
    </dgm:pt>
    <dgm:pt modelId="{32D7868D-EACF-C74E-9ECB-00B0F5176DBC}" type="pres">
      <dgm:prSet presAssocID="{A9627F56-A324-49B0-ABE3-FF40E52E00B8}" presName="parentText" presStyleLbl="node1" presStyleIdx="0" presStyleCnt="9">
        <dgm:presLayoutVars>
          <dgm:chMax val="0"/>
          <dgm:bulletEnabled val="1"/>
        </dgm:presLayoutVars>
      </dgm:prSet>
      <dgm:spPr/>
      <dgm:t>
        <a:bodyPr/>
        <a:lstStyle/>
        <a:p>
          <a:endParaRPr lang="en-US"/>
        </a:p>
      </dgm:t>
    </dgm:pt>
    <dgm:pt modelId="{4996039F-F7C9-5C42-B10C-FA3E62EEE0A0}" type="pres">
      <dgm:prSet presAssocID="{9055E326-C59E-4312-9AA2-EB08132C0794}" presName="spacer" presStyleCnt="0"/>
      <dgm:spPr/>
    </dgm:pt>
    <dgm:pt modelId="{805293D4-AF2E-DF4C-9811-267B66C63F6A}" type="pres">
      <dgm:prSet presAssocID="{EB8F0A4D-C997-42D4-885E-52B0B98A1C7F}" presName="parentText" presStyleLbl="node1" presStyleIdx="1" presStyleCnt="9">
        <dgm:presLayoutVars>
          <dgm:chMax val="0"/>
          <dgm:bulletEnabled val="1"/>
        </dgm:presLayoutVars>
      </dgm:prSet>
      <dgm:spPr/>
      <dgm:t>
        <a:bodyPr/>
        <a:lstStyle/>
        <a:p>
          <a:endParaRPr lang="en-US"/>
        </a:p>
      </dgm:t>
    </dgm:pt>
    <dgm:pt modelId="{8B5A15DF-352C-5941-9B99-0E42EC88D331}" type="pres">
      <dgm:prSet presAssocID="{C571A1FF-14DB-4E11-A3D4-21B53B4D40D3}" presName="spacer" presStyleCnt="0"/>
      <dgm:spPr/>
    </dgm:pt>
    <dgm:pt modelId="{057E2C6B-DF94-E24C-A08B-55D3C094BDB9}" type="pres">
      <dgm:prSet presAssocID="{0DD27B5C-E9FC-4A4A-BFBC-4000254B2EC7}" presName="parentText" presStyleLbl="node1" presStyleIdx="2" presStyleCnt="9">
        <dgm:presLayoutVars>
          <dgm:chMax val="0"/>
          <dgm:bulletEnabled val="1"/>
        </dgm:presLayoutVars>
      </dgm:prSet>
      <dgm:spPr/>
      <dgm:t>
        <a:bodyPr/>
        <a:lstStyle/>
        <a:p>
          <a:endParaRPr lang="en-US"/>
        </a:p>
      </dgm:t>
    </dgm:pt>
    <dgm:pt modelId="{6DC3CFF4-347D-7748-8063-9D00EE4D9C64}" type="pres">
      <dgm:prSet presAssocID="{EC9D6044-B387-4D50-9E8E-0F73230E99CA}" presName="spacer" presStyleCnt="0"/>
      <dgm:spPr/>
    </dgm:pt>
    <dgm:pt modelId="{0C53ED62-5AF1-1C48-9870-9734345162D5}" type="pres">
      <dgm:prSet presAssocID="{DB8C62A8-995F-4BE6-9D9A-9ED8C85F7ACD}" presName="parentText" presStyleLbl="node1" presStyleIdx="3" presStyleCnt="9">
        <dgm:presLayoutVars>
          <dgm:chMax val="0"/>
          <dgm:bulletEnabled val="1"/>
        </dgm:presLayoutVars>
      </dgm:prSet>
      <dgm:spPr/>
      <dgm:t>
        <a:bodyPr/>
        <a:lstStyle/>
        <a:p>
          <a:endParaRPr lang="en-US"/>
        </a:p>
      </dgm:t>
    </dgm:pt>
    <dgm:pt modelId="{DBE9881C-C959-FA4C-9B3A-0DC342FC2B32}" type="pres">
      <dgm:prSet presAssocID="{93C9C45C-3333-4BF2-82BE-5AFD45EF893A}" presName="spacer" presStyleCnt="0"/>
      <dgm:spPr/>
    </dgm:pt>
    <dgm:pt modelId="{CAE02B95-4512-C243-BB65-329052AC221C}" type="pres">
      <dgm:prSet presAssocID="{40A88A33-740A-424D-85D3-DFBE1D08DB8C}" presName="parentText" presStyleLbl="node1" presStyleIdx="4" presStyleCnt="9">
        <dgm:presLayoutVars>
          <dgm:chMax val="0"/>
          <dgm:bulletEnabled val="1"/>
        </dgm:presLayoutVars>
      </dgm:prSet>
      <dgm:spPr/>
      <dgm:t>
        <a:bodyPr/>
        <a:lstStyle/>
        <a:p>
          <a:endParaRPr lang="en-US"/>
        </a:p>
      </dgm:t>
    </dgm:pt>
    <dgm:pt modelId="{09AC222F-21AC-2D4C-8623-217F5214925A}" type="pres">
      <dgm:prSet presAssocID="{61654202-73AC-48CE-AFF6-E101D6BCD506}" presName="spacer" presStyleCnt="0"/>
      <dgm:spPr/>
    </dgm:pt>
    <dgm:pt modelId="{BA09CED9-7377-784F-B6E4-E3F40A89D216}" type="pres">
      <dgm:prSet presAssocID="{A5AB697D-58E6-437B-BB2B-B899D49B7F70}" presName="parentText" presStyleLbl="node1" presStyleIdx="5" presStyleCnt="9">
        <dgm:presLayoutVars>
          <dgm:chMax val="0"/>
          <dgm:bulletEnabled val="1"/>
        </dgm:presLayoutVars>
      </dgm:prSet>
      <dgm:spPr/>
      <dgm:t>
        <a:bodyPr/>
        <a:lstStyle/>
        <a:p>
          <a:endParaRPr lang="en-US"/>
        </a:p>
      </dgm:t>
    </dgm:pt>
    <dgm:pt modelId="{2A344880-07E8-A342-A870-76C5C3CE1A9E}" type="pres">
      <dgm:prSet presAssocID="{01812BD4-F2E3-4B77-A045-6F6142EF4951}" presName="spacer" presStyleCnt="0"/>
      <dgm:spPr/>
    </dgm:pt>
    <dgm:pt modelId="{8CDFA37E-AA5A-3843-8364-EF9E6650EBBD}" type="pres">
      <dgm:prSet presAssocID="{3E9C2413-6F4C-4123-879B-062DC31AC840}" presName="parentText" presStyleLbl="node1" presStyleIdx="6" presStyleCnt="9">
        <dgm:presLayoutVars>
          <dgm:chMax val="0"/>
          <dgm:bulletEnabled val="1"/>
        </dgm:presLayoutVars>
      </dgm:prSet>
      <dgm:spPr/>
      <dgm:t>
        <a:bodyPr/>
        <a:lstStyle/>
        <a:p>
          <a:endParaRPr lang="en-US"/>
        </a:p>
      </dgm:t>
    </dgm:pt>
    <dgm:pt modelId="{3A153CA8-3CA0-6549-B099-6152C88B7D62}" type="pres">
      <dgm:prSet presAssocID="{85856974-6F5A-4067-AEA5-74A9E753833D}" presName="spacer" presStyleCnt="0"/>
      <dgm:spPr/>
    </dgm:pt>
    <dgm:pt modelId="{791FA093-CBD1-EC46-8410-F4F528D80827}" type="pres">
      <dgm:prSet presAssocID="{9909F16B-196F-4F9B-B707-788E1BF6C37D}" presName="parentText" presStyleLbl="node1" presStyleIdx="7" presStyleCnt="9">
        <dgm:presLayoutVars>
          <dgm:chMax val="0"/>
          <dgm:bulletEnabled val="1"/>
        </dgm:presLayoutVars>
      </dgm:prSet>
      <dgm:spPr/>
      <dgm:t>
        <a:bodyPr/>
        <a:lstStyle/>
        <a:p>
          <a:endParaRPr lang="en-US"/>
        </a:p>
      </dgm:t>
    </dgm:pt>
    <dgm:pt modelId="{6D4333A1-69FD-5242-8DDF-18A9E0113D9D}" type="pres">
      <dgm:prSet presAssocID="{6227606E-16B2-436C-8806-58257E15DEF5}" presName="spacer" presStyleCnt="0"/>
      <dgm:spPr/>
    </dgm:pt>
    <dgm:pt modelId="{3EC75814-9AF1-564F-A579-F3394349F8F5}" type="pres">
      <dgm:prSet presAssocID="{6165C4CB-E638-477A-898C-644FA067C36E}" presName="parentText" presStyleLbl="node1" presStyleIdx="8" presStyleCnt="9">
        <dgm:presLayoutVars>
          <dgm:chMax val="0"/>
          <dgm:bulletEnabled val="1"/>
        </dgm:presLayoutVars>
      </dgm:prSet>
      <dgm:spPr/>
      <dgm:t>
        <a:bodyPr/>
        <a:lstStyle/>
        <a:p>
          <a:endParaRPr lang="en-US"/>
        </a:p>
      </dgm:t>
    </dgm:pt>
  </dgm:ptLst>
  <dgm:cxnLst>
    <dgm:cxn modelId="{819051BC-CBF3-4F85-8DFE-488226748684}" srcId="{6284524D-0935-4FAE-ACF7-B9136F056D2B}" destId="{A9627F56-A324-49B0-ABE3-FF40E52E00B8}" srcOrd="0" destOrd="0" parTransId="{4EE6F5F3-14AF-4527-9EB4-0FC5C88F8F40}" sibTransId="{9055E326-C59E-4312-9AA2-EB08132C0794}"/>
    <dgm:cxn modelId="{FDDBA6EB-0ACD-184E-860D-E92E80BF2CEC}" type="presOf" srcId="{0DD27B5C-E9FC-4A4A-BFBC-4000254B2EC7}" destId="{057E2C6B-DF94-E24C-A08B-55D3C094BDB9}" srcOrd="0" destOrd="0" presId="urn:microsoft.com/office/officeart/2005/8/layout/vList2"/>
    <dgm:cxn modelId="{AA0B263F-EE06-4556-802F-A22F22A18FA0}" srcId="{6284524D-0935-4FAE-ACF7-B9136F056D2B}" destId="{A5AB697D-58E6-437B-BB2B-B899D49B7F70}" srcOrd="5" destOrd="0" parTransId="{38923BB5-C7C3-4333-A020-763E6B927F0D}" sibTransId="{01812BD4-F2E3-4B77-A045-6F6142EF4951}"/>
    <dgm:cxn modelId="{F90B6F1A-E466-4810-BE3F-41132D1B8E5F}" srcId="{6284524D-0935-4FAE-ACF7-B9136F056D2B}" destId="{3E9C2413-6F4C-4123-879B-062DC31AC840}" srcOrd="6" destOrd="0" parTransId="{01207C35-A669-4BCA-BD06-35BD44371849}" sibTransId="{85856974-6F5A-4067-AEA5-74A9E753833D}"/>
    <dgm:cxn modelId="{53CF33CA-09C7-C142-A961-CEF6DED77664}" type="presOf" srcId="{EB8F0A4D-C997-42D4-885E-52B0B98A1C7F}" destId="{805293D4-AF2E-DF4C-9811-267B66C63F6A}" srcOrd="0" destOrd="0" presId="urn:microsoft.com/office/officeart/2005/8/layout/vList2"/>
    <dgm:cxn modelId="{B9B2527A-E7D6-D849-94F2-294D7AD505FB}" type="presOf" srcId="{3E9C2413-6F4C-4123-879B-062DC31AC840}" destId="{8CDFA37E-AA5A-3843-8364-EF9E6650EBBD}" srcOrd="0" destOrd="0" presId="urn:microsoft.com/office/officeart/2005/8/layout/vList2"/>
    <dgm:cxn modelId="{FACD9C7C-0848-8046-8355-F0DE2693B98A}" type="presOf" srcId="{9909F16B-196F-4F9B-B707-788E1BF6C37D}" destId="{791FA093-CBD1-EC46-8410-F4F528D80827}" srcOrd="0" destOrd="0" presId="urn:microsoft.com/office/officeart/2005/8/layout/vList2"/>
    <dgm:cxn modelId="{8A3B311D-5BF8-40AA-9727-A9AD62B4BCBA}" srcId="{6284524D-0935-4FAE-ACF7-B9136F056D2B}" destId="{6165C4CB-E638-477A-898C-644FA067C36E}" srcOrd="8" destOrd="0" parTransId="{65CC7415-070D-46A7-9343-EE3DEC04889F}" sibTransId="{345D427E-8A58-4DA5-A8A1-7EC11068F841}"/>
    <dgm:cxn modelId="{D636241D-52A4-48EB-836B-F797706BEFC6}" srcId="{6284524D-0935-4FAE-ACF7-B9136F056D2B}" destId="{9909F16B-196F-4F9B-B707-788E1BF6C37D}" srcOrd="7" destOrd="0" parTransId="{F5BD41BA-50C8-49BF-944A-0395FA098D43}" sibTransId="{6227606E-16B2-436C-8806-58257E15DEF5}"/>
    <dgm:cxn modelId="{3EB96866-29D9-0344-A2F9-6398B82B619B}" type="presOf" srcId="{A9627F56-A324-49B0-ABE3-FF40E52E00B8}" destId="{32D7868D-EACF-C74E-9ECB-00B0F5176DBC}" srcOrd="0" destOrd="0" presId="urn:microsoft.com/office/officeart/2005/8/layout/vList2"/>
    <dgm:cxn modelId="{F00ADEB8-DBAC-4347-9815-E91DDF087B11}" srcId="{6284524D-0935-4FAE-ACF7-B9136F056D2B}" destId="{DB8C62A8-995F-4BE6-9D9A-9ED8C85F7ACD}" srcOrd="3" destOrd="0" parTransId="{A8428E4B-7ADB-4FF4-96CD-08948721DC9C}" sibTransId="{93C9C45C-3333-4BF2-82BE-5AFD45EF893A}"/>
    <dgm:cxn modelId="{632FE0CB-8D91-3F4B-B779-C2DC1705C97C}" type="presOf" srcId="{40A88A33-740A-424D-85D3-DFBE1D08DB8C}" destId="{CAE02B95-4512-C243-BB65-329052AC221C}" srcOrd="0" destOrd="0" presId="urn:microsoft.com/office/officeart/2005/8/layout/vList2"/>
    <dgm:cxn modelId="{2C795B96-22F1-4845-B810-B7EA2D610167}" type="presOf" srcId="{A5AB697D-58E6-437B-BB2B-B899D49B7F70}" destId="{BA09CED9-7377-784F-B6E4-E3F40A89D216}" srcOrd="0" destOrd="0" presId="urn:microsoft.com/office/officeart/2005/8/layout/vList2"/>
    <dgm:cxn modelId="{B98DED4A-C66C-1149-9F23-02D24388D33B}" type="presOf" srcId="{DB8C62A8-995F-4BE6-9D9A-9ED8C85F7ACD}" destId="{0C53ED62-5AF1-1C48-9870-9734345162D5}" srcOrd="0" destOrd="0" presId="urn:microsoft.com/office/officeart/2005/8/layout/vList2"/>
    <dgm:cxn modelId="{5009AB96-68F8-4485-B55A-B8BA12D71AF6}" srcId="{6284524D-0935-4FAE-ACF7-B9136F056D2B}" destId="{0DD27B5C-E9FC-4A4A-BFBC-4000254B2EC7}" srcOrd="2" destOrd="0" parTransId="{80E01464-9FB3-41F1-A7A7-13DF329B35D9}" sibTransId="{EC9D6044-B387-4D50-9E8E-0F73230E99CA}"/>
    <dgm:cxn modelId="{80AB5840-FFC3-4DBB-B1FC-709E061B1D88}" srcId="{6284524D-0935-4FAE-ACF7-B9136F056D2B}" destId="{40A88A33-740A-424D-85D3-DFBE1D08DB8C}" srcOrd="4" destOrd="0" parTransId="{F9980125-5616-4606-B453-60B62E575407}" sibTransId="{61654202-73AC-48CE-AFF6-E101D6BCD506}"/>
    <dgm:cxn modelId="{98713EB3-93DA-4BC8-BECB-FC6F0691E98F}" srcId="{6284524D-0935-4FAE-ACF7-B9136F056D2B}" destId="{EB8F0A4D-C997-42D4-885E-52B0B98A1C7F}" srcOrd="1" destOrd="0" parTransId="{C5166537-09BE-4410-AE08-46D79B04CE1D}" sibTransId="{C571A1FF-14DB-4E11-A3D4-21B53B4D40D3}"/>
    <dgm:cxn modelId="{7D943394-1AEE-4944-ACA4-0683543918C2}" type="presOf" srcId="{6284524D-0935-4FAE-ACF7-B9136F056D2B}" destId="{365F1B94-D38E-EC43-B80D-3C8EE7FE7537}" srcOrd="0" destOrd="0" presId="urn:microsoft.com/office/officeart/2005/8/layout/vList2"/>
    <dgm:cxn modelId="{A6A4B7D5-10DC-E54D-ACBF-36008BAC08D7}" type="presOf" srcId="{6165C4CB-E638-477A-898C-644FA067C36E}" destId="{3EC75814-9AF1-564F-A579-F3394349F8F5}" srcOrd="0" destOrd="0" presId="urn:microsoft.com/office/officeart/2005/8/layout/vList2"/>
    <dgm:cxn modelId="{8ED3DD1A-2AA3-7246-9557-111DFFC0CD68}" type="presParOf" srcId="{365F1B94-D38E-EC43-B80D-3C8EE7FE7537}" destId="{32D7868D-EACF-C74E-9ECB-00B0F5176DBC}" srcOrd="0" destOrd="0" presId="urn:microsoft.com/office/officeart/2005/8/layout/vList2"/>
    <dgm:cxn modelId="{4E59867B-EF7E-0848-99CE-F90807DAB382}" type="presParOf" srcId="{365F1B94-D38E-EC43-B80D-3C8EE7FE7537}" destId="{4996039F-F7C9-5C42-B10C-FA3E62EEE0A0}" srcOrd="1" destOrd="0" presId="urn:microsoft.com/office/officeart/2005/8/layout/vList2"/>
    <dgm:cxn modelId="{03F3543D-627A-0C49-B199-5F3B766E8EFC}" type="presParOf" srcId="{365F1B94-D38E-EC43-B80D-3C8EE7FE7537}" destId="{805293D4-AF2E-DF4C-9811-267B66C63F6A}" srcOrd="2" destOrd="0" presId="urn:microsoft.com/office/officeart/2005/8/layout/vList2"/>
    <dgm:cxn modelId="{0EEE0CE7-893B-8D40-BDC9-CA007457F5BA}" type="presParOf" srcId="{365F1B94-D38E-EC43-B80D-3C8EE7FE7537}" destId="{8B5A15DF-352C-5941-9B99-0E42EC88D331}" srcOrd="3" destOrd="0" presId="urn:microsoft.com/office/officeart/2005/8/layout/vList2"/>
    <dgm:cxn modelId="{69DDD35A-38F8-2944-B2E4-D25DC2FF1583}" type="presParOf" srcId="{365F1B94-D38E-EC43-B80D-3C8EE7FE7537}" destId="{057E2C6B-DF94-E24C-A08B-55D3C094BDB9}" srcOrd="4" destOrd="0" presId="urn:microsoft.com/office/officeart/2005/8/layout/vList2"/>
    <dgm:cxn modelId="{9CF7DC0A-847A-364E-B98E-55CEDCBEA227}" type="presParOf" srcId="{365F1B94-D38E-EC43-B80D-3C8EE7FE7537}" destId="{6DC3CFF4-347D-7748-8063-9D00EE4D9C64}" srcOrd="5" destOrd="0" presId="urn:microsoft.com/office/officeart/2005/8/layout/vList2"/>
    <dgm:cxn modelId="{9DA570E2-A965-C44A-A928-2B27E2BDE8BC}" type="presParOf" srcId="{365F1B94-D38E-EC43-B80D-3C8EE7FE7537}" destId="{0C53ED62-5AF1-1C48-9870-9734345162D5}" srcOrd="6" destOrd="0" presId="urn:microsoft.com/office/officeart/2005/8/layout/vList2"/>
    <dgm:cxn modelId="{D5927153-7FED-0C4E-BCDF-1E421DD20821}" type="presParOf" srcId="{365F1B94-D38E-EC43-B80D-3C8EE7FE7537}" destId="{DBE9881C-C959-FA4C-9B3A-0DC342FC2B32}" srcOrd="7" destOrd="0" presId="urn:microsoft.com/office/officeart/2005/8/layout/vList2"/>
    <dgm:cxn modelId="{069271C6-72D2-674A-9299-1A8281EC4F22}" type="presParOf" srcId="{365F1B94-D38E-EC43-B80D-3C8EE7FE7537}" destId="{CAE02B95-4512-C243-BB65-329052AC221C}" srcOrd="8" destOrd="0" presId="urn:microsoft.com/office/officeart/2005/8/layout/vList2"/>
    <dgm:cxn modelId="{F422760C-6FBD-7C49-BC6C-5F80016FFC97}" type="presParOf" srcId="{365F1B94-D38E-EC43-B80D-3C8EE7FE7537}" destId="{09AC222F-21AC-2D4C-8623-217F5214925A}" srcOrd="9" destOrd="0" presId="urn:microsoft.com/office/officeart/2005/8/layout/vList2"/>
    <dgm:cxn modelId="{EA0AFF27-C944-D64C-A85F-CDF1CD50C3A5}" type="presParOf" srcId="{365F1B94-D38E-EC43-B80D-3C8EE7FE7537}" destId="{BA09CED9-7377-784F-B6E4-E3F40A89D216}" srcOrd="10" destOrd="0" presId="urn:microsoft.com/office/officeart/2005/8/layout/vList2"/>
    <dgm:cxn modelId="{C0993D1D-9C1A-294D-904E-71C74AEEE8B6}" type="presParOf" srcId="{365F1B94-D38E-EC43-B80D-3C8EE7FE7537}" destId="{2A344880-07E8-A342-A870-76C5C3CE1A9E}" srcOrd="11" destOrd="0" presId="urn:microsoft.com/office/officeart/2005/8/layout/vList2"/>
    <dgm:cxn modelId="{6A2D6289-4EDA-7445-9FED-7FBFA5A209FC}" type="presParOf" srcId="{365F1B94-D38E-EC43-B80D-3C8EE7FE7537}" destId="{8CDFA37E-AA5A-3843-8364-EF9E6650EBBD}" srcOrd="12" destOrd="0" presId="urn:microsoft.com/office/officeart/2005/8/layout/vList2"/>
    <dgm:cxn modelId="{6C712529-B455-1044-8A63-1C8C09936952}" type="presParOf" srcId="{365F1B94-D38E-EC43-B80D-3C8EE7FE7537}" destId="{3A153CA8-3CA0-6549-B099-6152C88B7D62}" srcOrd="13" destOrd="0" presId="urn:microsoft.com/office/officeart/2005/8/layout/vList2"/>
    <dgm:cxn modelId="{51935E8B-163B-BE49-8778-06B1CDB35DD5}" type="presParOf" srcId="{365F1B94-D38E-EC43-B80D-3C8EE7FE7537}" destId="{791FA093-CBD1-EC46-8410-F4F528D80827}" srcOrd="14" destOrd="0" presId="urn:microsoft.com/office/officeart/2005/8/layout/vList2"/>
    <dgm:cxn modelId="{14A858E7-AB2C-AE43-B276-17B78ED38952}" type="presParOf" srcId="{365F1B94-D38E-EC43-B80D-3C8EE7FE7537}" destId="{6D4333A1-69FD-5242-8DDF-18A9E0113D9D}" srcOrd="15" destOrd="0" presId="urn:microsoft.com/office/officeart/2005/8/layout/vList2"/>
    <dgm:cxn modelId="{86E63A5E-221F-FC48-98EB-0B42EF881F8D}" type="presParOf" srcId="{365F1B94-D38E-EC43-B80D-3C8EE7FE7537}" destId="{3EC75814-9AF1-564F-A579-F3394349F8F5}" srcOrd="1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4715ECC-A4B6-4555-8225-2264B6404C54}"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n-US"/>
        </a:p>
      </dgm:t>
    </dgm:pt>
    <dgm:pt modelId="{35141CAD-DA41-4DC9-87C4-6AE83E2B41E2}">
      <dgm:prSet/>
      <dgm:spPr/>
      <dgm:t>
        <a:bodyPr/>
        <a:lstStyle/>
        <a:p>
          <a:r>
            <a:rPr lang="en-US" dirty="0"/>
            <a:t>What’s important to </a:t>
          </a:r>
          <a:r>
            <a:rPr lang="en-US" b="1" dirty="0"/>
            <a:t>YOU</a:t>
          </a:r>
          <a:r>
            <a:rPr lang="en-US" dirty="0"/>
            <a:t>?</a:t>
          </a:r>
        </a:p>
      </dgm:t>
    </dgm:pt>
    <dgm:pt modelId="{29F03AFE-6664-4AE8-B4F0-2B798144FED0}" type="sibTrans" cxnId="{6F3A32EC-7CEE-433D-92CE-E6A5BEA262DB}">
      <dgm:prSet/>
      <dgm:spPr/>
      <dgm:t>
        <a:bodyPr/>
        <a:lstStyle/>
        <a:p>
          <a:endParaRPr lang="en-US"/>
        </a:p>
      </dgm:t>
    </dgm:pt>
    <dgm:pt modelId="{51D4627C-ECC0-42AE-95CA-EA5F43CEF613}" type="parTrans" cxnId="{6F3A32EC-7CEE-433D-92CE-E6A5BEA262DB}">
      <dgm:prSet/>
      <dgm:spPr/>
      <dgm:t>
        <a:bodyPr/>
        <a:lstStyle/>
        <a:p>
          <a:endParaRPr lang="en-US"/>
        </a:p>
      </dgm:t>
    </dgm:pt>
    <dgm:pt modelId="{EB086628-8DA5-4DD1-80A9-0BED5D57EFAA}">
      <dgm:prSet/>
      <dgm:spPr/>
      <dgm:t>
        <a:bodyPr/>
        <a:lstStyle/>
        <a:p>
          <a:pPr>
            <a:lnSpc>
              <a:spcPct val="100000"/>
            </a:lnSpc>
          </a:pPr>
          <a:r>
            <a:rPr lang="en-US" dirty="0"/>
            <a:t>Community setting vs hospital-based setting</a:t>
          </a:r>
        </a:p>
      </dgm:t>
    </dgm:pt>
    <dgm:pt modelId="{877682DA-E8BE-4E13-A7FC-81D41D7686E4}" type="sibTrans" cxnId="{24B9CBBF-F95F-4B6A-9B45-25A41D47CBC4}">
      <dgm:prSet/>
      <dgm:spPr/>
      <dgm:t>
        <a:bodyPr/>
        <a:lstStyle/>
        <a:p>
          <a:endParaRPr lang="en-US"/>
        </a:p>
      </dgm:t>
    </dgm:pt>
    <dgm:pt modelId="{FB66CFF3-626E-493F-ACF9-3775A578548C}" type="parTrans" cxnId="{24B9CBBF-F95F-4B6A-9B45-25A41D47CBC4}">
      <dgm:prSet/>
      <dgm:spPr/>
      <dgm:t>
        <a:bodyPr/>
        <a:lstStyle/>
        <a:p>
          <a:endParaRPr lang="en-US"/>
        </a:p>
      </dgm:t>
    </dgm:pt>
    <dgm:pt modelId="{BB03588A-E88C-4BDA-97DC-D9BF357B5221}">
      <dgm:prSet/>
      <dgm:spPr/>
      <dgm:t>
        <a:bodyPr/>
        <a:lstStyle/>
        <a:p>
          <a:pPr>
            <a:lnSpc>
              <a:spcPct val="100000"/>
            </a:lnSpc>
          </a:pPr>
          <a:r>
            <a:rPr lang="en-US" dirty="0"/>
            <a:t>Urban vs rural setting</a:t>
          </a:r>
        </a:p>
      </dgm:t>
    </dgm:pt>
    <dgm:pt modelId="{ED91BC95-0DC8-4DF4-8F5E-6CC6791D18A9}" type="sibTrans" cxnId="{E5F5B25C-D36A-40E1-9E97-DF4EC9F9EE05}">
      <dgm:prSet/>
      <dgm:spPr/>
      <dgm:t>
        <a:bodyPr/>
        <a:lstStyle/>
        <a:p>
          <a:endParaRPr lang="en-US"/>
        </a:p>
      </dgm:t>
    </dgm:pt>
    <dgm:pt modelId="{D1801829-D251-462C-ACB8-7C041DAFF62E}" type="parTrans" cxnId="{E5F5B25C-D36A-40E1-9E97-DF4EC9F9EE05}">
      <dgm:prSet/>
      <dgm:spPr/>
      <dgm:t>
        <a:bodyPr/>
        <a:lstStyle/>
        <a:p>
          <a:endParaRPr lang="en-US"/>
        </a:p>
      </dgm:t>
    </dgm:pt>
    <dgm:pt modelId="{17A6144A-E488-45DD-940B-10CEE45A781C}">
      <dgm:prSet/>
      <dgm:spPr/>
      <dgm:t>
        <a:bodyPr/>
        <a:lstStyle/>
        <a:p>
          <a:pPr>
            <a:lnSpc>
              <a:spcPct val="100000"/>
            </a:lnSpc>
          </a:pPr>
          <a:r>
            <a:rPr lang="en-US" dirty="0"/>
            <a:t>Diversity of faculty, staff, patient population</a:t>
          </a:r>
        </a:p>
      </dgm:t>
    </dgm:pt>
    <dgm:pt modelId="{A6416715-5542-4675-A56E-63A463FDCF20}" type="sibTrans" cxnId="{39B3E117-EAE4-45BB-872E-16FCA6813232}">
      <dgm:prSet/>
      <dgm:spPr/>
      <dgm:t>
        <a:bodyPr/>
        <a:lstStyle/>
        <a:p>
          <a:endParaRPr lang="en-US"/>
        </a:p>
      </dgm:t>
    </dgm:pt>
    <dgm:pt modelId="{DC15B911-0270-4DB5-9909-7FCDB2B3CE19}" type="parTrans" cxnId="{39B3E117-EAE4-45BB-872E-16FCA6813232}">
      <dgm:prSet/>
      <dgm:spPr/>
      <dgm:t>
        <a:bodyPr/>
        <a:lstStyle/>
        <a:p>
          <a:endParaRPr lang="en-US"/>
        </a:p>
      </dgm:t>
    </dgm:pt>
    <dgm:pt modelId="{341230D9-7DC5-4FBA-9163-CC4EF9476B03}">
      <dgm:prSet/>
      <dgm:spPr/>
      <dgm:t>
        <a:bodyPr/>
        <a:lstStyle/>
        <a:p>
          <a:pPr>
            <a:lnSpc>
              <a:spcPct val="100000"/>
            </a:lnSpc>
          </a:pPr>
          <a:r>
            <a:rPr lang="en-US" dirty="0"/>
            <a:t>Outpatient vs inpatient setting</a:t>
          </a:r>
        </a:p>
      </dgm:t>
    </dgm:pt>
    <dgm:pt modelId="{977C9343-D91A-4567-9DDC-E0F4758797A6}" type="sibTrans" cxnId="{09EA827B-6DDF-463A-8090-A8F6AE7A3A06}">
      <dgm:prSet/>
      <dgm:spPr/>
      <dgm:t>
        <a:bodyPr/>
        <a:lstStyle/>
        <a:p>
          <a:endParaRPr lang="en-US"/>
        </a:p>
      </dgm:t>
    </dgm:pt>
    <dgm:pt modelId="{7BCE60C3-7434-4762-B56E-902FEA6C1D0F}" type="parTrans" cxnId="{09EA827B-6DDF-463A-8090-A8F6AE7A3A06}">
      <dgm:prSet/>
      <dgm:spPr/>
      <dgm:t>
        <a:bodyPr/>
        <a:lstStyle/>
        <a:p>
          <a:endParaRPr lang="en-US"/>
        </a:p>
      </dgm:t>
    </dgm:pt>
    <dgm:pt modelId="{1BA88410-5316-4DBF-8DB9-0F8B555CC267}">
      <dgm:prSet/>
      <dgm:spPr/>
      <dgm:t>
        <a:bodyPr/>
        <a:lstStyle/>
        <a:p>
          <a:pPr>
            <a:lnSpc>
              <a:spcPct val="100000"/>
            </a:lnSpc>
          </a:pPr>
          <a:r>
            <a:rPr lang="en-US" dirty="0"/>
            <a:t>Exposure to mentors</a:t>
          </a:r>
        </a:p>
      </dgm:t>
    </dgm:pt>
    <dgm:pt modelId="{8CF147A2-1935-4957-8E68-399E58ACF325}" type="sibTrans" cxnId="{3E1820C1-DFD6-4513-BA31-25746C7196BD}">
      <dgm:prSet/>
      <dgm:spPr/>
      <dgm:t>
        <a:bodyPr/>
        <a:lstStyle/>
        <a:p>
          <a:endParaRPr lang="en-US"/>
        </a:p>
      </dgm:t>
    </dgm:pt>
    <dgm:pt modelId="{F9EFB299-E5A0-46CB-AF72-6182B033AA1C}" type="parTrans" cxnId="{3E1820C1-DFD6-4513-BA31-25746C7196BD}">
      <dgm:prSet/>
      <dgm:spPr/>
      <dgm:t>
        <a:bodyPr/>
        <a:lstStyle/>
        <a:p>
          <a:endParaRPr lang="en-US"/>
        </a:p>
      </dgm:t>
    </dgm:pt>
    <dgm:pt modelId="{A4D343B4-CA2D-44AF-927C-FAFBB477846D}">
      <dgm:prSet/>
      <dgm:spPr/>
      <dgm:t>
        <a:bodyPr/>
        <a:lstStyle/>
        <a:p>
          <a:pPr>
            <a:lnSpc>
              <a:spcPct val="100000"/>
            </a:lnSpc>
          </a:pPr>
          <a:r>
            <a:rPr lang="en-US" dirty="0"/>
            <a:t>Opportunity to do research</a:t>
          </a:r>
        </a:p>
      </dgm:t>
    </dgm:pt>
    <dgm:pt modelId="{510BF527-36BA-4254-9D15-6E4683B9536A}" type="sibTrans" cxnId="{505BB3AD-48AE-4FC2-9703-7AD65FF400A5}">
      <dgm:prSet/>
      <dgm:spPr/>
      <dgm:t>
        <a:bodyPr/>
        <a:lstStyle/>
        <a:p>
          <a:endParaRPr lang="en-US"/>
        </a:p>
      </dgm:t>
    </dgm:pt>
    <dgm:pt modelId="{BA42B3B9-EF44-46A9-AE6C-5DCC191908DF}" type="parTrans" cxnId="{505BB3AD-48AE-4FC2-9703-7AD65FF400A5}">
      <dgm:prSet/>
      <dgm:spPr/>
      <dgm:t>
        <a:bodyPr/>
        <a:lstStyle/>
        <a:p>
          <a:endParaRPr lang="en-US"/>
        </a:p>
      </dgm:t>
    </dgm:pt>
    <dgm:pt modelId="{86E5FC24-2A0E-4EF2-872E-06F815028ECD}">
      <dgm:prSet/>
      <dgm:spPr/>
      <dgm:t>
        <a:bodyPr/>
        <a:lstStyle/>
        <a:p>
          <a:pPr>
            <a:lnSpc>
              <a:spcPct val="100000"/>
            </a:lnSpc>
          </a:pPr>
          <a:r>
            <a:rPr lang="en-US" dirty="0"/>
            <a:t>Breadth of training vs depth of training</a:t>
          </a:r>
        </a:p>
      </dgm:t>
    </dgm:pt>
    <dgm:pt modelId="{FA2CB866-F939-4967-A409-D8F2211AE2C0}" type="sibTrans" cxnId="{FC515640-B8B6-463A-8D32-792BF19CD209}">
      <dgm:prSet/>
      <dgm:spPr/>
      <dgm:t>
        <a:bodyPr/>
        <a:lstStyle/>
        <a:p>
          <a:endParaRPr lang="en-US"/>
        </a:p>
      </dgm:t>
    </dgm:pt>
    <dgm:pt modelId="{396A0E80-E276-4C34-BD39-DFF373734837}" type="parTrans" cxnId="{FC515640-B8B6-463A-8D32-792BF19CD209}">
      <dgm:prSet/>
      <dgm:spPr/>
      <dgm:t>
        <a:bodyPr/>
        <a:lstStyle/>
        <a:p>
          <a:endParaRPr lang="en-US"/>
        </a:p>
      </dgm:t>
    </dgm:pt>
    <dgm:pt modelId="{74795254-F30D-694F-9146-D49138998EC6}" type="pres">
      <dgm:prSet presAssocID="{14715ECC-A4B6-4555-8225-2264B6404C54}" presName="linear" presStyleCnt="0">
        <dgm:presLayoutVars>
          <dgm:dir/>
          <dgm:animLvl val="lvl"/>
          <dgm:resizeHandles val="exact"/>
        </dgm:presLayoutVars>
      </dgm:prSet>
      <dgm:spPr/>
      <dgm:t>
        <a:bodyPr/>
        <a:lstStyle/>
        <a:p>
          <a:endParaRPr lang="en-US"/>
        </a:p>
      </dgm:t>
    </dgm:pt>
    <dgm:pt modelId="{A8BB06CE-959E-2A48-A99B-097BBD04034C}" type="pres">
      <dgm:prSet presAssocID="{35141CAD-DA41-4DC9-87C4-6AE83E2B41E2}" presName="parentLin" presStyleCnt="0"/>
      <dgm:spPr/>
    </dgm:pt>
    <dgm:pt modelId="{A2F21762-F0FA-2047-AA05-BA06519E1C0B}" type="pres">
      <dgm:prSet presAssocID="{35141CAD-DA41-4DC9-87C4-6AE83E2B41E2}" presName="parentLeftMargin" presStyleLbl="node1" presStyleIdx="0" presStyleCnt="1"/>
      <dgm:spPr/>
      <dgm:t>
        <a:bodyPr/>
        <a:lstStyle/>
        <a:p>
          <a:endParaRPr lang="en-US"/>
        </a:p>
      </dgm:t>
    </dgm:pt>
    <dgm:pt modelId="{7348271D-FDE8-044B-BCA1-5C087350C3A8}" type="pres">
      <dgm:prSet presAssocID="{35141CAD-DA41-4DC9-87C4-6AE83E2B41E2}" presName="parentText" presStyleLbl="node1" presStyleIdx="0" presStyleCnt="1">
        <dgm:presLayoutVars>
          <dgm:chMax val="0"/>
          <dgm:bulletEnabled val="1"/>
        </dgm:presLayoutVars>
      </dgm:prSet>
      <dgm:spPr/>
      <dgm:t>
        <a:bodyPr/>
        <a:lstStyle/>
        <a:p>
          <a:endParaRPr lang="en-US"/>
        </a:p>
      </dgm:t>
    </dgm:pt>
    <dgm:pt modelId="{4580C939-674F-464E-AC9F-A349C93702A8}" type="pres">
      <dgm:prSet presAssocID="{35141CAD-DA41-4DC9-87C4-6AE83E2B41E2}" presName="negativeSpace" presStyleCnt="0"/>
      <dgm:spPr/>
    </dgm:pt>
    <dgm:pt modelId="{A9F547DF-F72D-2C48-991B-AB75B3F08687}" type="pres">
      <dgm:prSet presAssocID="{35141CAD-DA41-4DC9-87C4-6AE83E2B41E2}" presName="childText" presStyleLbl="conFgAcc1" presStyleIdx="0" presStyleCnt="1">
        <dgm:presLayoutVars>
          <dgm:bulletEnabled val="1"/>
        </dgm:presLayoutVars>
      </dgm:prSet>
      <dgm:spPr/>
      <dgm:t>
        <a:bodyPr/>
        <a:lstStyle/>
        <a:p>
          <a:endParaRPr lang="en-US"/>
        </a:p>
      </dgm:t>
    </dgm:pt>
  </dgm:ptLst>
  <dgm:cxnLst>
    <dgm:cxn modelId="{FC515640-B8B6-463A-8D32-792BF19CD209}" srcId="{35141CAD-DA41-4DC9-87C4-6AE83E2B41E2}" destId="{86E5FC24-2A0E-4EF2-872E-06F815028ECD}" srcOrd="6" destOrd="0" parTransId="{396A0E80-E276-4C34-BD39-DFF373734837}" sibTransId="{FA2CB866-F939-4967-A409-D8F2211AE2C0}"/>
    <dgm:cxn modelId="{6F3A32EC-7CEE-433D-92CE-E6A5BEA262DB}" srcId="{14715ECC-A4B6-4555-8225-2264B6404C54}" destId="{35141CAD-DA41-4DC9-87C4-6AE83E2B41E2}" srcOrd="0" destOrd="0" parTransId="{51D4627C-ECC0-42AE-95CA-EA5F43CEF613}" sibTransId="{29F03AFE-6664-4AE8-B4F0-2B798144FED0}"/>
    <dgm:cxn modelId="{D23B8FCD-9F25-574C-8393-549BDB98BE2A}" type="presOf" srcId="{35141CAD-DA41-4DC9-87C4-6AE83E2B41E2}" destId="{A2F21762-F0FA-2047-AA05-BA06519E1C0B}" srcOrd="0" destOrd="0" presId="urn:microsoft.com/office/officeart/2005/8/layout/list1"/>
    <dgm:cxn modelId="{BA4E576D-5464-2D4F-B266-0C568618216D}" type="presOf" srcId="{BB03588A-E88C-4BDA-97DC-D9BF357B5221}" destId="{A9F547DF-F72D-2C48-991B-AB75B3F08687}" srcOrd="0" destOrd="1" presId="urn:microsoft.com/office/officeart/2005/8/layout/list1"/>
    <dgm:cxn modelId="{2E1B841F-8FBF-EA42-A5E8-2606FCB0A4FE}" type="presOf" srcId="{341230D9-7DC5-4FBA-9163-CC4EF9476B03}" destId="{A9F547DF-F72D-2C48-991B-AB75B3F08687}" srcOrd="0" destOrd="3" presId="urn:microsoft.com/office/officeart/2005/8/layout/list1"/>
    <dgm:cxn modelId="{01604F2B-95F2-CE4C-8F98-FCF54858E2AE}" type="presOf" srcId="{86E5FC24-2A0E-4EF2-872E-06F815028ECD}" destId="{A9F547DF-F72D-2C48-991B-AB75B3F08687}" srcOrd="0" destOrd="6" presId="urn:microsoft.com/office/officeart/2005/8/layout/list1"/>
    <dgm:cxn modelId="{0FE1DFDB-9187-5543-B776-73B9A07F6E35}" type="presOf" srcId="{14715ECC-A4B6-4555-8225-2264B6404C54}" destId="{74795254-F30D-694F-9146-D49138998EC6}" srcOrd="0" destOrd="0" presId="urn:microsoft.com/office/officeart/2005/8/layout/list1"/>
    <dgm:cxn modelId="{44509788-1EE0-AC42-A876-5C839A156DFC}" type="presOf" srcId="{1BA88410-5316-4DBF-8DB9-0F8B555CC267}" destId="{A9F547DF-F72D-2C48-991B-AB75B3F08687}" srcOrd="0" destOrd="4" presId="urn:microsoft.com/office/officeart/2005/8/layout/list1"/>
    <dgm:cxn modelId="{3E1820C1-DFD6-4513-BA31-25746C7196BD}" srcId="{35141CAD-DA41-4DC9-87C4-6AE83E2B41E2}" destId="{1BA88410-5316-4DBF-8DB9-0F8B555CC267}" srcOrd="4" destOrd="0" parTransId="{F9EFB299-E5A0-46CB-AF72-6182B033AA1C}" sibTransId="{8CF147A2-1935-4957-8E68-399E58ACF325}"/>
    <dgm:cxn modelId="{E16C548C-BC47-0548-A44F-FB9D07812E50}" type="presOf" srcId="{17A6144A-E488-45DD-940B-10CEE45A781C}" destId="{A9F547DF-F72D-2C48-991B-AB75B3F08687}" srcOrd="0" destOrd="2" presId="urn:microsoft.com/office/officeart/2005/8/layout/list1"/>
    <dgm:cxn modelId="{4E8142E8-A7D7-784E-8E18-03A8BA10E502}" type="presOf" srcId="{35141CAD-DA41-4DC9-87C4-6AE83E2B41E2}" destId="{7348271D-FDE8-044B-BCA1-5C087350C3A8}" srcOrd="1" destOrd="0" presId="urn:microsoft.com/office/officeart/2005/8/layout/list1"/>
    <dgm:cxn modelId="{E5F5B25C-D36A-40E1-9E97-DF4EC9F9EE05}" srcId="{35141CAD-DA41-4DC9-87C4-6AE83E2B41E2}" destId="{BB03588A-E88C-4BDA-97DC-D9BF357B5221}" srcOrd="1" destOrd="0" parTransId="{D1801829-D251-462C-ACB8-7C041DAFF62E}" sibTransId="{ED91BC95-0DC8-4DF4-8F5E-6CC6791D18A9}"/>
    <dgm:cxn modelId="{39B3E117-EAE4-45BB-872E-16FCA6813232}" srcId="{35141CAD-DA41-4DC9-87C4-6AE83E2B41E2}" destId="{17A6144A-E488-45DD-940B-10CEE45A781C}" srcOrd="2" destOrd="0" parTransId="{DC15B911-0270-4DB5-9909-7FCDB2B3CE19}" sibTransId="{A6416715-5542-4675-A56E-63A463FDCF20}"/>
    <dgm:cxn modelId="{505BB3AD-48AE-4FC2-9703-7AD65FF400A5}" srcId="{35141CAD-DA41-4DC9-87C4-6AE83E2B41E2}" destId="{A4D343B4-CA2D-44AF-927C-FAFBB477846D}" srcOrd="5" destOrd="0" parTransId="{BA42B3B9-EF44-46A9-AE6C-5DCC191908DF}" sibTransId="{510BF527-36BA-4254-9D15-6E4683B9536A}"/>
    <dgm:cxn modelId="{09EA827B-6DDF-463A-8090-A8F6AE7A3A06}" srcId="{35141CAD-DA41-4DC9-87C4-6AE83E2B41E2}" destId="{341230D9-7DC5-4FBA-9163-CC4EF9476B03}" srcOrd="3" destOrd="0" parTransId="{7BCE60C3-7434-4762-B56E-902FEA6C1D0F}" sibTransId="{977C9343-D91A-4567-9DDC-E0F4758797A6}"/>
    <dgm:cxn modelId="{3D048458-96C1-D84E-938D-8326826D1D63}" type="presOf" srcId="{EB086628-8DA5-4DD1-80A9-0BED5D57EFAA}" destId="{A9F547DF-F72D-2C48-991B-AB75B3F08687}" srcOrd="0" destOrd="0" presId="urn:microsoft.com/office/officeart/2005/8/layout/list1"/>
    <dgm:cxn modelId="{24B9CBBF-F95F-4B6A-9B45-25A41D47CBC4}" srcId="{35141CAD-DA41-4DC9-87C4-6AE83E2B41E2}" destId="{EB086628-8DA5-4DD1-80A9-0BED5D57EFAA}" srcOrd="0" destOrd="0" parTransId="{FB66CFF3-626E-493F-ACF9-3775A578548C}" sibTransId="{877682DA-E8BE-4E13-A7FC-81D41D7686E4}"/>
    <dgm:cxn modelId="{2DCEE3F5-D05A-1F49-848B-ED39ACE9F3F5}" type="presOf" srcId="{A4D343B4-CA2D-44AF-927C-FAFBB477846D}" destId="{A9F547DF-F72D-2C48-991B-AB75B3F08687}" srcOrd="0" destOrd="5" presId="urn:microsoft.com/office/officeart/2005/8/layout/list1"/>
    <dgm:cxn modelId="{E4D2E303-5AEB-FB47-A02B-560758FC42D4}" type="presParOf" srcId="{74795254-F30D-694F-9146-D49138998EC6}" destId="{A8BB06CE-959E-2A48-A99B-097BBD04034C}" srcOrd="0" destOrd="0" presId="urn:microsoft.com/office/officeart/2005/8/layout/list1"/>
    <dgm:cxn modelId="{AA1C059E-083D-B34C-86EB-B8669C1A16C2}" type="presParOf" srcId="{A8BB06CE-959E-2A48-A99B-097BBD04034C}" destId="{A2F21762-F0FA-2047-AA05-BA06519E1C0B}" srcOrd="0" destOrd="0" presId="urn:microsoft.com/office/officeart/2005/8/layout/list1"/>
    <dgm:cxn modelId="{25414A5D-99A2-AA47-BA6F-4202764E6034}" type="presParOf" srcId="{A8BB06CE-959E-2A48-A99B-097BBD04034C}" destId="{7348271D-FDE8-044B-BCA1-5C087350C3A8}" srcOrd="1" destOrd="0" presId="urn:microsoft.com/office/officeart/2005/8/layout/list1"/>
    <dgm:cxn modelId="{87002FE8-C928-7B49-849A-726133AA74C7}" type="presParOf" srcId="{74795254-F30D-694F-9146-D49138998EC6}" destId="{4580C939-674F-464E-AC9F-A349C93702A8}" srcOrd="1" destOrd="0" presId="urn:microsoft.com/office/officeart/2005/8/layout/list1"/>
    <dgm:cxn modelId="{269506C4-34B7-1C4F-B4BA-46D4BFE0CA26}" type="presParOf" srcId="{74795254-F30D-694F-9146-D49138998EC6}" destId="{A9F547DF-F72D-2C48-991B-AB75B3F08687}"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51EF78E-05C9-449F-A9E1-B51F2E1FE3BE}"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F6D8D6B9-70D0-46CC-BE40-823DC2A4A6CE}">
      <dgm:prSet/>
      <dgm:spPr/>
      <dgm:t>
        <a:bodyPr/>
        <a:lstStyle/>
        <a:p>
          <a:r>
            <a:rPr lang="en-US"/>
            <a:t>88% of internship TD respondents indicated that they were very likely or likely to use virtual interviews for recruitment next year (n=397). </a:t>
          </a:r>
        </a:p>
      </dgm:t>
    </dgm:pt>
    <dgm:pt modelId="{DF3951DA-1B6F-4579-9910-AB1E30AEFD6F}" type="parTrans" cxnId="{73E44B15-122C-4CAD-B911-41C4746B68F5}">
      <dgm:prSet/>
      <dgm:spPr/>
      <dgm:t>
        <a:bodyPr/>
        <a:lstStyle/>
        <a:p>
          <a:endParaRPr lang="en-US"/>
        </a:p>
      </dgm:t>
    </dgm:pt>
    <dgm:pt modelId="{10E4B352-7A8D-4715-826E-C15F4DCA0AEC}" type="sibTrans" cxnId="{73E44B15-122C-4CAD-B911-41C4746B68F5}">
      <dgm:prSet/>
      <dgm:spPr/>
      <dgm:t>
        <a:bodyPr/>
        <a:lstStyle/>
        <a:p>
          <a:endParaRPr lang="en-US"/>
        </a:p>
      </dgm:t>
    </dgm:pt>
    <dgm:pt modelId="{B69A81DF-FA2F-4442-93FD-F513D374D3A2}">
      <dgm:prSet/>
      <dgm:spPr/>
      <dgm:t>
        <a:bodyPr/>
        <a:lstStyle/>
        <a:p>
          <a:r>
            <a:rPr lang="en-US"/>
            <a:t>Most said this was for social justice reasons!</a:t>
          </a:r>
        </a:p>
      </dgm:t>
    </dgm:pt>
    <dgm:pt modelId="{30F74886-79D2-40BB-80E1-AD12F7AF8A7C}" type="parTrans" cxnId="{3AC12823-F201-41E6-85FE-4DC0DB880F9F}">
      <dgm:prSet/>
      <dgm:spPr/>
      <dgm:t>
        <a:bodyPr/>
        <a:lstStyle/>
        <a:p>
          <a:endParaRPr lang="en-US"/>
        </a:p>
      </dgm:t>
    </dgm:pt>
    <dgm:pt modelId="{59CA7231-52BE-4C1A-A8D9-677FD1E0CF2D}" type="sibTrans" cxnId="{3AC12823-F201-41E6-85FE-4DC0DB880F9F}">
      <dgm:prSet/>
      <dgm:spPr/>
      <dgm:t>
        <a:bodyPr/>
        <a:lstStyle/>
        <a:p>
          <a:endParaRPr lang="en-US"/>
        </a:p>
      </dgm:t>
    </dgm:pt>
    <dgm:pt modelId="{837EC500-9689-4DF6-9E0C-149CC427F098}">
      <dgm:prSet/>
      <dgm:spPr/>
      <dgm:t>
        <a:bodyPr/>
        <a:lstStyle/>
        <a:p>
          <a:r>
            <a:rPr lang="en-US"/>
            <a:t>Internship TD respondents indicated that the greatest adjustments to minimum requirements were made for the number of face-to-face intervention and assessment hours and the number of integrated reports (n=409).</a:t>
          </a:r>
        </a:p>
      </dgm:t>
    </dgm:pt>
    <dgm:pt modelId="{5E70BD2E-59F8-45D9-AD3A-A856ABC6BA1A}" type="parTrans" cxnId="{DE773249-6663-476D-80BC-20A50C30B428}">
      <dgm:prSet/>
      <dgm:spPr/>
      <dgm:t>
        <a:bodyPr/>
        <a:lstStyle/>
        <a:p>
          <a:endParaRPr lang="en-US"/>
        </a:p>
      </dgm:t>
    </dgm:pt>
    <dgm:pt modelId="{5E854852-D1EB-4262-8EC8-295C34FEA70D}" type="sibTrans" cxnId="{DE773249-6663-476D-80BC-20A50C30B428}">
      <dgm:prSet/>
      <dgm:spPr/>
      <dgm:t>
        <a:bodyPr/>
        <a:lstStyle/>
        <a:p>
          <a:endParaRPr lang="en-US"/>
        </a:p>
      </dgm:t>
    </dgm:pt>
    <dgm:pt modelId="{5ADCCCB7-AAC6-054C-8E38-23D709670EDE}" type="pres">
      <dgm:prSet presAssocID="{E51EF78E-05C9-449F-A9E1-B51F2E1FE3BE}" presName="linear" presStyleCnt="0">
        <dgm:presLayoutVars>
          <dgm:animLvl val="lvl"/>
          <dgm:resizeHandles val="exact"/>
        </dgm:presLayoutVars>
      </dgm:prSet>
      <dgm:spPr/>
      <dgm:t>
        <a:bodyPr/>
        <a:lstStyle/>
        <a:p>
          <a:endParaRPr lang="en-US"/>
        </a:p>
      </dgm:t>
    </dgm:pt>
    <dgm:pt modelId="{00DFC3D2-F6B7-2045-B88A-98996B0680F3}" type="pres">
      <dgm:prSet presAssocID="{F6D8D6B9-70D0-46CC-BE40-823DC2A4A6CE}" presName="parentText" presStyleLbl="node1" presStyleIdx="0" presStyleCnt="2">
        <dgm:presLayoutVars>
          <dgm:chMax val="0"/>
          <dgm:bulletEnabled val="1"/>
        </dgm:presLayoutVars>
      </dgm:prSet>
      <dgm:spPr/>
      <dgm:t>
        <a:bodyPr/>
        <a:lstStyle/>
        <a:p>
          <a:endParaRPr lang="en-US"/>
        </a:p>
      </dgm:t>
    </dgm:pt>
    <dgm:pt modelId="{D0A84DF9-8284-E24A-9751-33BE5E1B4BF3}" type="pres">
      <dgm:prSet presAssocID="{F6D8D6B9-70D0-46CC-BE40-823DC2A4A6CE}" presName="childText" presStyleLbl="revTx" presStyleIdx="0" presStyleCnt="1">
        <dgm:presLayoutVars>
          <dgm:bulletEnabled val="1"/>
        </dgm:presLayoutVars>
      </dgm:prSet>
      <dgm:spPr/>
      <dgm:t>
        <a:bodyPr/>
        <a:lstStyle/>
        <a:p>
          <a:endParaRPr lang="en-US"/>
        </a:p>
      </dgm:t>
    </dgm:pt>
    <dgm:pt modelId="{FDD8ED69-E32C-7F45-8C69-8997D2ACD40F}" type="pres">
      <dgm:prSet presAssocID="{837EC500-9689-4DF6-9E0C-149CC427F098}" presName="parentText" presStyleLbl="node1" presStyleIdx="1" presStyleCnt="2">
        <dgm:presLayoutVars>
          <dgm:chMax val="0"/>
          <dgm:bulletEnabled val="1"/>
        </dgm:presLayoutVars>
      </dgm:prSet>
      <dgm:spPr/>
      <dgm:t>
        <a:bodyPr/>
        <a:lstStyle/>
        <a:p>
          <a:endParaRPr lang="en-US"/>
        </a:p>
      </dgm:t>
    </dgm:pt>
  </dgm:ptLst>
  <dgm:cxnLst>
    <dgm:cxn modelId="{3AC12823-F201-41E6-85FE-4DC0DB880F9F}" srcId="{F6D8D6B9-70D0-46CC-BE40-823DC2A4A6CE}" destId="{B69A81DF-FA2F-4442-93FD-F513D374D3A2}" srcOrd="0" destOrd="0" parTransId="{30F74886-79D2-40BB-80E1-AD12F7AF8A7C}" sibTransId="{59CA7231-52BE-4C1A-A8D9-677FD1E0CF2D}"/>
    <dgm:cxn modelId="{73E44B15-122C-4CAD-B911-41C4746B68F5}" srcId="{E51EF78E-05C9-449F-A9E1-B51F2E1FE3BE}" destId="{F6D8D6B9-70D0-46CC-BE40-823DC2A4A6CE}" srcOrd="0" destOrd="0" parTransId="{DF3951DA-1B6F-4579-9910-AB1E30AEFD6F}" sibTransId="{10E4B352-7A8D-4715-826E-C15F4DCA0AEC}"/>
    <dgm:cxn modelId="{CE356388-5277-B843-A2B4-23D3F03B9427}" type="presOf" srcId="{B69A81DF-FA2F-4442-93FD-F513D374D3A2}" destId="{D0A84DF9-8284-E24A-9751-33BE5E1B4BF3}" srcOrd="0" destOrd="0" presId="urn:microsoft.com/office/officeart/2005/8/layout/vList2"/>
    <dgm:cxn modelId="{DE773249-6663-476D-80BC-20A50C30B428}" srcId="{E51EF78E-05C9-449F-A9E1-B51F2E1FE3BE}" destId="{837EC500-9689-4DF6-9E0C-149CC427F098}" srcOrd="1" destOrd="0" parTransId="{5E70BD2E-59F8-45D9-AD3A-A856ABC6BA1A}" sibTransId="{5E854852-D1EB-4262-8EC8-295C34FEA70D}"/>
    <dgm:cxn modelId="{7612A462-A23B-DB4B-B1F3-B595E552C264}" type="presOf" srcId="{837EC500-9689-4DF6-9E0C-149CC427F098}" destId="{FDD8ED69-E32C-7F45-8C69-8997D2ACD40F}" srcOrd="0" destOrd="0" presId="urn:microsoft.com/office/officeart/2005/8/layout/vList2"/>
    <dgm:cxn modelId="{B5D17828-E78F-0948-B0EA-7691DE548CE6}" type="presOf" srcId="{F6D8D6B9-70D0-46CC-BE40-823DC2A4A6CE}" destId="{00DFC3D2-F6B7-2045-B88A-98996B0680F3}" srcOrd="0" destOrd="0" presId="urn:microsoft.com/office/officeart/2005/8/layout/vList2"/>
    <dgm:cxn modelId="{BA4DBDDB-B844-874A-9EA0-F5AA16D60E4E}" type="presOf" srcId="{E51EF78E-05C9-449F-A9E1-B51F2E1FE3BE}" destId="{5ADCCCB7-AAC6-054C-8E38-23D709670EDE}" srcOrd="0" destOrd="0" presId="urn:microsoft.com/office/officeart/2005/8/layout/vList2"/>
    <dgm:cxn modelId="{16986BAA-DB1A-1D43-B87F-89BC7483825F}" type="presParOf" srcId="{5ADCCCB7-AAC6-054C-8E38-23D709670EDE}" destId="{00DFC3D2-F6B7-2045-B88A-98996B0680F3}" srcOrd="0" destOrd="0" presId="urn:microsoft.com/office/officeart/2005/8/layout/vList2"/>
    <dgm:cxn modelId="{7B479692-9B1B-AD49-8508-FC03205E684C}" type="presParOf" srcId="{5ADCCCB7-AAC6-054C-8E38-23D709670EDE}" destId="{D0A84DF9-8284-E24A-9751-33BE5E1B4BF3}" srcOrd="1" destOrd="0" presId="urn:microsoft.com/office/officeart/2005/8/layout/vList2"/>
    <dgm:cxn modelId="{73355F01-0C71-6E43-91FE-B7DF15DCDCB3}" type="presParOf" srcId="{5ADCCCB7-AAC6-054C-8E38-23D709670EDE}" destId="{FDD8ED69-E32C-7F45-8C69-8997D2ACD40F}"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5B55892-035F-433A-95A6-0D570CEAAAB5}" type="doc">
      <dgm:prSet loTypeId="urn:microsoft.com/office/officeart/2016/7/layout/LinearBlockProcessNumbered" loCatId="process" qsTypeId="urn:microsoft.com/office/officeart/2005/8/quickstyle/simple1" qsCatId="simple" csTypeId="urn:microsoft.com/office/officeart/2005/8/colors/colorful1" csCatId="colorful" phldr="1"/>
      <dgm:spPr/>
      <dgm:t>
        <a:bodyPr/>
        <a:lstStyle/>
        <a:p>
          <a:endParaRPr lang="en-US"/>
        </a:p>
      </dgm:t>
    </dgm:pt>
    <dgm:pt modelId="{A990248B-FE10-43DE-AF11-45857AA7FEB4}">
      <dgm:prSet/>
      <dgm:spPr/>
      <dgm:t>
        <a:bodyPr/>
        <a:lstStyle/>
        <a:p>
          <a:r>
            <a:rPr lang="en-US" dirty="0"/>
            <a:t>Discuss your list with your advisor, mentor or Director of Clinical Training </a:t>
          </a:r>
          <a:r>
            <a:rPr lang="en-US"/>
            <a:t>and others </a:t>
          </a:r>
          <a:r>
            <a:rPr lang="en-US" dirty="0"/>
            <a:t>who care about you</a:t>
          </a:r>
        </a:p>
      </dgm:t>
    </dgm:pt>
    <dgm:pt modelId="{6C9C5F12-00D3-462A-8F4F-724FE814DA0C}" type="parTrans" cxnId="{86839DBC-03BD-4E4F-8D40-8A5B2EA4CAE8}">
      <dgm:prSet/>
      <dgm:spPr/>
      <dgm:t>
        <a:bodyPr/>
        <a:lstStyle/>
        <a:p>
          <a:endParaRPr lang="en-US"/>
        </a:p>
      </dgm:t>
    </dgm:pt>
    <dgm:pt modelId="{299FC452-C37C-44C6-A538-89B6CBD36EDF}" type="sibTrans" cxnId="{86839DBC-03BD-4E4F-8D40-8A5B2EA4CAE8}">
      <dgm:prSet phldrT="01" phldr="0"/>
      <dgm:spPr/>
      <dgm:t>
        <a:bodyPr/>
        <a:lstStyle/>
        <a:p>
          <a:r>
            <a:rPr lang="en-US"/>
            <a:t>01</a:t>
          </a:r>
        </a:p>
      </dgm:t>
    </dgm:pt>
    <dgm:pt modelId="{F23877A2-956C-4745-85DD-F108ADB14988}">
      <dgm:prSet/>
      <dgm:spPr/>
      <dgm:t>
        <a:bodyPr/>
        <a:lstStyle/>
        <a:p>
          <a:r>
            <a:rPr lang="en-US"/>
            <a:t>Talk with others who have interviewed or interned at the site for their perspective</a:t>
          </a:r>
        </a:p>
      </dgm:t>
    </dgm:pt>
    <dgm:pt modelId="{109D71D8-B128-42B8-91B9-F0FE131DE04E}" type="parTrans" cxnId="{231972A1-0AD2-4A70-AF45-4CF83E87EC5B}">
      <dgm:prSet/>
      <dgm:spPr/>
      <dgm:t>
        <a:bodyPr/>
        <a:lstStyle/>
        <a:p>
          <a:endParaRPr lang="en-US"/>
        </a:p>
      </dgm:t>
    </dgm:pt>
    <dgm:pt modelId="{25EF5619-837E-43B7-B158-07E7D1E4B342}" type="sibTrans" cxnId="{231972A1-0AD2-4A70-AF45-4CF83E87EC5B}">
      <dgm:prSet phldrT="02" phldr="0"/>
      <dgm:spPr/>
      <dgm:t>
        <a:bodyPr/>
        <a:lstStyle/>
        <a:p>
          <a:r>
            <a:rPr lang="en-US"/>
            <a:t>02</a:t>
          </a:r>
        </a:p>
      </dgm:t>
    </dgm:pt>
    <dgm:pt modelId="{70884FC8-BA67-466F-808B-B8E510A59469}">
      <dgm:prSet/>
      <dgm:spPr/>
      <dgm:t>
        <a:bodyPr/>
        <a:lstStyle/>
        <a:p>
          <a:r>
            <a:rPr lang="en-US" dirty="0"/>
            <a:t>Attend internship discussion groups, get information at conferences</a:t>
          </a:r>
        </a:p>
      </dgm:t>
    </dgm:pt>
    <dgm:pt modelId="{D3845B9B-246A-4663-AD64-1E17B72FB64A}" type="parTrans" cxnId="{F4994C4E-D642-4240-A0FC-3C7189F24632}">
      <dgm:prSet/>
      <dgm:spPr/>
      <dgm:t>
        <a:bodyPr/>
        <a:lstStyle/>
        <a:p>
          <a:endParaRPr lang="en-US"/>
        </a:p>
      </dgm:t>
    </dgm:pt>
    <dgm:pt modelId="{5B162DB3-4F4D-4453-97E0-2B7753C970E7}" type="sibTrans" cxnId="{F4994C4E-D642-4240-A0FC-3C7189F24632}">
      <dgm:prSet phldrT="03" phldr="0"/>
      <dgm:spPr/>
      <dgm:t>
        <a:bodyPr/>
        <a:lstStyle/>
        <a:p>
          <a:r>
            <a:rPr lang="en-US"/>
            <a:t>03</a:t>
          </a:r>
        </a:p>
      </dgm:t>
    </dgm:pt>
    <dgm:pt modelId="{690CD3FC-7DE3-45D7-BC9F-DF48F74A5DCD}">
      <dgm:prSet/>
      <dgm:spPr/>
      <dgm:t>
        <a:bodyPr/>
        <a:lstStyle/>
        <a:p>
          <a:r>
            <a:rPr lang="en-US" dirty="0"/>
            <a:t>Seek honest feedback from trusted people who care about you  </a:t>
          </a:r>
        </a:p>
      </dgm:t>
    </dgm:pt>
    <dgm:pt modelId="{5E7B0D92-EE42-4F58-8766-F54103C99B1A}" type="parTrans" cxnId="{2A35A4ED-FA6D-4CB2-8DA4-5510D1B2F1BB}">
      <dgm:prSet/>
      <dgm:spPr/>
      <dgm:t>
        <a:bodyPr/>
        <a:lstStyle/>
        <a:p>
          <a:endParaRPr lang="en-US"/>
        </a:p>
      </dgm:t>
    </dgm:pt>
    <dgm:pt modelId="{9DAB763A-6406-444C-BF7D-969076E9863D}" type="sibTrans" cxnId="{2A35A4ED-FA6D-4CB2-8DA4-5510D1B2F1BB}">
      <dgm:prSet phldrT="04" phldr="0"/>
      <dgm:spPr/>
      <dgm:t>
        <a:bodyPr/>
        <a:lstStyle/>
        <a:p>
          <a:r>
            <a:rPr lang="en-US"/>
            <a:t>04</a:t>
          </a:r>
        </a:p>
      </dgm:t>
    </dgm:pt>
    <dgm:pt modelId="{017D9FCF-7BE3-2D4C-94D4-7871E1D23A6D}" type="pres">
      <dgm:prSet presAssocID="{65B55892-035F-433A-95A6-0D570CEAAAB5}" presName="Name0" presStyleCnt="0">
        <dgm:presLayoutVars>
          <dgm:animLvl val="lvl"/>
          <dgm:resizeHandles val="exact"/>
        </dgm:presLayoutVars>
      </dgm:prSet>
      <dgm:spPr/>
      <dgm:t>
        <a:bodyPr/>
        <a:lstStyle/>
        <a:p>
          <a:endParaRPr lang="en-US"/>
        </a:p>
      </dgm:t>
    </dgm:pt>
    <dgm:pt modelId="{602E0FD2-759B-504E-BE2A-2BAE72C6A24C}" type="pres">
      <dgm:prSet presAssocID="{A990248B-FE10-43DE-AF11-45857AA7FEB4}" presName="compositeNode" presStyleCnt="0">
        <dgm:presLayoutVars>
          <dgm:bulletEnabled val="1"/>
        </dgm:presLayoutVars>
      </dgm:prSet>
      <dgm:spPr/>
    </dgm:pt>
    <dgm:pt modelId="{EEFBA046-E982-8940-A50D-0B1C4AFA7DF8}" type="pres">
      <dgm:prSet presAssocID="{A990248B-FE10-43DE-AF11-45857AA7FEB4}" presName="bgRect" presStyleLbl="alignNode1" presStyleIdx="0" presStyleCnt="4"/>
      <dgm:spPr/>
      <dgm:t>
        <a:bodyPr/>
        <a:lstStyle/>
        <a:p>
          <a:endParaRPr lang="en-US"/>
        </a:p>
      </dgm:t>
    </dgm:pt>
    <dgm:pt modelId="{4256B771-B203-D74B-BDEB-6FEECAA45D7D}" type="pres">
      <dgm:prSet presAssocID="{299FC452-C37C-44C6-A538-89B6CBD36EDF}" presName="sibTransNodeRect" presStyleLbl="alignNode1" presStyleIdx="0" presStyleCnt="4">
        <dgm:presLayoutVars>
          <dgm:chMax val="0"/>
          <dgm:bulletEnabled val="1"/>
        </dgm:presLayoutVars>
      </dgm:prSet>
      <dgm:spPr/>
      <dgm:t>
        <a:bodyPr/>
        <a:lstStyle/>
        <a:p>
          <a:endParaRPr lang="en-US"/>
        </a:p>
      </dgm:t>
    </dgm:pt>
    <dgm:pt modelId="{2F22D919-F00B-8741-9057-86C50150EB48}" type="pres">
      <dgm:prSet presAssocID="{A990248B-FE10-43DE-AF11-45857AA7FEB4}" presName="nodeRect" presStyleLbl="alignNode1" presStyleIdx="0" presStyleCnt="4">
        <dgm:presLayoutVars>
          <dgm:bulletEnabled val="1"/>
        </dgm:presLayoutVars>
      </dgm:prSet>
      <dgm:spPr/>
      <dgm:t>
        <a:bodyPr/>
        <a:lstStyle/>
        <a:p>
          <a:endParaRPr lang="en-US"/>
        </a:p>
      </dgm:t>
    </dgm:pt>
    <dgm:pt modelId="{FAC83224-343B-564F-AE48-B46697CF76C7}" type="pres">
      <dgm:prSet presAssocID="{299FC452-C37C-44C6-A538-89B6CBD36EDF}" presName="sibTrans" presStyleCnt="0"/>
      <dgm:spPr/>
    </dgm:pt>
    <dgm:pt modelId="{114B8E61-81A8-674E-ACFE-6962D62380D6}" type="pres">
      <dgm:prSet presAssocID="{F23877A2-956C-4745-85DD-F108ADB14988}" presName="compositeNode" presStyleCnt="0">
        <dgm:presLayoutVars>
          <dgm:bulletEnabled val="1"/>
        </dgm:presLayoutVars>
      </dgm:prSet>
      <dgm:spPr/>
    </dgm:pt>
    <dgm:pt modelId="{757951D2-4DD3-7E4B-9D61-D8A039D30CA4}" type="pres">
      <dgm:prSet presAssocID="{F23877A2-956C-4745-85DD-F108ADB14988}" presName="bgRect" presStyleLbl="alignNode1" presStyleIdx="1" presStyleCnt="4"/>
      <dgm:spPr/>
      <dgm:t>
        <a:bodyPr/>
        <a:lstStyle/>
        <a:p>
          <a:endParaRPr lang="en-US"/>
        </a:p>
      </dgm:t>
    </dgm:pt>
    <dgm:pt modelId="{EE8AAE7B-0A3C-5E46-AF02-C48B557CC467}" type="pres">
      <dgm:prSet presAssocID="{25EF5619-837E-43B7-B158-07E7D1E4B342}" presName="sibTransNodeRect" presStyleLbl="alignNode1" presStyleIdx="1" presStyleCnt="4">
        <dgm:presLayoutVars>
          <dgm:chMax val="0"/>
          <dgm:bulletEnabled val="1"/>
        </dgm:presLayoutVars>
      </dgm:prSet>
      <dgm:spPr/>
      <dgm:t>
        <a:bodyPr/>
        <a:lstStyle/>
        <a:p>
          <a:endParaRPr lang="en-US"/>
        </a:p>
      </dgm:t>
    </dgm:pt>
    <dgm:pt modelId="{B7DC15AD-FFAD-CF4A-8076-CD5DA5E78592}" type="pres">
      <dgm:prSet presAssocID="{F23877A2-956C-4745-85DD-F108ADB14988}" presName="nodeRect" presStyleLbl="alignNode1" presStyleIdx="1" presStyleCnt="4">
        <dgm:presLayoutVars>
          <dgm:bulletEnabled val="1"/>
        </dgm:presLayoutVars>
      </dgm:prSet>
      <dgm:spPr/>
      <dgm:t>
        <a:bodyPr/>
        <a:lstStyle/>
        <a:p>
          <a:endParaRPr lang="en-US"/>
        </a:p>
      </dgm:t>
    </dgm:pt>
    <dgm:pt modelId="{34B85A49-5E55-AE49-B622-6094A6AF716B}" type="pres">
      <dgm:prSet presAssocID="{25EF5619-837E-43B7-B158-07E7D1E4B342}" presName="sibTrans" presStyleCnt="0"/>
      <dgm:spPr/>
    </dgm:pt>
    <dgm:pt modelId="{52DC0785-A53A-8F47-A110-E43184AF3BEE}" type="pres">
      <dgm:prSet presAssocID="{70884FC8-BA67-466F-808B-B8E510A59469}" presName="compositeNode" presStyleCnt="0">
        <dgm:presLayoutVars>
          <dgm:bulletEnabled val="1"/>
        </dgm:presLayoutVars>
      </dgm:prSet>
      <dgm:spPr/>
    </dgm:pt>
    <dgm:pt modelId="{ABBC6B54-B600-4C4F-9DDF-1AEE70903918}" type="pres">
      <dgm:prSet presAssocID="{70884FC8-BA67-466F-808B-B8E510A59469}" presName="bgRect" presStyleLbl="alignNode1" presStyleIdx="2" presStyleCnt="4"/>
      <dgm:spPr/>
      <dgm:t>
        <a:bodyPr/>
        <a:lstStyle/>
        <a:p>
          <a:endParaRPr lang="en-US"/>
        </a:p>
      </dgm:t>
    </dgm:pt>
    <dgm:pt modelId="{C4E5F0CF-FF06-974E-BD1D-A7108CEF4D6A}" type="pres">
      <dgm:prSet presAssocID="{5B162DB3-4F4D-4453-97E0-2B7753C970E7}" presName="sibTransNodeRect" presStyleLbl="alignNode1" presStyleIdx="2" presStyleCnt="4">
        <dgm:presLayoutVars>
          <dgm:chMax val="0"/>
          <dgm:bulletEnabled val="1"/>
        </dgm:presLayoutVars>
      </dgm:prSet>
      <dgm:spPr/>
      <dgm:t>
        <a:bodyPr/>
        <a:lstStyle/>
        <a:p>
          <a:endParaRPr lang="en-US"/>
        </a:p>
      </dgm:t>
    </dgm:pt>
    <dgm:pt modelId="{BD4040DC-3CD1-A34F-A697-BA1FA318D8AC}" type="pres">
      <dgm:prSet presAssocID="{70884FC8-BA67-466F-808B-B8E510A59469}" presName="nodeRect" presStyleLbl="alignNode1" presStyleIdx="2" presStyleCnt="4">
        <dgm:presLayoutVars>
          <dgm:bulletEnabled val="1"/>
        </dgm:presLayoutVars>
      </dgm:prSet>
      <dgm:spPr/>
      <dgm:t>
        <a:bodyPr/>
        <a:lstStyle/>
        <a:p>
          <a:endParaRPr lang="en-US"/>
        </a:p>
      </dgm:t>
    </dgm:pt>
    <dgm:pt modelId="{54485FD1-EE4E-244E-A04F-3A01362A7A7E}" type="pres">
      <dgm:prSet presAssocID="{5B162DB3-4F4D-4453-97E0-2B7753C970E7}" presName="sibTrans" presStyleCnt="0"/>
      <dgm:spPr/>
    </dgm:pt>
    <dgm:pt modelId="{CF6B0628-2BC9-8E4F-9475-F6E48A568601}" type="pres">
      <dgm:prSet presAssocID="{690CD3FC-7DE3-45D7-BC9F-DF48F74A5DCD}" presName="compositeNode" presStyleCnt="0">
        <dgm:presLayoutVars>
          <dgm:bulletEnabled val="1"/>
        </dgm:presLayoutVars>
      </dgm:prSet>
      <dgm:spPr/>
    </dgm:pt>
    <dgm:pt modelId="{4DD24F88-E680-BF4D-A5A0-7E1227C6700E}" type="pres">
      <dgm:prSet presAssocID="{690CD3FC-7DE3-45D7-BC9F-DF48F74A5DCD}" presName="bgRect" presStyleLbl="alignNode1" presStyleIdx="3" presStyleCnt="4"/>
      <dgm:spPr/>
      <dgm:t>
        <a:bodyPr/>
        <a:lstStyle/>
        <a:p>
          <a:endParaRPr lang="en-US"/>
        </a:p>
      </dgm:t>
    </dgm:pt>
    <dgm:pt modelId="{0A92C1A3-090B-584A-862C-1A376FC04B04}" type="pres">
      <dgm:prSet presAssocID="{9DAB763A-6406-444C-BF7D-969076E9863D}" presName="sibTransNodeRect" presStyleLbl="alignNode1" presStyleIdx="3" presStyleCnt="4">
        <dgm:presLayoutVars>
          <dgm:chMax val="0"/>
          <dgm:bulletEnabled val="1"/>
        </dgm:presLayoutVars>
      </dgm:prSet>
      <dgm:spPr/>
      <dgm:t>
        <a:bodyPr/>
        <a:lstStyle/>
        <a:p>
          <a:endParaRPr lang="en-US"/>
        </a:p>
      </dgm:t>
    </dgm:pt>
    <dgm:pt modelId="{673991D9-0FF6-5C48-B131-856B597B1B0C}" type="pres">
      <dgm:prSet presAssocID="{690CD3FC-7DE3-45D7-BC9F-DF48F74A5DCD}" presName="nodeRect" presStyleLbl="alignNode1" presStyleIdx="3" presStyleCnt="4">
        <dgm:presLayoutVars>
          <dgm:bulletEnabled val="1"/>
        </dgm:presLayoutVars>
      </dgm:prSet>
      <dgm:spPr/>
      <dgm:t>
        <a:bodyPr/>
        <a:lstStyle/>
        <a:p>
          <a:endParaRPr lang="en-US"/>
        </a:p>
      </dgm:t>
    </dgm:pt>
  </dgm:ptLst>
  <dgm:cxnLst>
    <dgm:cxn modelId="{387BC9B7-7289-D549-9709-67EDF01DC915}" type="presOf" srcId="{70884FC8-BA67-466F-808B-B8E510A59469}" destId="{ABBC6B54-B600-4C4F-9DDF-1AEE70903918}" srcOrd="0" destOrd="0" presId="urn:microsoft.com/office/officeart/2016/7/layout/LinearBlockProcessNumbered"/>
    <dgm:cxn modelId="{0BDD66D1-5947-2043-90C5-93D34C570B02}" type="presOf" srcId="{299FC452-C37C-44C6-A538-89B6CBD36EDF}" destId="{4256B771-B203-D74B-BDEB-6FEECAA45D7D}" srcOrd="0" destOrd="0" presId="urn:microsoft.com/office/officeart/2016/7/layout/LinearBlockProcessNumbered"/>
    <dgm:cxn modelId="{A8C11BF2-5234-594B-9A9A-71F897928D60}" type="presOf" srcId="{A990248B-FE10-43DE-AF11-45857AA7FEB4}" destId="{EEFBA046-E982-8940-A50D-0B1C4AFA7DF8}" srcOrd="0" destOrd="0" presId="urn:microsoft.com/office/officeart/2016/7/layout/LinearBlockProcessNumbered"/>
    <dgm:cxn modelId="{F4994C4E-D642-4240-A0FC-3C7189F24632}" srcId="{65B55892-035F-433A-95A6-0D570CEAAAB5}" destId="{70884FC8-BA67-466F-808B-B8E510A59469}" srcOrd="2" destOrd="0" parTransId="{D3845B9B-246A-4663-AD64-1E17B72FB64A}" sibTransId="{5B162DB3-4F4D-4453-97E0-2B7753C970E7}"/>
    <dgm:cxn modelId="{231972A1-0AD2-4A70-AF45-4CF83E87EC5B}" srcId="{65B55892-035F-433A-95A6-0D570CEAAAB5}" destId="{F23877A2-956C-4745-85DD-F108ADB14988}" srcOrd="1" destOrd="0" parTransId="{109D71D8-B128-42B8-91B9-F0FE131DE04E}" sibTransId="{25EF5619-837E-43B7-B158-07E7D1E4B342}"/>
    <dgm:cxn modelId="{2ED3B65B-3A30-A746-9830-D1B28152F62D}" type="presOf" srcId="{25EF5619-837E-43B7-B158-07E7D1E4B342}" destId="{EE8AAE7B-0A3C-5E46-AF02-C48B557CC467}" srcOrd="0" destOrd="0" presId="urn:microsoft.com/office/officeart/2016/7/layout/LinearBlockProcessNumbered"/>
    <dgm:cxn modelId="{B53CBC81-59CB-C248-ABF7-2CABABD93D4A}" type="presOf" srcId="{5B162DB3-4F4D-4453-97E0-2B7753C970E7}" destId="{C4E5F0CF-FF06-974E-BD1D-A7108CEF4D6A}" srcOrd="0" destOrd="0" presId="urn:microsoft.com/office/officeart/2016/7/layout/LinearBlockProcessNumbered"/>
    <dgm:cxn modelId="{6E3C3F24-1BF5-C744-A72A-91834498FFD5}" type="presOf" srcId="{70884FC8-BA67-466F-808B-B8E510A59469}" destId="{BD4040DC-3CD1-A34F-A697-BA1FA318D8AC}" srcOrd="1" destOrd="0" presId="urn:microsoft.com/office/officeart/2016/7/layout/LinearBlockProcessNumbered"/>
    <dgm:cxn modelId="{511F1182-54FC-D34D-BCE5-C187AE1059C9}" type="presOf" srcId="{F23877A2-956C-4745-85DD-F108ADB14988}" destId="{B7DC15AD-FFAD-CF4A-8076-CD5DA5E78592}" srcOrd="1" destOrd="0" presId="urn:microsoft.com/office/officeart/2016/7/layout/LinearBlockProcessNumbered"/>
    <dgm:cxn modelId="{520A0A72-0067-3646-B288-661ADA939BF5}" type="presOf" srcId="{A990248B-FE10-43DE-AF11-45857AA7FEB4}" destId="{2F22D919-F00B-8741-9057-86C50150EB48}" srcOrd="1" destOrd="0" presId="urn:microsoft.com/office/officeart/2016/7/layout/LinearBlockProcessNumbered"/>
    <dgm:cxn modelId="{85E872A0-AC27-3D4D-A0CB-89FD528E965C}" type="presOf" srcId="{F23877A2-956C-4745-85DD-F108ADB14988}" destId="{757951D2-4DD3-7E4B-9D61-D8A039D30CA4}" srcOrd="0" destOrd="0" presId="urn:microsoft.com/office/officeart/2016/7/layout/LinearBlockProcessNumbered"/>
    <dgm:cxn modelId="{FEB8D6F9-07DC-E94A-BD58-69C245761B90}" type="presOf" srcId="{9DAB763A-6406-444C-BF7D-969076E9863D}" destId="{0A92C1A3-090B-584A-862C-1A376FC04B04}" srcOrd="0" destOrd="0" presId="urn:microsoft.com/office/officeart/2016/7/layout/LinearBlockProcessNumbered"/>
    <dgm:cxn modelId="{6B0B6324-45E9-BB4D-8462-DC84FB0957B2}" type="presOf" srcId="{65B55892-035F-433A-95A6-0D570CEAAAB5}" destId="{017D9FCF-7BE3-2D4C-94D4-7871E1D23A6D}" srcOrd="0" destOrd="0" presId="urn:microsoft.com/office/officeart/2016/7/layout/LinearBlockProcessNumbered"/>
    <dgm:cxn modelId="{2A35A4ED-FA6D-4CB2-8DA4-5510D1B2F1BB}" srcId="{65B55892-035F-433A-95A6-0D570CEAAAB5}" destId="{690CD3FC-7DE3-45D7-BC9F-DF48F74A5DCD}" srcOrd="3" destOrd="0" parTransId="{5E7B0D92-EE42-4F58-8766-F54103C99B1A}" sibTransId="{9DAB763A-6406-444C-BF7D-969076E9863D}"/>
    <dgm:cxn modelId="{6E7B7A25-09BC-9745-8D80-D11DFA1B10E1}" type="presOf" srcId="{690CD3FC-7DE3-45D7-BC9F-DF48F74A5DCD}" destId="{4DD24F88-E680-BF4D-A5A0-7E1227C6700E}" srcOrd="0" destOrd="0" presId="urn:microsoft.com/office/officeart/2016/7/layout/LinearBlockProcessNumbered"/>
    <dgm:cxn modelId="{5CF33008-DBCC-6C4C-89D6-46D7EE9FDAC6}" type="presOf" srcId="{690CD3FC-7DE3-45D7-BC9F-DF48F74A5DCD}" destId="{673991D9-0FF6-5C48-B131-856B597B1B0C}" srcOrd="1" destOrd="0" presId="urn:microsoft.com/office/officeart/2016/7/layout/LinearBlockProcessNumbered"/>
    <dgm:cxn modelId="{86839DBC-03BD-4E4F-8D40-8A5B2EA4CAE8}" srcId="{65B55892-035F-433A-95A6-0D570CEAAAB5}" destId="{A990248B-FE10-43DE-AF11-45857AA7FEB4}" srcOrd="0" destOrd="0" parTransId="{6C9C5F12-00D3-462A-8F4F-724FE814DA0C}" sibTransId="{299FC452-C37C-44C6-A538-89B6CBD36EDF}"/>
    <dgm:cxn modelId="{338FF8A6-1663-0149-98CB-772B2CD05EDE}" type="presParOf" srcId="{017D9FCF-7BE3-2D4C-94D4-7871E1D23A6D}" destId="{602E0FD2-759B-504E-BE2A-2BAE72C6A24C}" srcOrd="0" destOrd="0" presId="urn:microsoft.com/office/officeart/2016/7/layout/LinearBlockProcessNumbered"/>
    <dgm:cxn modelId="{1C26803A-2577-F94B-9F7D-2FB772269DA4}" type="presParOf" srcId="{602E0FD2-759B-504E-BE2A-2BAE72C6A24C}" destId="{EEFBA046-E982-8940-A50D-0B1C4AFA7DF8}" srcOrd="0" destOrd="0" presId="urn:microsoft.com/office/officeart/2016/7/layout/LinearBlockProcessNumbered"/>
    <dgm:cxn modelId="{22885928-83E3-1143-8008-9A5A98201017}" type="presParOf" srcId="{602E0FD2-759B-504E-BE2A-2BAE72C6A24C}" destId="{4256B771-B203-D74B-BDEB-6FEECAA45D7D}" srcOrd="1" destOrd="0" presId="urn:microsoft.com/office/officeart/2016/7/layout/LinearBlockProcessNumbered"/>
    <dgm:cxn modelId="{3A14F0C5-72DD-F74F-B8A5-3546159B91F1}" type="presParOf" srcId="{602E0FD2-759B-504E-BE2A-2BAE72C6A24C}" destId="{2F22D919-F00B-8741-9057-86C50150EB48}" srcOrd="2" destOrd="0" presId="urn:microsoft.com/office/officeart/2016/7/layout/LinearBlockProcessNumbered"/>
    <dgm:cxn modelId="{D5DD97E4-41F2-AF4F-9315-998C4DF70444}" type="presParOf" srcId="{017D9FCF-7BE3-2D4C-94D4-7871E1D23A6D}" destId="{FAC83224-343B-564F-AE48-B46697CF76C7}" srcOrd="1" destOrd="0" presId="urn:microsoft.com/office/officeart/2016/7/layout/LinearBlockProcessNumbered"/>
    <dgm:cxn modelId="{50D708AD-650F-174C-B0D5-DB476D44813B}" type="presParOf" srcId="{017D9FCF-7BE3-2D4C-94D4-7871E1D23A6D}" destId="{114B8E61-81A8-674E-ACFE-6962D62380D6}" srcOrd="2" destOrd="0" presId="urn:microsoft.com/office/officeart/2016/7/layout/LinearBlockProcessNumbered"/>
    <dgm:cxn modelId="{10BE88D8-D681-5440-926E-F112783B2428}" type="presParOf" srcId="{114B8E61-81A8-674E-ACFE-6962D62380D6}" destId="{757951D2-4DD3-7E4B-9D61-D8A039D30CA4}" srcOrd="0" destOrd="0" presId="urn:microsoft.com/office/officeart/2016/7/layout/LinearBlockProcessNumbered"/>
    <dgm:cxn modelId="{541D1B4E-8E89-F144-9E6E-5865A746F381}" type="presParOf" srcId="{114B8E61-81A8-674E-ACFE-6962D62380D6}" destId="{EE8AAE7B-0A3C-5E46-AF02-C48B557CC467}" srcOrd="1" destOrd="0" presId="urn:microsoft.com/office/officeart/2016/7/layout/LinearBlockProcessNumbered"/>
    <dgm:cxn modelId="{3985D6F3-16EB-7C40-B817-319636439492}" type="presParOf" srcId="{114B8E61-81A8-674E-ACFE-6962D62380D6}" destId="{B7DC15AD-FFAD-CF4A-8076-CD5DA5E78592}" srcOrd="2" destOrd="0" presId="urn:microsoft.com/office/officeart/2016/7/layout/LinearBlockProcessNumbered"/>
    <dgm:cxn modelId="{E80CD875-F2CA-8245-A1A8-EB68284091D0}" type="presParOf" srcId="{017D9FCF-7BE3-2D4C-94D4-7871E1D23A6D}" destId="{34B85A49-5E55-AE49-B622-6094A6AF716B}" srcOrd="3" destOrd="0" presId="urn:microsoft.com/office/officeart/2016/7/layout/LinearBlockProcessNumbered"/>
    <dgm:cxn modelId="{11528E11-73D8-1543-AD12-D00ED670E421}" type="presParOf" srcId="{017D9FCF-7BE3-2D4C-94D4-7871E1D23A6D}" destId="{52DC0785-A53A-8F47-A110-E43184AF3BEE}" srcOrd="4" destOrd="0" presId="urn:microsoft.com/office/officeart/2016/7/layout/LinearBlockProcessNumbered"/>
    <dgm:cxn modelId="{7CCB16B4-0E27-654E-9BFF-51180727994B}" type="presParOf" srcId="{52DC0785-A53A-8F47-A110-E43184AF3BEE}" destId="{ABBC6B54-B600-4C4F-9DDF-1AEE70903918}" srcOrd="0" destOrd="0" presId="urn:microsoft.com/office/officeart/2016/7/layout/LinearBlockProcessNumbered"/>
    <dgm:cxn modelId="{A08FFBB8-C960-144F-9117-1778F7E2B794}" type="presParOf" srcId="{52DC0785-A53A-8F47-A110-E43184AF3BEE}" destId="{C4E5F0CF-FF06-974E-BD1D-A7108CEF4D6A}" srcOrd="1" destOrd="0" presId="urn:microsoft.com/office/officeart/2016/7/layout/LinearBlockProcessNumbered"/>
    <dgm:cxn modelId="{7A9086BD-B052-6B44-AB25-5513C5FF03CC}" type="presParOf" srcId="{52DC0785-A53A-8F47-A110-E43184AF3BEE}" destId="{BD4040DC-3CD1-A34F-A697-BA1FA318D8AC}" srcOrd="2" destOrd="0" presId="urn:microsoft.com/office/officeart/2016/7/layout/LinearBlockProcessNumbered"/>
    <dgm:cxn modelId="{EAEC940D-89BE-2946-AE08-895A87407C66}" type="presParOf" srcId="{017D9FCF-7BE3-2D4C-94D4-7871E1D23A6D}" destId="{54485FD1-EE4E-244E-A04F-3A01362A7A7E}" srcOrd="5" destOrd="0" presId="urn:microsoft.com/office/officeart/2016/7/layout/LinearBlockProcessNumbered"/>
    <dgm:cxn modelId="{2B1C5545-64DE-9B4D-B18E-E72B4195C648}" type="presParOf" srcId="{017D9FCF-7BE3-2D4C-94D4-7871E1D23A6D}" destId="{CF6B0628-2BC9-8E4F-9475-F6E48A568601}" srcOrd="6" destOrd="0" presId="urn:microsoft.com/office/officeart/2016/7/layout/LinearBlockProcessNumbered"/>
    <dgm:cxn modelId="{690E9E96-B5D7-3846-9E19-74FB6A397D56}" type="presParOf" srcId="{CF6B0628-2BC9-8E4F-9475-F6E48A568601}" destId="{4DD24F88-E680-BF4D-A5A0-7E1227C6700E}" srcOrd="0" destOrd="0" presId="urn:microsoft.com/office/officeart/2016/7/layout/LinearBlockProcessNumbered"/>
    <dgm:cxn modelId="{1B38F3ED-1FAD-4E41-8197-0A8F86BA2A10}" type="presParOf" srcId="{CF6B0628-2BC9-8E4F-9475-F6E48A568601}" destId="{0A92C1A3-090B-584A-862C-1A376FC04B04}" srcOrd="1" destOrd="0" presId="urn:microsoft.com/office/officeart/2016/7/layout/LinearBlockProcessNumbered"/>
    <dgm:cxn modelId="{CBD01E14-7818-EE44-8291-3A74F15218AC}" type="presParOf" srcId="{CF6B0628-2BC9-8E4F-9475-F6E48A568601}" destId="{673991D9-0FF6-5C48-B131-856B597B1B0C}"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3583CD7-73D3-49C8-967E-E097B84691DA}"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DBD7203D-A5CE-44AB-A41A-309F38F3200E}">
      <dgm:prSet/>
      <dgm:spPr/>
      <dgm:t>
        <a:bodyPr/>
        <a:lstStyle/>
        <a:p>
          <a:r>
            <a:rPr lang="en-US"/>
            <a:t>The average number of applications submitted for Phase I was 14.7 (SD=4.8)</a:t>
          </a:r>
        </a:p>
      </dgm:t>
    </dgm:pt>
    <dgm:pt modelId="{5512EC7E-399B-4D7D-9852-D3AD575C4C7B}" type="parTrans" cxnId="{5F0492E2-A967-4B71-A616-765AF4A19E5B}">
      <dgm:prSet/>
      <dgm:spPr/>
      <dgm:t>
        <a:bodyPr/>
        <a:lstStyle/>
        <a:p>
          <a:endParaRPr lang="en-US"/>
        </a:p>
      </dgm:t>
    </dgm:pt>
    <dgm:pt modelId="{792D950F-93B4-43B3-A91D-EC9F1DD733CA}" type="sibTrans" cxnId="{5F0492E2-A967-4B71-A616-765AF4A19E5B}">
      <dgm:prSet/>
      <dgm:spPr/>
      <dgm:t>
        <a:bodyPr/>
        <a:lstStyle/>
        <a:p>
          <a:endParaRPr lang="en-US"/>
        </a:p>
      </dgm:t>
    </dgm:pt>
    <dgm:pt modelId="{A96B8B61-2988-46D1-83C6-8DBC692A60D3}">
      <dgm:prSet/>
      <dgm:spPr/>
      <dgm:t>
        <a:bodyPr/>
        <a:lstStyle/>
        <a:p>
          <a:r>
            <a:rPr lang="en-US"/>
            <a:t>The median number of applications submitted in Phase I was 15</a:t>
          </a:r>
        </a:p>
      </dgm:t>
    </dgm:pt>
    <dgm:pt modelId="{06D95303-DF4C-4EFA-A840-75FE000F917C}" type="parTrans" cxnId="{22AA33C5-6CC5-44FB-B68E-40D2CEE60030}">
      <dgm:prSet/>
      <dgm:spPr/>
      <dgm:t>
        <a:bodyPr/>
        <a:lstStyle/>
        <a:p>
          <a:endParaRPr lang="en-US"/>
        </a:p>
      </dgm:t>
    </dgm:pt>
    <dgm:pt modelId="{7F0DA0AA-6246-49FC-97DA-2BFD376127B8}" type="sibTrans" cxnId="{22AA33C5-6CC5-44FB-B68E-40D2CEE60030}">
      <dgm:prSet/>
      <dgm:spPr/>
      <dgm:t>
        <a:bodyPr/>
        <a:lstStyle/>
        <a:p>
          <a:endParaRPr lang="en-US"/>
        </a:p>
      </dgm:t>
    </dgm:pt>
    <dgm:pt modelId="{7383E01C-75E3-BB48-9DE3-25BF1A005133}" type="pres">
      <dgm:prSet presAssocID="{03583CD7-73D3-49C8-967E-E097B84691DA}" presName="linear" presStyleCnt="0">
        <dgm:presLayoutVars>
          <dgm:animLvl val="lvl"/>
          <dgm:resizeHandles val="exact"/>
        </dgm:presLayoutVars>
      </dgm:prSet>
      <dgm:spPr/>
      <dgm:t>
        <a:bodyPr/>
        <a:lstStyle/>
        <a:p>
          <a:endParaRPr lang="en-US"/>
        </a:p>
      </dgm:t>
    </dgm:pt>
    <dgm:pt modelId="{7B2FA23D-63A2-1447-A4AE-08C6CB4862E5}" type="pres">
      <dgm:prSet presAssocID="{DBD7203D-A5CE-44AB-A41A-309F38F3200E}" presName="parentText" presStyleLbl="node1" presStyleIdx="0" presStyleCnt="2">
        <dgm:presLayoutVars>
          <dgm:chMax val="0"/>
          <dgm:bulletEnabled val="1"/>
        </dgm:presLayoutVars>
      </dgm:prSet>
      <dgm:spPr/>
      <dgm:t>
        <a:bodyPr/>
        <a:lstStyle/>
        <a:p>
          <a:endParaRPr lang="en-US"/>
        </a:p>
      </dgm:t>
    </dgm:pt>
    <dgm:pt modelId="{FEFFD4A4-EC95-A149-BD6E-32B401CF75A0}" type="pres">
      <dgm:prSet presAssocID="{792D950F-93B4-43B3-A91D-EC9F1DD733CA}" presName="spacer" presStyleCnt="0"/>
      <dgm:spPr/>
    </dgm:pt>
    <dgm:pt modelId="{BAD8CF20-D0CF-9948-9E57-D07C7D8B3060}" type="pres">
      <dgm:prSet presAssocID="{A96B8B61-2988-46D1-83C6-8DBC692A60D3}" presName="parentText" presStyleLbl="node1" presStyleIdx="1" presStyleCnt="2">
        <dgm:presLayoutVars>
          <dgm:chMax val="0"/>
          <dgm:bulletEnabled val="1"/>
        </dgm:presLayoutVars>
      </dgm:prSet>
      <dgm:spPr/>
      <dgm:t>
        <a:bodyPr/>
        <a:lstStyle/>
        <a:p>
          <a:endParaRPr lang="en-US"/>
        </a:p>
      </dgm:t>
    </dgm:pt>
  </dgm:ptLst>
  <dgm:cxnLst>
    <dgm:cxn modelId="{99C559D2-85A4-1D40-AFA1-6178DCEEDDB5}" type="presOf" srcId="{A96B8B61-2988-46D1-83C6-8DBC692A60D3}" destId="{BAD8CF20-D0CF-9948-9E57-D07C7D8B3060}" srcOrd="0" destOrd="0" presId="urn:microsoft.com/office/officeart/2005/8/layout/vList2"/>
    <dgm:cxn modelId="{FD7C98B6-76DC-3940-9FBA-66B20D6CFB63}" type="presOf" srcId="{03583CD7-73D3-49C8-967E-E097B84691DA}" destId="{7383E01C-75E3-BB48-9DE3-25BF1A005133}" srcOrd="0" destOrd="0" presId="urn:microsoft.com/office/officeart/2005/8/layout/vList2"/>
    <dgm:cxn modelId="{5F0492E2-A967-4B71-A616-765AF4A19E5B}" srcId="{03583CD7-73D3-49C8-967E-E097B84691DA}" destId="{DBD7203D-A5CE-44AB-A41A-309F38F3200E}" srcOrd="0" destOrd="0" parTransId="{5512EC7E-399B-4D7D-9852-D3AD575C4C7B}" sibTransId="{792D950F-93B4-43B3-A91D-EC9F1DD733CA}"/>
    <dgm:cxn modelId="{22AA33C5-6CC5-44FB-B68E-40D2CEE60030}" srcId="{03583CD7-73D3-49C8-967E-E097B84691DA}" destId="{A96B8B61-2988-46D1-83C6-8DBC692A60D3}" srcOrd="1" destOrd="0" parTransId="{06D95303-DF4C-4EFA-A840-75FE000F917C}" sibTransId="{7F0DA0AA-6246-49FC-97DA-2BFD376127B8}"/>
    <dgm:cxn modelId="{1C7DD9D2-39E1-AA4B-9A6D-62D8F445DF61}" type="presOf" srcId="{DBD7203D-A5CE-44AB-A41A-309F38F3200E}" destId="{7B2FA23D-63A2-1447-A4AE-08C6CB4862E5}" srcOrd="0" destOrd="0" presId="urn:microsoft.com/office/officeart/2005/8/layout/vList2"/>
    <dgm:cxn modelId="{555C67F3-86EF-D047-BA2B-E4C40074DA76}" type="presParOf" srcId="{7383E01C-75E3-BB48-9DE3-25BF1A005133}" destId="{7B2FA23D-63A2-1447-A4AE-08C6CB4862E5}" srcOrd="0" destOrd="0" presId="urn:microsoft.com/office/officeart/2005/8/layout/vList2"/>
    <dgm:cxn modelId="{7DF61C69-A141-6A4B-8AB1-0424338E8378}" type="presParOf" srcId="{7383E01C-75E3-BB48-9DE3-25BF1A005133}" destId="{FEFFD4A4-EC95-A149-BD6E-32B401CF75A0}" srcOrd="1" destOrd="0" presId="urn:microsoft.com/office/officeart/2005/8/layout/vList2"/>
    <dgm:cxn modelId="{B14D0118-1BCB-EF49-84C6-FE2C20A13710}" type="presParOf" srcId="{7383E01C-75E3-BB48-9DE3-25BF1A005133}" destId="{BAD8CF20-D0CF-9948-9E57-D07C7D8B3060}"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D7868D-EACF-C74E-9ECB-00B0F5176DBC}">
      <dsp:nvSpPr>
        <dsp:cNvPr id="0" name=""/>
        <dsp:cNvSpPr/>
      </dsp:nvSpPr>
      <dsp:spPr>
        <a:xfrm>
          <a:off x="0" y="960556"/>
          <a:ext cx="6263640" cy="359774"/>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en-US" sz="1500" kern="1200"/>
            <a:t>Description of the program and training experience</a:t>
          </a:r>
        </a:p>
      </dsp:txBody>
      <dsp:txXfrm>
        <a:off x="17563" y="978119"/>
        <a:ext cx="6228514" cy="324648"/>
      </dsp:txXfrm>
    </dsp:sp>
    <dsp:sp modelId="{805293D4-AF2E-DF4C-9811-267B66C63F6A}">
      <dsp:nvSpPr>
        <dsp:cNvPr id="0" name=""/>
        <dsp:cNvSpPr/>
      </dsp:nvSpPr>
      <dsp:spPr>
        <a:xfrm>
          <a:off x="0" y="1363531"/>
          <a:ext cx="6263640" cy="359774"/>
        </a:xfrm>
        <a:prstGeom prst="roundRect">
          <a:avLst/>
        </a:prstGeom>
        <a:solidFill>
          <a:schemeClr val="accent5">
            <a:hueOff val="-2593577"/>
            <a:satOff val="-10882"/>
            <a:lumOff val="-21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en-US" sz="1500" kern="1200"/>
            <a:t>Specific rotations, experiences, or populations that match your training goals</a:t>
          </a:r>
        </a:p>
      </dsp:txBody>
      <dsp:txXfrm>
        <a:off x="17563" y="1381094"/>
        <a:ext cx="6228514" cy="324648"/>
      </dsp:txXfrm>
    </dsp:sp>
    <dsp:sp modelId="{057E2C6B-DF94-E24C-A08B-55D3C094BDB9}">
      <dsp:nvSpPr>
        <dsp:cNvPr id="0" name=""/>
        <dsp:cNvSpPr/>
      </dsp:nvSpPr>
      <dsp:spPr>
        <a:xfrm>
          <a:off x="0" y="1766506"/>
          <a:ext cx="6263640" cy="359774"/>
        </a:xfrm>
        <a:prstGeom prst="roundRect">
          <a:avLst/>
        </a:prstGeom>
        <a:solidFill>
          <a:schemeClr val="accent5">
            <a:hueOff val="-5187154"/>
            <a:satOff val="-21765"/>
            <a:lumOff val="-421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en-US" sz="1500" kern="1200"/>
            <a:t>Type of training faculty</a:t>
          </a:r>
        </a:p>
      </dsp:txBody>
      <dsp:txXfrm>
        <a:off x="17563" y="1784069"/>
        <a:ext cx="6228514" cy="324648"/>
      </dsp:txXfrm>
    </dsp:sp>
    <dsp:sp modelId="{0C53ED62-5AF1-1C48-9870-9734345162D5}">
      <dsp:nvSpPr>
        <dsp:cNvPr id="0" name=""/>
        <dsp:cNvSpPr/>
      </dsp:nvSpPr>
      <dsp:spPr>
        <a:xfrm>
          <a:off x="0" y="2169481"/>
          <a:ext cx="6263640" cy="359774"/>
        </a:xfrm>
        <a:prstGeom prst="roundRect">
          <a:avLst/>
        </a:prstGeom>
        <a:solidFill>
          <a:schemeClr val="accent5">
            <a:hueOff val="-7780731"/>
            <a:satOff val="-32647"/>
            <a:lumOff val="-63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en-US" sz="1500" kern="1200"/>
            <a:t>Size of the internship program (faculty, staff, trainees)</a:t>
          </a:r>
        </a:p>
      </dsp:txBody>
      <dsp:txXfrm>
        <a:off x="17563" y="2187044"/>
        <a:ext cx="6228514" cy="324648"/>
      </dsp:txXfrm>
    </dsp:sp>
    <dsp:sp modelId="{CAE02B95-4512-C243-BB65-329052AC221C}">
      <dsp:nvSpPr>
        <dsp:cNvPr id="0" name=""/>
        <dsp:cNvSpPr/>
      </dsp:nvSpPr>
      <dsp:spPr>
        <a:xfrm>
          <a:off x="0" y="2572456"/>
          <a:ext cx="6263640" cy="359774"/>
        </a:xfrm>
        <a:prstGeom prst="roundRect">
          <a:avLst/>
        </a:prstGeom>
        <a:solidFill>
          <a:schemeClr val="accent5">
            <a:hueOff val="-10374308"/>
            <a:satOff val="-43529"/>
            <a:lumOff val="-843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en-US" sz="1500" kern="1200"/>
            <a:t>Stipends, perks and benefits</a:t>
          </a:r>
        </a:p>
      </dsp:txBody>
      <dsp:txXfrm>
        <a:off x="17563" y="2590019"/>
        <a:ext cx="6228514" cy="324648"/>
      </dsp:txXfrm>
    </dsp:sp>
    <dsp:sp modelId="{BA09CED9-7377-784F-B6E4-E3F40A89D216}">
      <dsp:nvSpPr>
        <dsp:cNvPr id="0" name=""/>
        <dsp:cNvSpPr/>
      </dsp:nvSpPr>
      <dsp:spPr>
        <a:xfrm>
          <a:off x="0" y="2975431"/>
          <a:ext cx="6263640" cy="359774"/>
        </a:xfrm>
        <a:prstGeom prst="roundRect">
          <a:avLst/>
        </a:prstGeom>
        <a:solidFill>
          <a:schemeClr val="accent5">
            <a:hueOff val="-12967885"/>
            <a:satOff val="-54412"/>
            <a:lumOff val="-1053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en-US" sz="1500" kern="1200"/>
            <a:t>Application requirements</a:t>
          </a:r>
        </a:p>
      </dsp:txBody>
      <dsp:txXfrm>
        <a:off x="17563" y="2992994"/>
        <a:ext cx="6228514" cy="324648"/>
      </dsp:txXfrm>
    </dsp:sp>
    <dsp:sp modelId="{8CDFA37E-AA5A-3843-8364-EF9E6650EBBD}">
      <dsp:nvSpPr>
        <dsp:cNvPr id="0" name=""/>
        <dsp:cNvSpPr/>
      </dsp:nvSpPr>
      <dsp:spPr>
        <a:xfrm>
          <a:off x="0" y="3378406"/>
          <a:ext cx="6263640" cy="359774"/>
        </a:xfrm>
        <a:prstGeom prst="roundRect">
          <a:avLst/>
        </a:prstGeom>
        <a:solidFill>
          <a:schemeClr val="accent5">
            <a:hueOff val="-15561462"/>
            <a:satOff val="-65294"/>
            <a:lumOff val="-1264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en-US" sz="1500" kern="1200"/>
            <a:t>-Minimum intervention and assessment hours</a:t>
          </a:r>
        </a:p>
      </dsp:txBody>
      <dsp:txXfrm>
        <a:off x="17563" y="3395969"/>
        <a:ext cx="6228514" cy="324648"/>
      </dsp:txXfrm>
    </dsp:sp>
    <dsp:sp modelId="{791FA093-CBD1-EC46-8410-F4F528D80827}">
      <dsp:nvSpPr>
        <dsp:cNvPr id="0" name=""/>
        <dsp:cNvSpPr/>
      </dsp:nvSpPr>
      <dsp:spPr>
        <a:xfrm>
          <a:off x="0" y="3781381"/>
          <a:ext cx="6263640" cy="359774"/>
        </a:xfrm>
        <a:prstGeom prst="roundRect">
          <a:avLst/>
        </a:prstGeom>
        <a:solidFill>
          <a:schemeClr val="accent5">
            <a:hueOff val="-18155039"/>
            <a:satOff val="-76177"/>
            <a:lumOff val="-1475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en-US" sz="1500" kern="1200"/>
            <a:t>-Types of doctoral programs preferred</a:t>
          </a:r>
        </a:p>
      </dsp:txBody>
      <dsp:txXfrm>
        <a:off x="17563" y="3798944"/>
        <a:ext cx="6228514" cy="324648"/>
      </dsp:txXfrm>
    </dsp:sp>
    <dsp:sp modelId="{3EC75814-9AF1-564F-A579-F3394349F8F5}">
      <dsp:nvSpPr>
        <dsp:cNvPr id="0" name=""/>
        <dsp:cNvSpPr/>
      </dsp:nvSpPr>
      <dsp:spPr>
        <a:xfrm>
          <a:off x="0" y="4184356"/>
          <a:ext cx="6263640" cy="359774"/>
        </a:xfrm>
        <a:prstGeom prst="roundRect">
          <a:avLst/>
        </a:prstGeom>
        <a:solidFill>
          <a:schemeClr val="accent5">
            <a:hueOff val="-20748616"/>
            <a:satOff val="-87059"/>
            <a:lumOff val="-1686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en-US" sz="1500" kern="1200"/>
            <a:t>- Types of degrees accepted/preferred</a:t>
          </a:r>
        </a:p>
      </dsp:txBody>
      <dsp:txXfrm>
        <a:off x="17563" y="4201919"/>
        <a:ext cx="6228514" cy="3246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F547DF-F72D-2C48-991B-AB75B3F08687}">
      <dsp:nvSpPr>
        <dsp:cNvPr id="0" name=""/>
        <dsp:cNvSpPr/>
      </dsp:nvSpPr>
      <dsp:spPr>
        <a:xfrm>
          <a:off x="0" y="451139"/>
          <a:ext cx="5811128" cy="51597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1008" tIns="541528" rIns="451008" bIns="184912" numCol="1" spcCol="1270" anchor="t" anchorCtr="0">
          <a:noAutofit/>
        </a:bodyPr>
        <a:lstStyle/>
        <a:p>
          <a:pPr marL="228600" lvl="1" indent="-228600" algn="l" defTabSz="1155700">
            <a:lnSpc>
              <a:spcPct val="100000"/>
            </a:lnSpc>
            <a:spcBef>
              <a:spcPct val="0"/>
            </a:spcBef>
            <a:spcAft>
              <a:spcPct val="15000"/>
            </a:spcAft>
            <a:buChar char="••"/>
          </a:pPr>
          <a:r>
            <a:rPr lang="en-US" sz="2600" kern="1200" dirty="0"/>
            <a:t>Community setting vs hospital-based setting</a:t>
          </a:r>
        </a:p>
        <a:p>
          <a:pPr marL="228600" lvl="1" indent="-228600" algn="l" defTabSz="1155700">
            <a:lnSpc>
              <a:spcPct val="100000"/>
            </a:lnSpc>
            <a:spcBef>
              <a:spcPct val="0"/>
            </a:spcBef>
            <a:spcAft>
              <a:spcPct val="15000"/>
            </a:spcAft>
            <a:buChar char="••"/>
          </a:pPr>
          <a:r>
            <a:rPr lang="en-US" sz="2600" kern="1200" dirty="0"/>
            <a:t>Urban vs rural setting</a:t>
          </a:r>
        </a:p>
        <a:p>
          <a:pPr marL="228600" lvl="1" indent="-228600" algn="l" defTabSz="1155700">
            <a:lnSpc>
              <a:spcPct val="100000"/>
            </a:lnSpc>
            <a:spcBef>
              <a:spcPct val="0"/>
            </a:spcBef>
            <a:spcAft>
              <a:spcPct val="15000"/>
            </a:spcAft>
            <a:buChar char="••"/>
          </a:pPr>
          <a:r>
            <a:rPr lang="en-US" sz="2600" kern="1200" dirty="0"/>
            <a:t>Diversity of faculty, staff, patient population</a:t>
          </a:r>
        </a:p>
        <a:p>
          <a:pPr marL="228600" lvl="1" indent="-228600" algn="l" defTabSz="1155700">
            <a:lnSpc>
              <a:spcPct val="100000"/>
            </a:lnSpc>
            <a:spcBef>
              <a:spcPct val="0"/>
            </a:spcBef>
            <a:spcAft>
              <a:spcPct val="15000"/>
            </a:spcAft>
            <a:buChar char="••"/>
          </a:pPr>
          <a:r>
            <a:rPr lang="en-US" sz="2600" kern="1200" dirty="0"/>
            <a:t>Outpatient vs inpatient setting</a:t>
          </a:r>
        </a:p>
        <a:p>
          <a:pPr marL="228600" lvl="1" indent="-228600" algn="l" defTabSz="1155700">
            <a:lnSpc>
              <a:spcPct val="100000"/>
            </a:lnSpc>
            <a:spcBef>
              <a:spcPct val="0"/>
            </a:spcBef>
            <a:spcAft>
              <a:spcPct val="15000"/>
            </a:spcAft>
            <a:buChar char="••"/>
          </a:pPr>
          <a:r>
            <a:rPr lang="en-US" sz="2600" kern="1200" dirty="0"/>
            <a:t>Exposure to mentors</a:t>
          </a:r>
        </a:p>
        <a:p>
          <a:pPr marL="228600" lvl="1" indent="-228600" algn="l" defTabSz="1155700">
            <a:lnSpc>
              <a:spcPct val="100000"/>
            </a:lnSpc>
            <a:spcBef>
              <a:spcPct val="0"/>
            </a:spcBef>
            <a:spcAft>
              <a:spcPct val="15000"/>
            </a:spcAft>
            <a:buChar char="••"/>
          </a:pPr>
          <a:r>
            <a:rPr lang="en-US" sz="2600" kern="1200" dirty="0"/>
            <a:t>Opportunity to do research</a:t>
          </a:r>
        </a:p>
        <a:p>
          <a:pPr marL="228600" lvl="1" indent="-228600" algn="l" defTabSz="1155700">
            <a:lnSpc>
              <a:spcPct val="100000"/>
            </a:lnSpc>
            <a:spcBef>
              <a:spcPct val="0"/>
            </a:spcBef>
            <a:spcAft>
              <a:spcPct val="15000"/>
            </a:spcAft>
            <a:buChar char="••"/>
          </a:pPr>
          <a:r>
            <a:rPr lang="en-US" sz="2600" kern="1200" dirty="0"/>
            <a:t>Breadth of training vs depth of training</a:t>
          </a:r>
        </a:p>
      </dsp:txBody>
      <dsp:txXfrm>
        <a:off x="0" y="451139"/>
        <a:ext cx="5811128" cy="5159700"/>
      </dsp:txXfrm>
    </dsp:sp>
    <dsp:sp modelId="{7348271D-FDE8-044B-BCA1-5C087350C3A8}">
      <dsp:nvSpPr>
        <dsp:cNvPr id="0" name=""/>
        <dsp:cNvSpPr/>
      </dsp:nvSpPr>
      <dsp:spPr>
        <a:xfrm>
          <a:off x="290556" y="67379"/>
          <a:ext cx="4067789" cy="76752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3753" tIns="0" rIns="153753" bIns="0" numCol="1" spcCol="1270" anchor="ctr" anchorCtr="0">
          <a:noAutofit/>
        </a:bodyPr>
        <a:lstStyle/>
        <a:p>
          <a:pPr lvl="0" algn="l" defTabSz="1155700">
            <a:lnSpc>
              <a:spcPct val="90000"/>
            </a:lnSpc>
            <a:spcBef>
              <a:spcPct val="0"/>
            </a:spcBef>
            <a:spcAft>
              <a:spcPct val="35000"/>
            </a:spcAft>
          </a:pPr>
          <a:r>
            <a:rPr lang="en-US" sz="2600" kern="1200" dirty="0"/>
            <a:t>What’s important to </a:t>
          </a:r>
          <a:r>
            <a:rPr lang="en-US" sz="2600" b="1" kern="1200" dirty="0"/>
            <a:t>YOU</a:t>
          </a:r>
          <a:r>
            <a:rPr lang="en-US" sz="2600" kern="1200" dirty="0"/>
            <a:t>?</a:t>
          </a:r>
        </a:p>
      </dsp:txBody>
      <dsp:txXfrm>
        <a:off x="328023" y="104846"/>
        <a:ext cx="3992855" cy="6925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DFC3D2-F6B7-2045-B88A-98996B0680F3}">
      <dsp:nvSpPr>
        <dsp:cNvPr id="0" name=""/>
        <dsp:cNvSpPr/>
      </dsp:nvSpPr>
      <dsp:spPr>
        <a:xfrm>
          <a:off x="0" y="120316"/>
          <a:ext cx="6263640" cy="2433307"/>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a:t>88% of internship TD respondents indicated that they were very likely or likely to use virtual interviews for recruitment next year (n=397). </a:t>
          </a:r>
        </a:p>
      </dsp:txBody>
      <dsp:txXfrm>
        <a:off x="118784" y="239100"/>
        <a:ext cx="6026072" cy="2195739"/>
      </dsp:txXfrm>
    </dsp:sp>
    <dsp:sp modelId="{D0A84DF9-8284-E24A-9751-33BE5E1B4BF3}">
      <dsp:nvSpPr>
        <dsp:cNvPr id="0" name=""/>
        <dsp:cNvSpPr/>
      </dsp:nvSpPr>
      <dsp:spPr>
        <a:xfrm>
          <a:off x="0" y="2553623"/>
          <a:ext cx="6263640" cy="397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8871"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kern="1200"/>
            <a:t>Most said this was for social justice reasons!</a:t>
          </a:r>
        </a:p>
      </dsp:txBody>
      <dsp:txXfrm>
        <a:off x="0" y="2553623"/>
        <a:ext cx="6263640" cy="397440"/>
      </dsp:txXfrm>
    </dsp:sp>
    <dsp:sp modelId="{FDD8ED69-E32C-7F45-8C69-8997D2ACD40F}">
      <dsp:nvSpPr>
        <dsp:cNvPr id="0" name=""/>
        <dsp:cNvSpPr/>
      </dsp:nvSpPr>
      <dsp:spPr>
        <a:xfrm>
          <a:off x="0" y="2951063"/>
          <a:ext cx="6263640" cy="2433307"/>
        </a:xfrm>
        <a:prstGeom prst="roundRect">
          <a:avLst/>
        </a:prstGeom>
        <a:solidFill>
          <a:schemeClr val="accent2">
            <a:hueOff val="-870256"/>
            <a:satOff val="-86666"/>
            <a:lumOff val="588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a:t>Internship TD respondents indicated that the greatest adjustments to minimum requirements were made for the number of face-to-face intervention and assessment hours and the number of integrated reports (n=409).</a:t>
          </a:r>
        </a:p>
      </dsp:txBody>
      <dsp:txXfrm>
        <a:off x="118784" y="3069847"/>
        <a:ext cx="6026072" cy="219573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FBA046-E982-8940-A50D-0B1C4AFA7DF8}">
      <dsp:nvSpPr>
        <dsp:cNvPr id="0" name=""/>
        <dsp:cNvSpPr/>
      </dsp:nvSpPr>
      <dsp:spPr>
        <a:xfrm>
          <a:off x="113" y="2016812"/>
          <a:ext cx="1370495" cy="1644594"/>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375" tIns="0" rIns="135375" bIns="330200" numCol="1" spcCol="1270" anchor="t" anchorCtr="0">
          <a:noAutofit/>
        </a:bodyPr>
        <a:lstStyle/>
        <a:p>
          <a:pPr lvl="0" algn="l" defTabSz="488950">
            <a:lnSpc>
              <a:spcPct val="90000"/>
            </a:lnSpc>
            <a:spcBef>
              <a:spcPct val="0"/>
            </a:spcBef>
            <a:spcAft>
              <a:spcPct val="35000"/>
            </a:spcAft>
          </a:pPr>
          <a:r>
            <a:rPr lang="en-US" sz="1100" kern="1200" dirty="0"/>
            <a:t>Discuss your list with your advisor, mentor or Director of Clinical Training </a:t>
          </a:r>
          <a:r>
            <a:rPr lang="en-US" sz="1100" kern="1200"/>
            <a:t>and others </a:t>
          </a:r>
          <a:r>
            <a:rPr lang="en-US" sz="1100" kern="1200" dirty="0"/>
            <a:t>who care about you</a:t>
          </a:r>
        </a:p>
      </dsp:txBody>
      <dsp:txXfrm>
        <a:off x="113" y="2674650"/>
        <a:ext cx="1370495" cy="986756"/>
      </dsp:txXfrm>
    </dsp:sp>
    <dsp:sp modelId="{4256B771-B203-D74B-BDEB-6FEECAA45D7D}">
      <dsp:nvSpPr>
        <dsp:cNvPr id="0" name=""/>
        <dsp:cNvSpPr/>
      </dsp:nvSpPr>
      <dsp:spPr>
        <a:xfrm>
          <a:off x="113" y="2016812"/>
          <a:ext cx="1370495" cy="657837"/>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135375" tIns="165100" rIns="135375" bIns="165100" numCol="1" spcCol="1270" anchor="ctr" anchorCtr="0">
          <a:noAutofit/>
        </a:bodyPr>
        <a:lstStyle/>
        <a:p>
          <a:pPr lvl="0" algn="l" defTabSz="1022350">
            <a:lnSpc>
              <a:spcPct val="90000"/>
            </a:lnSpc>
            <a:spcBef>
              <a:spcPct val="0"/>
            </a:spcBef>
            <a:spcAft>
              <a:spcPct val="35000"/>
            </a:spcAft>
          </a:pPr>
          <a:r>
            <a:rPr lang="en-US" sz="2300" kern="1200"/>
            <a:t>01</a:t>
          </a:r>
        </a:p>
      </dsp:txBody>
      <dsp:txXfrm>
        <a:off x="113" y="2016812"/>
        <a:ext cx="1370495" cy="657837"/>
      </dsp:txXfrm>
    </dsp:sp>
    <dsp:sp modelId="{757951D2-4DD3-7E4B-9D61-D8A039D30CA4}">
      <dsp:nvSpPr>
        <dsp:cNvPr id="0" name=""/>
        <dsp:cNvSpPr/>
      </dsp:nvSpPr>
      <dsp:spPr>
        <a:xfrm>
          <a:off x="1480248" y="2016812"/>
          <a:ext cx="1370495" cy="1644594"/>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375" tIns="0" rIns="135375" bIns="330200" numCol="1" spcCol="1270" anchor="t" anchorCtr="0">
          <a:noAutofit/>
        </a:bodyPr>
        <a:lstStyle/>
        <a:p>
          <a:pPr lvl="0" algn="l" defTabSz="488950">
            <a:lnSpc>
              <a:spcPct val="90000"/>
            </a:lnSpc>
            <a:spcBef>
              <a:spcPct val="0"/>
            </a:spcBef>
            <a:spcAft>
              <a:spcPct val="35000"/>
            </a:spcAft>
          </a:pPr>
          <a:r>
            <a:rPr lang="en-US" sz="1100" kern="1200"/>
            <a:t>Talk with others who have interviewed or interned at the site for their perspective</a:t>
          </a:r>
        </a:p>
      </dsp:txBody>
      <dsp:txXfrm>
        <a:off x="1480248" y="2674650"/>
        <a:ext cx="1370495" cy="986756"/>
      </dsp:txXfrm>
    </dsp:sp>
    <dsp:sp modelId="{EE8AAE7B-0A3C-5E46-AF02-C48B557CC467}">
      <dsp:nvSpPr>
        <dsp:cNvPr id="0" name=""/>
        <dsp:cNvSpPr/>
      </dsp:nvSpPr>
      <dsp:spPr>
        <a:xfrm>
          <a:off x="1480248" y="2016812"/>
          <a:ext cx="1370495" cy="657837"/>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135375" tIns="165100" rIns="135375" bIns="165100" numCol="1" spcCol="1270" anchor="ctr" anchorCtr="0">
          <a:noAutofit/>
        </a:bodyPr>
        <a:lstStyle/>
        <a:p>
          <a:pPr lvl="0" algn="l" defTabSz="1022350">
            <a:lnSpc>
              <a:spcPct val="90000"/>
            </a:lnSpc>
            <a:spcBef>
              <a:spcPct val="0"/>
            </a:spcBef>
            <a:spcAft>
              <a:spcPct val="35000"/>
            </a:spcAft>
          </a:pPr>
          <a:r>
            <a:rPr lang="en-US" sz="2300" kern="1200"/>
            <a:t>02</a:t>
          </a:r>
        </a:p>
      </dsp:txBody>
      <dsp:txXfrm>
        <a:off x="1480248" y="2016812"/>
        <a:ext cx="1370495" cy="657837"/>
      </dsp:txXfrm>
    </dsp:sp>
    <dsp:sp modelId="{ABBC6B54-B600-4C4F-9DDF-1AEE70903918}">
      <dsp:nvSpPr>
        <dsp:cNvPr id="0" name=""/>
        <dsp:cNvSpPr/>
      </dsp:nvSpPr>
      <dsp:spPr>
        <a:xfrm>
          <a:off x="2960383" y="2016812"/>
          <a:ext cx="1370495" cy="1644594"/>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375" tIns="0" rIns="135375" bIns="330200" numCol="1" spcCol="1270" anchor="t" anchorCtr="0">
          <a:noAutofit/>
        </a:bodyPr>
        <a:lstStyle/>
        <a:p>
          <a:pPr lvl="0" algn="l" defTabSz="488950">
            <a:lnSpc>
              <a:spcPct val="90000"/>
            </a:lnSpc>
            <a:spcBef>
              <a:spcPct val="0"/>
            </a:spcBef>
            <a:spcAft>
              <a:spcPct val="35000"/>
            </a:spcAft>
          </a:pPr>
          <a:r>
            <a:rPr lang="en-US" sz="1100" kern="1200" dirty="0"/>
            <a:t>Attend internship discussion groups, get information at conferences</a:t>
          </a:r>
        </a:p>
      </dsp:txBody>
      <dsp:txXfrm>
        <a:off x="2960383" y="2674650"/>
        <a:ext cx="1370495" cy="986756"/>
      </dsp:txXfrm>
    </dsp:sp>
    <dsp:sp modelId="{C4E5F0CF-FF06-974E-BD1D-A7108CEF4D6A}">
      <dsp:nvSpPr>
        <dsp:cNvPr id="0" name=""/>
        <dsp:cNvSpPr/>
      </dsp:nvSpPr>
      <dsp:spPr>
        <a:xfrm>
          <a:off x="2960383" y="2016812"/>
          <a:ext cx="1370495" cy="657837"/>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135375" tIns="165100" rIns="135375" bIns="165100" numCol="1" spcCol="1270" anchor="ctr" anchorCtr="0">
          <a:noAutofit/>
        </a:bodyPr>
        <a:lstStyle/>
        <a:p>
          <a:pPr lvl="0" algn="l" defTabSz="1022350">
            <a:lnSpc>
              <a:spcPct val="90000"/>
            </a:lnSpc>
            <a:spcBef>
              <a:spcPct val="0"/>
            </a:spcBef>
            <a:spcAft>
              <a:spcPct val="35000"/>
            </a:spcAft>
          </a:pPr>
          <a:r>
            <a:rPr lang="en-US" sz="2300" kern="1200"/>
            <a:t>03</a:t>
          </a:r>
        </a:p>
      </dsp:txBody>
      <dsp:txXfrm>
        <a:off x="2960383" y="2016812"/>
        <a:ext cx="1370495" cy="657837"/>
      </dsp:txXfrm>
    </dsp:sp>
    <dsp:sp modelId="{4DD24F88-E680-BF4D-A5A0-7E1227C6700E}">
      <dsp:nvSpPr>
        <dsp:cNvPr id="0" name=""/>
        <dsp:cNvSpPr/>
      </dsp:nvSpPr>
      <dsp:spPr>
        <a:xfrm>
          <a:off x="4440518" y="2016812"/>
          <a:ext cx="1370495" cy="1644594"/>
        </a:xfrm>
        <a:prstGeom prst="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375" tIns="0" rIns="135375" bIns="330200" numCol="1" spcCol="1270" anchor="t" anchorCtr="0">
          <a:noAutofit/>
        </a:bodyPr>
        <a:lstStyle/>
        <a:p>
          <a:pPr lvl="0" algn="l" defTabSz="488950">
            <a:lnSpc>
              <a:spcPct val="90000"/>
            </a:lnSpc>
            <a:spcBef>
              <a:spcPct val="0"/>
            </a:spcBef>
            <a:spcAft>
              <a:spcPct val="35000"/>
            </a:spcAft>
          </a:pPr>
          <a:r>
            <a:rPr lang="en-US" sz="1100" kern="1200" dirty="0"/>
            <a:t>Seek honest feedback from trusted people who care about you  </a:t>
          </a:r>
        </a:p>
      </dsp:txBody>
      <dsp:txXfrm>
        <a:off x="4440518" y="2674650"/>
        <a:ext cx="1370495" cy="986756"/>
      </dsp:txXfrm>
    </dsp:sp>
    <dsp:sp modelId="{0A92C1A3-090B-584A-862C-1A376FC04B04}">
      <dsp:nvSpPr>
        <dsp:cNvPr id="0" name=""/>
        <dsp:cNvSpPr/>
      </dsp:nvSpPr>
      <dsp:spPr>
        <a:xfrm>
          <a:off x="4440518" y="2016812"/>
          <a:ext cx="1370495" cy="657837"/>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135375" tIns="165100" rIns="135375" bIns="165100" numCol="1" spcCol="1270" anchor="ctr" anchorCtr="0">
          <a:noAutofit/>
        </a:bodyPr>
        <a:lstStyle/>
        <a:p>
          <a:pPr lvl="0" algn="l" defTabSz="1022350">
            <a:lnSpc>
              <a:spcPct val="90000"/>
            </a:lnSpc>
            <a:spcBef>
              <a:spcPct val="0"/>
            </a:spcBef>
            <a:spcAft>
              <a:spcPct val="35000"/>
            </a:spcAft>
          </a:pPr>
          <a:r>
            <a:rPr lang="en-US" sz="2300" kern="1200"/>
            <a:t>04</a:t>
          </a:r>
        </a:p>
      </dsp:txBody>
      <dsp:txXfrm>
        <a:off x="4440518" y="2016812"/>
        <a:ext cx="1370495" cy="65783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2FA23D-63A2-1447-A4AE-08C6CB4862E5}">
      <dsp:nvSpPr>
        <dsp:cNvPr id="0" name=""/>
        <dsp:cNvSpPr/>
      </dsp:nvSpPr>
      <dsp:spPr>
        <a:xfrm>
          <a:off x="0" y="382284"/>
          <a:ext cx="6263640" cy="2309579"/>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l" defTabSz="1866900">
            <a:lnSpc>
              <a:spcPct val="90000"/>
            </a:lnSpc>
            <a:spcBef>
              <a:spcPct val="0"/>
            </a:spcBef>
            <a:spcAft>
              <a:spcPct val="35000"/>
            </a:spcAft>
          </a:pPr>
          <a:r>
            <a:rPr lang="en-US" sz="4200" kern="1200"/>
            <a:t>The average number of applications submitted for Phase I was 14.7 (SD=4.8)</a:t>
          </a:r>
        </a:p>
      </dsp:txBody>
      <dsp:txXfrm>
        <a:off x="112744" y="495028"/>
        <a:ext cx="6038152" cy="2084091"/>
      </dsp:txXfrm>
    </dsp:sp>
    <dsp:sp modelId="{BAD8CF20-D0CF-9948-9E57-D07C7D8B3060}">
      <dsp:nvSpPr>
        <dsp:cNvPr id="0" name=""/>
        <dsp:cNvSpPr/>
      </dsp:nvSpPr>
      <dsp:spPr>
        <a:xfrm>
          <a:off x="0" y="2812824"/>
          <a:ext cx="6263640" cy="2309579"/>
        </a:xfrm>
        <a:prstGeom prst="roundRect">
          <a:avLst/>
        </a:prstGeom>
        <a:solidFill>
          <a:schemeClr val="accent2">
            <a:hueOff val="-870256"/>
            <a:satOff val="-86666"/>
            <a:lumOff val="588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l" defTabSz="1866900">
            <a:lnSpc>
              <a:spcPct val="90000"/>
            </a:lnSpc>
            <a:spcBef>
              <a:spcPct val="0"/>
            </a:spcBef>
            <a:spcAft>
              <a:spcPct val="35000"/>
            </a:spcAft>
          </a:pPr>
          <a:r>
            <a:rPr lang="en-US" sz="4200" kern="1200"/>
            <a:t>The median number of applications submitted in Phase I was 15</a:t>
          </a:r>
        </a:p>
      </dsp:txBody>
      <dsp:txXfrm>
        <a:off x="112744" y="2925568"/>
        <a:ext cx="6038152" cy="208409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xmlns="">
        <dgm1611:autoBuNodeInfo lvl="1" ptType="sibTrans">
          <dgm1611:buPr prefix="" leadZeros="1">
            <a:buAutoNum type="arabicParenBoth"/>
          </dgm1611:buPr>
        </dgm1611:autoBuNodeInfo>
      </dgm1611:autoBuNodeInfoLst>
    </a:ext>
  </dgm:extLst>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5153C3-706B-4A4C-9A7C-D2AC84C5D20F}" type="datetimeFigureOut">
              <a:rPr lang="en-US" smtClean="0"/>
              <a:t>8/3/2021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BE0A20-DEE2-4ADC-B82E-1970C63B1CF9}" type="slidenum">
              <a:rPr lang="en-US" smtClean="0"/>
              <a:t>‹#›</a:t>
            </a:fld>
            <a:endParaRPr lang="en-US"/>
          </a:p>
        </p:txBody>
      </p:sp>
    </p:spTree>
    <p:extLst>
      <p:ext uri="{BB962C8B-B14F-4D97-AF65-F5344CB8AC3E}">
        <p14:creationId xmlns:p14="http://schemas.microsoft.com/office/powerpoint/2010/main" val="3717975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BE0A20-DEE2-4ADC-B82E-1970C63B1CF9}" type="slidenum">
              <a:rPr lang="en-US" smtClean="0"/>
              <a:t>1</a:t>
            </a:fld>
            <a:endParaRPr lang="en-US"/>
          </a:p>
        </p:txBody>
      </p:sp>
    </p:spTree>
    <p:extLst>
      <p:ext uri="{BB962C8B-B14F-4D97-AF65-F5344CB8AC3E}">
        <p14:creationId xmlns:p14="http://schemas.microsoft.com/office/powerpoint/2010/main" val="34429303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BE0A20-DEE2-4ADC-B82E-1970C63B1CF9}" type="slidenum">
              <a:rPr lang="en-US" smtClean="0"/>
              <a:t>17</a:t>
            </a:fld>
            <a:endParaRPr lang="en-US"/>
          </a:p>
        </p:txBody>
      </p:sp>
    </p:spTree>
    <p:extLst>
      <p:ext uri="{BB962C8B-B14F-4D97-AF65-F5344CB8AC3E}">
        <p14:creationId xmlns:p14="http://schemas.microsoft.com/office/powerpoint/2010/main" val="5451951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E5018156-0971-EB45-8278-6B8D1A7CEB6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39775" indent="-284163">
              <a:spcBef>
                <a:spcPct val="30000"/>
              </a:spcBef>
              <a:defRPr sz="1200">
                <a:solidFill>
                  <a:schemeClr val="tx1"/>
                </a:solidFill>
                <a:latin typeface="Times New Roman" panose="02020603050405020304" pitchFamily="18" charset="0"/>
              </a:defRPr>
            </a:lvl2pPr>
            <a:lvl3pPr marL="1139825" indent="-227013">
              <a:spcBef>
                <a:spcPct val="30000"/>
              </a:spcBef>
              <a:defRPr sz="1200">
                <a:solidFill>
                  <a:schemeClr val="tx1"/>
                </a:solidFill>
                <a:latin typeface="Times New Roman" panose="02020603050405020304" pitchFamily="18" charset="0"/>
              </a:defRPr>
            </a:lvl3pPr>
            <a:lvl4pPr marL="1595438" indent="-227013">
              <a:spcBef>
                <a:spcPct val="30000"/>
              </a:spcBef>
              <a:defRPr sz="1200">
                <a:solidFill>
                  <a:schemeClr val="tx1"/>
                </a:solidFill>
                <a:latin typeface="Times New Roman" panose="02020603050405020304" pitchFamily="18" charset="0"/>
              </a:defRPr>
            </a:lvl4pPr>
            <a:lvl5pPr marL="2051050" indent="-227013">
              <a:spcBef>
                <a:spcPct val="30000"/>
              </a:spcBef>
              <a:defRPr sz="1200">
                <a:solidFill>
                  <a:schemeClr val="tx1"/>
                </a:solidFill>
                <a:latin typeface="Times New Roman" panose="02020603050405020304" pitchFamily="18" charset="0"/>
              </a:defRPr>
            </a:lvl5pPr>
            <a:lvl6pPr marL="2508250" indent="-227013" eaLnBrk="0" fontAlgn="base" hangingPunct="0">
              <a:spcBef>
                <a:spcPct val="30000"/>
              </a:spcBef>
              <a:spcAft>
                <a:spcPct val="0"/>
              </a:spcAft>
              <a:defRPr sz="1200">
                <a:solidFill>
                  <a:schemeClr val="tx1"/>
                </a:solidFill>
                <a:latin typeface="Times New Roman" panose="02020603050405020304" pitchFamily="18" charset="0"/>
              </a:defRPr>
            </a:lvl6pPr>
            <a:lvl7pPr marL="2965450" indent="-227013" eaLnBrk="0" fontAlgn="base" hangingPunct="0">
              <a:spcBef>
                <a:spcPct val="30000"/>
              </a:spcBef>
              <a:spcAft>
                <a:spcPct val="0"/>
              </a:spcAft>
              <a:defRPr sz="1200">
                <a:solidFill>
                  <a:schemeClr val="tx1"/>
                </a:solidFill>
                <a:latin typeface="Times New Roman" panose="02020603050405020304" pitchFamily="18" charset="0"/>
              </a:defRPr>
            </a:lvl7pPr>
            <a:lvl8pPr marL="3422650" indent="-227013" eaLnBrk="0" fontAlgn="base" hangingPunct="0">
              <a:spcBef>
                <a:spcPct val="30000"/>
              </a:spcBef>
              <a:spcAft>
                <a:spcPct val="0"/>
              </a:spcAft>
              <a:defRPr sz="1200">
                <a:solidFill>
                  <a:schemeClr val="tx1"/>
                </a:solidFill>
                <a:latin typeface="Times New Roman" panose="02020603050405020304" pitchFamily="18" charset="0"/>
              </a:defRPr>
            </a:lvl8pPr>
            <a:lvl9pPr marL="3879850" indent="-227013"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FC23413-FDD0-4A40-B9B2-6CD89C4F1D7F}"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29</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6147" name="Rectangle 2">
            <a:extLst>
              <a:ext uri="{FF2B5EF4-FFF2-40B4-BE49-F238E27FC236}">
                <a16:creationId xmlns:a16="http://schemas.microsoft.com/office/drawing/2014/main" id="{30508A53-1DA5-794F-954D-40E30B442AF2}"/>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55762556-8AF5-C049-B4D4-6F54737DFFE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77D98D92-8F2B-7C4F-A1F3-C624A2FA17C9}"/>
              </a:ext>
            </a:extLst>
          </p:cNvPr>
          <p:cNvSpPr>
            <a:spLocks noGrp="1" noRot="1" noChangeAspect="1" noChangeArrowheads="1" noTextEdit="1"/>
          </p:cNvSpPr>
          <p:nvPr>
            <p:ph type="sldImg"/>
          </p:nvPr>
        </p:nvSpPr>
        <p:spPr>
          <a:ln/>
        </p:spPr>
      </p:sp>
      <p:sp>
        <p:nvSpPr>
          <p:cNvPr id="8195" name="Notes Placeholder 2">
            <a:extLst>
              <a:ext uri="{FF2B5EF4-FFF2-40B4-BE49-F238E27FC236}">
                <a16:creationId xmlns:a16="http://schemas.microsoft.com/office/drawing/2014/main" id="{97920E20-6E7E-2043-AECD-31F2D4A1480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Consider whether these are the types of people you want to be working with and learning from</a:t>
            </a:r>
          </a:p>
          <a:p>
            <a:endParaRPr lang="en-US" altLang="en-US"/>
          </a:p>
        </p:txBody>
      </p:sp>
      <p:sp>
        <p:nvSpPr>
          <p:cNvPr id="8196" name="Slide Number Placeholder 3">
            <a:extLst>
              <a:ext uri="{FF2B5EF4-FFF2-40B4-BE49-F238E27FC236}">
                <a16:creationId xmlns:a16="http://schemas.microsoft.com/office/drawing/2014/main" id="{E52B9556-2D0B-8140-8D83-0DCAB00E7F1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2292289-FD87-2646-80AA-CCA1F614DA2A}"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30</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1BE0A20-DEE2-4ADC-B82E-1970C63B1CF9}" type="slidenum">
              <a:rPr lang="en-US" smtClean="0"/>
              <a:t>36</a:t>
            </a:fld>
            <a:endParaRPr lang="en-US"/>
          </a:p>
        </p:txBody>
      </p:sp>
    </p:spTree>
    <p:extLst>
      <p:ext uri="{BB962C8B-B14F-4D97-AF65-F5344CB8AC3E}">
        <p14:creationId xmlns:p14="http://schemas.microsoft.com/office/powerpoint/2010/main" val="6544841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Year of application</a:t>
            </a:r>
          </a:p>
          <a:p>
            <a:r>
              <a:rPr lang="en-US" dirty="0"/>
              <a:t>Type of sites applied to </a:t>
            </a:r>
          </a:p>
          <a:p>
            <a:r>
              <a:rPr lang="en-US" dirty="0"/>
              <a:t>Geographic restrictions or other things we looked for</a:t>
            </a:r>
          </a:p>
          <a:p>
            <a:endParaRPr lang="en-US" dirty="0"/>
          </a:p>
        </p:txBody>
      </p:sp>
      <p:sp>
        <p:nvSpPr>
          <p:cNvPr id="4" name="Slide Number Placeholder 3"/>
          <p:cNvSpPr>
            <a:spLocks noGrp="1"/>
          </p:cNvSpPr>
          <p:nvPr>
            <p:ph type="sldNum" sz="quarter" idx="5"/>
          </p:nvPr>
        </p:nvSpPr>
        <p:spPr/>
        <p:txBody>
          <a:bodyPr/>
          <a:lstStyle/>
          <a:p>
            <a:fld id="{B1BE0A20-DEE2-4ADC-B82E-1970C63B1CF9}" type="slidenum">
              <a:rPr lang="en-US" smtClean="0"/>
              <a:t>37</a:t>
            </a:fld>
            <a:endParaRPr lang="en-US"/>
          </a:p>
        </p:txBody>
      </p:sp>
    </p:spTree>
    <p:extLst>
      <p:ext uri="{BB962C8B-B14F-4D97-AF65-F5344CB8AC3E}">
        <p14:creationId xmlns:p14="http://schemas.microsoft.com/office/powerpoint/2010/main" val="28154093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1BE0A20-DEE2-4ADC-B82E-1970C63B1CF9}" type="slidenum">
              <a:rPr lang="en-US" smtClean="0"/>
              <a:t>38</a:t>
            </a:fld>
            <a:endParaRPr lang="en-US"/>
          </a:p>
        </p:txBody>
      </p:sp>
    </p:spTree>
    <p:extLst>
      <p:ext uri="{BB962C8B-B14F-4D97-AF65-F5344CB8AC3E}">
        <p14:creationId xmlns:p14="http://schemas.microsoft.com/office/powerpoint/2010/main" val="34302522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to start looking at sites</a:t>
            </a:r>
          </a:p>
          <a:p>
            <a:r>
              <a:rPr lang="en-US" dirty="0"/>
              <a:t>When to have a final(</a:t>
            </a:r>
            <a:r>
              <a:rPr lang="en-US" dirty="0" err="1"/>
              <a:t>ish</a:t>
            </a:r>
            <a:r>
              <a:rPr lang="en-US" dirty="0"/>
              <a:t>) site list</a:t>
            </a:r>
          </a:p>
          <a:p>
            <a:r>
              <a:rPr lang="en-US" dirty="0"/>
              <a:t>Reaching out to letter writers </a:t>
            </a:r>
          </a:p>
          <a:p>
            <a:r>
              <a:rPr lang="en-US" dirty="0"/>
              <a:t>Making sure hours are correctly tracked</a:t>
            </a:r>
          </a:p>
          <a:p>
            <a:r>
              <a:rPr lang="en-US" dirty="0"/>
              <a:t>Essays</a:t>
            </a:r>
          </a:p>
          <a:p>
            <a:r>
              <a:rPr lang="en-US" dirty="0"/>
              <a:t>Cover Letters</a:t>
            </a:r>
          </a:p>
          <a:p>
            <a:r>
              <a:rPr lang="en-US" dirty="0"/>
              <a:t>Requesting Transcripts </a:t>
            </a:r>
          </a:p>
          <a:p>
            <a:r>
              <a:rPr lang="en-US" dirty="0"/>
              <a:t>Gathering supplemental materials </a:t>
            </a:r>
          </a:p>
          <a:p>
            <a:r>
              <a:rPr lang="en-US" dirty="0"/>
              <a:t>Getting people to review your materials </a:t>
            </a:r>
          </a:p>
          <a:p>
            <a:endParaRPr lang="en-US" dirty="0"/>
          </a:p>
          <a:p>
            <a:r>
              <a:rPr lang="en-US" dirty="0"/>
              <a:t>SITES - any other ways of finding sites? What to look for, how many, etc., due date, supplemental materials </a:t>
            </a:r>
          </a:p>
          <a:p>
            <a:r>
              <a:rPr lang="en-US" dirty="0"/>
              <a:t>LETTER WRITERS – ASK EARLY ask if they are willing and what materials they need or want to write an exemplary letter, and when they need it by. Can use the standard reference form to structure the information you provide</a:t>
            </a:r>
          </a:p>
          <a:p>
            <a:r>
              <a:rPr lang="en-US" dirty="0"/>
              <a:t>HOURS – make sure your hours are accurate and categorized by the APPI (e.g., CL, age, sex, assessments, etc.) </a:t>
            </a:r>
          </a:p>
          <a:p>
            <a:r>
              <a:rPr lang="en-US" dirty="0"/>
              <a:t>ESSAYS</a:t>
            </a:r>
          </a:p>
          <a:p>
            <a:r>
              <a:rPr lang="en-US" dirty="0"/>
              <a:t>LETTERS</a:t>
            </a:r>
          </a:p>
          <a:p>
            <a:r>
              <a:rPr lang="en-US" dirty="0"/>
              <a:t>REVIEWERS – have a variety of individuals review but not so many that it becomes overwhelming </a:t>
            </a:r>
          </a:p>
          <a:p>
            <a:endParaRPr lang="en-US" dirty="0"/>
          </a:p>
          <a:p>
            <a:endParaRPr lang="en-US" dirty="0"/>
          </a:p>
        </p:txBody>
      </p:sp>
      <p:sp>
        <p:nvSpPr>
          <p:cNvPr id="4" name="Slide Number Placeholder 3"/>
          <p:cNvSpPr>
            <a:spLocks noGrp="1"/>
          </p:cNvSpPr>
          <p:nvPr>
            <p:ph type="sldNum" sz="quarter" idx="5"/>
          </p:nvPr>
        </p:nvSpPr>
        <p:spPr/>
        <p:txBody>
          <a:bodyPr/>
          <a:lstStyle/>
          <a:p>
            <a:fld id="{B1BE0A20-DEE2-4ADC-B82E-1970C63B1CF9}" type="slidenum">
              <a:rPr lang="en-US" smtClean="0"/>
              <a:t>39</a:t>
            </a:fld>
            <a:endParaRPr lang="en-US"/>
          </a:p>
        </p:txBody>
      </p:sp>
    </p:spTree>
    <p:extLst>
      <p:ext uri="{BB962C8B-B14F-4D97-AF65-F5344CB8AC3E}">
        <p14:creationId xmlns:p14="http://schemas.microsoft.com/office/powerpoint/2010/main" val="31922861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1BE0A20-DEE2-4ADC-B82E-1970C63B1CF9}" type="slidenum">
              <a:rPr lang="en-US" smtClean="0"/>
              <a:t>41</a:t>
            </a:fld>
            <a:endParaRPr lang="en-US"/>
          </a:p>
        </p:txBody>
      </p:sp>
    </p:spTree>
    <p:extLst>
      <p:ext uri="{BB962C8B-B14F-4D97-AF65-F5344CB8AC3E}">
        <p14:creationId xmlns:p14="http://schemas.microsoft.com/office/powerpoint/2010/main" val="12038668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Practice with people that you don’t know at your school or with professors that make you nervous. My practice interview with my advisor was by far the hardest/ scariest and it set me up well </a:t>
            </a:r>
          </a:p>
        </p:txBody>
      </p:sp>
      <p:sp>
        <p:nvSpPr>
          <p:cNvPr id="4" name="Slide Number Placeholder 3"/>
          <p:cNvSpPr>
            <a:spLocks noGrp="1"/>
          </p:cNvSpPr>
          <p:nvPr>
            <p:ph type="sldNum" sz="quarter" idx="5"/>
          </p:nvPr>
        </p:nvSpPr>
        <p:spPr/>
        <p:txBody>
          <a:bodyPr/>
          <a:lstStyle/>
          <a:p>
            <a:fld id="{B1BE0A20-DEE2-4ADC-B82E-1970C63B1CF9}" type="slidenum">
              <a:rPr lang="en-US" smtClean="0"/>
              <a:t>44</a:t>
            </a:fld>
            <a:endParaRPr lang="en-US"/>
          </a:p>
        </p:txBody>
      </p:sp>
    </p:spTree>
    <p:extLst>
      <p:ext uri="{BB962C8B-B14F-4D97-AF65-F5344CB8AC3E}">
        <p14:creationId xmlns:p14="http://schemas.microsoft.com/office/powerpoint/2010/main" val="32944333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My categories were Fit, Training experience and Location on a 10 point scale </a:t>
            </a:r>
          </a:p>
          <a:p>
            <a:endParaRPr lang="en-US" dirty="0"/>
          </a:p>
          <a:p>
            <a:endParaRPr lang="en-US" dirty="0"/>
          </a:p>
          <a:p>
            <a:r>
              <a:rPr lang="en-US" dirty="0"/>
              <a:t>Take detailed notes after interviewing at each site or audio record your thoughts </a:t>
            </a:r>
          </a:p>
          <a:p>
            <a:endParaRPr lang="en-US" dirty="0"/>
          </a:p>
        </p:txBody>
      </p:sp>
      <p:sp>
        <p:nvSpPr>
          <p:cNvPr id="4" name="Slide Number Placeholder 3"/>
          <p:cNvSpPr>
            <a:spLocks noGrp="1"/>
          </p:cNvSpPr>
          <p:nvPr>
            <p:ph type="sldNum" sz="quarter" idx="5"/>
          </p:nvPr>
        </p:nvSpPr>
        <p:spPr/>
        <p:txBody>
          <a:bodyPr/>
          <a:lstStyle/>
          <a:p>
            <a:fld id="{B1BE0A20-DEE2-4ADC-B82E-1970C63B1CF9}" type="slidenum">
              <a:rPr lang="en-US" smtClean="0"/>
              <a:t>45</a:t>
            </a:fld>
            <a:endParaRPr lang="en-US"/>
          </a:p>
        </p:txBody>
      </p:sp>
    </p:spTree>
    <p:extLst>
      <p:ext uri="{BB962C8B-B14F-4D97-AF65-F5344CB8AC3E}">
        <p14:creationId xmlns:p14="http://schemas.microsoft.com/office/powerpoint/2010/main" val="41870855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BE0A20-DEE2-4ADC-B82E-1970C63B1CF9}" type="slidenum">
              <a:rPr lang="en-US" smtClean="0"/>
              <a:t>2</a:t>
            </a:fld>
            <a:endParaRPr lang="en-US"/>
          </a:p>
        </p:txBody>
      </p:sp>
    </p:spTree>
    <p:extLst>
      <p:ext uri="{BB962C8B-B14F-4D97-AF65-F5344CB8AC3E}">
        <p14:creationId xmlns:p14="http://schemas.microsoft.com/office/powerpoint/2010/main" val="11842556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1BE0A20-DEE2-4ADC-B82E-1970C63B1CF9}" type="slidenum">
              <a:rPr lang="en-US" smtClean="0"/>
              <a:t>46</a:t>
            </a:fld>
            <a:endParaRPr lang="en-US"/>
          </a:p>
        </p:txBody>
      </p:sp>
    </p:spTree>
    <p:extLst>
      <p:ext uri="{BB962C8B-B14F-4D97-AF65-F5344CB8AC3E}">
        <p14:creationId xmlns:p14="http://schemas.microsoft.com/office/powerpoint/2010/main" val="4718750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Lots of things happen and I had virtual interview when I planned to be in person </a:t>
            </a:r>
          </a:p>
          <a:p>
            <a:endParaRPr lang="en-US" dirty="0"/>
          </a:p>
          <a:p>
            <a:r>
              <a:rPr lang="en-US" dirty="0"/>
              <a:t>Make sure you know your schools hours requirements and the requirements of the state you want to get licensed in </a:t>
            </a:r>
          </a:p>
          <a:p>
            <a:endParaRPr lang="en-US" dirty="0"/>
          </a:p>
          <a:p>
            <a:r>
              <a:rPr lang="en-US" dirty="0"/>
              <a:t>Important to consider what it would be like if everything was closed/ you had to WFH</a:t>
            </a:r>
          </a:p>
          <a:p>
            <a:endParaRPr lang="en-US" dirty="0"/>
          </a:p>
          <a:p>
            <a:endParaRPr lang="en-US" dirty="0"/>
          </a:p>
        </p:txBody>
      </p:sp>
      <p:sp>
        <p:nvSpPr>
          <p:cNvPr id="4" name="Slide Number Placeholder 3"/>
          <p:cNvSpPr>
            <a:spLocks noGrp="1"/>
          </p:cNvSpPr>
          <p:nvPr>
            <p:ph type="sldNum" sz="quarter" idx="5"/>
          </p:nvPr>
        </p:nvSpPr>
        <p:spPr/>
        <p:txBody>
          <a:bodyPr/>
          <a:lstStyle/>
          <a:p>
            <a:fld id="{B1BE0A20-DEE2-4ADC-B82E-1970C63B1CF9}" type="slidenum">
              <a:rPr lang="en-US" smtClean="0"/>
              <a:t>47</a:t>
            </a:fld>
            <a:endParaRPr lang="en-US"/>
          </a:p>
        </p:txBody>
      </p:sp>
    </p:spTree>
    <p:extLst>
      <p:ext uri="{BB962C8B-B14F-4D97-AF65-F5344CB8AC3E}">
        <p14:creationId xmlns:p14="http://schemas.microsoft.com/office/powerpoint/2010/main" val="8914305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BE0A20-DEE2-4ADC-B82E-1970C63B1CF9}" type="slidenum">
              <a:rPr lang="en-US" smtClean="0"/>
              <a:t>48</a:t>
            </a:fld>
            <a:endParaRPr lang="en-US"/>
          </a:p>
        </p:txBody>
      </p:sp>
    </p:spTree>
    <p:extLst>
      <p:ext uri="{BB962C8B-B14F-4D97-AF65-F5344CB8AC3E}">
        <p14:creationId xmlns:p14="http://schemas.microsoft.com/office/powerpoint/2010/main" val="40540097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BE0A20-DEE2-4ADC-B82E-1970C63B1CF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363150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BE0A20-DEE2-4ADC-B82E-1970C63B1CF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451951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BE0A20-DEE2-4ADC-B82E-1970C63B1CF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32302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BE0A20-DEE2-4ADC-B82E-1970C63B1CF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20557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BE0A20-DEE2-4ADC-B82E-1970C63B1CF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55328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BE0A20-DEE2-4ADC-B82E-1970C63B1CF9}" type="slidenum">
              <a:rPr lang="en-US" smtClean="0"/>
              <a:t>14</a:t>
            </a:fld>
            <a:endParaRPr lang="en-US"/>
          </a:p>
        </p:txBody>
      </p:sp>
    </p:spTree>
    <p:extLst>
      <p:ext uri="{BB962C8B-B14F-4D97-AF65-F5344CB8AC3E}">
        <p14:creationId xmlns:p14="http://schemas.microsoft.com/office/powerpoint/2010/main" val="40540097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BE0A20-DEE2-4ADC-B82E-1970C63B1CF9}" type="slidenum">
              <a:rPr lang="en-US" smtClean="0"/>
              <a:t>16</a:t>
            </a:fld>
            <a:endParaRPr lang="en-US"/>
          </a:p>
        </p:txBody>
      </p:sp>
    </p:spTree>
    <p:extLst>
      <p:ext uri="{BB962C8B-B14F-4D97-AF65-F5344CB8AC3E}">
        <p14:creationId xmlns:p14="http://schemas.microsoft.com/office/powerpoint/2010/main" val="11842556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normAutofit/>
          </a:bodyPr>
          <a:lstStyle>
            <a:lvl1pPr algn="ctr">
              <a:defRPr sz="5600">
                <a:latin typeface="Cambria" panose="02040503050406030204" pitchFamily="18" charset="0"/>
              </a:defRPr>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800">
                <a:latin typeface="Cambria" panose="020405030504060302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sz="1400">
                <a:latin typeface="Cambria" panose="02040503050406030204" pitchFamily="18" charset="0"/>
              </a:defRPr>
            </a:lvl1pPr>
          </a:lstStyle>
          <a:p>
            <a:fld id="{5CBD6D51-B1BF-4715-A036-004D317A57E8}" type="datetimeFigureOut">
              <a:rPr lang="en-US" smtClean="0"/>
              <a:pPr/>
              <a:t>8/3/2021</a:t>
            </a:fld>
            <a:endParaRPr lang="en-US"/>
          </a:p>
        </p:txBody>
      </p:sp>
      <p:sp>
        <p:nvSpPr>
          <p:cNvPr id="5" name="Footer Placeholder 4"/>
          <p:cNvSpPr>
            <a:spLocks noGrp="1"/>
          </p:cNvSpPr>
          <p:nvPr>
            <p:ph type="ftr" sz="quarter" idx="11"/>
          </p:nvPr>
        </p:nvSpPr>
        <p:spPr/>
        <p:txBody>
          <a:bodyPr/>
          <a:lstStyle>
            <a:lvl1pPr>
              <a:defRPr sz="1400">
                <a:latin typeface="Cambria" panose="02040503050406030204" pitchFamily="18" charset="0"/>
              </a:defRPr>
            </a:lvl1pPr>
          </a:lstStyle>
          <a:p>
            <a:endParaRPr lang="en-US" dirty="0"/>
          </a:p>
        </p:txBody>
      </p:sp>
      <p:sp>
        <p:nvSpPr>
          <p:cNvPr id="6" name="Slide Number Placeholder 5"/>
          <p:cNvSpPr>
            <a:spLocks noGrp="1"/>
          </p:cNvSpPr>
          <p:nvPr>
            <p:ph type="sldNum" sz="quarter" idx="12"/>
          </p:nvPr>
        </p:nvSpPr>
        <p:spPr/>
        <p:txBody>
          <a:bodyPr/>
          <a:lstStyle>
            <a:lvl1pPr>
              <a:defRPr sz="1400">
                <a:latin typeface="Cambria" panose="02040503050406030204" pitchFamily="18" charset="0"/>
              </a:defRPr>
            </a:lvl1pPr>
          </a:lstStyle>
          <a:p>
            <a:fld id="{29BA9B48-D0CA-41FD-A227-DEEB8ACFB85B}" type="slidenum">
              <a:rPr lang="en-US" smtClean="0"/>
              <a:pPr/>
              <a:t>‹#›</a:t>
            </a:fld>
            <a:endParaRPr lang="en-US"/>
          </a:p>
        </p:txBody>
      </p:sp>
    </p:spTree>
    <p:extLst>
      <p:ext uri="{BB962C8B-B14F-4D97-AF65-F5344CB8AC3E}">
        <p14:creationId xmlns:p14="http://schemas.microsoft.com/office/powerpoint/2010/main" val="7443270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CBD6D51-B1BF-4715-A036-004D317A57E8}" type="datetimeFigureOut">
              <a:rPr lang="en-US" smtClean="0"/>
              <a:t>8/3/2021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BA9B48-D0CA-41FD-A227-DEEB8ACFB85B}" type="slidenum">
              <a:rPr lang="en-US" smtClean="0"/>
              <a:t>‹#›</a:t>
            </a:fld>
            <a:endParaRPr lang="en-US"/>
          </a:p>
        </p:txBody>
      </p:sp>
    </p:spTree>
    <p:extLst>
      <p:ext uri="{BB962C8B-B14F-4D97-AF65-F5344CB8AC3E}">
        <p14:creationId xmlns:p14="http://schemas.microsoft.com/office/powerpoint/2010/main" val="3693169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CBD6D51-B1BF-4715-A036-004D317A57E8}" type="datetimeFigureOut">
              <a:rPr lang="en-US" smtClean="0"/>
              <a:t>8/3/2021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BA9B48-D0CA-41FD-A227-DEEB8ACFB85B}" type="slidenum">
              <a:rPr lang="en-US" smtClean="0"/>
              <a:t>‹#›</a:t>
            </a:fld>
            <a:endParaRPr lang="en-US"/>
          </a:p>
        </p:txBody>
      </p:sp>
    </p:spTree>
    <p:extLst>
      <p:ext uri="{BB962C8B-B14F-4D97-AF65-F5344CB8AC3E}">
        <p14:creationId xmlns:p14="http://schemas.microsoft.com/office/powerpoint/2010/main" val="2548845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chemeClr val="bg2"/>
            </a:gs>
            <a:gs pos="5000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B7EF48FD-1223-744A-B366-9EA01F73F9B7}"/>
              </a:ext>
            </a:extLst>
          </p:cNvPr>
          <p:cNvGrpSpPr>
            <a:grpSpLocks/>
          </p:cNvGrpSpPr>
          <p:nvPr/>
        </p:nvGrpSpPr>
        <p:grpSpPr bwMode="auto">
          <a:xfrm>
            <a:off x="0" y="1"/>
            <a:ext cx="12192000" cy="6918325"/>
            <a:chOff x="0" y="0"/>
            <a:chExt cx="5760" cy="4358"/>
          </a:xfrm>
        </p:grpSpPr>
        <p:sp>
          <p:nvSpPr>
            <p:cNvPr id="5" name="Rectangle 3">
              <a:extLst>
                <a:ext uri="{FF2B5EF4-FFF2-40B4-BE49-F238E27FC236}">
                  <a16:creationId xmlns:a16="http://schemas.microsoft.com/office/drawing/2014/main" id="{6300E184-6E7A-1241-87EA-475F5A6B7AE8}"/>
                </a:ext>
              </a:extLst>
            </p:cNvPr>
            <p:cNvSpPr>
              <a:spLocks noChangeArrowheads="1"/>
            </p:cNvSpPr>
            <p:nvPr/>
          </p:nvSpPr>
          <p:spPr bwMode="invGray">
            <a:xfrm>
              <a:off x="5533" y="280"/>
              <a:ext cx="227" cy="1986"/>
            </a:xfrm>
            <a:prstGeom prst="rect">
              <a:avLst/>
            </a:prstGeom>
            <a:gradFill rotWithShape="0">
              <a:gsLst>
                <a:gs pos="0">
                  <a:schemeClr val="bg2"/>
                </a:gs>
                <a:gs pos="50000">
                  <a:schemeClr val="hlink"/>
                </a:gs>
                <a:gs pos="100000">
                  <a:schemeClr val="bg2"/>
                </a:gs>
              </a:gsLst>
              <a:lin ang="0" scaled="1"/>
            </a:gradFill>
            <a:ln w="9525">
              <a:noFill/>
              <a:miter lim="800000"/>
              <a:headEnd/>
              <a:tailEnd/>
            </a:ln>
          </p:spPr>
          <p:txBody>
            <a:bodyPr wrap="none" anchor="ctr"/>
            <a:lstStyle/>
            <a:p>
              <a:pPr eaLnBrk="1" hangingPunct="1">
                <a:spcBef>
                  <a:spcPct val="20000"/>
                </a:spcBef>
                <a:defRPr/>
              </a:pPr>
              <a:endParaRPr lang="en-US" sz="1800" dirty="0">
                <a:latin typeface="Arial" charset="0"/>
              </a:endParaRPr>
            </a:p>
          </p:txBody>
        </p:sp>
        <p:sp>
          <p:nvSpPr>
            <p:cNvPr id="6" name="Freeform 4">
              <a:extLst>
                <a:ext uri="{FF2B5EF4-FFF2-40B4-BE49-F238E27FC236}">
                  <a16:creationId xmlns:a16="http://schemas.microsoft.com/office/drawing/2014/main" id="{94BEAC0B-5004-154A-8C14-2BC3F2E205CC}"/>
                </a:ext>
              </a:extLst>
            </p:cNvPr>
            <p:cNvSpPr>
              <a:spLocks/>
            </p:cNvSpPr>
            <p:nvPr/>
          </p:nvSpPr>
          <p:spPr bwMode="invGray">
            <a:xfrm>
              <a:off x="0" y="0"/>
              <a:ext cx="5760" cy="1344"/>
            </a:xfrm>
            <a:custGeom>
              <a:avLst/>
              <a:gdLst/>
              <a:ahLst/>
              <a:cxnLst>
                <a:cxn ang="0">
                  <a:pos x="0" y="0"/>
                </a:cxn>
                <a:cxn ang="0">
                  <a:pos x="5760" y="0"/>
                </a:cxn>
                <a:cxn ang="0">
                  <a:pos x="5760" y="720"/>
                </a:cxn>
                <a:cxn ang="0">
                  <a:pos x="3600" y="624"/>
                </a:cxn>
                <a:cxn ang="0">
                  <a:pos x="0" y="1000"/>
                </a:cxn>
                <a:cxn ang="0">
                  <a:pos x="0" y="0"/>
                </a:cxn>
              </a:cxnLst>
              <a:rect l="0" t="0" r="r" b="b"/>
              <a:pathLst>
                <a:path w="5760" h="1104">
                  <a:moveTo>
                    <a:pt x="0" y="0"/>
                  </a:moveTo>
                  <a:lnTo>
                    <a:pt x="5760" y="0"/>
                  </a:lnTo>
                  <a:lnTo>
                    <a:pt x="5760" y="720"/>
                  </a:lnTo>
                  <a:cubicBezTo>
                    <a:pt x="5400" y="824"/>
                    <a:pt x="4560" y="577"/>
                    <a:pt x="3600" y="624"/>
                  </a:cubicBezTo>
                  <a:cubicBezTo>
                    <a:pt x="2640" y="671"/>
                    <a:pt x="600" y="1104"/>
                    <a:pt x="0" y="1000"/>
                  </a:cubicBezTo>
                  <a:lnTo>
                    <a:pt x="0" y="0"/>
                  </a:lnTo>
                  <a:close/>
                </a:path>
              </a:pathLst>
            </a:custGeom>
            <a:gradFill rotWithShape="0">
              <a:gsLst>
                <a:gs pos="0">
                  <a:schemeClr val="bg2"/>
                </a:gs>
                <a:gs pos="50000">
                  <a:schemeClr val="bg1"/>
                </a:gs>
                <a:gs pos="100000">
                  <a:schemeClr val="bg2"/>
                </a:gs>
              </a:gsLst>
              <a:lin ang="0" scaled="1"/>
            </a:gradFill>
            <a:ln w="9525">
              <a:noFill/>
              <a:round/>
              <a:headEnd/>
              <a:tailEnd/>
            </a:ln>
          </p:spPr>
          <p:txBody>
            <a:bodyPr wrap="none" anchor="ctr"/>
            <a:lstStyle/>
            <a:p>
              <a:pPr eaLnBrk="1" hangingPunct="1">
                <a:spcBef>
                  <a:spcPct val="20000"/>
                </a:spcBef>
                <a:defRPr/>
              </a:pPr>
              <a:endParaRPr lang="en-US" sz="1800" dirty="0">
                <a:latin typeface="Arial" charset="0"/>
              </a:endParaRPr>
            </a:p>
          </p:txBody>
        </p:sp>
        <p:sp>
          <p:nvSpPr>
            <p:cNvPr id="7" name="Freeform 5">
              <a:extLst>
                <a:ext uri="{FF2B5EF4-FFF2-40B4-BE49-F238E27FC236}">
                  <a16:creationId xmlns:a16="http://schemas.microsoft.com/office/drawing/2014/main" id="{93B1D826-F647-CD44-9002-DC0E2DAE9E56}"/>
                </a:ext>
              </a:extLst>
            </p:cNvPr>
            <p:cNvSpPr>
              <a:spLocks/>
            </p:cNvSpPr>
            <p:nvPr/>
          </p:nvSpPr>
          <p:spPr bwMode="invGray">
            <a:xfrm>
              <a:off x="0" y="733"/>
              <a:ext cx="5760" cy="3587"/>
            </a:xfrm>
            <a:custGeom>
              <a:avLst/>
              <a:gdLst/>
              <a:ahLst/>
              <a:cxnLst>
                <a:cxn ang="0">
                  <a:pos x="0" y="582"/>
                </a:cxn>
                <a:cxn ang="0">
                  <a:pos x="2640" y="267"/>
                </a:cxn>
                <a:cxn ang="0">
                  <a:pos x="3373" y="160"/>
                </a:cxn>
                <a:cxn ang="0">
                  <a:pos x="5760" y="358"/>
                </a:cxn>
                <a:cxn ang="0">
                  <a:pos x="5760" y="3587"/>
                </a:cxn>
                <a:cxn ang="0">
                  <a:pos x="0" y="3587"/>
                </a:cxn>
                <a:cxn ang="0">
                  <a:pos x="0" y="582"/>
                </a:cxn>
              </a:cxnLst>
              <a:rect l="0" t="0" r="r" b="b"/>
              <a:pathLst>
                <a:path w="5760" h="3587">
                  <a:moveTo>
                    <a:pt x="0" y="582"/>
                  </a:moveTo>
                  <a:cubicBezTo>
                    <a:pt x="1027" y="680"/>
                    <a:pt x="1960" y="387"/>
                    <a:pt x="2640" y="267"/>
                  </a:cubicBezTo>
                  <a:cubicBezTo>
                    <a:pt x="2640" y="267"/>
                    <a:pt x="3268" y="180"/>
                    <a:pt x="3373" y="160"/>
                  </a:cubicBezTo>
                  <a:cubicBezTo>
                    <a:pt x="4120" y="0"/>
                    <a:pt x="5280" y="358"/>
                    <a:pt x="5760" y="358"/>
                  </a:cubicBezTo>
                  <a:lnTo>
                    <a:pt x="5760" y="3587"/>
                  </a:lnTo>
                  <a:lnTo>
                    <a:pt x="0" y="3587"/>
                  </a:lnTo>
                  <a:cubicBezTo>
                    <a:pt x="0" y="3587"/>
                    <a:pt x="0" y="582"/>
                    <a:pt x="0" y="582"/>
                  </a:cubicBezTo>
                  <a:close/>
                </a:path>
              </a:pathLst>
            </a:custGeom>
            <a:gradFill rotWithShape="0">
              <a:gsLst>
                <a:gs pos="0">
                  <a:schemeClr val="bg2"/>
                </a:gs>
                <a:gs pos="50000">
                  <a:schemeClr val="bg1"/>
                </a:gs>
                <a:gs pos="100000">
                  <a:schemeClr val="bg2"/>
                </a:gs>
              </a:gsLst>
              <a:lin ang="0" scaled="1"/>
            </a:gradFill>
            <a:ln w="9525" cap="flat">
              <a:noFill/>
              <a:prstDash val="solid"/>
              <a:round/>
              <a:headEnd type="none" w="med" len="med"/>
              <a:tailEnd type="none" w="med" len="med"/>
            </a:ln>
            <a:effectLst/>
          </p:spPr>
          <p:txBody>
            <a:bodyPr wrap="none" anchor="ctr"/>
            <a:lstStyle/>
            <a:p>
              <a:pPr eaLnBrk="1" hangingPunct="1">
                <a:spcBef>
                  <a:spcPct val="20000"/>
                </a:spcBef>
                <a:defRPr/>
              </a:pPr>
              <a:endParaRPr lang="en-US" sz="1800" dirty="0">
                <a:latin typeface="Arial" charset="0"/>
              </a:endParaRPr>
            </a:p>
          </p:txBody>
        </p:sp>
        <p:sp>
          <p:nvSpPr>
            <p:cNvPr id="8" name="Freeform 6">
              <a:extLst>
                <a:ext uri="{FF2B5EF4-FFF2-40B4-BE49-F238E27FC236}">
                  <a16:creationId xmlns:a16="http://schemas.microsoft.com/office/drawing/2014/main" id="{74103FC0-D35A-F54D-BA57-3711C4791884}"/>
                </a:ext>
              </a:extLst>
            </p:cNvPr>
            <p:cNvSpPr>
              <a:spLocks/>
            </p:cNvSpPr>
            <p:nvPr/>
          </p:nvSpPr>
          <p:spPr bwMode="invGray">
            <a:xfrm>
              <a:off x="0" y="184"/>
              <a:ext cx="5760" cy="538"/>
            </a:xfrm>
            <a:custGeom>
              <a:avLst/>
              <a:gdLst/>
              <a:ahLst/>
              <a:cxnLst>
                <a:cxn ang="0">
                  <a:pos x="0" y="163"/>
                </a:cxn>
                <a:cxn ang="0">
                  <a:pos x="0" y="403"/>
                </a:cxn>
                <a:cxn ang="0">
                  <a:pos x="1773" y="443"/>
                </a:cxn>
                <a:cxn ang="0">
                  <a:pos x="4573" y="176"/>
                </a:cxn>
                <a:cxn ang="0">
                  <a:pos x="5760" y="536"/>
                </a:cxn>
                <a:cxn ang="0">
                  <a:pos x="5760" y="163"/>
                </a:cxn>
                <a:cxn ang="0">
                  <a:pos x="4560" y="29"/>
                </a:cxn>
                <a:cxn ang="0">
                  <a:pos x="1987" y="336"/>
                </a:cxn>
                <a:cxn ang="0">
                  <a:pos x="0" y="163"/>
                </a:cxn>
              </a:cxnLst>
              <a:rect l="0" t="0" r="r" b="b"/>
              <a:pathLst>
                <a:path w="5760" h="538">
                  <a:moveTo>
                    <a:pt x="0" y="163"/>
                  </a:moveTo>
                  <a:lnTo>
                    <a:pt x="0" y="403"/>
                  </a:lnTo>
                  <a:cubicBezTo>
                    <a:pt x="295" y="450"/>
                    <a:pt x="1011" y="481"/>
                    <a:pt x="1773" y="443"/>
                  </a:cubicBezTo>
                  <a:cubicBezTo>
                    <a:pt x="2535" y="405"/>
                    <a:pt x="3909" y="161"/>
                    <a:pt x="4573" y="176"/>
                  </a:cubicBezTo>
                  <a:cubicBezTo>
                    <a:pt x="5237" y="191"/>
                    <a:pt x="5562" y="538"/>
                    <a:pt x="5760" y="536"/>
                  </a:cubicBezTo>
                  <a:lnTo>
                    <a:pt x="5760" y="163"/>
                  </a:lnTo>
                  <a:cubicBezTo>
                    <a:pt x="5560" y="79"/>
                    <a:pt x="5189" y="0"/>
                    <a:pt x="4560" y="29"/>
                  </a:cubicBezTo>
                  <a:cubicBezTo>
                    <a:pt x="3931" y="58"/>
                    <a:pt x="2747" y="314"/>
                    <a:pt x="1987" y="336"/>
                  </a:cubicBezTo>
                  <a:cubicBezTo>
                    <a:pt x="1227" y="358"/>
                    <a:pt x="414" y="199"/>
                    <a:pt x="0" y="163"/>
                  </a:cubicBezTo>
                  <a:close/>
                </a:path>
              </a:pathLst>
            </a:custGeom>
            <a:gradFill rotWithShape="0">
              <a:gsLst>
                <a:gs pos="0">
                  <a:schemeClr val="bg1"/>
                </a:gs>
                <a:gs pos="50000">
                  <a:schemeClr val="bg2"/>
                </a:gs>
                <a:gs pos="100000">
                  <a:schemeClr val="bg1"/>
                </a:gs>
              </a:gsLst>
              <a:lin ang="0" scaled="1"/>
            </a:gradFill>
            <a:ln w="9525">
              <a:noFill/>
              <a:round/>
              <a:headEnd/>
              <a:tailEnd/>
            </a:ln>
          </p:spPr>
          <p:txBody>
            <a:bodyPr wrap="none" anchor="ctr"/>
            <a:lstStyle/>
            <a:p>
              <a:pPr eaLnBrk="1" hangingPunct="1">
                <a:spcBef>
                  <a:spcPct val="20000"/>
                </a:spcBef>
                <a:defRPr/>
              </a:pPr>
              <a:endParaRPr lang="en-US" sz="1800" dirty="0">
                <a:latin typeface="Arial" charset="0"/>
              </a:endParaRPr>
            </a:p>
          </p:txBody>
        </p:sp>
        <p:sp>
          <p:nvSpPr>
            <p:cNvPr id="9" name="Freeform 7">
              <a:extLst>
                <a:ext uri="{FF2B5EF4-FFF2-40B4-BE49-F238E27FC236}">
                  <a16:creationId xmlns:a16="http://schemas.microsoft.com/office/drawing/2014/main" id="{3C958E98-2A49-1F4F-B0F7-F6ED37BCD8F5}"/>
                </a:ext>
              </a:extLst>
            </p:cNvPr>
            <p:cNvSpPr>
              <a:spLocks/>
            </p:cNvSpPr>
            <p:nvPr/>
          </p:nvSpPr>
          <p:spPr bwMode="hidden">
            <a:xfrm>
              <a:off x="0" y="1515"/>
              <a:ext cx="5760" cy="674"/>
            </a:xfrm>
            <a:custGeom>
              <a:avLst/>
              <a:gdLst/>
              <a:ahLst/>
              <a:cxnLst>
                <a:cxn ang="0">
                  <a:pos x="0" y="246"/>
                </a:cxn>
                <a:cxn ang="0">
                  <a:pos x="0" y="406"/>
                </a:cxn>
                <a:cxn ang="0">
                  <a:pos x="1280" y="645"/>
                </a:cxn>
                <a:cxn ang="0">
                  <a:pos x="1627" y="580"/>
                </a:cxn>
                <a:cxn ang="0">
                  <a:pos x="4493" y="113"/>
                </a:cxn>
                <a:cxn ang="0">
                  <a:pos x="5760" y="606"/>
                </a:cxn>
                <a:cxn ang="0">
                  <a:pos x="5760" y="233"/>
                </a:cxn>
                <a:cxn ang="0">
                  <a:pos x="4040" y="33"/>
                </a:cxn>
                <a:cxn ang="0">
                  <a:pos x="1093" y="433"/>
                </a:cxn>
                <a:cxn ang="0">
                  <a:pos x="0" y="246"/>
                </a:cxn>
              </a:cxnLst>
              <a:rect l="0" t="0" r="r" b="b"/>
              <a:pathLst>
                <a:path w="5760" h="674">
                  <a:moveTo>
                    <a:pt x="0" y="246"/>
                  </a:moveTo>
                  <a:lnTo>
                    <a:pt x="0" y="406"/>
                  </a:lnTo>
                  <a:cubicBezTo>
                    <a:pt x="213" y="463"/>
                    <a:pt x="1009" y="616"/>
                    <a:pt x="1280" y="645"/>
                  </a:cubicBezTo>
                  <a:cubicBezTo>
                    <a:pt x="1551" y="674"/>
                    <a:pt x="1092" y="669"/>
                    <a:pt x="1627" y="580"/>
                  </a:cubicBezTo>
                  <a:cubicBezTo>
                    <a:pt x="2162" y="491"/>
                    <a:pt x="3804" y="109"/>
                    <a:pt x="4493" y="113"/>
                  </a:cubicBezTo>
                  <a:cubicBezTo>
                    <a:pt x="5182" y="117"/>
                    <a:pt x="5549" y="586"/>
                    <a:pt x="5760" y="606"/>
                  </a:cubicBezTo>
                  <a:lnTo>
                    <a:pt x="5760" y="233"/>
                  </a:lnTo>
                  <a:cubicBezTo>
                    <a:pt x="5471" y="158"/>
                    <a:pt x="4818" y="0"/>
                    <a:pt x="4040" y="33"/>
                  </a:cubicBezTo>
                  <a:cubicBezTo>
                    <a:pt x="3262" y="66"/>
                    <a:pt x="1766" y="398"/>
                    <a:pt x="1093" y="433"/>
                  </a:cubicBezTo>
                  <a:cubicBezTo>
                    <a:pt x="420" y="468"/>
                    <a:pt x="228" y="285"/>
                    <a:pt x="0" y="246"/>
                  </a:cubicBezTo>
                  <a:close/>
                </a:path>
              </a:pathLst>
            </a:custGeom>
            <a:gradFill rotWithShape="0">
              <a:gsLst>
                <a:gs pos="0">
                  <a:schemeClr val="bg1"/>
                </a:gs>
                <a:gs pos="50000">
                  <a:schemeClr val="accent2"/>
                </a:gs>
                <a:gs pos="100000">
                  <a:schemeClr val="bg1"/>
                </a:gs>
              </a:gsLst>
              <a:lin ang="0" scaled="1"/>
            </a:gradFill>
            <a:ln w="9525" cap="flat">
              <a:noFill/>
              <a:prstDash val="solid"/>
              <a:round/>
              <a:headEnd type="none" w="med" len="med"/>
              <a:tailEnd type="none" w="med" len="med"/>
            </a:ln>
            <a:effectLst/>
          </p:spPr>
          <p:txBody>
            <a:bodyPr wrap="none" anchor="ctr"/>
            <a:lstStyle/>
            <a:p>
              <a:pPr eaLnBrk="1" hangingPunct="1">
                <a:spcBef>
                  <a:spcPct val="20000"/>
                </a:spcBef>
                <a:defRPr/>
              </a:pPr>
              <a:endParaRPr lang="en-US" sz="1800" dirty="0">
                <a:latin typeface="Arial" charset="0"/>
              </a:endParaRPr>
            </a:p>
          </p:txBody>
        </p:sp>
        <p:sp>
          <p:nvSpPr>
            <p:cNvPr id="10" name="Freeform 8">
              <a:extLst>
                <a:ext uri="{FF2B5EF4-FFF2-40B4-BE49-F238E27FC236}">
                  <a16:creationId xmlns:a16="http://schemas.microsoft.com/office/drawing/2014/main" id="{106C364C-DF6D-164D-BB44-917F9F7BB1CC}"/>
                </a:ext>
              </a:extLst>
            </p:cNvPr>
            <p:cNvSpPr>
              <a:spLocks/>
            </p:cNvSpPr>
            <p:nvPr/>
          </p:nvSpPr>
          <p:spPr bwMode="white">
            <a:xfrm>
              <a:off x="1560" y="959"/>
              <a:ext cx="4200" cy="3361"/>
            </a:xfrm>
            <a:custGeom>
              <a:avLst/>
              <a:gdLst/>
              <a:ahLst/>
              <a:cxnLst>
                <a:cxn ang="0">
                  <a:pos x="0" y="3361"/>
                </a:cxn>
                <a:cxn ang="0">
                  <a:pos x="1054" y="295"/>
                </a:cxn>
                <a:cxn ang="0">
                  <a:pos x="4200" y="1588"/>
                </a:cxn>
                <a:cxn ang="0">
                  <a:pos x="4200" y="2028"/>
                </a:cxn>
                <a:cxn ang="0">
                  <a:pos x="1200" y="442"/>
                </a:cxn>
                <a:cxn ang="0">
                  <a:pos x="347" y="3361"/>
                </a:cxn>
                <a:cxn ang="0">
                  <a:pos x="0" y="3361"/>
                </a:cxn>
              </a:cxnLst>
              <a:rect l="0" t="0" r="r" b="b"/>
              <a:pathLst>
                <a:path w="4200" h="3361">
                  <a:moveTo>
                    <a:pt x="0" y="3361"/>
                  </a:moveTo>
                  <a:cubicBezTo>
                    <a:pt x="118" y="2850"/>
                    <a:pt x="354" y="590"/>
                    <a:pt x="1054" y="295"/>
                  </a:cubicBezTo>
                  <a:cubicBezTo>
                    <a:pt x="1754" y="0"/>
                    <a:pt x="3676" y="1299"/>
                    <a:pt x="4200" y="1588"/>
                  </a:cubicBezTo>
                  <a:lnTo>
                    <a:pt x="4200" y="2028"/>
                  </a:lnTo>
                  <a:cubicBezTo>
                    <a:pt x="3700" y="1837"/>
                    <a:pt x="1842" y="220"/>
                    <a:pt x="1200" y="442"/>
                  </a:cubicBezTo>
                  <a:cubicBezTo>
                    <a:pt x="558" y="664"/>
                    <a:pt x="547" y="2875"/>
                    <a:pt x="347" y="3361"/>
                  </a:cubicBezTo>
                  <a:lnTo>
                    <a:pt x="0" y="3361"/>
                  </a:lnTo>
                  <a:close/>
                </a:path>
              </a:pathLst>
            </a:custGeom>
            <a:gradFill rotWithShape="0">
              <a:gsLst>
                <a:gs pos="0">
                  <a:schemeClr val="accent2"/>
                </a:gs>
                <a:gs pos="50000">
                  <a:schemeClr val="bg1"/>
                </a:gs>
                <a:gs pos="100000">
                  <a:schemeClr val="accent2"/>
                </a:gs>
              </a:gsLst>
              <a:lin ang="5400000" scaled="1"/>
            </a:gradFill>
            <a:ln w="9525">
              <a:noFill/>
              <a:round/>
              <a:headEnd/>
              <a:tailEnd/>
            </a:ln>
          </p:spPr>
          <p:txBody>
            <a:bodyPr wrap="none" anchor="ctr"/>
            <a:lstStyle/>
            <a:p>
              <a:pPr eaLnBrk="1" hangingPunct="1">
                <a:spcBef>
                  <a:spcPct val="20000"/>
                </a:spcBef>
                <a:defRPr/>
              </a:pPr>
              <a:endParaRPr lang="en-US" sz="1800" dirty="0">
                <a:latin typeface="Arial" charset="0"/>
              </a:endParaRPr>
            </a:p>
          </p:txBody>
        </p:sp>
        <p:sp>
          <p:nvSpPr>
            <p:cNvPr id="11" name="Freeform 9">
              <a:extLst>
                <a:ext uri="{FF2B5EF4-FFF2-40B4-BE49-F238E27FC236}">
                  <a16:creationId xmlns:a16="http://schemas.microsoft.com/office/drawing/2014/main" id="{DDBABC69-0411-F040-B131-E96260301D56}"/>
                </a:ext>
              </a:extLst>
            </p:cNvPr>
            <p:cNvSpPr>
              <a:spLocks/>
            </p:cNvSpPr>
            <p:nvPr/>
          </p:nvSpPr>
          <p:spPr bwMode="invGray">
            <a:xfrm>
              <a:off x="0" y="2169"/>
              <a:ext cx="5760" cy="1925"/>
            </a:xfrm>
            <a:custGeom>
              <a:avLst/>
              <a:gdLst/>
              <a:ahLst/>
              <a:cxnLst>
                <a:cxn ang="0">
                  <a:pos x="0" y="804"/>
                </a:cxn>
                <a:cxn ang="0">
                  <a:pos x="0" y="991"/>
                </a:cxn>
                <a:cxn ang="0">
                  <a:pos x="1547" y="1818"/>
                </a:cxn>
                <a:cxn ang="0">
                  <a:pos x="3253" y="351"/>
                </a:cxn>
                <a:cxn ang="0">
                  <a:pos x="5760" y="1537"/>
                </a:cxn>
                <a:cxn ang="0">
                  <a:pos x="5760" y="1151"/>
                </a:cxn>
                <a:cxn ang="0">
                  <a:pos x="3240" y="84"/>
                </a:cxn>
                <a:cxn ang="0">
                  <a:pos x="1573" y="1671"/>
                </a:cxn>
                <a:cxn ang="0">
                  <a:pos x="0" y="804"/>
                </a:cxn>
              </a:cxnLst>
              <a:rect l="0" t="0" r="r" b="b"/>
              <a:pathLst>
                <a:path w="5760" h="1925">
                  <a:moveTo>
                    <a:pt x="0" y="804"/>
                  </a:moveTo>
                  <a:lnTo>
                    <a:pt x="0" y="991"/>
                  </a:lnTo>
                  <a:cubicBezTo>
                    <a:pt x="258" y="1160"/>
                    <a:pt x="1005" y="1925"/>
                    <a:pt x="1547" y="1818"/>
                  </a:cubicBezTo>
                  <a:cubicBezTo>
                    <a:pt x="2089" y="1711"/>
                    <a:pt x="2551" y="398"/>
                    <a:pt x="3253" y="351"/>
                  </a:cubicBezTo>
                  <a:cubicBezTo>
                    <a:pt x="3955" y="304"/>
                    <a:pt x="5342" y="1404"/>
                    <a:pt x="5760" y="1537"/>
                  </a:cubicBezTo>
                  <a:lnTo>
                    <a:pt x="5760" y="1151"/>
                  </a:lnTo>
                  <a:cubicBezTo>
                    <a:pt x="5405" y="1124"/>
                    <a:pt x="3982" y="0"/>
                    <a:pt x="3240" y="84"/>
                  </a:cubicBezTo>
                  <a:cubicBezTo>
                    <a:pt x="2542" y="171"/>
                    <a:pt x="2113" y="1551"/>
                    <a:pt x="1573" y="1671"/>
                  </a:cubicBezTo>
                  <a:cubicBezTo>
                    <a:pt x="1033" y="1791"/>
                    <a:pt x="262" y="826"/>
                    <a:pt x="0" y="804"/>
                  </a:cubicBezTo>
                  <a:close/>
                </a:path>
              </a:pathLst>
            </a:custGeom>
            <a:gradFill rotWithShape="0">
              <a:gsLst>
                <a:gs pos="0">
                  <a:schemeClr val="bg1"/>
                </a:gs>
                <a:gs pos="50000">
                  <a:schemeClr val="accent2"/>
                </a:gs>
                <a:gs pos="100000">
                  <a:schemeClr val="bg1"/>
                </a:gs>
              </a:gsLst>
              <a:lin ang="0" scaled="1"/>
            </a:gradFill>
            <a:ln w="9525" cap="flat">
              <a:noFill/>
              <a:prstDash val="solid"/>
              <a:round/>
              <a:headEnd type="none" w="med" len="med"/>
              <a:tailEnd type="none" w="med" len="med"/>
            </a:ln>
            <a:effectLst/>
          </p:spPr>
          <p:txBody>
            <a:bodyPr wrap="none" anchor="ctr"/>
            <a:lstStyle/>
            <a:p>
              <a:pPr eaLnBrk="1" hangingPunct="1">
                <a:spcBef>
                  <a:spcPct val="20000"/>
                </a:spcBef>
                <a:defRPr/>
              </a:pPr>
              <a:endParaRPr lang="en-US" sz="1800" dirty="0">
                <a:latin typeface="Arial" charset="0"/>
              </a:endParaRPr>
            </a:p>
          </p:txBody>
        </p:sp>
        <p:sp>
          <p:nvSpPr>
            <p:cNvPr id="12" name="Freeform 10">
              <a:extLst>
                <a:ext uri="{FF2B5EF4-FFF2-40B4-BE49-F238E27FC236}">
                  <a16:creationId xmlns:a16="http://schemas.microsoft.com/office/drawing/2014/main" id="{550E9461-03B8-BC4A-B80F-7D48F4569339}"/>
                </a:ext>
              </a:extLst>
            </p:cNvPr>
            <p:cNvSpPr>
              <a:spLocks/>
            </p:cNvSpPr>
            <p:nvPr/>
          </p:nvSpPr>
          <p:spPr bwMode="white">
            <a:xfrm>
              <a:off x="0" y="2238"/>
              <a:ext cx="3929" cy="2120"/>
            </a:xfrm>
            <a:custGeom>
              <a:avLst/>
              <a:gdLst/>
              <a:ahLst/>
              <a:cxnLst>
                <a:cxn ang="0">
                  <a:pos x="0" y="415"/>
                </a:cxn>
                <a:cxn ang="0">
                  <a:pos x="0" y="508"/>
                </a:cxn>
                <a:cxn ang="0">
                  <a:pos x="1933" y="229"/>
                </a:cxn>
                <a:cxn ang="0">
                  <a:pos x="3920" y="1055"/>
                </a:cxn>
                <a:cxn ang="0">
                  <a:pos x="3587" y="2082"/>
                </a:cxn>
                <a:cxn ang="0">
                  <a:pos x="3947" y="829"/>
                </a:cxn>
                <a:cxn ang="0">
                  <a:pos x="2253" y="69"/>
                </a:cxn>
                <a:cxn ang="0">
                  <a:pos x="0" y="415"/>
                </a:cxn>
              </a:cxnLst>
              <a:rect l="0" t="0" r="r" b="b"/>
              <a:pathLst>
                <a:path w="4196" h="2120">
                  <a:moveTo>
                    <a:pt x="0" y="415"/>
                  </a:moveTo>
                  <a:lnTo>
                    <a:pt x="0" y="508"/>
                  </a:lnTo>
                  <a:cubicBezTo>
                    <a:pt x="160" y="577"/>
                    <a:pt x="1280" y="138"/>
                    <a:pt x="1933" y="229"/>
                  </a:cubicBezTo>
                  <a:cubicBezTo>
                    <a:pt x="2586" y="320"/>
                    <a:pt x="3644" y="746"/>
                    <a:pt x="3920" y="1055"/>
                  </a:cubicBezTo>
                  <a:cubicBezTo>
                    <a:pt x="4196" y="1364"/>
                    <a:pt x="3583" y="2120"/>
                    <a:pt x="3587" y="2082"/>
                  </a:cubicBezTo>
                  <a:lnTo>
                    <a:pt x="3947" y="829"/>
                  </a:lnTo>
                  <a:cubicBezTo>
                    <a:pt x="3725" y="494"/>
                    <a:pt x="2911" y="138"/>
                    <a:pt x="2253" y="69"/>
                  </a:cubicBezTo>
                  <a:cubicBezTo>
                    <a:pt x="1595" y="0"/>
                    <a:pt x="469" y="343"/>
                    <a:pt x="0" y="415"/>
                  </a:cubicBezTo>
                  <a:close/>
                </a:path>
              </a:pathLst>
            </a:custGeom>
            <a:gradFill rotWithShape="0">
              <a:gsLst>
                <a:gs pos="0">
                  <a:schemeClr val="accent2"/>
                </a:gs>
                <a:gs pos="50000">
                  <a:schemeClr val="bg1"/>
                </a:gs>
                <a:gs pos="100000">
                  <a:schemeClr val="accent2"/>
                </a:gs>
              </a:gsLst>
              <a:lin ang="5400000" scaled="1"/>
            </a:gradFill>
            <a:ln w="9525" cap="flat">
              <a:noFill/>
              <a:prstDash val="solid"/>
              <a:round/>
              <a:headEnd type="none" w="med" len="med"/>
              <a:tailEnd type="none" w="med" len="med"/>
            </a:ln>
            <a:effectLst/>
          </p:spPr>
          <p:txBody>
            <a:bodyPr wrap="none" anchor="ctr"/>
            <a:lstStyle/>
            <a:p>
              <a:pPr eaLnBrk="1" hangingPunct="1">
                <a:spcBef>
                  <a:spcPct val="20000"/>
                </a:spcBef>
                <a:defRPr/>
              </a:pPr>
              <a:endParaRPr lang="en-US" sz="1800" dirty="0">
                <a:latin typeface="Arial" charset="0"/>
              </a:endParaRPr>
            </a:p>
          </p:txBody>
        </p:sp>
      </p:grpSp>
      <p:sp>
        <p:nvSpPr>
          <p:cNvPr id="222219" name="Rectangle 11"/>
          <p:cNvSpPr>
            <a:spLocks noGrp="1" noChangeArrowheads="1"/>
          </p:cNvSpPr>
          <p:nvPr>
            <p:ph type="ctrTitle"/>
          </p:nvPr>
        </p:nvSpPr>
        <p:spPr>
          <a:xfrm>
            <a:off x="914400" y="2286000"/>
            <a:ext cx="10363200" cy="1143000"/>
          </a:xfrm>
        </p:spPr>
        <p:txBody>
          <a:bodyPr/>
          <a:lstStyle>
            <a:lvl1pPr>
              <a:defRPr/>
            </a:lvl1pPr>
          </a:lstStyle>
          <a:p>
            <a:r>
              <a:rPr lang="en-US"/>
              <a:t>Click to edit Master title style</a:t>
            </a:r>
          </a:p>
        </p:txBody>
      </p:sp>
      <p:sp>
        <p:nvSpPr>
          <p:cNvPr id="222220" name="Rectangle 12"/>
          <p:cNvSpPr>
            <a:spLocks noGrp="1" noChangeArrowheads="1"/>
          </p:cNvSpPr>
          <p:nvPr>
            <p:ph type="subTitle" idx="1"/>
          </p:nvPr>
        </p:nvSpPr>
        <p:spPr>
          <a:xfrm>
            <a:off x="1828800" y="3886200"/>
            <a:ext cx="8534400" cy="1752600"/>
          </a:xfrm>
        </p:spPr>
        <p:txBody>
          <a:bodyPr/>
          <a:lstStyle>
            <a:lvl1pPr marL="0" indent="0" algn="ctr">
              <a:buFontTx/>
              <a:buNone/>
              <a:defRPr/>
            </a:lvl1pPr>
          </a:lstStyle>
          <a:p>
            <a:r>
              <a:rPr lang="en-US"/>
              <a:t>Click to edit Master subtitle style</a:t>
            </a:r>
          </a:p>
        </p:txBody>
      </p:sp>
      <p:sp>
        <p:nvSpPr>
          <p:cNvPr id="13" name="Rectangle 13">
            <a:extLst>
              <a:ext uri="{FF2B5EF4-FFF2-40B4-BE49-F238E27FC236}">
                <a16:creationId xmlns:a16="http://schemas.microsoft.com/office/drawing/2014/main" id="{4C2C9760-6E25-284A-AC93-D302D77DFC84}"/>
              </a:ext>
            </a:extLst>
          </p:cNvPr>
          <p:cNvSpPr>
            <a:spLocks noGrp="1" noChangeArrowheads="1"/>
          </p:cNvSpPr>
          <p:nvPr>
            <p:ph type="dt" sz="quarter" idx="10"/>
          </p:nvPr>
        </p:nvSpPr>
        <p:spPr/>
        <p:txBody>
          <a:bodyPr/>
          <a:lstStyle>
            <a:lvl1pPr>
              <a:spcBef>
                <a:spcPct val="0"/>
              </a:spcBef>
              <a:defRPr/>
            </a:lvl1pPr>
          </a:lstStyle>
          <a:p>
            <a:pPr>
              <a:defRPr/>
            </a:pPr>
            <a:endParaRPr lang="en-US"/>
          </a:p>
        </p:txBody>
      </p:sp>
      <p:sp>
        <p:nvSpPr>
          <p:cNvPr id="14" name="Rectangle 14">
            <a:extLst>
              <a:ext uri="{FF2B5EF4-FFF2-40B4-BE49-F238E27FC236}">
                <a16:creationId xmlns:a16="http://schemas.microsoft.com/office/drawing/2014/main" id="{94CFD74C-E58D-2548-A35C-7F1AD17D54F7}"/>
              </a:ext>
            </a:extLst>
          </p:cNvPr>
          <p:cNvSpPr>
            <a:spLocks noGrp="1" noChangeArrowheads="1"/>
          </p:cNvSpPr>
          <p:nvPr>
            <p:ph type="ftr" sz="quarter" idx="11"/>
          </p:nvPr>
        </p:nvSpPr>
        <p:spPr/>
        <p:txBody>
          <a:bodyPr/>
          <a:lstStyle>
            <a:lvl1pPr>
              <a:spcBef>
                <a:spcPct val="0"/>
              </a:spcBef>
              <a:defRPr/>
            </a:lvl1pPr>
          </a:lstStyle>
          <a:p>
            <a:pPr>
              <a:defRPr/>
            </a:pPr>
            <a:endParaRPr lang="en-US"/>
          </a:p>
        </p:txBody>
      </p:sp>
      <p:sp>
        <p:nvSpPr>
          <p:cNvPr id="15" name="Rectangle 15">
            <a:extLst>
              <a:ext uri="{FF2B5EF4-FFF2-40B4-BE49-F238E27FC236}">
                <a16:creationId xmlns:a16="http://schemas.microsoft.com/office/drawing/2014/main" id="{C60BE23C-9240-E849-9FCB-2297135E59DA}"/>
              </a:ext>
            </a:extLst>
          </p:cNvPr>
          <p:cNvSpPr>
            <a:spLocks noGrp="1" noChangeArrowheads="1"/>
          </p:cNvSpPr>
          <p:nvPr>
            <p:ph type="sldNum" sz="quarter" idx="12"/>
          </p:nvPr>
        </p:nvSpPr>
        <p:spPr/>
        <p:txBody>
          <a:bodyPr/>
          <a:lstStyle>
            <a:lvl1pPr>
              <a:spcBef>
                <a:spcPct val="0"/>
              </a:spcBef>
              <a:defRPr/>
            </a:lvl1pPr>
          </a:lstStyle>
          <a:p>
            <a:pPr>
              <a:defRPr/>
            </a:pPr>
            <a:fld id="{196B29F0-79C1-D540-B267-1CD761E3103D}" type="slidenum">
              <a:rPr lang="en-US" altLang="en-US"/>
              <a:pPr>
                <a:defRPr/>
              </a:pPr>
              <a:t>‹#›</a:t>
            </a:fld>
            <a:endParaRPr lang="en-US" altLang="en-US"/>
          </a:p>
        </p:txBody>
      </p:sp>
    </p:spTree>
    <p:extLst>
      <p:ext uri="{BB962C8B-B14F-4D97-AF65-F5344CB8AC3E}">
        <p14:creationId xmlns:p14="http://schemas.microsoft.com/office/powerpoint/2010/main" val="35826461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36">
            <a:extLst>
              <a:ext uri="{FF2B5EF4-FFF2-40B4-BE49-F238E27FC236}">
                <a16:creationId xmlns:a16="http://schemas.microsoft.com/office/drawing/2014/main" id="{07F2DD10-A705-6649-B58A-2F662F9D6DE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037">
            <a:extLst>
              <a:ext uri="{FF2B5EF4-FFF2-40B4-BE49-F238E27FC236}">
                <a16:creationId xmlns:a16="http://schemas.microsoft.com/office/drawing/2014/main" id="{8215CF5A-1D24-B141-8425-46908CB72F1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38">
            <a:extLst>
              <a:ext uri="{FF2B5EF4-FFF2-40B4-BE49-F238E27FC236}">
                <a16:creationId xmlns:a16="http://schemas.microsoft.com/office/drawing/2014/main" id="{962236B4-7CDD-5A4B-8C1C-8D4DF62BD3B4}"/>
              </a:ext>
            </a:extLst>
          </p:cNvPr>
          <p:cNvSpPr>
            <a:spLocks noGrp="1" noChangeArrowheads="1"/>
          </p:cNvSpPr>
          <p:nvPr>
            <p:ph type="sldNum" sz="quarter" idx="12"/>
          </p:nvPr>
        </p:nvSpPr>
        <p:spPr>
          <a:ln/>
        </p:spPr>
        <p:txBody>
          <a:bodyPr/>
          <a:lstStyle>
            <a:lvl1pPr>
              <a:defRPr/>
            </a:lvl1pPr>
          </a:lstStyle>
          <a:p>
            <a:pPr>
              <a:defRPr/>
            </a:pPr>
            <a:fld id="{D6E16CDC-81D2-AF44-8A72-71E191DC0158}" type="slidenum">
              <a:rPr lang="en-US" altLang="en-US"/>
              <a:pPr>
                <a:defRPr/>
              </a:pPr>
              <a:t>‹#›</a:t>
            </a:fld>
            <a:endParaRPr lang="en-US" altLang="en-US"/>
          </a:p>
        </p:txBody>
      </p:sp>
    </p:spTree>
    <p:extLst>
      <p:ext uri="{BB962C8B-B14F-4D97-AF65-F5344CB8AC3E}">
        <p14:creationId xmlns:p14="http://schemas.microsoft.com/office/powerpoint/2010/main" val="23271658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036">
            <a:extLst>
              <a:ext uri="{FF2B5EF4-FFF2-40B4-BE49-F238E27FC236}">
                <a16:creationId xmlns:a16="http://schemas.microsoft.com/office/drawing/2014/main" id="{8225E1D6-DA08-4440-BAB0-50D93ACFAB7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037">
            <a:extLst>
              <a:ext uri="{FF2B5EF4-FFF2-40B4-BE49-F238E27FC236}">
                <a16:creationId xmlns:a16="http://schemas.microsoft.com/office/drawing/2014/main" id="{34509B1A-A18D-CB4B-A3A8-8DDFCD86EB1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38">
            <a:extLst>
              <a:ext uri="{FF2B5EF4-FFF2-40B4-BE49-F238E27FC236}">
                <a16:creationId xmlns:a16="http://schemas.microsoft.com/office/drawing/2014/main" id="{D5F8C276-886A-494D-95D1-62B2B73B6F10}"/>
              </a:ext>
            </a:extLst>
          </p:cNvPr>
          <p:cNvSpPr>
            <a:spLocks noGrp="1" noChangeArrowheads="1"/>
          </p:cNvSpPr>
          <p:nvPr>
            <p:ph type="sldNum" sz="quarter" idx="12"/>
          </p:nvPr>
        </p:nvSpPr>
        <p:spPr>
          <a:ln/>
        </p:spPr>
        <p:txBody>
          <a:bodyPr/>
          <a:lstStyle>
            <a:lvl1pPr>
              <a:defRPr/>
            </a:lvl1pPr>
          </a:lstStyle>
          <a:p>
            <a:pPr>
              <a:defRPr/>
            </a:pPr>
            <a:fld id="{2BFCB7DA-1BE8-E54A-A240-0FF8C8BB8299}" type="slidenum">
              <a:rPr lang="en-US" altLang="en-US"/>
              <a:pPr>
                <a:defRPr/>
              </a:pPr>
              <a:t>‹#›</a:t>
            </a:fld>
            <a:endParaRPr lang="en-US" altLang="en-US"/>
          </a:p>
        </p:txBody>
      </p:sp>
    </p:spTree>
    <p:extLst>
      <p:ext uri="{BB962C8B-B14F-4D97-AF65-F5344CB8AC3E}">
        <p14:creationId xmlns:p14="http://schemas.microsoft.com/office/powerpoint/2010/main" val="20903617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36">
            <a:extLst>
              <a:ext uri="{FF2B5EF4-FFF2-40B4-BE49-F238E27FC236}">
                <a16:creationId xmlns:a16="http://schemas.microsoft.com/office/drawing/2014/main" id="{D901C302-BC46-A54A-8E8C-323EDF32057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037">
            <a:extLst>
              <a:ext uri="{FF2B5EF4-FFF2-40B4-BE49-F238E27FC236}">
                <a16:creationId xmlns:a16="http://schemas.microsoft.com/office/drawing/2014/main" id="{7EA26171-10DD-A44B-BCC6-EEDA1457ACA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38">
            <a:extLst>
              <a:ext uri="{FF2B5EF4-FFF2-40B4-BE49-F238E27FC236}">
                <a16:creationId xmlns:a16="http://schemas.microsoft.com/office/drawing/2014/main" id="{B1C9FFE4-6047-0446-80A5-B96D4AF1D593}"/>
              </a:ext>
            </a:extLst>
          </p:cNvPr>
          <p:cNvSpPr>
            <a:spLocks noGrp="1" noChangeArrowheads="1"/>
          </p:cNvSpPr>
          <p:nvPr>
            <p:ph type="sldNum" sz="quarter" idx="12"/>
          </p:nvPr>
        </p:nvSpPr>
        <p:spPr>
          <a:ln/>
        </p:spPr>
        <p:txBody>
          <a:bodyPr/>
          <a:lstStyle>
            <a:lvl1pPr>
              <a:defRPr/>
            </a:lvl1pPr>
          </a:lstStyle>
          <a:p>
            <a:pPr>
              <a:defRPr/>
            </a:pPr>
            <a:fld id="{BB9A335C-181F-BB47-8061-86AF22502A91}" type="slidenum">
              <a:rPr lang="en-US" altLang="en-US"/>
              <a:pPr>
                <a:defRPr/>
              </a:pPr>
              <a:t>‹#›</a:t>
            </a:fld>
            <a:endParaRPr lang="en-US" altLang="en-US"/>
          </a:p>
        </p:txBody>
      </p:sp>
    </p:spTree>
    <p:extLst>
      <p:ext uri="{BB962C8B-B14F-4D97-AF65-F5344CB8AC3E}">
        <p14:creationId xmlns:p14="http://schemas.microsoft.com/office/powerpoint/2010/main" val="32563976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036">
            <a:extLst>
              <a:ext uri="{FF2B5EF4-FFF2-40B4-BE49-F238E27FC236}">
                <a16:creationId xmlns:a16="http://schemas.microsoft.com/office/drawing/2014/main" id="{C1C246A8-F693-CF44-B5A2-FCEA8FB6C00E}"/>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1037">
            <a:extLst>
              <a:ext uri="{FF2B5EF4-FFF2-40B4-BE49-F238E27FC236}">
                <a16:creationId xmlns:a16="http://schemas.microsoft.com/office/drawing/2014/main" id="{ECD00797-EBAE-4A45-8440-F22AF7B51C5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1038">
            <a:extLst>
              <a:ext uri="{FF2B5EF4-FFF2-40B4-BE49-F238E27FC236}">
                <a16:creationId xmlns:a16="http://schemas.microsoft.com/office/drawing/2014/main" id="{F91689C4-4D25-314E-931B-68C7E99E821E}"/>
              </a:ext>
            </a:extLst>
          </p:cNvPr>
          <p:cNvSpPr>
            <a:spLocks noGrp="1" noChangeArrowheads="1"/>
          </p:cNvSpPr>
          <p:nvPr>
            <p:ph type="sldNum" sz="quarter" idx="12"/>
          </p:nvPr>
        </p:nvSpPr>
        <p:spPr>
          <a:ln/>
        </p:spPr>
        <p:txBody>
          <a:bodyPr/>
          <a:lstStyle>
            <a:lvl1pPr>
              <a:defRPr/>
            </a:lvl1pPr>
          </a:lstStyle>
          <a:p>
            <a:pPr>
              <a:defRPr/>
            </a:pPr>
            <a:fld id="{F8BB5857-535E-4F4D-BB88-CC3E0D1F25DC}" type="slidenum">
              <a:rPr lang="en-US" altLang="en-US"/>
              <a:pPr>
                <a:defRPr/>
              </a:pPr>
              <a:t>‹#›</a:t>
            </a:fld>
            <a:endParaRPr lang="en-US" altLang="en-US"/>
          </a:p>
        </p:txBody>
      </p:sp>
    </p:spTree>
    <p:extLst>
      <p:ext uri="{BB962C8B-B14F-4D97-AF65-F5344CB8AC3E}">
        <p14:creationId xmlns:p14="http://schemas.microsoft.com/office/powerpoint/2010/main" val="829641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036">
            <a:extLst>
              <a:ext uri="{FF2B5EF4-FFF2-40B4-BE49-F238E27FC236}">
                <a16:creationId xmlns:a16="http://schemas.microsoft.com/office/drawing/2014/main" id="{7A6DD896-9225-CB41-97A8-B9DB63A2AF08}"/>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1037">
            <a:extLst>
              <a:ext uri="{FF2B5EF4-FFF2-40B4-BE49-F238E27FC236}">
                <a16:creationId xmlns:a16="http://schemas.microsoft.com/office/drawing/2014/main" id="{E6C37E04-E662-A946-AD9C-1546A122D12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1038">
            <a:extLst>
              <a:ext uri="{FF2B5EF4-FFF2-40B4-BE49-F238E27FC236}">
                <a16:creationId xmlns:a16="http://schemas.microsoft.com/office/drawing/2014/main" id="{2BE7BD04-3AE3-204B-92C4-0CF95F254A61}"/>
              </a:ext>
            </a:extLst>
          </p:cNvPr>
          <p:cNvSpPr>
            <a:spLocks noGrp="1" noChangeArrowheads="1"/>
          </p:cNvSpPr>
          <p:nvPr>
            <p:ph type="sldNum" sz="quarter" idx="12"/>
          </p:nvPr>
        </p:nvSpPr>
        <p:spPr>
          <a:ln/>
        </p:spPr>
        <p:txBody>
          <a:bodyPr/>
          <a:lstStyle>
            <a:lvl1pPr>
              <a:defRPr/>
            </a:lvl1pPr>
          </a:lstStyle>
          <a:p>
            <a:pPr>
              <a:defRPr/>
            </a:pPr>
            <a:fld id="{6A3C19BE-ADFF-DE40-9863-F24DF8231D17}" type="slidenum">
              <a:rPr lang="en-US" altLang="en-US"/>
              <a:pPr>
                <a:defRPr/>
              </a:pPr>
              <a:t>‹#›</a:t>
            </a:fld>
            <a:endParaRPr lang="en-US" altLang="en-US"/>
          </a:p>
        </p:txBody>
      </p:sp>
    </p:spTree>
    <p:extLst>
      <p:ext uri="{BB962C8B-B14F-4D97-AF65-F5344CB8AC3E}">
        <p14:creationId xmlns:p14="http://schemas.microsoft.com/office/powerpoint/2010/main" val="18769833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36">
            <a:extLst>
              <a:ext uri="{FF2B5EF4-FFF2-40B4-BE49-F238E27FC236}">
                <a16:creationId xmlns:a16="http://schemas.microsoft.com/office/drawing/2014/main" id="{17DE613F-6681-674B-9D47-A37FE91A791D}"/>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1037">
            <a:extLst>
              <a:ext uri="{FF2B5EF4-FFF2-40B4-BE49-F238E27FC236}">
                <a16:creationId xmlns:a16="http://schemas.microsoft.com/office/drawing/2014/main" id="{22129FB0-2784-E744-BEF0-D87ADB60B94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1038">
            <a:extLst>
              <a:ext uri="{FF2B5EF4-FFF2-40B4-BE49-F238E27FC236}">
                <a16:creationId xmlns:a16="http://schemas.microsoft.com/office/drawing/2014/main" id="{6BD653D2-CDCA-054D-8BF9-9B98E72176D3}"/>
              </a:ext>
            </a:extLst>
          </p:cNvPr>
          <p:cNvSpPr>
            <a:spLocks noGrp="1" noChangeArrowheads="1"/>
          </p:cNvSpPr>
          <p:nvPr>
            <p:ph type="sldNum" sz="quarter" idx="12"/>
          </p:nvPr>
        </p:nvSpPr>
        <p:spPr>
          <a:ln/>
        </p:spPr>
        <p:txBody>
          <a:bodyPr/>
          <a:lstStyle>
            <a:lvl1pPr>
              <a:defRPr/>
            </a:lvl1pPr>
          </a:lstStyle>
          <a:p>
            <a:pPr>
              <a:defRPr/>
            </a:pPr>
            <a:fld id="{E2CACD8E-4541-A445-BD5D-3826489EFA15}" type="slidenum">
              <a:rPr lang="en-US" altLang="en-US"/>
              <a:pPr>
                <a:defRPr/>
              </a:pPr>
              <a:t>‹#›</a:t>
            </a:fld>
            <a:endParaRPr lang="en-US" altLang="en-US"/>
          </a:p>
        </p:txBody>
      </p:sp>
    </p:spTree>
    <p:extLst>
      <p:ext uri="{BB962C8B-B14F-4D97-AF65-F5344CB8AC3E}">
        <p14:creationId xmlns:p14="http://schemas.microsoft.com/office/powerpoint/2010/main" val="6990916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36">
            <a:extLst>
              <a:ext uri="{FF2B5EF4-FFF2-40B4-BE49-F238E27FC236}">
                <a16:creationId xmlns:a16="http://schemas.microsoft.com/office/drawing/2014/main" id="{7FAEBA3A-86EF-9B4D-BD07-0EE23DDDF83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037">
            <a:extLst>
              <a:ext uri="{FF2B5EF4-FFF2-40B4-BE49-F238E27FC236}">
                <a16:creationId xmlns:a16="http://schemas.microsoft.com/office/drawing/2014/main" id="{5EFB6DA3-D78E-BE46-A954-8DA3F6A4FD6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38">
            <a:extLst>
              <a:ext uri="{FF2B5EF4-FFF2-40B4-BE49-F238E27FC236}">
                <a16:creationId xmlns:a16="http://schemas.microsoft.com/office/drawing/2014/main" id="{EB35C3B7-B681-3347-A6A0-0F951CF3E4A1}"/>
              </a:ext>
            </a:extLst>
          </p:cNvPr>
          <p:cNvSpPr>
            <a:spLocks noGrp="1" noChangeArrowheads="1"/>
          </p:cNvSpPr>
          <p:nvPr>
            <p:ph type="sldNum" sz="quarter" idx="12"/>
          </p:nvPr>
        </p:nvSpPr>
        <p:spPr>
          <a:ln/>
        </p:spPr>
        <p:txBody>
          <a:bodyPr/>
          <a:lstStyle>
            <a:lvl1pPr>
              <a:defRPr/>
            </a:lvl1pPr>
          </a:lstStyle>
          <a:p>
            <a:pPr>
              <a:defRPr/>
            </a:pPr>
            <a:fld id="{838AF175-9D55-1748-B0A1-9AEE915578BC}" type="slidenum">
              <a:rPr lang="en-US" altLang="en-US"/>
              <a:pPr>
                <a:defRPr/>
              </a:pPr>
              <a:t>‹#›</a:t>
            </a:fld>
            <a:endParaRPr lang="en-US" altLang="en-US"/>
          </a:p>
        </p:txBody>
      </p:sp>
    </p:spTree>
    <p:extLst>
      <p:ext uri="{BB962C8B-B14F-4D97-AF65-F5344CB8AC3E}">
        <p14:creationId xmlns:p14="http://schemas.microsoft.com/office/powerpoint/2010/main" val="2473939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9597659" cy="914400"/>
          </a:xfrm>
        </p:spPr>
        <p:txBody>
          <a:bodyPr/>
          <a:lstStyle>
            <a:lvl1pPr>
              <a:defRPr>
                <a:latin typeface="Cambria" panose="02040503050406030204" pitchFamily="18" charset="0"/>
              </a:defRPr>
            </a:lvl1pPr>
          </a:lstStyle>
          <a:p>
            <a:r>
              <a:rPr lang="en-US" dirty="0"/>
              <a:t>Click to edit Master title style</a:t>
            </a:r>
          </a:p>
        </p:txBody>
      </p:sp>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t="46185" r="49765"/>
          <a:stretch/>
        </p:blipFill>
        <p:spPr>
          <a:xfrm>
            <a:off x="60960" y="5834813"/>
            <a:ext cx="12070080" cy="1023187"/>
          </a:xfrm>
          <a:prstGeom prst="rect">
            <a:avLst/>
          </a:prstGeom>
        </p:spPr>
      </p:pic>
      <p:sp>
        <p:nvSpPr>
          <p:cNvPr id="3" name="Content Placeholder 2"/>
          <p:cNvSpPr>
            <a:spLocks noGrp="1"/>
          </p:cNvSpPr>
          <p:nvPr>
            <p:ph idx="1"/>
          </p:nvPr>
        </p:nvSpPr>
        <p:spPr>
          <a:xfrm>
            <a:off x="838200" y="1539875"/>
            <a:ext cx="10515600" cy="4389120"/>
          </a:xfrm>
        </p:spPr>
        <p:txBody>
          <a:bodyPr/>
          <a:lstStyle>
            <a:lvl1pPr>
              <a:defRPr sz="2400">
                <a:latin typeface="Cambria" panose="02040503050406030204" pitchFamily="18" charset="0"/>
              </a:defRPr>
            </a:lvl1pPr>
            <a:lvl2pPr>
              <a:defRPr sz="2200">
                <a:latin typeface="Cambria" panose="02040503050406030204" pitchFamily="18" charset="0"/>
              </a:defRPr>
            </a:lvl2pPr>
            <a:lvl3pPr>
              <a:defRPr>
                <a:latin typeface="Cambria" panose="02040503050406030204" pitchFamily="18" charset="0"/>
              </a:defRPr>
            </a:lvl3pPr>
            <a:lvl4pPr>
              <a:defRPr>
                <a:latin typeface="Cambria" panose="02040503050406030204" pitchFamily="18" charset="0"/>
              </a:defRPr>
            </a:lvl4pPr>
            <a:lvl5pPr>
              <a:defRPr sz="1400">
                <a:latin typeface="Cambria" panose="020405030504060302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616834" y="165100"/>
            <a:ext cx="1294297" cy="1289304"/>
          </a:xfrm>
          <a:prstGeom prst="rect">
            <a:avLst/>
          </a:prstGeom>
        </p:spPr>
      </p:pic>
      <p:sp>
        <p:nvSpPr>
          <p:cNvPr id="9" name="Rectangle 8"/>
          <p:cNvSpPr/>
          <p:nvPr userDrawn="1"/>
        </p:nvSpPr>
        <p:spPr>
          <a:xfrm>
            <a:off x="-30480" y="6345936"/>
            <a:ext cx="12252960" cy="512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Cambria" panose="02040503050406030204" pitchFamily="18" charset="0"/>
              </a:rPr>
              <a:t>SCCAP53.org				effectivechildtherapy.org</a:t>
            </a:r>
          </a:p>
        </p:txBody>
      </p:sp>
    </p:spTree>
    <p:extLst>
      <p:ext uri="{BB962C8B-B14F-4D97-AF65-F5344CB8AC3E}">
        <p14:creationId xmlns:p14="http://schemas.microsoft.com/office/powerpoint/2010/main" val="10036143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36">
            <a:extLst>
              <a:ext uri="{FF2B5EF4-FFF2-40B4-BE49-F238E27FC236}">
                <a16:creationId xmlns:a16="http://schemas.microsoft.com/office/drawing/2014/main" id="{60C43E49-76EF-2145-B0D9-95BDEDDD84D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037">
            <a:extLst>
              <a:ext uri="{FF2B5EF4-FFF2-40B4-BE49-F238E27FC236}">
                <a16:creationId xmlns:a16="http://schemas.microsoft.com/office/drawing/2014/main" id="{AA7FB5CF-BC1D-FC48-AFE2-1A5EE7EA7B8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38">
            <a:extLst>
              <a:ext uri="{FF2B5EF4-FFF2-40B4-BE49-F238E27FC236}">
                <a16:creationId xmlns:a16="http://schemas.microsoft.com/office/drawing/2014/main" id="{704D11F4-1104-854B-B699-4496C5894326}"/>
              </a:ext>
            </a:extLst>
          </p:cNvPr>
          <p:cNvSpPr>
            <a:spLocks noGrp="1" noChangeArrowheads="1"/>
          </p:cNvSpPr>
          <p:nvPr>
            <p:ph type="sldNum" sz="quarter" idx="12"/>
          </p:nvPr>
        </p:nvSpPr>
        <p:spPr>
          <a:ln/>
        </p:spPr>
        <p:txBody>
          <a:bodyPr/>
          <a:lstStyle>
            <a:lvl1pPr>
              <a:defRPr/>
            </a:lvl1pPr>
          </a:lstStyle>
          <a:p>
            <a:pPr>
              <a:defRPr/>
            </a:pPr>
            <a:fld id="{E39C6CB4-54C1-CB4C-BC75-78DF0E816BC8}" type="slidenum">
              <a:rPr lang="en-US" altLang="en-US"/>
              <a:pPr>
                <a:defRPr/>
              </a:pPr>
              <a:t>‹#›</a:t>
            </a:fld>
            <a:endParaRPr lang="en-US" altLang="en-US"/>
          </a:p>
        </p:txBody>
      </p:sp>
    </p:spTree>
    <p:extLst>
      <p:ext uri="{BB962C8B-B14F-4D97-AF65-F5344CB8AC3E}">
        <p14:creationId xmlns:p14="http://schemas.microsoft.com/office/powerpoint/2010/main" val="7189338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36">
            <a:extLst>
              <a:ext uri="{FF2B5EF4-FFF2-40B4-BE49-F238E27FC236}">
                <a16:creationId xmlns:a16="http://schemas.microsoft.com/office/drawing/2014/main" id="{DD0B1B42-88EB-8741-AFF9-77A5C2DB23C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037">
            <a:extLst>
              <a:ext uri="{FF2B5EF4-FFF2-40B4-BE49-F238E27FC236}">
                <a16:creationId xmlns:a16="http://schemas.microsoft.com/office/drawing/2014/main" id="{E15C0D71-0A79-8040-A639-CE67353BF20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38">
            <a:extLst>
              <a:ext uri="{FF2B5EF4-FFF2-40B4-BE49-F238E27FC236}">
                <a16:creationId xmlns:a16="http://schemas.microsoft.com/office/drawing/2014/main" id="{DAEBF7AF-3B66-7D4F-B1EC-99C62944AA01}"/>
              </a:ext>
            </a:extLst>
          </p:cNvPr>
          <p:cNvSpPr>
            <a:spLocks noGrp="1" noChangeArrowheads="1"/>
          </p:cNvSpPr>
          <p:nvPr>
            <p:ph type="sldNum" sz="quarter" idx="12"/>
          </p:nvPr>
        </p:nvSpPr>
        <p:spPr>
          <a:ln/>
        </p:spPr>
        <p:txBody>
          <a:bodyPr/>
          <a:lstStyle>
            <a:lvl1pPr>
              <a:defRPr/>
            </a:lvl1pPr>
          </a:lstStyle>
          <a:p>
            <a:pPr>
              <a:defRPr/>
            </a:pPr>
            <a:fld id="{831107B2-05C8-0F42-A544-BF633E777CFB}" type="slidenum">
              <a:rPr lang="en-US" altLang="en-US"/>
              <a:pPr>
                <a:defRPr/>
              </a:pPr>
              <a:t>‹#›</a:t>
            </a:fld>
            <a:endParaRPr lang="en-US" altLang="en-US"/>
          </a:p>
        </p:txBody>
      </p:sp>
    </p:spTree>
    <p:extLst>
      <p:ext uri="{BB962C8B-B14F-4D97-AF65-F5344CB8AC3E}">
        <p14:creationId xmlns:p14="http://schemas.microsoft.com/office/powerpoint/2010/main" val="23190544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609600"/>
            <a:ext cx="25908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609600"/>
            <a:ext cx="75692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36">
            <a:extLst>
              <a:ext uri="{FF2B5EF4-FFF2-40B4-BE49-F238E27FC236}">
                <a16:creationId xmlns:a16="http://schemas.microsoft.com/office/drawing/2014/main" id="{79A7F230-014A-3942-A33C-E2F4B1912FD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037">
            <a:extLst>
              <a:ext uri="{FF2B5EF4-FFF2-40B4-BE49-F238E27FC236}">
                <a16:creationId xmlns:a16="http://schemas.microsoft.com/office/drawing/2014/main" id="{59E8B238-F412-3B46-907C-FC34B1CE45E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38">
            <a:extLst>
              <a:ext uri="{FF2B5EF4-FFF2-40B4-BE49-F238E27FC236}">
                <a16:creationId xmlns:a16="http://schemas.microsoft.com/office/drawing/2014/main" id="{3F8C09FE-83BC-BE49-BD71-01427ADD1098}"/>
              </a:ext>
            </a:extLst>
          </p:cNvPr>
          <p:cNvSpPr>
            <a:spLocks noGrp="1" noChangeArrowheads="1"/>
          </p:cNvSpPr>
          <p:nvPr>
            <p:ph type="sldNum" sz="quarter" idx="12"/>
          </p:nvPr>
        </p:nvSpPr>
        <p:spPr>
          <a:ln/>
        </p:spPr>
        <p:txBody>
          <a:bodyPr/>
          <a:lstStyle>
            <a:lvl1pPr>
              <a:defRPr/>
            </a:lvl1pPr>
          </a:lstStyle>
          <a:p>
            <a:pPr>
              <a:defRPr/>
            </a:pPr>
            <a:fld id="{E1146096-9281-2041-BA00-0356DA803FA2}" type="slidenum">
              <a:rPr lang="en-US" altLang="en-US"/>
              <a:pPr>
                <a:defRPr/>
              </a:pPr>
              <a:t>‹#›</a:t>
            </a:fld>
            <a:endParaRPr lang="en-US" altLang="en-US"/>
          </a:p>
        </p:txBody>
      </p:sp>
    </p:spTree>
    <p:extLst>
      <p:ext uri="{BB962C8B-B14F-4D97-AF65-F5344CB8AC3E}">
        <p14:creationId xmlns:p14="http://schemas.microsoft.com/office/powerpoint/2010/main" val="1089453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BD6D51-B1BF-4715-A036-004D317A57E8}" type="datetimeFigureOut">
              <a:rPr lang="en-US" smtClean="0"/>
              <a:t>8/3/2021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BA9B48-D0CA-41FD-A227-DEEB8ACFB85B}" type="slidenum">
              <a:rPr lang="en-US" smtClean="0"/>
              <a:t>‹#›</a:t>
            </a:fld>
            <a:endParaRPr lang="en-US"/>
          </a:p>
        </p:txBody>
      </p:sp>
    </p:spTree>
    <p:extLst>
      <p:ext uri="{BB962C8B-B14F-4D97-AF65-F5344CB8AC3E}">
        <p14:creationId xmlns:p14="http://schemas.microsoft.com/office/powerpoint/2010/main" val="374871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CBD6D51-B1BF-4715-A036-004D317A57E8}" type="datetimeFigureOut">
              <a:rPr lang="en-US" smtClean="0"/>
              <a:t>8/3/2021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BA9B48-D0CA-41FD-A227-DEEB8ACFB85B}" type="slidenum">
              <a:rPr lang="en-US" smtClean="0"/>
              <a:t>‹#›</a:t>
            </a:fld>
            <a:endParaRPr lang="en-US"/>
          </a:p>
        </p:txBody>
      </p:sp>
    </p:spTree>
    <p:extLst>
      <p:ext uri="{BB962C8B-B14F-4D97-AF65-F5344CB8AC3E}">
        <p14:creationId xmlns:p14="http://schemas.microsoft.com/office/powerpoint/2010/main" val="2006352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CBD6D51-B1BF-4715-A036-004D317A57E8}" type="datetimeFigureOut">
              <a:rPr lang="en-US" smtClean="0"/>
              <a:t>8/3/2021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BA9B48-D0CA-41FD-A227-DEEB8ACFB85B}" type="slidenum">
              <a:rPr lang="en-US" smtClean="0"/>
              <a:t>‹#›</a:t>
            </a:fld>
            <a:endParaRPr lang="en-US"/>
          </a:p>
        </p:txBody>
      </p:sp>
    </p:spTree>
    <p:extLst>
      <p:ext uri="{BB962C8B-B14F-4D97-AF65-F5344CB8AC3E}">
        <p14:creationId xmlns:p14="http://schemas.microsoft.com/office/powerpoint/2010/main" val="4037380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CBD6D51-B1BF-4715-A036-004D317A57E8}" type="datetimeFigureOut">
              <a:rPr lang="en-US" smtClean="0"/>
              <a:t>8/3/2021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BA9B48-D0CA-41FD-A227-DEEB8ACFB85B}" type="slidenum">
              <a:rPr lang="en-US" smtClean="0"/>
              <a:t>‹#›</a:t>
            </a:fld>
            <a:endParaRPr lang="en-US"/>
          </a:p>
        </p:txBody>
      </p:sp>
    </p:spTree>
    <p:extLst>
      <p:ext uri="{BB962C8B-B14F-4D97-AF65-F5344CB8AC3E}">
        <p14:creationId xmlns:p14="http://schemas.microsoft.com/office/powerpoint/2010/main" val="2757248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BD6D51-B1BF-4715-A036-004D317A57E8}" type="datetimeFigureOut">
              <a:rPr lang="en-US" smtClean="0"/>
              <a:t>8/3/2021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BA9B48-D0CA-41FD-A227-DEEB8ACFB85B}" type="slidenum">
              <a:rPr lang="en-US" smtClean="0"/>
              <a:t>‹#›</a:t>
            </a:fld>
            <a:endParaRPr lang="en-US"/>
          </a:p>
        </p:txBody>
      </p:sp>
    </p:spTree>
    <p:extLst>
      <p:ext uri="{BB962C8B-B14F-4D97-AF65-F5344CB8AC3E}">
        <p14:creationId xmlns:p14="http://schemas.microsoft.com/office/powerpoint/2010/main" val="3165559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CBD6D51-B1BF-4715-A036-004D317A57E8}" type="datetimeFigureOut">
              <a:rPr lang="en-US" smtClean="0"/>
              <a:t>8/3/2021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BA9B48-D0CA-41FD-A227-DEEB8ACFB85B}" type="slidenum">
              <a:rPr lang="en-US" smtClean="0"/>
              <a:t>‹#›</a:t>
            </a:fld>
            <a:endParaRPr lang="en-US"/>
          </a:p>
        </p:txBody>
      </p:sp>
    </p:spTree>
    <p:extLst>
      <p:ext uri="{BB962C8B-B14F-4D97-AF65-F5344CB8AC3E}">
        <p14:creationId xmlns:p14="http://schemas.microsoft.com/office/powerpoint/2010/main" val="2589256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CBD6D51-B1BF-4715-A036-004D317A57E8}" type="datetimeFigureOut">
              <a:rPr lang="en-US" smtClean="0"/>
              <a:t>8/3/2021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BA9B48-D0CA-41FD-A227-DEEB8ACFB85B}" type="slidenum">
              <a:rPr lang="en-US" smtClean="0"/>
              <a:t>‹#›</a:t>
            </a:fld>
            <a:endParaRPr lang="en-US"/>
          </a:p>
        </p:txBody>
      </p:sp>
    </p:spTree>
    <p:extLst>
      <p:ext uri="{BB962C8B-B14F-4D97-AF65-F5344CB8AC3E}">
        <p14:creationId xmlns:p14="http://schemas.microsoft.com/office/powerpoint/2010/main" val="1828896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BD6D51-B1BF-4715-A036-004D317A57E8}" type="datetimeFigureOut">
              <a:rPr lang="en-US" smtClean="0"/>
              <a:t>8/3/2021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BA9B48-D0CA-41FD-A227-DEEB8ACFB85B}" type="slidenum">
              <a:rPr lang="en-US" smtClean="0"/>
              <a:t>‹#›</a:t>
            </a:fld>
            <a:endParaRPr lang="en-US"/>
          </a:p>
        </p:txBody>
      </p:sp>
    </p:spTree>
    <p:extLst>
      <p:ext uri="{BB962C8B-B14F-4D97-AF65-F5344CB8AC3E}">
        <p14:creationId xmlns:p14="http://schemas.microsoft.com/office/powerpoint/2010/main" val="10614925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invGray">
      <p:bgPr>
        <a:gradFill rotWithShape="0">
          <a:gsLst>
            <a:gs pos="0">
              <a:schemeClr val="bg2"/>
            </a:gs>
            <a:gs pos="5000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1026" name="Group 1026">
            <a:extLst>
              <a:ext uri="{FF2B5EF4-FFF2-40B4-BE49-F238E27FC236}">
                <a16:creationId xmlns:a16="http://schemas.microsoft.com/office/drawing/2014/main" id="{61ECAA90-ED51-E649-B550-169AFD62CB3C}"/>
              </a:ext>
            </a:extLst>
          </p:cNvPr>
          <p:cNvGrpSpPr>
            <a:grpSpLocks/>
          </p:cNvGrpSpPr>
          <p:nvPr/>
        </p:nvGrpSpPr>
        <p:grpSpPr bwMode="auto">
          <a:xfrm>
            <a:off x="0" y="1"/>
            <a:ext cx="12192000" cy="6918325"/>
            <a:chOff x="0" y="0"/>
            <a:chExt cx="5760" cy="4358"/>
          </a:xfrm>
        </p:grpSpPr>
        <p:sp>
          <p:nvSpPr>
            <p:cNvPr id="221187" name="Rectangle 1027">
              <a:extLst>
                <a:ext uri="{FF2B5EF4-FFF2-40B4-BE49-F238E27FC236}">
                  <a16:creationId xmlns:a16="http://schemas.microsoft.com/office/drawing/2014/main" id="{FB9F0818-8FB2-8B4A-B60E-092752FEA3AF}"/>
                </a:ext>
              </a:extLst>
            </p:cNvPr>
            <p:cNvSpPr>
              <a:spLocks noChangeArrowheads="1"/>
            </p:cNvSpPr>
            <p:nvPr/>
          </p:nvSpPr>
          <p:spPr bwMode="invGray">
            <a:xfrm>
              <a:off x="5533" y="280"/>
              <a:ext cx="227" cy="1986"/>
            </a:xfrm>
            <a:prstGeom prst="rect">
              <a:avLst/>
            </a:prstGeom>
            <a:gradFill rotWithShape="0">
              <a:gsLst>
                <a:gs pos="0">
                  <a:schemeClr val="bg2"/>
                </a:gs>
                <a:gs pos="50000">
                  <a:schemeClr val="hlink"/>
                </a:gs>
                <a:gs pos="100000">
                  <a:schemeClr val="bg2"/>
                </a:gs>
              </a:gsLst>
              <a:lin ang="0" scaled="1"/>
            </a:gradFill>
            <a:ln w="9525">
              <a:noFill/>
              <a:miter lim="800000"/>
              <a:headEnd/>
              <a:tailEnd/>
            </a:ln>
          </p:spPr>
          <p:txBody>
            <a:bodyPr wrap="none" anchor="ctr"/>
            <a:lstStyle/>
            <a:p>
              <a:pPr eaLnBrk="1" hangingPunct="1">
                <a:spcBef>
                  <a:spcPct val="20000"/>
                </a:spcBef>
                <a:defRPr/>
              </a:pPr>
              <a:endParaRPr lang="en-US" sz="1800" dirty="0">
                <a:latin typeface="Arial" charset="0"/>
              </a:endParaRPr>
            </a:p>
          </p:txBody>
        </p:sp>
        <p:sp>
          <p:nvSpPr>
            <p:cNvPr id="221188" name="Freeform 1028">
              <a:extLst>
                <a:ext uri="{FF2B5EF4-FFF2-40B4-BE49-F238E27FC236}">
                  <a16:creationId xmlns:a16="http://schemas.microsoft.com/office/drawing/2014/main" id="{6EFDE424-C9B2-F94D-94CC-5046C0958F72}"/>
                </a:ext>
              </a:extLst>
            </p:cNvPr>
            <p:cNvSpPr>
              <a:spLocks/>
            </p:cNvSpPr>
            <p:nvPr/>
          </p:nvSpPr>
          <p:spPr bwMode="invGray">
            <a:xfrm>
              <a:off x="0" y="0"/>
              <a:ext cx="5760" cy="1344"/>
            </a:xfrm>
            <a:custGeom>
              <a:avLst/>
              <a:gdLst/>
              <a:ahLst/>
              <a:cxnLst>
                <a:cxn ang="0">
                  <a:pos x="0" y="0"/>
                </a:cxn>
                <a:cxn ang="0">
                  <a:pos x="5760" y="0"/>
                </a:cxn>
                <a:cxn ang="0">
                  <a:pos x="5760" y="720"/>
                </a:cxn>
                <a:cxn ang="0">
                  <a:pos x="3600" y="624"/>
                </a:cxn>
                <a:cxn ang="0">
                  <a:pos x="0" y="1000"/>
                </a:cxn>
                <a:cxn ang="0">
                  <a:pos x="0" y="0"/>
                </a:cxn>
              </a:cxnLst>
              <a:rect l="0" t="0" r="r" b="b"/>
              <a:pathLst>
                <a:path w="5760" h="1104">
                  <a:moveTo>
                    <a:pt x="0" y="0"/>
                  </a:moveTo>
                  <a:lnTo>
                    <a:pt x="5760" y="0"/>
                  </a:lnTo>
                  <a:lnTo>
                    <a:pt x="5760" y="720"/>
                  </a:lnTo>
                  <a:cubicBezTo>
                    <a:pt x="5400" y="824"/>
                    <a:pt x="4560" y="577"/>
                    <a:pt x="3600" y="624"/>
                  </a:cubicBezTo>
                  <a:cubicBezTo>
                    <a:pt x="2640" y="671"/>
                    <a:pt x="600" y="1104"/>
                    <a:pt x="0" y="1000"/>
                  </a:cubicBezTo>
                  <a:lnTo>
                    <a:pt x="0" y="0"/>
                  </a:lnTo>
                  <a:close/>
                </a:path>
              </a:pathLst>
            </a:custGeom>
            <a:gradFill rotWithShape="0">
              <a:gsLst>
                <a:gs pos="0">
                  <a:schemeClr val="bg2"/>
                </a:gs>
                <a:gs pos="50000">
                  <a:schemeClr val="bg1"/>
                </a:gs>
                <a:gs pos="100000">
                  <a:schemeClr val="bg2"/>
                </a:gs>
              </a:gsLst>
              <a:lin ang="0" scaled="1"/>
            </a:gradFill>
            <a:ln w="9525">
              <a:noFill/>
              <a:round/>
              <a:headEnd/>
              <a:tailEnd/>
            </a:ln>
          </p:spPr>
          <p:txBody>
            <a:bodyPr wrap="none" anchor="ctr"/>
            <a:lstStyle/>
            <a:p>
              <a:pPr eaLnBrk="1" hangingPunct="1">
                <a:spcBef>
                  <a:spcPct val="20000"/>
                </a:spcBef>
                <a:defRPr/>
              </a:pPr>
              <a:endParaRPr lang="en-US" sz="1800" dirty="0">
                <a:latin typeface="Arial" charset="0"/>
              </a:endParaRPr>
            </a:p>
          </p:txBody>
        </p:sp>
        <p:sp>
          <p:nvSpPr>
            <p:cNvPr id="221189" name="Freeform 1029">
              <a:extLst>
                <a:ext uri="{FF2B5EF4-FFF2-40B4-BE49-F238E27FC236}">
                  <a16:creationId xmlns:a16="http://schemas.microsoft.com/office/drawing/2014/main" id="{7FF5CC5A-FF51-EC47-BBBB-D2886B3BAEC1}"/>
                </a:ext>
              </a:extLst>
            </p:cNvPr>
            <p:cNvSpPr>
              <a:spLocks/>
            </p:cNvSpPr>
            <p:nvPr/>
          </p:nvSpPr>
          <p:spPr bwMode="invGray">
            <a:xfrm>
              <a:off x="0" y="733"/>
              <a:ext cx="5760" cy="3587"/>
            </a:xfrm>
            <a:custGeom>
              <a:avLst/>
              <a:gdLst/>
              <a:ahLst/>
              <a:cxnLst>
                <a:cxn ang="0">
                  <a:pos x="0" y="582"/>
                </a:cxn>
                <a:cxn ang="0">
                  <a:pos x="2640" y="267"/>
                </a:cxn>
                <a:cxn ang="0">
                  <a:pos x="3373" y="160"/>
                </a:cxn>
                <a:cxn ang="0">
                  <a:pos x="5760" y="358"/>
                </a:cxn>
                <a:cxn ang="0">
                  <a:pos x="5760" y="3587"/>
                </a:cxn>
                <a:cxn ang="0">
                  <a:pos x="0" y="3587"/>
                </a:cxn>
                <a:cxn ang="0">
                  <a:pos x="0" y="582"/>
                </a:cxn>
              </a:cxnLst>
              <a:rect l="0" t="0" r="r" b="b"/>
              <a:pathLst>
                <a:path w="5760" h="3587">
                  <a:moveTo>
                    <a:pt x="0" y="582"/>
                  </a:moveTo>
                  <a:cubicBezTo>
                    <a:pt x="1027" y="680"/>
                    <a:pt x="1960" y="387"/>
                    <a:pt x="2640" y="267"/>
                  </a:cubicBezTo>
                  <a:cubicBezTo>
                    <a:pt x="2640" y="267"/>
                    <a:pt x="3268" y="180"/>
                    <a:pt x="3373" y="160"/>
                  </a:cubicBezTo>
                  <a:cubicBezTo>
                    <a:pt x="4120" y="0"/>
                    <a:pt x="5280" y="358"/>
                    <a:pt x="5760" y="358"/>
                  </a:cubicBezTo>
                  <a:lnTo>
                    <a:pt x="5760" y="3587"/>
                  </a:lnTo>
                  <a:lnTo>
                    <a:pt x="0" y="3587"/>
                  </a:lnTo>
                  <a:cubicBezTo>
                    <a:pt x="0" y="3587"/>
                    <a:pt x="0" y="582"/>
                    <a:pt x="0" y="582"/>
                  </a:cubicBezTo>
                  <a:close/>
                </a:path>
              </a:pathLst>
            </a:custGeom>
            <a:gradFill rotWithShape="0">
              <a:gsLst>
                <a:gs pos="0">
                  <a:schemeClr val="bg2"/>
                </a:gs>
                <a:gs pos="50000">
                  <a:schemeClr val="bg1"/>
                </a:gs>
                <a:gs pos="100000">
                  <a:schemeClr val="bg2"/>
                </a:gs>
              </a:gsLst>
              <a:lin ang="0" scaled="1"/>
            </a:gradFill>
            <a:ln w="9525" cap="flat">
              <a:noFill/>
              <a:prstDash val="solid"/>
              <a:round/>
              <a:headEnd type="none" w="med" len="med"/>
              <a:tailEnd type="none" w="med" len="med"/>
            </a:ln>
            <a:effectLst/>
          </p:spPr>
          <p:txBody>
            <a:bodyPr wrap="none" anchor="ctr"/>
            <a:lstStyle/>
            <a:p>
              <a:pPr eaLnBrk="1" hangingPunct="1">
                <a:spcBef>
                  <a:spcPct val="20000"/>
                </a:spcBef>
                <a:defRPr/>
              </a:pPr>
              <a:endParaRPr lang="en-US" sz="1800" dirty="0">
                <a:latin typeface="Arial" charset="0"/>
              </a:endParaRPr>
            </a:p>
          </p:txBody>
        </p:sp>
        <p:sp>
          <p:nvSpPr>
            <p:cNvPr id="221190" name="Freeform 1030">
              <a:extLst>
                <a:ext uri="{FF2B5EF4-FFF2-40B4-BE49-F238E27FC236}">
                  <a16:creationId xmlns:a16="http://schemas.microsoft.com/office/drawing/2014/main" id="{53A4BA22-96BA-3D4B-9D86-3C52B2AE00E4}"/>
                </a:ext>
              </a:extLst>
            </p:cNvPr>
            <p:cNvSpPr>
              <a:spLocks/>
            </p:cNvSpPr>
            <p:nvPr/>
          </p:nvSpPr>
          <p:spPr bwMode="invGray">
            <a:xfrm>
              <a:off x="0" y="184"/>
              <a:ext cx="5760" cy="538"/>
            </a:xfrm>
            <a:custGeom>
              <a:avLst/>
              <a:gdLst/>
              <a:ahLst/>
              <a:cxnLst>
                <a:cxn ang="0">
                  <a:pos x="0" y="163"/>
                </a:cxn>
                <a:cxn ang="0">
                  <a:pos x="0" y="403"/>
                </a:cxn>
                <a:cxn ang="0">
                  <a:pos x="1773" y="443"/>
                </a:cxn>
                <a:cxn ang="0">
                  <a:pos x="4573" y="176"/>
                </a:cxn>
                <a:cxn ang="0">
                  <a:pos x="5760" y="536"/>
                </a:cxn>
                <a:cxn ang="0">
                  <a:pos x="5760" y="163"/>
                </a:cxn>
                <a:cxn ang="0">
                  <a:pos x="4560" y="29"/>
                </a:cxn>
                <a:cxn ang="0">
                  <a:pos x="1987" y="336"/>
                </a:cxn>
                <a:cxn ang="0">
                  <a:pos x="0" y="163"/>
                </a:cxn>
              </a:cxnLst>
              <a:rect l="0" t="0" r="r" b="b"/>
              <a:pathLst>
                <a:path w="5760" h="538">
                  <a:moveTo>
                    <a:pt x="0" y="163"/>
                  </a:moveTo>
                  <a:lnTo>
                    <a:pt x="0" y="403"/>
                  </a:lnTo>
                  <a:cubicBezTo>
                    <a:pt x="295" y="450"/>
                    <a:pt x="1011" y="481"/>
                    <a:pt x="1773" y="443"/>
                  </a:cubicBezTo>
                  <a:cubicBezTo>
                    <a:pt x="2535" y="405"/>
                    <a:pt x="3909" y="161"/>
                    <a:pt x="4573" y="176"/>
                  </a:cubicBezTo>
                  <a:cubicBezTo>
                    <a:pt x="5237" y="191"/>
                    <a:pt x="5562" y="538"/>
                    <a:pt x="5760" y="536"/>
                  </a:cubicBezTo>
                  <a:lnTo>
                    <a:pt x="5760" y="163"/>
                  </a:lnTo>
                  <a:cubicBezTo>
                    <a:pt x="5560" y="79"/>
                    <a:pt x="5189" y="0"/>
                    <a:pt x="4560" y="29"/>
                  </a:cubicBezTo>
                  <a:cubicBezTo>
                    <a:pt x="3931" y="58"/>
                    <a:pt x="2747" y="314"/>
                    <a:pt x="1987" y="336"/>
                  </a:cubicBezTo>
                  <a:cubicBezTo>
                    <a:pt x="1227" y="358"/>
                    <a:pt x="414" y="199"/>
                    <a:pt x="0" y="163"/>
                  </a:cubicBezTo>
                  <a:close/>
                </a:path>
              </a:pathLst>
            </a:custGeom>
            <a:gradFill rotWithShape="0">
              <a:gsLst>
                <a:gs pos="0">
                  <a:schemeClr val="bg1"/>
                </a:gs>
                <a:gs pos="50000">
                  <a:schemeClr val="bg2"/>
                </a:gs>
                <a:gs pos="100000">
                  <a:schemeClr val="bg1"/>
                </a:gs>
              </a:gsLst>
              <a:lin ang="0" scaled="1"/>
            </a:gradFill>
            <a:ln w="9525">
              <a:noFill/>
              <a:round/>
              <a:headEnd/>
              <a:tailEnd/>
            </a:ln>
          </p:spPr>
          <p:txBody>
            <a:bodyPr wrap="none" anchor="ctr"/>
            <a:lstStyle/>
            <a:p>
              <a:pPr eaLnBrk="1" hangingPunct="1">
                <a:spcBef>
                  <a:spcPct val="20000"/>
                </a:spcBef>
                <a:defRPr/>
              </a:pPr>
              <a:endParaRPr lang="en-US" sz="1800" dirty="0">
                <a:latin typeface="Arial" charset="0"/>
              </a:endParaRPr>
            </a:p>
          </p:txBody>
        </p:sp>
        <p:sp>
          <p:nvSpPr>
            <p:cNvPr id="221191" name="Freeform 1031">
              <a:extLst>
                <a:ext uri="{FF2B5EF4-FFF2-40B4-BE49-F238E27FC236}">
                  <a16:creationId xmlns:a16="http://schemas.microsoft.com/office/drawing/2014/main" id="{CE2C2FB0-2764-C14E-A758-B04D24F4CD35}"/>
                </a:ext>
              </a:extLst>
            </p:cNvPr>
            <p:cNvSpPr>
              <a:spLocks/>
            </p:cNvSpPr>
            <p:nvPr/>
          </p:nvSpPr>
          <p:spPr bwMode="invGray">
            <a:xfrm>
              <a:off x="0" y="1515"/>
              <a:ext cx="5760" cy="674"/>
            </a:xfrm>
            <a:custGeom>
              <a:avLst/>
              <a:gdLst/>
              <a:ahLst/>
              <a:cxnLst>
                <a:cxn ang="0">
                  <a:pos x="0" y="246"/>
                </a:cxn>
                <a:cxn ang="0">
                  <a:pos x="0" y="406"/>
                </a:cxn>
                <a:cxn ang="0">
                  <a:pos x="1280" y="645"/>
                </a:cxn>
                <a:cxn ang="0">
                  <a:pos x="1627" y="580"/>
                </a:cxn>
                <a:cxn ang="0">
                  <a:pos x="4493" y="113"/>
                </a:cxn>
                <a:cxn ang="0">
                  <a:pos x="5760" y="606"/>
                </a:cxn>
                <a:cxn ang="0">
                  <a:pos x="5760" y="233"/>
                </a:cxn>
                <a:cxn ang="0">
                  <a:pos x="4040" y="33"/>
                </a:cxn>
                <a:cxn ang="0">
                  <a:pos x="1093" y="433"/>
                </a:cxn>
                <a:cxn ang="0">
                  <a:pos x="0" y="246"/>
                </a:cxn>
              </a:cxnLst>
              <a:rect l="0" t="0" r="r" b="b"/>
              <a:pathLst>
                <a:path w="5760" h="674">
                  <a:moveTo>
                    <a:pt x="0" y="246"/>
                  </a:moveTo>
                  <a:lnTo>
                    <a:pt x="0" y="406"/>
                  </a:lnTo>
                  <a:cubicBezTo>
                    <a:pt x="213" y="463"/>
                    <a:pt x="1009" y="616"/>
                    <a:pt x="1280" y="645"/>
                  </a:cubicBezTo>
                  <a:cubicBezTo>
                    <a:pt x="1551" y="674"/>
                    <a:pt x="1092" y="669"/>
                    <a:pt x="1627" y="580"/>
                  </a:cubicBezTo>
                  <a:cubicBezTo>
                    <a:pt x="2162" y="491"/>
                    <a:pt x="3804" y="109"/>
                    <a:pt x="4493" y="113"/>
                  </a:cubicBezTo>
                  <a:cubicBezTo>
                    <a:pt x="5182" y="117"/>
                    <a:pt x="5549" y="586"/>
                    <a:pt x="5760" y="606"/>
                  </a:cubicBezTo>
                  <a:lnTo>
                    <a:pt x="5760" y="233"/>
                  </a:lnTo>
                  <a:cubicBezTo>
                    <a:pt x="5471" y="158"/>
                    <a:pt x="4818" y="0"/>
                    <a:pt x="4040" y="33"/>
                  </a:cubicBezTo>
                  <a:cubicBezTo>
                    <a:pt x="3262" y="66"/>
                    <a:pt x="1766" y="398"/>
                    <a:pt x="1093" y="433"/>
                  </a:cubicBezTo>
                  <a:cubicBezTo>
                    <a:pt x="420" y="468"/>
                    <a:pt x="228" y="285"/>
                    <a:pt x="0" y="246"/>
                  </a:cubicBezTo>
                  <a:close/>
                </a:path>
              </a:pathLst>
            </a:custGeom>
            <a:gradFill rotWithShape="0">
              <a:gsLst>
                <a:gs pos="0">
                  <a:schemeClr val="bg1"/>
                </a:gs>
                <a:gs pos="50000">
                  <a:schemeClr val="accent2"/>
                </a:gs>
                <a:gs pos="100000">
                  <a:schemeClr val="bg1"/>
                </a:gs>
              </a:gsLst>
              <a:lin ang="0" scaled="1"/>
            </a:gradFill>
            <a:ln w="9525" cap="flat">
              <a:noFill/>
              <a:prstDash val="solid"/>
              <a:round/>
              <a:headEnd type="none" w="med" len="med"/>
              <a:tailEnd type="none" w="med" len="med"/>
            </a:ln>
            <a:effectLst/>
          </p:spPr>
          <p:txBody>
            <a:bodyPr wrap="none" anchor="ctr"/>
            <a:lstStyle/>
            <a:p>
              <a:pPr eaLnBrk="1" hangingPunct="1">
                <a:spcBef>
                  <a:spcPct val="20000"/>
                </a:spcBef>
                <a:defRPr/>
              </a:pPr>
              <a:endParaRPr lang="en-US" sz="1800" dirty="0">
                <a:latin typeface="Arial" charset="0"/>
              </a:endParaRPr>
            </a:p>
          </p:txBody>
        </p:sp>
        <p:sp>
          <p:nvSpPr>
            <p:cNvPr id="221192" name="Freeform 1032">
              <a:extLst>
                <a:ext uri="{FF2B5EF4-FFF2-40B4-BE49-F238E27FC236}">
                  <a16:creationId xmlns:a16="http://schemas.microsoft.com/office/drawing/2014/main" id="{BB75D592-97A2-104B-9541-7D7D5F21E2BF}"/>
                </a:ext>
              </a:extLst>
            </p:cNvPr>
            <p:cNvSpPr>
              <a:spLocks/>
            </p:cNvSpPr>
            <p:nvPr/>
          </p:nvSpPr>
          <p:spPr bwMode="invGray">
            <a:xfrm>
              <a:off x="1560" y="959"/>
              <a:ext cx="4200" cy="3361"/>
            </a:xfrm>
            <a:custGeom>
              <a:avLst/>
              <a:gdLst/>
              <a:ahLst/>
              <a:cxnLst>
                <a:cxn ang="0">
                  <a:pos x="0" y="3361"/>
                </a:cxn>
                <a:cxn ang="0">
                  <a:pos x="1054" y="295"/>
                </a:cxn>
                <a:cxn ang="0">
                  <a:pos x="4200" y="1588"/>
                </a:cxn>
                <a:cxn ang="0">
                  <a:pos x="4200" y="2028"/>
                </a:cxn>
                <a:cxn ang="0">
                  <a:pos x="1200" y="442"/>
                </a:cxn>
                <a:cxn ang="0">
                  <a:pos x="347" y="3361"/>
                </a:cxn>
                <a:cxn ang="0">
                  <a:pos x="0" y="3361"/>
                </a:cxn>
              </a:cxnLst>
              <a:rect l="0" t="0" r="r" b="b"/>
              <a:pathLst>
                <a:path w="4200" h="3361">
                  <a:moveTo>
                    <a:pt x="0" y="3361"/>
                  </a:moveTo>
                  <a:cubicBezTo>
                    <a:pt x="118" y="2850"/>
                    <a:pt x="354" y="590"/>
                    <a:pt x="1054" y="295"/>
                  </a:cubicBezTo>
                  <a:cubicBezTo>
                    <a:pt x="1754" y="0"/>
                    <a:pt x="3676" y="1299"/>
                    <a:pt x="4200" y="1588"/>
                  </a:cubicBezTo>
                  <a:lnTo>
                    <a:pt x="4200" y="2028"/>
                  </a:lnTo>
                  <a:cubicBezTo>
                    <a:pt x="3700" y="1837"/>
                    <a:pt x="1842" y="220"/>
                    <a:pt x="1200" y="442"/>
                  </a:cubicBezTo>
                  <a:cubicBezTo>
                    <a:pt x="558" y="664"/>
                    <a:pt x="547" y="2875"/>
                    <a:pt x="347" y="3361"/>
                  </a:cubicBezTo>
                  <a:lnTo>
                    <a:pt x="0" y="3361"/>
                  </a:lnTo>
                  <a:close/>
                </a:path>
              </a:pathLst>
            </a:custGeom>
            <a:gradFill rotWithShape="0">
              <a:gsLst>
                <a:gs pos="0">
                  <a:schemeClr val="accent2"/>
                </a:gs>
                <a:gs pos="50000">
                  <a:schemeClr val="bg1"/>
                </a:gs>
                <a:gs pos="100000">
                  <a:schemeClr val="accent2"/>
                </a:gs>
              </a:gsLst>
              <a:lin ang="5400000" scaled="1"/>
            </a:gradFill>
            <a:ln w="9525">
              <a:noFill/>
              <a:round/>
              <a:headEnd/>
              <a:tailEnd/>
            </a:ln>
          </p:spPr>
          <p:txBody>
            <a:bodyPr wrap="none" anchor="ctr"/>
            <a:lstStyle/>
            <a:p>
              <a:pPr eaLnBrk="1" hangingPunct="1">
                <a:spcBef>
                  <a:spcPct val="20000"/>
                </a:spcBef>
                <a:defRPr/>
              </a:pPr>
              <a:endParaRPr lang="en-US" sz="1800" dirty="0">
                <a:latin typeface="Arial" charset="0"/>
              </a:endParaRPr>
            </a:p>
          </p:txBody>
        </p:sp>
        <p:sp>
          <p:nvSpPr>
            <p:cNvPr id="221193" name="Freeform 1033">
              <a:extLst>
                <a:ext uri="{FF2B5EF4-FFF2-40B4-BE49-F238E27FC236}">
                  <a16:creationId xmlns:a16="http://schemas.microsoft.com/office/drawing/2014/main" id="{6576FDAC-4115-A64F-ADF5-0422A51A1152}"/>
                </a:ext>
              </a:extLst>
            </p:cNvPr>
            <p:cNvSpPr>
              <a:spLocks/>
            </p:cNvSpPr>
            <p:nvPr/>
          </p:nvSpPr>
          <p:spPr bwMode="invGray">
            <a:xfrm>
              <a:off x="0" y="2169"/>
              <a:ext cx="5760" cy="1925"/>
            </a:xfrm>
            <a:custGeom>
              <a:avLst/>
              <a:gdLst/>
              <a:ahLst/>
              <a:cxnLst>
                <a:cxn ang="0">
                  <a:pos x="0" y="804"/>
                </a:cxn>
                <a:cxn ang="0">
                  <a:pos x="0" y="991"/>
                </a:cxn>
                <a:cxn ang="0">
                  <a:pos x="1547" y="1818"/>
                </a:cxn>
                <a:cxn ang="0">
                  <a:pos x="3253" y="351"/>
                </a:cxn>
                <a:cxn ang="0">
                  <a:pos x="5760" y="1537"/>
                </a:cxn>
                <a:cxn ang="0">
                  <a:pos x="5760" y="1151"/>
                </a:cxn>
                <a:cxn ang="0">
                  <a:pos x="3240" y="84"/>
                </a:cxn>
                <a:cxn ang="0">
                  <a:pos x="1573" y="1671"/>
                </a:cxn>
                <a:cxn ang="0">
                  <a:pos x="0" y="804"/>
                </a:cxn>
              </a:cxnLst>
              <a:rect l="0" t="0" r="r" b="b"/>
              <a:pathLst>
                <a:path w="5760" h="1925">
                  <a:moveTo>
                    <a:pt x="0" y="804"/>
                  </a:moveTo>
                  <a:lnTo>
                    <a:pt x="0" y="991"/>
                  </a:lnTo>
                  <a:cubicBezTo>
                    <a:pt x="258" y="1160"/>
                    <a:pt x="1005" y="1925"/>
                    <a:pt x="1547" y="1818"/>
                  </a:cubicBezTo>
                  <a:cubicBezTo>
                    <a:pt x="2089" y="1711"/>
                    <a:pt x="2551" y="398"/>
                    <a:pt x="3253" y="351"/>
                  </a:cubicBezTo>
                  <a:cubicBezTo>
                    <a:pt x="3955" y="304"/>
                    <a:pt x="5342" y="1404"/>
                    <a:pt x="5760" y="1537"/>
                  </a:cubicBezTo>
                  <a:lnTo>
                    <a:pt x="5760" y="1151"/>
                  </a:lnTo>
                  <a:cubicBezTo>
                    <a:pt x="5405" y="1124"/>
                    <a:pt x="3982" y="0"/>
                    <a:pt x="3240" y="84"/>
                  </a:cubicBezTo>
                  <a:cubicBezTo>
                    <a:pt x="2542" y="171"/>
                    <a:pt x="2113" y="1551"/>
                    <a:pt x="1573" y="1671"/>
                  </a:cubicBezTo>
                  <a:cubicBezTo>
                    <a:pt x="1033" y="1791"/>
                    <a:pt x="262" y="826"/>
                    <a:pt x="0" y="804"/>
                  </a:cubicBezTo>
                  <a:close/>
                </a:path>
              </a:pathLst>
            </a:custGeom>
            <a:gradFill rotWithShape="0">
              <a:gsLst>
                <a:gs pos="0">
                  <a:schemeClr val="bg1"/>
                </a:gs>
                <a:gs pos="50000">
                  <a:schemeClr val="accent2"/>
                </a:gs>
                <a:gs pos="100000">
                  <a:schemeClr val="bg1"/>
                </a:gs>
              </a:gsLst>
              <a:lin ang="0" scaled="1"/>
            </a:gradFill>
            <a:ln w="9525" cap="flat">
              <a:noFill/>
              <a:prstDash val="solid"/>
              <a:round/>
              <a:headEnd type="none" w="med" len="med"/>
              <a:tailEnd type="none" w="med" len="med"/>
            </a:ln>
            <a:effectLst/>
          </p:spPr>
          <p:txBody>
            <a:bodyPr wrap="none" anchor="ctr"/>
            <a:lstStyle/>
            <a:p>
              <a:pPr eaLnBrk="1" hangingPunct="1">
                <a:spcBef>
                  <a:spcPct val="20000"/>
                </a:spcBef>
                <a:defRPr/>
              </a:pPr>
              <a:endParaRPr lang="en-US" sz="1800" dirty="0">
                <a:latin typeface="Arial" charset="0"/>
              </a:endParaRPr>
            </a:p>
          </p:txBody>
        </p:sp>
        <p:sp>
          <p:nvSpPr>
            <p:cNvPr id="221194" name="Freeform 1034">
              <a:extLst>
                <a:ext uri="{FF2B5EF4-FFF2-40B4-BE49-F238E27FC236}">
                  <a16:creationId xmlns:a16="http://schemas.microsoft.com/office/drawing/2014/main" id="{CC74B250-A7C0-144B-8C69-CFEB5A3F4051}"/>
                </a:ext>
              </a:extLst>
            </p:cNvPr>
            <p:cNvSpPr>
              <a:spLocks/>
            </p:cNvSpPr>
            <p:nvPr/>
          </p:nvSpPr>
          <p:spPr bwMode="invGray">
            <a:xfrm>
              <a:off x="0" y="2238"/>
              <a:ext cx="3929" cy="2120"/>
            </a:xfrm>
            <a:custGeom>
              <a:avLst/>
              <a:gdLst/>
              <a:ahLst/>
              <a:cxnLst>
                <a:cxn ang="0">
                  <a:pos x="0" y="415"/>
                </a:cxn>
                <a:cxn ang="0">
                  <a:pos x="0" y="508"/>
                </a:cxn>
                <a:cxn ang="0">
                  <a:pos x="1933" y="229"/>
                </a:cxn>
                <a:cxn ang="0">
                  <a:pos x="3920" y="1055"/>
                </a:cxn>
                <a:cxn ang="0">
                  <a:pos x="3587" y="2082"/>
                </a:cxn>
                <a:cxn ang="0">
                  <a:pos x="3947" y="829"/>
                </a:cxn>
                <a:cxn ang="0">
                  <a:pos x="2253" y="69"/>
                </a:cxn>
                <a:cxn ang="0">
                  <a:pos x="0" y="415"/>
                </a:cxn>
              </a:cxnLst>
              <a:rect l="0" t="0" r="r" b="b"/>
              <a:pathLst>
                <a:path w="4196" h="2120">
                  <a:moveTo>
                    <a:pt x="0" y="415"/>
                  </a:moveTo>
                  <a:lnTo>
                    <a:pt x="0" y="508"/>
                  </a:lnTo>
                  <a:cubicBezTo>
                    <a:pt x="160" y="577"/>
                    <a:pt x="1280" y="138"/>
                    <a:pt x="1933" y="229"/>
                  </a:cubicBezTo>
                  <a:cubicBezTo>
                    <a:pt x="2586" y="320"/>
                    <a:pt x="3644" y="746"/>
                    <a:pt x="3920" y="1055"/>
                  </a:cubicBezTo>
                  <a:cubicBezTo>
                    <a:pt x="4196" y="1364"/>
                    <a:pt x="3583" y="2120"/>
                    <a:pt x="3587" y="2082"/>
                  </a:cubicBezTo>
                  <a:lnTo>
                    <a:pt x="3947" y="829"/>
                  </a:lnTo>
                  <a:cubicBezTo>
                    <a:pt x="3725" y="494"/>
                    <a:pt x="2911" y="138"/>
                    <a:pt x="2253" y="69"/>
                  </a:cubicBezTo>
                  <a:cubicBezTo>
                    <a:pt x="1595" y="0"/>
                    <a:pt x="469" y="343"/>
                    <a:pt x="0" y="415"/>
                  </a:cubicBezTo>
                  <a:close/>
                </a:path>
              </a:pathLst>
            </a:custGeom>
            <a:gradFill rotWithShape="0">
              <a:gsLst>
                <a:gs pos="0">
                  <a:schemeClr val="accent2"/>
                </a:gs>
                <a:gs pos="50000">
                  <a:schemeClr val="bg1"/>
                </a:gs>
                <a:gs pos="100000">
                  <a:schemeClr val="accent2"/>
                </a:gs>
              </a:gsLst>
              <a:lin ang="5400000" scaled="1"/>
            </a:gradFill>
            <a:ln w="9525" cap="flat">
              <a:noFill/>
              <a:prstDash val="solid"/>
              <a:round/>
              <a:headEnd type="none" w="med" len="med"/>
              <a:tailEnd type="none" w="med" len="med"/>
            </a:ln>
            <a:effectLst/>
          </p:spPr>
          <p:txBody>
            <a:bodyPr wrap="none" anchor="ctr"/>
            <a:lstStyle/>
            <a:p>
              <a:pPr eaLnBrk="1" hangingPunct="1">
                <a:spcBef>
                  <a:spcPct val="20000"/>
                </a:spcBef>
                <a:defRPr/>
              </a:pPr>
              <a:endParaRPr lang="en-US" sz="1800" dirty="0">
                <a:latin typeface="Arial" charset="0"/>
              </a:endParaRPr>
            </a:p>
          </p:txBody>
        </p:sp>
      </p:grpSp>
      <p:sp>
        <p:nvSpPr>
          <p:cNvPr id="1027" name="Rectangle 1035">
            <a:extLst>
              <a:ext uri="{FF2B5EF4-FFF2-40B4-BE49-F238E27FC236}">
                <a16:creationId xmlns:a16="http://schemas.microsoft.com/office/drawing/2014/main" id="{D368BF81-165E-1C48-A1DD-92AE53624740}"/>
              </a:ext>
            </a:extLst>
          </p:cNvPr>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21196" name="Rectangle 1036">
            <a:extLst>
              <a:ext uri="{FF2B5EF4-FFF2-40B4-BE49-F238E27FC236}">
                <a16:creationId xmlns:a16="http://schemas.microsoft.com/office/drawing/2014/main" id="{54B04DBB-7F4E-4A43-AC30-3FB93A90093A}"/>
              </a:ext>
            </a:extLst>
          </p:cNvPr>
          <p:cNvSpPr>
            <a:spLocks noGrp="1" noChangeArrowheads="1"/>
          </p:cNvSpPr>
          <p:nvPr>
            <p:ph type="dt" sz="half" idx="2"/>
          </p:nvPr>
        </p:nvSpPr>
        <p:spPr bwMode="auto">
          <a:xfrm>
            <a:off x="914400" y="6248400"/>
            <a:ext cx="25400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1" hangingPunct="1">
              <a:spcBef>
                <a:spcPct val="50000"/>
              </a:spcBef>
              <a:defRPr sz="1400">
                <a:latin typeface="Times New Roman" pitchFamily="18" charset="0"/>
              </a:defRPr>
            </a:lvl1pPr>
          </a:lstStyle>
          <a:p>
            <a:pPr>
              <a:defRPr/>
            </a:pPr>
            <a:endParaRPr lang="en-US"/>
          </a:p>
        </p:txBody>
      </p:sp>
      <p:sp>
        <p:nvSpPr>
          <p:cNvPr id="221197" name="Rectangle 1037">
            <a:extLst>
              <a:ext uri="{FF2B5EF4-FFF2-40B4-BE49-F238E27FC236}">
                <a16:creationId xmlns:a16="http://schemas.microsoft.com/office/drawing/2014/main" id="{B26588EA-F4FD-EC43-B14B-13679C152F67}"/>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ctr" eaLnBrk="1" hangingPunct="1">
              <a:spcBef>
                <a:spcPct val="50000"/>
              </a:spcBef>
              <a:defRPr sz="1400">
                <a:latin typeface="Times New Roman" pitchFamily="18" charset="0"/>
              </a:defRPr>
            </a:lvl1pPr>
          </a:lstStyle>
          <a:p>
            <a:pPr>
              <a:defRPr/>
            </a:pPr>
            <a:endParaRPr lang="en-US"/>
          </a:p>
        </p:txBody>
      </p:sp>
      <p:sp>
        <p:nvSpPr>
          <p:cNvPr id="221198" name="Rectangle 1038">
            <a:extLst>
              <a:ext uri="{FF2B5EF4-FFF2-40B4-BE49-F238E27FC236}">
                <a16:creationId xmlns:a16="http://schemas.microsoft.com/office/drawing/2014/main" id="{A18EC988-9916-994E-BFD3-BDD20BEA5ACE}"/>
              </a:ext>
            </a:extLst>
          </p:cNvPr>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1" hangingPunct="1">
              <a:spcBef>
                <a:spcPct val="50000"/>
              </a:spcBef>
              <a:defRPr sz="1400">
                <a:latin typeface="Times New Roman" panose="02020603050405020304" pitchFamily="18" charset="0"/>
              </a:defRPr>
            </a:lvl1pPr>
          </a:lstStyle>
          <a:p>
            <a:pPr>
              <a:defRPr/>
            </a:pPr>
            <a:fld id="{54E25B55-F6D8-694B-A2B5-A36BF4D0B248}" type="slidenum">
              <a:rPr lang="en-US" altLang="en-US"/>
              <a:pPr>
                <a:defRPr/>
              </a:pPr>
              <a:t>‹#›</a:t>
            </a:fld>
            <a:endParaRPr lang="en-US" altLang="en-US"/>
          </a:p>
        </p:txBody>
      </p:sp>
      <p:sp>
        <p:nvSpPr>
          <p:cNvPr id="1031" name="Rectangle 1039">
            <a:extLst>
              <a:ext uri="{FF2B5EF4-FFF2-40B4-BE49-F238E27FC236}">
                <a16:creationId xmlns:a16="http://schemas.microsoft.com/office/drawing/2014/main" id="{9EB66526-7020-B747-AC92-91F961781E5B}"/>
              </a:ext>
            </a:extLst>
          </p:cNvPr>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extLst>
      <p:ext uri="{BB962C8B-B14F-4D97-AF65-F5344CB8AC3E}">
        <p14:creationId xmlns:p14="http://schemas.microsoft.com/office/powerpoint/2010/main" val="1473062993"/>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3600" b="1">
          <a:solidFill>
            <a:srgbClr val="FFFF00"/>
          </a:solidFill>
          <a:latin typeface="+mj-lt"/>
          <a:ea typeface="+mj-ea"/>
          <a:cs typeface="+mj-cs"/>
        </a:defRPr>
      </a:lvl1pPr>
      <a:lvl2pPr algn="ctr" rtl="0" eaLnBrk="0" fontAlgn="base" hangingPunct="0">
        <a:spcBef>
          <a:spcPct val="0"/>
        </a:spcBef>
        <a:spcAft>
          <a:spcPct val="0"/>
        </a:spcAft>
        <a:defRPr sz="3600" b="1">
          <a:solidFill>
            <a:srgbClr val="FFFF00"/>
          </a:solidFill>
          <a:latin typeface="Arial" charset="0"/>
        </a:defRPr>
      </a:lvl2pPr>
      <a:lvl3pPr algn="ctr" rtl="0" eaLnBrk="0" fontAlgn="base" hangingPunct="0">
        <a:spcBef>
          <a:spcPct val="0"/>
        </a:spcBef>
        <a:spcAft>
          <a:spcPct val="0"/>
        </a:spcAft>
        <a:defRPr sz="3600" b="1">
          <a:solidFill>
            <a:srgbClr val="FFFF00"/>
          </a:solidFill>
          <a:latin typeface="Arial" charset="0"/>
        </a:defRPr>
      </a:lvl3pPr>
      <a:lvl4pPr algn="ctr" rtl="0" eaLnBrk="0" fontAlgn="base" hangingPunct="0">
        <a:spcBef>
          <a:spcPct val="0"/>
        </a:spcBef>
        <a:spcAft>
          <a:spcPct val="0"/>
        </a:spcAft>
        <a:defRPr sz="3600" b="1">
          <a:solidFill>
            <a:srgbClr val="FFFF00"/>
          </a:solidFill>
          <a:latin typeface="Arial" charset="0"/>
        </a:defRPr>
      </a:lvl4pPr>
      <a:lvl5pPr algn="ctr" rtl="0" eaLnBrk="0" fontAlgn="base" hangingPunct="0">
        <a:spcBef>
          <a:spcPct val="0"/>
        </a:spcBef>
        <a:spcAft>
          <a:spcPct val="0"/>
        </a:spcAft>
        <a:defRPr sz="3600" b="1">
          <a:solidFill>
            <a:srgbClr val="FFFF00"/>
          </a:solidFill>
          <a:latin typeface="Arial" charset="0"/>
        </a:defRPr>
      </a:lvl5pPr>
      <a:lvl6pPr marL="457200" algn="ctr" rtl="0" fontAlgn="base">
        <a:spcBef>
          <a:spcPct val="0"/>
        </a:spcBef>
        <a:spcAft>
          <a:spcPct val="0"/>
        </a:spcAft>
        <a:defRPr sz="3600" b="1">
          <a:solidFill>
            <a:srgbClr val="FFFF00"/>
          </a:solidFill>
          <a:latin typeface="Arial" charset="0"/>
        </a:defRPr>
      </a:lvl6pPr>
      <a:lvl7pPr marL="914400" algn="ctr" rtl="0" fontAlgn="base">
        <a:spcBef>
          <a:spcPct val="0"/>
        </a:spcBef>
        <a:spcAft>
          <a:spcPct val="0"/>
        </a:spcAft>
        <a:defRPr sz="3600" b="1">
          <a:solidFill>
            <a:srgbClr val="FFFF00"/>
          </a:solidFill>
          <a:latin typeface="Arial" charset="0"/>
        </a:defRPr>
      </a:lvl7pPr>
      <a:lvl8pPr marL="1371600" algn="ctr" rtl="0" fontAlgn="base">
        <a:spcBef>
          <a:spcPct val="0"/>
        </a:spcBef>
        <a:spcAft>
          <a:spcPct val="0"/>
        </a:spcAft>
        <a:defRPr sz="3600" b="1">
          <a:solidFill>
            <a:srgbClr val="FFFF00"/>
          </a:solidFill>
          <a:latin typeface="Arial" charset="0"/>
        </a:defRPr>
      </a:lvl8pPr>
      <a:lvl9pPr marL="1828800" algn="ctr" rtl="0" fontAlgn="base">
        <a:spcBef>
          <a:spcPct val="0"/>
        </a:spcBef>
        <a:spcAft>
          <a:spcPct val="0"/>
        </a:spcAft>
        <a:defRPr sz="3600" b="1">
          <a:solidFill>
            <a:srgbClr val="FFFF00"/>
          </a:solidFill>
          <a:latin typeface="Arial"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defRPr sz="2800">
          <a:solidFill>
            <a:srgbClr val="FFFF00"/>
          </a:solidFill>
          <a:latin typeface="+mn-lt"/>
        </a:defRPr>
      </a:lvl2pPr>
      <a:lvl3pPr marL="1143000" indent="-228600" algn="l" rtl="0" eaLnBrk="0" fontAlgn="base" hangingPunct="0">
        <a:spcBef>
          <a:spcPct val="20000"/>
        </a:spcBef>
        <a:spcAft>
          <a:spcPct val="0"/>
        </a:spcAft>
        <a:defRPr sz="2400">
          <a:solidFill>
            <a:srgbClr val="FFFF00"/>
          </a:solidFill>
          <a:latin typeface="+mn-lt"/>
        </a:defRPr>
      </a:lvl3pPr>
      <a:lvl4pPr marL="1600200" indent="-228600" algn="l" rtl="0" eaLnBrk="0" fontAlgn="base" hangingPunct="0">
        <a:spcBef>
          <a:spcPct val="20000"/>
        </a:spcBef>
        <a:spcAft>
          <a:spcPct val="0"/>
        </a:spcAft>
        <a:defRPr sz="2000">
          <a:solidFill>
            <a:srgbClr val="FFFF00"/>
          </a:solidFill>
          <a:latin typeface="+mn-lt"/>
        </a:defRPr>
      </a:lvl4pPr>
      <a:lvl5pPr marL="2057400" indent="-228600" algn="l" rtl="0" eaLnBrk="0" fontAlgn="base" hangingPunct="0">
        <a:spcBef>
          <a:spcPct val="20000"/>
        </a:spcBef>
        <a:spcAft>
          <a:spcPct val="0"/>
        </a:spcAft>
        <a:defRPr sz="2000">
          <a:solidFill>
            <a:srgbClr val="FFFF00"/>
          </a:solidFill>
          <a:latin typeface="+mn-lt"/>
        </a:defRPr>
      </a:lvl5pPr>
      <a:lvl6pPr marL="2514600" indent="-228600" algn="l" rtl="0" fontAlgn="base">
        <a:spcBef>
          <a:spcPct val="20000"/>
        </a:spcBef>
        <a:spcAft>
          <a:spcPct val="0"/>
        </a:spcAft>
        <a:defRPr sz="2000">
          <a:solidFill>
            <a:srgbClr val="FFFF00"/>
          </a:solidFill>
          <a:latin typeface="+mn-lt"/>
        </a:defRPr>
      </a:lvl6pPr>
      <a:lvl7pPr marL="2971800" indent="-228600" algn="l" rtl="0" fontAlgn="base">
        <a:spcBef>
          <a:spcPct val="20000"/>
        </a:spcBef>
        <a:spcAft>
          <a:spcPct val="0"/>
        </a:spcAft>
        <a:defRPr sz="2000">
          <a:solidFill>
            <a:srgbClr val="FFFF00"/>
          </a:solidFill>
          <a:latin typeface="+mn-lt"/>
        </a:defRPr>
      </a:lvl7pPr>
      <a:lvl8pPr marL="3429000" indent="-228600" algn="l" rtl="0" fontAlgn="base">
        <a:spcBef>
          <a:spcPct val="20000"/>
        </a:spcBef>
        <a:spcAft>
          <a:spcPct val="0"/>
        </a:spcAft>
        <a:defRPr sz="2000">
          <a:solidFill>
            <a:srgbClr val="FFFF00"/>
          </a:solidFill>
          <a:latin typeface="+mn-lt"/>
        </a:defRPr>
      </a:lvl8pPr>
      <a:lvl9pPr marL="3886200" indent="-228600" algn="l" rtl="0" fontAlgn="base">
        <a:spcBef>
          <a:spcPct val="20000"/>
        </a:spcBef>
        <a:spcAft>
          <a:spcPct val="0"/>
        </a:spcAft>
        <a:defRPr sz="2000">
          <a:solidFill>
            <a:srgbClr val="FFFF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hyperlink" Target="https://membership.appic.org/directory/search"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www.acadpsychclinicalscience.org/" TargetMode="External"/><Relationship Id="rId5" Type="http://schemas.openxmlformats.org/officeDocument/2006/relationships/hyperlink" Target="https://sccap53.org/resources/student-resources/training-program-database/" TargetMode="External"/><Relationship Id="rId4" Type="http://schemas.openxmlformats.org/officeDocument/2006/relationships/hyperlink" Target="https://www.clinicalchildpsychology.com/ccapptc-member-programs"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hyperlink" Target="https://www.amazon.com/Internships-Psychology-Workbook-Successful-Applications-ebook-dp-B07GYMZYWK/dp/B07GYMZYWK/ref=mt_other?_encoding=UTF8&amp;me=&amp;qid=" TargetMode="External"/></Relationships>
</file>

<file path=ppt/slides/_rels/slide49.xml.rels><?xml version="1.0" encoding="UTF-8" standalone="yes"?>
<Relationships xmlns="http://schemas.openxmlformats.org/package/2006/relationships"><Relationship Id="rId2" Type="http://schemas.openxmlformats.org/officeDocument/2006/relationships/hyperlink" Target="mailto:div53@lists.apa.or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0" marR="0">
              <a:lnSpc>
                <a:spcPct val="107000"/>
              </a:lnSpc>
              <a:spcBef>
                <a:spcPts val="750"/>
              </a:spcBef>
              <a:spcAft>
                <a:spcPts val="0"/>
              </a:spcAft>
            </a:pPr>
            <a:r>
              <a:rPr lang="en-US" sz="3600" b="1" dirty="0">
                <a:solidFill>
                  <a:srgbClr val="010101"/>
                </a:solidFill>
                <a:effectLst/>
                <a:latin typeface="Roboto" panose="02000000000000000000" pitchFamily="2" charset="0"/>
                <a:ea typeface="Times New Roman" panose="02020603050405020304" pitchFamily="18" charset="0"/>
                <a:cs typeface="Times New Roman" panose="02020603050405020304" pitchFamily="18" charset="0"/>
              </a:rPr>
              <a:t>Applying to Clinical Internships: </a:t>
            </a:r>
            <a:r>
              <a:rPr lang="en-US" sz="3600" dirty="0">
                <a:effectLst/>
                <a:latin typeface="Calibri" panose="020F0502020204030204" pitchFamily="34" charset="0"/>
                <a:ea typeface="Calibri" panose="020F0502020204030204" pitchFamily="34" charset="0"/>
                <a:cs typeface="Times New Roman" panose="02020603050405020304" pitchFamily="18" charset="0"/>
              </a:rPr>
              <a:t/>
            </a:r>
            <a:br>
              <a:rPr lang="en-US" sz="3600" dirty="0">
                <a:effectLst/>
                <a:latin typeface="Calibri" panose="020F0502020204030204" pitchFamily="34" charset="0"/>
                <a:ea typeface="Calibri" panose="020F0502020204030204" pitchFamily="34" charset="0"/>
                <a:cs typeface="Times New Roman" panose="02020603050405020304" pitchFamily="18" charset="0"/>
              </a:rPr>
            </a:br>
            <a:r>
              <a:rPr lang="en-US" sz="3600" b="1" dirty="0">
                <a:solidFill>
                  <a:srgbClr val="010101"/>
                </a:solidFill>
                <a:effectLst/>
                <a:latin typeface="Roboto" panose="02000000000000000000" pitchFamily="2" charset="0"/>
                <a:ea typeface="Times New Roman" panose="02020603050405020304" pitchFamily="18" charset="0"/>
                <a:cs typeface="Times New Roman" panose="02020603050405020304" pitchFamily="18" charset="0"/>
              </a:rPr>
              <a:t>Insider Tips for Maximizing Your Success</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a:xfrm>
            <a:off x="728870" y="1351032"/>
            <a:ext cx="10515600" cy="4389120"/>
          </a:xfrm>
        </p:spPr>
        <p:txBody>
          <a:bodyPr>
            <a:normAutofit/>
          </a:bodyPr>
          <a:lstStyle/>
          <a:p>
            <a:pPr marL="0" lvl="0" indent="0">
              <a:spcBef>
                <a:spcPts val="0"/>
              </a:spcBef>
              <a:buNone/>
            </a:pPr>
            <a:endParaRPr lang="en-US" sz="1600" dirty="0"/>
          </a:p>
          <a:p>
            <a:pPr marL="0" marR="0" indent="0">
              <a:lnSpc>
                <a:spcPct val="107000"/>
              </a:lnSpc>
              <a:spcBef>
                <a:spcPts val="750"/>
              </a:spcBef>
              <a:spcAft>
                <a:spcPts val="0"/>
              </a:spcAft>
              <a:buNone/>
            </a:pPr>
            <a:r>
              <a:rPr lang="en-US" sz="1800" b="1" dirty="0">
                <a:solidFill>
                  <a:srgbClr val="010101"/>
                </a:solidFill>
                <a:effectLst/>
                <a:latin typeface="Roboto" panose="02000000000000000000" pitchFamily="2" charset="0"/>
                <a:ea typeface="Times New Roman" panose="02020603050405020304" pitchFamily="18" charset="0"/>
                <a:cs typeface="Times New Roman" panose="02020603050405020304" pitchFamily="18" charset="0"/>
              </a:rPr>
              <a:t>Panelists: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b="1" dirty="0">
                <a:solidFill>
                  <a:srgbClr val="FF6600"/>
                </a:solidFill>
                <a:latin typeface="Roboto" panose="02000000000000000000" pitchFamily="2" charset="0"/>
                <a:ea typeface="Times New Roman" panose="02020603050405020304" pitchFamily="18" charset="0"/>
                <a:cs typeface="Times New Roman" panose="02020603050405020304" pitchFamily="18" charset="0"/>
              </a:rPr>
              <a:t>Rhonda </a:t>
            </a:r>
            <a:r>
              <a:rPr lang="en-US" sz="1800" b="1" dirty="0" err="1">
                <a:solidFill>
                  <a:srgbClr val="FF6600"/>
                </a:solidFill>
                <a:latin typeface="Roboto" panose="02000000000000000000" pitchFamily="2" charset="0"/>
                <a:ea typeface="Times New Roman" panose="02020603050405020304" pitchFamily="18" charset="0"/>
                <a:cs typeface="Times New Roman" panose="02020603050405020304" pitchFamily="18" charset="0"/>
              </a:rPr>
              <a:t>Sena</a:t>
            </a:r>
            <a:r>
              <a:rPr lang="en-US" sz="1800" b="1" dirty="0">
                <a:solidFill>
                  <a:srgbClr val="FF6600"/>
                </a:solidFill>
                <a:latin typeface="Roboto" panose="02000000000000000000" pitchFamily="2" charset="0"/>
                <a:ea typeface="Times New Roman" panose="02020603050405020304" pitchFamily="18" charset="0"/>
                <a:cs typeface="Times New Roman" panose="02020603050405020304" pitchFamily="18" charset="0"/>
              </a:rPr>
              <a:t>, Ph.D.</a:t>
            </a:r>
            <a:r>
              <a:rPr lang="en-US" sz="1800" dirty="0">
                <a:solidFill>
                  <a:srgbClr val="FF6600"/>
                </a:solidFill>
                <a:latin typeface="Roboto" panose="02000000000000000000" pitchFamily="2" charset="0"/>
                <a:ea typeface="Times New Roman" panose="02020603050405020304" pitchFamily="18" charset="0"/>
                <a:cs typeface="Times New Roman" panose="02020603050405020304" pitchFamily="18" charset="0"/>
              </a:rPr>
              <a:t>, </a:t>
            </a:r>
            <a:r>
              <a:rPr lang="en-US" sz="1800" dirty="0">
                <a:solidFill>
                  <a:srgbClr val="010101"/>
                </a:solidFill>
                <a:latin typeface="Roboto" panose="02000000000000000000" pitchFamily="2" charset="0"/>
                <a:ea typeface="Times New Roman" panose="02020603050405020304" pitchFamily="18" charset="0"/>
                <a:cs typeface="Times New Roman" panose="02020603050405020304" pitchFamily="18" charset="0"/>
              </a:rPr>
              <a:t>Director, Psychology Internship Training Program, UCLA </a:t>
            </a:r>
            <a:r>
              <a:rPr lang="en-US" sz="1800" dirty="0" err="1">
                <a:solidFill>
                  <a:srgbClr val="010101"/>
                </a:solidFill>
                <a:latin typeface="Roboto" panose="02000000000000000000" pitchFamily="2" charset="0"/>
                <a:ea typeface="Times New Roman" panose="02020603050405020304" pitchFamily="18" charset="0"/>
                <a:cs typeface="Times New Roman" panose="02020603050405020304" pitchFamily="18" charset="0"/>
              </a:rPr>
              <a:t>Semel</a:t>
            </a:r>
            <a:r>
              <a:rPr lang="en-US" sz="1800" dirty="0">
                <a:solidFill>
                  <a:srgbClr val="010101"/>
                </a:solidFill>
                <a:latin typeface="Roboto" panose="02000000000000000000" pitchFamily="2" charset="0"/>
                <a:ea typeface="Times New Roman" panose="02020603050405020304" pitchFamily="18" charset="0"/>
                <a:cs typeface="Times New Roman" panose="02020603050405020304" pitchFamily="18" charset="0"/>
              </a:rPr>
              <a:t> Institute</a:t>
            </a:r>
            <a:endParaRPr lang="en-US" sz="1800" b="1" dirty="0">
              <a:solidFill>
                <a:srgbClr val="FF6600"/>
              </a:solidFill>
              <a:effectLst/>
              <a:latin typeface="Roboto" panose="02000000000000000000" pitchFamily="2"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b="1" dirty="0">
                <a:solidFill>
                  <a:srgbClr val="FF6600"/>
                </a:solidFill>
                <a:effectLst/>
                <a:latin typeface="Roboto" panose="02000000000000000000" pitchFamily="2" charset="0"/>
                <a:ea typeface="Times New Roman" panose="02020603050405020304" pitchFamily="18" charset="0"/>
                <a:cs typeface="Times New Roman" panose="02020603050405020304" pitchFamily="18" charset="0"/>
              </a:rPr>
              <a:t>Amy West, Ph.D.</a:t>
            </a:r>
            <a:r>
              <a:rPr lang="en-US" sz="1800" dirty="0">
                <a:solidFill>
                  <a:srgbClr val="FF6600"/>
                </a:solidFill>
                <a:effectLst/>
                <a:latin typeface="Roboto" panose="02000000000000000000" pitchFamily="2" charset="0"/>
                <a:ea typeface="Times New Roman" panose="02020603050405020304" pitchFamily="18" charset="0"/>
                <a:cs typeface="Times New Roman" panose="02020603050405020304" pitchFamily="18" charset="0"/>
              </a:rPr>
              <a:t>, </a:t>
            </a:r>
            <a:r>
              <a:rPr lang="en-US" sz="1800" dirty="0">
                <a:solidFill>
                  <a:srgbClr val="010101"/>
                </a:solidFill>
                <a:effectLst/>
                <a:latin typeface="Roboto" panose="02000000000000000000" pitchFamily="2" charset="0"/>
                <a:ea typeface="Times New Roman" panose="02020603050405020304" pitchFamily="18" charset="0"/>
                <a:cs typeface="Times New Roman" panose="02020603050405020304" pitchFamily="18" charset="0"/>
              </a:rPr>
              <a:t>Associate Director for Psychology Training Children’s Hospital Los Angeles (CHLA), Associate Professor of Clinical Pediatrics USC Keck School of Medicine.  </a:t>
            </a:r>
          </a:p>
          <a:p>
            <a:pPr marL="342900" indent="-342900">
              <a:lnSpc>
                <a:spcPct val="107000"/>
              </a:lnSpc>
              <a:spcBef>
                <a:spcPts val="0"/>
              </a:spcBef>
              <a:spcAft>
                <a:spcPts val="800"/>
              </a:spcAft>
              <a:buSzPts val="1000"/>
              <a:buFont typeface="Symbol" panose="05050102010706020507" pitchFamily="18" charset="2"/>
              <a:buChar char=""/>
              <a:tabLst>
                <a:tab pos="457200" algn="l"/>
              </a:tabLst>
            </a:pPr>
            <a:r>
              <a:rPr lang="en-US" sz="1800" b="1" dirty="0">
                <a:solidFill>
                  <a:srgbClr val="FF6600"/>
                </a:solidFill>
                <a:latin typeface="Roboto" panose="02000000000000000000" pitchFamily="2" charset="0"/>
                <a:ea typeface="Times New Roman" panose="02020603050405020304" pitchFamily="18" charset="0"/>
                <a:cs typeface="Times New Roman" panose="02020603050405020304" pitchFamily="18" charset="0"/>
              </a:rPr>
              <a:t>Tina R. Goldstein, Ph.D</a:t>
            </a:r>
            <a:r>
              <a:rPr lang="en-US" sz="1800" dirty="0">
                <a:solidFill>
                  <a:srgbClr val="FF6600"/>
                </a:solidFill>
                <a:latin typeface="Roboto" panose="02000000000000000000" pitchFamily="2" charset="0"/>
                <a:ea typeface="Times New Roman" panose="02020603050405020304" pitchFamily="18" charset="0"/>
                <a:cs typeface="Times New Roman" panose="02020603050405020304" pitchFamily="18" charset="0"/>
              </a:rPr>
              <a:t>., </a:t>
            </a:r>
            <a:r>
              <a:rPr lang="en-US" sz="1800" dirty="0">
                <a:solidFill>
                  <a:srgbClr val="010101"/>
                </a:solidFill>
                <a:latin typeface="Roboto" panose="02000000000000000000" pitchFamily="2" charset="0"/>
                <a:ea typeface="Times New Roman" panose="02020603050405020304" pitchFamily="18" charset="0"/>
                <a:cs typeface="Times New Roman" panose="02020603050405020304" pitchFamily="18" charset="0"/>
              </a:rPr>
              <a:t>Co-director of Predoctoral Clinical Psychology Internship Training, Western Psychiatric Institute and Clinic, University of Pittsburgh Medical Center.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b="1" dirty="0">
                <a:solidFill>
                  <a:srgbClr val="FF6600"/>
                </a:solidFill>
                <a:effectLst/>
                <a:latin typeface="Arial" panose="020B0604020202020204" pitchFamily="34" charset="0"/>
                <a:ea typeface="Times New Roman" panose="02020603050405020304" pitchFamily="18" charset="0"/>
                <a:cs typeface="Times New Roman" panose="02020603050405020304" pitchFamily="18" charset="0"/>
              </a:rPr>
              <a:t>Sharon Shih</a:t>
            </a:r>
            <a:r>
              <a:rPr lang="en-US"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 Postdoctoral Fellow Whole Bear Care: Integrated Behavioral Health Services, Children’s National Hospital. Completed internship at Children's National Hospital (2020-2021).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71475" marR="0" indent="0">
              <a:lnSpc>
                <a:spcPct val="107000"/>
              </a:lnSpc>
              <a:spcBef>
                <a:spcPts val="0"/>
              </a:spcBef>
              <a:spcAft>
                <a:spcPts val="800"/>
              </a:spcAft>
              <a:buNone/>
            </a:pPr>
            <a:r>
              <a:rPr lang="en-US" sz="1800" b="1" dirty="0">
                <a:solidFill>
                  <a:srgbClr val="FF6600"/>
                </a:solidFill>
                <a:effectLst/>
                <a:latin typeface="Arial" panose="020B0604020202020204" pitchFamily="34" charset="0"/>
                <a:ea typeface="Times New Roman" panose="02020603050405020304" pitchFamily="18" charset="0"/>
                <a:cs typeface="Times New Roman" panose="02020603050405020304" pitchFamily="18" charset="0"/>
              </a:rPr>
              <a:t>Kaley Curtis</a:t>
            </a:r>
            <a:r>
              <a:rPr lang="en-US"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 Pediatric Health intern at Children's Hospital Colorado (2021-2022).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1600" b="1" dirty="0">
                <a:solidFill>
                  <a:srgbClr val="000000"/>
                </a:solidFill>
                <a:effectLst/>
                <a:latin typeface="Roboto" panose="02000000000000000000" pitchFamily="2" charset="0"/>
                <a:ea typeface="Times New Roman" panose="02020603050405020304" pitchFamily="18" charset="0"/>
                <a:cs typeface="Times New Roman" panose="02020603050405020304" pitchFamily="18" charset="0"/>
              </a:rPr>
              <a:t>Moderator: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b="1" dirty="0">
                <a:solidFill>
                  <a:srgbClr val="FF6600"/>
                </a:solidFill>
                <a:effectLst/>
                <a:latin typeface="Roboto" panose="02000000000000000000" pitchFamily="2" charset="0"/>
                <a:ea typeface="Times New Roman" panose="02020603050405020304" pitchFamily="18" charset="0"/>
                <a:cs typeface="Times New Roman" panose="02020603050405020304" pitchFamily="18" charset="0"/>
              </a:rPr>
              <a:t>Natalie Finn, M.S., </a:t>
            </a:r>
            <a:r>
              <a:rPr lang="en-US" sz="1600" dirty="0">
                <a:solidFill>
                  <a:srgbClr val="000000"/>
                </a:solidFill>
                <a:effectLst/>
                <a:latin typeface="Roboto" panose="02000000000000000000" pitchFamily="2" charset="0"/>
                <a:ea typeface="Times New Roman" panose="02020603050405020304" pitchFamily="18" charset="0"/>
                <a:cs typeface="Times New Roman" panose="02020603050405020304" pitchFamily="18" charset="0"/>
              </a:rPr>
              <a:t>Virginia Commonwealth University; SCCAP Student Development Committee Co-Chair</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endParaRPr lang="en-US" sz="1600" dirty="0">
              <a:solidFill>
                <a:srgbClr val="000000"/>
              </a:solidFill>
              <a:latin typeface="Roboto" panose="02000000000000000000" pitchFamily="2"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363509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1B74C34-3D79-484A-BEA0-9A2EC125E8D3}"/>
              </a:ext>
            </a:extLst>
          </p:cNvPr>
          <p:cNvSpPr>
            <a:spLocks noGrp="1"/>
          </p:cNvSpPr>
          <p:nvPr>
            <p:ph type="title"/>
          </p:nvPr>
        </p:nvSpPr>
        <p:spPr>
          <a:xfrm>
            <a:off x="524741" y="620392"/>
            <a:ext cx="3808268" cy="5504688"/>
          </a:xfrm>
        </p:spPr>
        <p:txBody>
          <a:bodyPr>
            <a:normAutofit/>
          </a:bodyPr>
          <a:lstStyle/>
          <a:p>
            <a:r>
              <a:rPr lang="en-US" sz="5100">
                <a:solidFill>
                  <a:schemeClr val="bg1"/>
                </a:solidFill>
              </a:rPr>
              <a:t>How many applications should I send?</a:t>
            </a:r>
          </a:p>
        </p:txBody>
      </p:sp>
      <p:graphicFrame>
        <p:nvGraphicFramePr>
          <p:cNvPr id="5" name="Content Placeholder 2">
            <a:extLst>
              <a:ext uri="{FF2B5EF4-FFF2-40B4-BE49-F238E27FC236}">
                <a16:creationId xmlns:a16="http://schemas.microsoft.com/office/drawing/2014/main" id="{CE1EA344-455D-470F-AB11-E368E3E2D405}"/>
              </a:ext>
            </a:extLst>
          </p:cNvPr>
          <p:cNvGraphicFramePr>
            <a:graphicFrameLocks noGrp="1"/>
          </p:cNvGraphicFramePr>
          <p:nvPr>
            <p:ph idx="1"/>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68109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Freeform: Shape 31">
            <a:extLst>
              <a:ext uri="{FF2B5EF4-FFF2-40B4-BE49-F238E27FC236}">
                <a16:creationId xmlns:a16="http://schemas.microsoft.com/office/drawing/2014/main"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95CA1CE-B36C-4E9E-8F81-486093595158}"/>
              </a:ext>
            </a:extLst>
          </p:cNvPr>
          <p:cNvSpPr>
            <a:spLocks noGrp="1"/>
          </p:cNvSpPr>
          <p:nvPr>
            <p:ph type="title"/>
          </p:nvPr>
        </p:nvSpPr>
        <p:spPr>
          <a:xfrm>
            <a:off x="686834" y="1153572"/>
            <a:ext cx="3200400" cy="4461163"/>
          </a:xfrm>
        </p:spPr>
        <p:txBody>
          <a:bodyPr>
            <a:normAutofit/>
          </a:bodyPr>
          <a:lstStyle/>
          <a:p>
            <a:r>
              <a:rPr lang="en-US">
                <a:solidFill>
                  <a:srgbClr val="FFFFFF"/>
                </a:solidFill>
              </a:rPr>
              <a:t>Directories</a:t>
            </a:r>
          </a:p>
        </p:txBody>
      </p:sp>
      <p:sp>
        <p:nvSpPr>
          <p:cNvPr id="34" name="Arc 33">
            <a:extLst>
              <a:ext uri="{FF2B5EF4-FFF2-40B4-BE49-F238E27FC236}">
                <a16:creationId xmlns:a16="http://schemas.microsoft.com/office/drawing/2014/main"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5" name="Content Placeholder 2">
            <a:extLst>
              <a:ext uri="{FF2B5EF4-FFF2-40B4-BE49-F238E27FC236}">
                <a16:creationId xmlns:a16="http://schemas.microsoft.com/office/drawing/2014/main" id="{EEEF470F-303C-4E94-A3A0-D161916DCCA7}"/>
              </a:ext>
            </a:extLst>
          </p:cNvPr>
          <p:cNvSpPr>
            <a:spLocks noGrp="1"/>
          </p:cNvSpPr>
          <p:nvPr>
            <p:ph idx="1"/>
          </p:nvPr>
        </p:nvSpPr>
        <p:spPr>
          <a:xfrm>
            <a:off x="4447308" y="591344"/>
            <a:ext cx="6906491" cy="5585619"/>
          </a:xfrm>
        </p:spPr>
        <p:txBody>
          <a:bodyPr anchor="ctr">
            <a:normAutofit/>
          </a:bodyPr>
          <a:lstStyle/>
          <a:p>
            <a:pPr marL="457200" indent="0">
              <a:buNone/>
            </a:pPr>
            <a:endParaRPr lang="en-US" b="1"/>
          </a:p>
          <a:p>
            <a:pPr lvl="3"/>
            <a:r>
              <a:rPr lang="en-US"/>
              <a:t>Association of Psychology Postdoctoral and Internship Centers (APPIC)</a:t>
            </a:r>
          </a:p>
          <a:p>
            <a:pPr marL="1371600" lvl="3" indent="0">
              <a:buNone/>
            </a:pPr>
            <a:r>
              <a:rPr lang="en-US">
                <a:hlinkClick r:id="rId3"/>
              </a:rPr>
              <a:t>https://membership.appic.org/directory/search</a:t>
            </a:r>
            <a:endParaRPr lang="en-US"/>
          </a:p>
          <a:p>
            <a:pPr lvl="3"/>
            <a:endParaRPr lang="en-US"/>
          </a:p>
          <a:p>
            <a:pPr lvl="3"/>
            <a:r>
              <a:rPr lang="en-US"/>
              <a:t>Clinical Child and Pediatric Psychology Training Council (CCaPPTC)</a:t>
            </a:r>
          </a:p>
          <a:p>
            <a:pPr marL="1371600" lvl="3" indent="0">
              <a:buNone/>
            </a:pPr>
            <a:r>
              <a:rPr lang="en-US">
                <a:hlinkClick r:id="rId4"/>
              </a:rPr>
              <a:t>https://www.clinicalchildpsychology.com/ccapptc-member-programs</a:t>
            </a:r>
            <a:endParaRPr lang="en-US"/>
          </a:p>
          <a:p>
            <a:pPr marL="1371600" lvl="3" indent="0">
              <a:buNone/>
            </a:pPr>
            <a:endParaRPr lang="en-US"/>
          </a:p>
          <a:p>
            <a:pPr lvl="3"/>
            <a:r>
              <a:rPr lang="en-US"/>
              <a:t>Society of Clinical Child and Adolescent Psychology (SCCAP) </a:t>
            </a:r>
          </a:p>
          <a:p>
            <a:pPr marL="1371600" lvl="3" indent="0">
              <a:buNone/>
            </a:pPr>
            <a:r>
              <a:rPr lang="en-US">
                <a:hlinkClick r:id="rId5"/>
              </a:rPr>
              <a:t>https://sccap53.org/resources/student-resources/training-program-database/</a:t>
            </a:r>
            <a:endParaRPr lang="en-US"/>
          </a:p>
          <a:p>
            <a:pPr marL="1371600" lvl="3" indent="0">
              <a:buNone/>
            </a:pPr>
            <a:endParaRPr lang="en-US"/>
          </a:p>
          <a:p>
            <a:pPr lvl="3"/>
            <a:r>
              <a:rPr lang="en-US"/>
              <a:t>Academy of Psychological Clinical Science (APCS)</a:t>
            </a:r>
          </a:p>
          <a:p>
            <a:pPr marL="1371600" lvl="3" indent="0">
              <a:buNone/>
            </a:pPr>
            <a:r>
              <a:rPr lang="en-US">
                <a:hlinkClick r:id="rId6"/>
              </a:rPr>
              <a:t>https://www.acadpsychclinicalscience.org/</a:t>
            </a:r>
            <a:endParaRPr lang="en-US"/>
          </a:p>
          <a:p>
            <a:pPr marL="1371600" lvl="3" indent="0">
              <a:buNone/>
            </a:pPr>
            <a:endParaRPr lang="en-US"/>
          </a:p>
        </p:txBody>
      </p:sp>
    </p:spTree>
    <p:extLst>
      <p:ext uri="{BB962C8B-B14F-4D97-AF65-F5344CB8AC3E}">
        <p14:creationId xmlns:p14="http://schemas.microsoft.com/office/powerpoint/2010/main" val="18417667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930EBA3-4D2E-42E8-B828-834555328D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Empty speech bubbles">
            <a:extLst>
              <a:ext uri="{FF2B5EF4-FFF2-40B4-BE49-F238E27FC236}">
                <a16:creationId xmlns:a16="http://schemas.microsoft.com/office/drawing/2014/main" id="{C66C802D-7E0C-4516-A601-BE7E74F1DF40}"/>
              </a:ext>
            </a:extLst>
          </p:cNvPr>
          <p:cNvPicPr>
            <a:picLocks noChangeAspect="1"/>
          </p:cNvPicPr>
          <p:nvPr/>
        </p:nvPicPr>
        <p:blipFill>
          <a:blip r:embed="rId2"/>
          <a:stretch>
            <a:fillRect/>
          </a:stretch>
        </p:blipFill>
        <p:spPr>
          <a:xfrm>
            <a:off x="0" y="1476434"/>
            <a:ext cx="5850384" cy="3905131"/>
          </a:xfrm>
          <a:custGeom>
            <a:avLst/>
            <a:gdLst/>
            <a:ahLst/>
            <a:cxnLst/>
            <a:rect l="l" t="t" r="r" b="b"/>
            <a:pathLst>
              <a:path w="6094252" h="6857998">
                <a:moveTo>
                  <a:pt x="0" y="0"/>
                </a:moveTo>
                <a:lnTo>
                  <a:pt x="5898122" y="0"/>
                </a:lnTo>
                <a:cubicBezTo>
                  <a:pt x="6006442" y="0"/>
                  <a:pt x="6094252" y="87810"/>
                  <a:pt x="6094252" y="196130"/>
                </a:cubicBezTo>
                <a:lnTo>
                  <a:pt x="6094252" y="6661869"/>
                </a:lnTo>
                <a:cubicBezTo>
                  <a:pt x="6094252" y="6756649"/>
                  <a:pt x="6027023" y="6835726"/>
                  <a:pt x="5937649" y="6854015"/>
                </a:cubicBezTo>
                <a:lnTo>
                  <a:pt x="5898132" y="6857998"/>
                </a:lnTo>
                <a:lnTo>
                  <a:pt x="0" y="6857998"/>
                </a:lnTo>
                <a:close/>
              </a:path>
            </a:pathLst>
          </a:custGeom>
        </p:spPr>
      </p:pic>
      <p:sp>
        <p:nvSpPr>
          <p:cNvPr id="11" name="Arc 10">
            <a:extLst>
              <a:ext uri="{FF2B5EF4-FFF2-40B4-BE49-F238E27FC236}">
                <a16:creationId xmlns:a16="http://schemas.microsoft.com/office/drawing/2014/main" id="{E58B2195-5055-402F-A3E7-53FF0E4980C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25836" y="775849"/>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47BD0AA-C954-5E4C-904C-D861E8BDEE78}"/>
              </a:ext>
            </a:extLst>
          </p:cNvPr>
          <p:cNvSpPr>
            <a:spLocks noGrp="1"/>
          </p:cNvSpPr>
          <p:nvPr>
            <p:ph type="title"/>
          </p:nvPr>
        </p:nvSpPr>
        <p:spPr>
          <a:xfrm>
            <a:off x="6417732" y="957715"/>
            <a:ext cx="5130798" cy="2750419"/>
          </a:xfrm>
        </p:spPr>
        <p:txBody>
          <a:bodyPr vert="horz" lIns="91440" tIns="45720" rIns="91440" bIns="45720" rtlCol="0" anchor="b">
            <a:normAutofit/>
          </a:bodyPr>
          <a:lstStyle/>
          <a:p>
            <a:pPr algn="ctr"/>
            <a:r>
              <a:rPr lang="en-US" sz="6000" kern="1200">
                <a:solidFill>
                  <a:schemeClr val="tx1"/>
                </a:solidFill>
                <a:latin typeface="+mj-lt"/>
                <a:ea typeface="+mj-ea"/>
                <a:cs typeface="+mj-cs"/>
              </a:rPr>
              <a:t>Take in information, reflect….</a:t>
            </a:r>
          </a:p>
        </p:txBody>
      </p:sp>
      <p:sp>
        <p:nvSpPr>
          <p:cNvPr id="13" name="Oval 12">
            <a:extLst>
              <a:ext uri="{FF2B5EF4-FFF2-40B4-BE49-F238E27FC236}">
                <a16:creationId xmlns:a16="http://schemas.microsoft.com/office/drawing/2014/main" id="{528AA953-F4F9-4DC5-97C7-491F4AF937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97079" y="5607717"/>
            <a:ext cx="513442" cy="499514"/>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17689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A01F0B8-C6EE-A24A-827E-6A9C8C229FB2}"/>
              </a:ext>
            </a:extLst>
          </p:cNvPr>
          <p:cNvSpPr>
            <a:spLocks noGrp="1"/>
          </p:cNvSpPr>
          <p:nvPr>
            <p:ph type="title"/>
          </p:nvPr>
        </p:nvSpPr>
        <p:spPr>
          <a:xfrm>
            <a:off x="1389278" y="1233241"/>
            <a:ext cx="3240506" cy="4064628"/>
          </a:xfrm>
        </p:spPr>
        <p:txBody>
          <a:bodyPr>
            <a:normAutofit/>
          </a:bodyPr>
          <a:lstStyle/>
          <a:p>
            <a:r>
              <a:rPr lang="en-US">
                <a:solidFill>
                  <a:srgbClr val="FFFFFF"/>
                </a:solidFill>
              </a:rPr>
              <a:t>…and then use your wise mind</a:t>
            </a:r>
            <a:br>
              <a:rPr lang="en-US">
                <a:solidFill>
                  <a:srgbClr val="FFFFFF"/>
                </a:solidFill>
              </a:rPr>
            </a:br>
            <a:endParaRPr lang="en-US">
              <a:solidFill>
                <a:srgbClr val="FFFFFF"/>
              </a:solidFill>
            </a:endParaRP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E63EEB04-AA4F-F041-AD92-3B6EF6E526AF}"/>
              </a:ext>
            </a:extLst>
          </p:cNvPr>
          <p:cNvSpPr>
            <a:spLocks noGrp="1"/>
          </p:cNvSpPr>
          <p:nvPr>
            <p:ph idx="1"/>
          </p:nvPr>
        </p:nvSpPr>
        <p:spPr>
          <a:xfrm>
            <a:off x="6096000" y="820880"/>
            <a:ext cx="5257799" cy="4889350"/>
          </a:xfrm>
        </p:spPr>
        <p:txBody>
          <a:bodyPr anchor="t">
            <a:normAutofit/>
          </a:bodyPr>
          <a:lstStyle/>
          <a:p>
            <a:endParaRPr lang="en-US" dirty="0"/>
          </a:p>
          <a:p>
            <a:endParaRPr lang="en-US" dirty="0"/>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5709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4"/>
            <a:ext cx="9597659" cy="5141843"/>
          </a:xfrm>
        </p:spPr>
        <p:txBody>
          <a:bodyPr>
            <a:noAutofit/>
          </a:bodyPr>
          <a:lstStyle/>
          <a:p>
            <a:r>
              <a:rPr lang="en-US" b="1" dirty="0"/>
              <a:t>Internship Application Materials</a:t>
            </a: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sz="3200" dirty="0"/>
              <a:t/>
            </a:r>
            <a:br>
              <a:rPr lang="en-US" sz="3200" dirty="0"/>
            </a:br>
            <a:r>
              <a:rPr lang="en-US" sz="3200" dirty="0"/>
              <a:t>Amy E. West, Ph.D.</a:t>
            </a:r>
            <a:br>
              <a:rPr lang="en-US" sz="3200" dirty="0"/>
            </a:br>
            <a:r>
              <a:rPr lang="en-US" sz="3200" dirty="0"/>
              <a:t>Internship Training Director</a:t>
            </a:r>
            <a:br>
              <a:rPr lang="en-US" sz="3200" dirty="0"/>
            </a:br>
            <a:r>
              <a:rPr lang="en-US" sz="3200" dirty="0"/>
              <a:t>University of Southern California/Children’s Hospital Los Angeles</a:t>
            </a:r>
          </a:p>
        </p:txBody>
      </p:sp>
    </p:spTree>
    <p:extLst>
      <p:ext uri="{BB962C8B-B14F-4D97-AF65-F5344CB8AC3E}">
        <p14:creationId xmlns:p14="http://schemas.microsoft.com/office/powerpoint/2010/main" val="1075234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2DBC8-093F-624E-97B1-530FC504E354}"/>
              </a:ext>
            </a:extLst>
          </p:cNvPr>
          <p:cNvSpPr>
            <a:spLocks noGrp="1"/>
          </p:cNvSpPr>
          <p:nvPr>
            <p:ph type="title"/>
          </p:nvPr>
        </p:nvSpPr>
        <p:spPr/>
        <p:txBody>
          <a:bodyPr/>
          <a:lstStyle/>
          <a:p>
            <a:r>
              <a:rPr lang="en-US" dirty="0"/>
              <a:t>Most Important!</a:t>
            </a:r>
          </a:p>
        </p:txBody>
      </p:sp>
      <p:sp>
        <p:nvSpPr>
          <p:cNvPr id="3" name="Content Placeholder 2">
            <a:extLst>
              <a:ext uri="{FF2B5EF4-FFF2-40B4-BE49-F238E27FC236}">
                <a16:creationId xmlns:a16="http://schemas.microsoft.com/office/drawing/2014/main" id="{F4F1FAF4-1BEC-BD45-94EC-A593BD7A1DBA}"/>
              </a:ext>
            </a:extLst>
          </p:cNvPr>
          <p:cNvSpPr>
            <a:spLocks noGrp="1"/>
          </p:cNvSpPr>
          <p:nvPr>
            <p:ph idx="1"/>
          </p:nvPr>
        </p:nvSpPr>
        <p:spPr/>
        <p:txBody>
          <a:bodyPr>
            <a:normAutofit/>
          </a:bodyPr>
          <a:lstStyle/>
          <a:p>
            <a:r>
              <a:rPr lang="en-US" sz="4400" dirty="0"/>
              <a:t>CV</a:t>
            </a:r>
          </a:p>
          <a:p>
            <a:pPr marL="0" indent="0">
              <a:buNone/>
            </a:pPr>
            <a:endParaRPr lang="en-US" sz="4400" dirty="0"/>
          </a:p>
          <a:p>
            <a:r>
              <a:rPr lang="en-US" sz="4400" dirty="0"/>
              <a:t>Personal Statement</a:t>
            </a:r>
          </a:p>
          <a:p>
            <a:pPr marL="0" indent="0">
              <a:buNone/>
            </a:pPr>
            <a:endParaRPr lang="en-US" sz="4400" dirty="0"/>
          </a:p>
          <a:p>
            <a:r>
              <a:rPr lang="en-US" sz="4400" dirty="0"/>
              <a:t>Cover letter</a:t>
            </a:r>
          </a:p>
        </p:txBody>
      </p:sp>
    </p:spTree>
    <p:extLst>
      <p:ext uri="{BB962C8B-B14F-4D97-AF65-F5344CB8AC3E}">
        <p14:creationId xmlns:p14="http://schemas.microsoft.com/office/powerpoint/2010/main" val="6383540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0208" y="375064"/>
            <a:ext cx="9597659" cy="914400"/>
          </a:xfrm>
        </p:spPr>
        <p:txBody>
          <a:bodyPr>
            <a:noAutofit/>
          </a:bodyPr>
          <a:lstStyle/>
          <a:p>
            <a:r>
              <a:rPr lang="en-US" dirty="0"/>
              <a:t>The Curriculum Vitae</a:t>
            </a:r>
          </a:p>
        </p:txBody>
      </p:sp>
      <p:pic>
        <p:nvPicPr>
          <p:cNvPr id="4" name="Picture 3">
            <a:extLst>
              <a:ext uri="{FF2B5EF4-FFF2-40B4-BE49-F238E27FC236}">
                <a16:creationId xmlns:a16="http://schemas.microsoft.com/office/drawing/2014/main" id="{006A9187-B862-804A-9CF8-4D1AB6BF37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57017" y="2002631"/>
            <a:ext cx="4302489" cy="28527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422566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9597659" cy="646859"/>
          </a:xfrm>
        </p:spPr>
        <p:txBody>
          <a:bodyPr>
            <a:noAutofit/>
          </a:bodyPr>
          <a:lstStyle/>
          <a:p>
            <a:r>
              <a:rPr lang="en-US" dirty="0"/>
              <a:t>CV Tips -- Do</a:t>
            </a:r>
          </a:p>
        </p:txBody>
      </p:sp>
      <p:sp>
        <p:nvSpPr>
          <p:cNvPr id="3" name="Content Placeholder 2"/>
          <p:cNvSpPr>
            <a:spLocks noGrp="1"/>
          </p:cNvSpPr>
          <p:nvPr>
            <p:ph idx="1"/>
          </p:nvPr>
        </p:nvSpPr>
        <p:spPr>
          <a:xfrm>
            <a:off x="728870" y="1351032"/>
            <a:ext cx="10515600" cy="4389120"/>
          </a:xfrm>
        </p:spPr>
        <p:txBody>
          <a:bodyPr>
            <a:normAutofit/>
          </a:bodyPr>
          <a:lstStyle/>
          <a:p>
            <a:pPr marL="0" lvl="0" indent="0">
              <a:spcBef>
                <a:spcPts val="0"/>
              </a:spcBef>
              <a:buNone/>
            </a:pPr>
            <a:endParaRPr lang="en-US" sz="2600" b="1" dirty="0"/>
          </a:p>
          <a:p>
            <a:pPr marL="0" lvl="0" indent="0">
              <a:spcBef>
                <a:spcPts val="0"/>
              </a:spcBef>
              <a:buNone/>
            </a:pPr>
            <a:endParaRPr lang="en-US" sz="1600" dirty="0"/>
          </a:p>
          <a:p>
            <a:endParaRPr lang="en-US" dirty="0"/>
          </a:p>
        </p:txBody>
      </p:sp>
      <p:sp>
        <p:nvSpPr>
          <p:cNvPr id="4" name="TextBox 3">
            <a:extLst>
              <a:ext uri="{FF2B5EF4-FFF2-40B4-BE49-F238E27FC236}">
                <a16:creationId xmlns:a16="http://schemas.microsoft.com/office/drawing/2014/main" id="{4D31034A-05BA-A14A-B747-C4DF1D975E95}"/>
              </a:ext>
            </a:extLst>
          </p:cNvPr>
          <p:cNvSpPr txBox="1"/>
          <p:nvPr/>
        </p:nvSpPr>
        <p:spPr>
          <a:xfrm>
            <a:off x="728870" y="1052355"/>
            <a:ext cx="10624930" cy="4647426"/>
          </a:xfrm>
          <a:prstGeom prst="rect">
            <a:avLst/>
          </a:prstGeom>
          <a:noFill/>
        </p:spPr>
        <p:txBody>
          <a:bodyPr wrap="square" rtlCol="0">
            <a:spAutoFit/>
          </a:bodyPr>
          <a:lstStyle/>
          <a:p>
            <a:pPr marL="285750" indent="-285750">
              <a:buFont typeface="Arial" panose="020B0604020202020204" pitchFamily="34" charset="0"/>
              <a:buChar char="•"/>
            </a:pPr>
            <a:r>
              <a:rPr lang="en-US" sz="2000" dirty="0">
                <a:latin typeface="Cambria" panose="02040503050406030204" pitchFamily="18" charset="0"/>
              </a:rPr>
              <a:t>Tailor it to the type of internship (e.g., clinical vs. clinical science)</a:t>
            </a:r>
          </a:p>
          <a:p>
            <a:pPr marL="742950" lvl="1" indent="-285750">
              <a:buFont typeface="Arial" panose="020B0604020202020204" pitchFamily="34" charset="0"/>
              <a:buChar char="•"/>
            </a:pPr>
            <a:r>
              <a:rPr lang="en-US" sz="2000" dirty="0">
                <a:latin typeface="Cambria" panose="02040503050406030204" pitchFamily="18" charset="0"/>
              </a:rPr>
              <a:t>Describe awards</a:t>
            </a:r>
          </a:p>
          <a:p>
            <a:pPr marL="742950" lvl="1" indent="-285750">
              <a:buFont typeface="Arial" panose="020B0604020202020204" pitchFamily="34" charset="0"/>
              <a:buChar char="•"/>
            </a:pPr>
            <a:r>
              <a:rPr lang="en-US" sz="2000" dirty="0">
                <a:latin typeface="Cambria" panose="02040503050406030204" pitchFamily="18" charset="0"/>
              </a:rPr>
              <a:t>Describe responsibilities for </a:t>
            </a:r>
            <a:r>
              <a:rPr lang="en-US" sz="2000" dirty="0" err="1">
                <a:latin typeface="Cambria" panose="02040503050406030204" pitchFamily="18" charset="0"/>
              </a:rPr>
              <a:t>practica</a:t>
            </a:r>
            <a:r>
              <a:rPr lang="en-US" sz="2000" dirty="0">
                <a:latin typeface="Cambria" panose="02040503050406030204" pitchFamily="18" charset="0"/>
              </a:rPr>
              <a:t> and research projects</a:t>
            </a:r>
          </a:p>
          <a:p>
            <a:pPr marL="285750" indent="-285750">
              <a:buFont typeface="Arial" panose="020B0604020202020204" pitchFamily="34" charset="0"/>
              <a:buChar char="•"/>
            </a:pPr>
            <a:r>
              <a:rPr lang="en-US" sz="2000" dirty="0">
                <a:latin typeface="Cambria" panose="02040503050406030204" pitchFamily="18" charset="0"/>
              </a:rPr>
              <a:t>Publications – be clear about published vs. in press or under review, and peer review vs. non-peer review</a:t>
            </a:r>
          </a:p>
          <a:p>
            <a:pPr marL="285750" indent="-285750">
              <a:buFont typeface="Arial" panose="020B0604020202020204" pitchFamily="34" charset="0"/>
              <a:buChar char="•"/>
            </a:pPr>
            <a:r>
              <a:rPr lang="en-US" sz="2000" dirty="0">
                <a:latin typeface="Cambria" panose="02040503050406030204" pitchFamily="18" charset="0"/>
              </a:rPr>
              <a:t>PROOF it!  (the importance of this cannot be overstated)</a:t>
            </a:r>
          </a:p>
          <a:p>
            <a:pPr marL="285750" indent="-285750">
              <a:buFont typeface="Arial" panose="020B0604020202020204" pitchFamily="34" charset="0"/>
              <a:buChar char="•"/>
            </a:pPr>
            <a:r>
              <a:rPr lang="en-US" sz="2000" dirty="0">
                <a:latin typeface="Cambria" panose="02040503050406030204" pitchFamily="18" charset="0"/>
              </a:rPr>
              <a:t>Make it easy to read and visually appealing</a:t>
            </a:r>
          </a:p>
          <a:p>
            <a:pPr marL="742950" lvl="1" indent="-285750">
              <a:buFont typeface="Arial" panose="020B0604020202020204" pitchFamily="34" charset="0"/>
              <a:buChar char="•"/>
            </a:pPr>
            <a:r>
              <a:rPr lang="en-US" sz="2000" dirty="0">
                <a:latin typeface="Cambria" panose="02040503050406030204" pitchFamily="18" charset="0"/>
              </a:rPr>
              <a:t>Use bolding, caps, font, etc. to make it easy on the eye and highlight important parts.  Include spaces!</a:t>
            </a:r>
          </a:p>
          <a:p>
            <a:pPr marL="742950" lvl="1" indent="-285750">
              <a:buFont typeface="Arial" panose="020B0604020202020204" pitchFamily="34" charset="0"/>
              <a:buChar char="•"/>
            </a:pPr>
            <a:r>
              <a:rPr lang="en-US" sz="2000" dirty="0">
                <a:latin typeface="Cambria" panose="02040503050406030204" pitchFamily="18" charset="0"/>
              </a:rPr>
              <a:t>Be concise, consistent with tenses and style, good grammar; use active voice; use psychological jargon cautiously</a:t>
            </a:r>
          </a:p>
          <a:p>
            <a:pPr marL="285750" indent="-285750">
              <a:buFont typeface="Arial" panose="020B0604020202020204" pitchFamily="34" charset="0"/>
              <a:buChar char="•"/>
            </a:pPr>
            <a:r>
              <a:rPr lang="en-US" sz="2000" dirty="0">
                <a:latin typeface="Cambria" panose="02040503050406030204" pitchFamily="18" charset="0"/>
              </a:rPr>
              <a:t>Ask peers and mentors for examples</a:t>
            </a:r>
          </a:p>
          <a:p>
            <a:pPr marL="285750" indent="-285750">
              <a:buFont typeface="Arial" panose="020B0604020202020204" pitchFamily="34" charset="0"/>
              <a:buChar char="•"/>
            </a:pPr>
            <a:r>
              <a:rPr lang="en-US" sz="2000" dirty="0">
                <a:latin typeface="Cambria" panose="02040503050406030204" pitchFamily="18" charset="0"/>
              </a:rPr>
              <a:t>Include volunteer service (will speak to your character)</a:t>
            </a:r>
          </a:p>
          <a:p>
            <a:endParaRPr lang="en-US" dirty="0"/>
          </a:p>
          <a:p>
            <a:endParaRPr lang="en-US" dirty="0"/>
          </a:p>
        </p:txBody>
      </p:sp>
    </p:spTree>
    <p:extLst>
      <p:ext uri="{BB962C8B-B14F-4D97-AF65-F5344CB8AC3E}">
        <p14:creationId xmlns:p14="http://schemas.microsoft.com/office/powerpoint/2010/main" val="15912643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AB795-E690-2643-BB1C-438633D04DBD}"/>
              </a:ext>
            </a:extLst>
          </p:cNvPr>
          <p:cNvSpPr>
            <a:spLocks noGrp="1"/>
          </p:cNvSpPr>
          <p:nvPr>
            <p:ph type="title"/>
          </p:nvPr>
        </p:nvSpPr>
        <p:spPr>
          <a:xfrm>
            <a:off x="340243" y="318977"/>
            <a:ext cx="11132288" cy="5114259"/>
          </a:xfrm>
        </p:spPr>
        <p:txBody>
          <a:bodyPr/>
          <a:lstStyle/>
          <a:p>
            <a:pPr algn="ctr"/>
            <a:r>
              <a:rPr lang="en-US" dirty="0"/>
              <a:t/>
            </a:r>
            <a:br>
              <a:rPr lang="en-US" dirty="0"/>
            </a:br>
            <a:r>
              <a:rPr lang="en-US" dirty="0"/>
              <a:t/>
            </a:r>
            <a:br>
              <a:rPr lang="en-US" dirty="0"/>
            </a:br>
            <a:r>
              <a:rPr lang="en-US" dirty="0"/>
              <a:t/>
            </a:r>
            <a:br>
              <a:rPr lang="en-US" dirty="0"/>
            </a:br>
            <a:endParaRPr lang="en-US" sz="1800" dirty="0"/>
          </a:p>
        </p:txBody>
      </p:sp>
      <p:sp>
        <p:nvSpPr>
          <p:cNvPr id="4" name="TextBox 3">
            <a:extLst>
              <a:ext uri="{FF2B5EF4-FFF2-40B4-BE49-F238E27FC236}">
                <a16:creationId xmlns:a16="http://schemas.microsoft.com/office/drawing/2014/main" id="{2E99BB91-C74D-D544-858F-88973F3F1999}"/>
              </a:ext>
            </a:extLst>
          </p:cNvPr>
          <p:cNvSpPr txBox="1"/>
          <p:nvPr/>
        </p:nvSpPr>
        <p:spPr>
          <a:xfrm>
            <a:off x="1054491" y="1594739"/>
            <a:ext cx="10908307" cy="3447098"/>
          </a:xfrm>
          <a:prstGeom prst="rect">
            <a:avLst/>
          </a:prstGeom>
          <a:noFill/>
        </p:spPr>
        <p:txBody>
          <a:bodyPr wrap="none" rtlCol="0">
            <a:spAutoFit/>
          </a:bodyPr>
          <a:lstStyle/>
          <a:p>
            <a:pPr marL="342900" indent="-342900">
              <a:buFont typeface="Arial" panose="020B0604020202020204" pitchFamily="34" charset="0"/>
              <a:buChar char="•"/>
            </a:pPr>
            <a:r>
              <a:rPr lang="en-US" sz="2000" dirty="0">
                <a:latin typeface="Cambria" panose="02040503050406030204" pitchFamily="18" charset="0"/>
              </a:rPr>
              <a:t>Don’t pad it</a:t>
            </a:r>
          </a:p>
          <a:p>
            <a:pPr marL="800100" lvl="1" indent="-342900">
              <a:buFont typeface="Arial" panose="020B0604020202020204" pitchFamily="34" charset="0"/>
              <a:buChar char="•"/>
            </a:pPr>
            <a:r>
              <a:rPr lang="en-US" sz="2000" dirty="0">
                <a:latin typeface="Cambria" panose="02040503050406030204" pitchFamily="18" charset="0"/>
              </a:rPr>
              <a:t>Don’t include courses you took or conferences/workshops attended (with no presentation)</a:t>
            </a:r>
          </a:p>
          <a:p>
            <a:pPr marL="800100" lvl="1" indent="-342900">
              <a:buFont typeface="Arial" panose="020B0604020202020204" pitchFamily="34" charset="0"/>
              <a:buChar char="•"/>
            </a:pPr>
            <a:r>
              <a:rPr lang="en-US" sz="2000" dirty="0">
                <a:latin typeface="Cambria" panose="02040503050406030204" pitchFamily="18" charset="0"/>
              </a:rPr>
              <a:t>Leave off undergraduate accomplishments unless </a:t>
            </a:r>
            <a:r>
              <a:rPr lang="en-US" sz="2000" i="1" dirty="0">
                <a:latin typeface="Cambria" panose="02040503050406030204" pitchFamily="18" charset="0"/>
              </a:rPr>
              <a:t>really impressive</a:t>
            </a:r>
            <a:r>
              <a:rPr lang="en-US" sz="2000" dirty="0">
                <a:latin typeface="Cambria" panose="02040503050406030204" pitchFamily="18" charset="0"/>
              </a:rPr>
              <a:t> (Rhodes scholar)</a:t>
            </a:r>
          </a:p>
          <a:p>
            <a:pPr marL="617220" lvl="1" indent="-342900">
              <a:buFont typeface="Arial" panose="020B0604020202020204" pitchFamily="34" charset="0"/>
              <a:buChar char="•"/>
            </a:pPr>
            <a:endParaRPr lang="en-US" sz="2000" dirty="0">
              <a:latin typeface="Cambria" panose="02040503050406030204" pitchFamily="18" charset="0"/>
            </a:endParaRPr>
          </a:p>
          <a:p>
            <a:pPr marL="342900" indent="-342900">
              <a:buFont typeface="Arial" panose="020B0604020202020204" pitchFamily="34" charset="0"/>
              <a:buChar char="•"/>
            </a:pPr>
            <a:r>
              <a:rPr lang="en-US" sz="2000" dirty="0">
                <a:latin typeface="Cambria" panose="02040503050406030204" pitchFamily="18" charset="0"/>
              </a:rPr>
              <a:t>Don’t get too personal </a:t>
            </a:r>
          </a:p>
          <a:p>
            <a:pPr marL="800100" lvl="1" indent="-342900">
              <a:buFont typeface="Arial" panose="020B0604020202020204" pitchFamily="34" charset="0"/>
              <a:buChar char="•"/>
            </a:pPr>
            <a:r>
              <a:rPr lang="en-US" sz="2000" dirty="0">
                <a:latin typeface="Cambria" panose="02040503050406030204" pitchFamily="18" charset="0"/>
              </a:rPr>
              <a:t>Leave off hobbies, marital status, children, other jobs not relevant to psychology</a:t>
            </a:r>
          </a:p>
          <a:p>
            <a:pPr marL="800100" lvl="1" indent="-342900">
              <a:buFont typeface="Arial" panose="020B0604020202020204" pitchFamily="34" charset="0"/>
              <a:buChar char="•"/>
            </a:pPr>
            <a:endParaRPr lang="en-US" sz="2000" dirty="0">
              <a:latin typeface="Cambria" panose="02040503050406030204" pitchFamily="18" charset="0"/>
            </a:endParaRPr>
          </a:p>
          <a:p>
            <a:pPr marL="342900" indent="-342900">
              <a:buFont typeface="Arial" panose="020B0604020202020204" pitchFamily="34" charset="0"/>
              <a:buChar char="•"/>
            </a:pPr>
            <a:r>
              <a:rPr lang="en-US" sz="2000" dirty="0">
                <a:latin typeface="Cambria" panose="02040503050406030204" pitchFamily="18" charset="0"/>
              </a:rPr>
              <a:t>Don’t worry about length – there are no rules</a:t>
            </a:r>
          </a:p>
          <a:p>
            <a:pPr marL="342900" indent="-342900">
              <a:buFont typeface="Arial" panose="020B0604020202020204" pitchFamily="34" charset="0"/>
              <a:buChar char="•"/>
            </a:pPr>
            <a:endParaRPr lang="en-US" sz="2000" dirty="0">
              <a:latin typeface="Cambria" panose="02040503050406030204" pitchFamily="18" charset="0"/>
            </a:endParaRPr>
          </a:p>
          <a:p>
            <a:pPr marL="342900" indent="-342900">
              <a:buFont typeface="Arial" panose="020B0604020202020204" pitchFamily="34" charset="0"/>
              <a:buChar char="•"/>
            </a:pPr>
            <a:r>
              <a:rPr lang="en-US" sz="2000" dirty="0">
                <a:latin typeface="Cambria" panose="02040503050406030204" pitchFamily="18" charset="0"/>
              </a:rPr>
              <a:t>Don’t try to be “cute” or humorous</a:t>
            </a:r>
          </a:p>
          <a:p>
            <a:endParaRPr lang="en-US" dirty="0"/>
          </a:p>
        </p:txBody>
      </p:sp>
      <p:sp>
        <p:nvSpPr>
          <p:cNvPr id="5" name="TextBox 4">
            <a:extLst>
              <a:ext uri="{FF2B5EF4-FFF2-40B4-BE49-F238E27FC236}">
                <a16:creationId xmlns:a16="http://schemas.microsoft.com/office/drawing/2014/main" id="{699DFCB1-5411-B044-8B46-F3658D1CA25F}"/>
              </a:ext>
            </a:extLst>
          </p:cNvPr>
          <p:cNvSpPr txBox="1"/>
          <p:nvPr/>
        </p:nvSpPr>
        <p:spPr>
          <a:xfrm>
            <a:off x="995082" y="618565"/>
            <a:ext cx="3834191" cy="769441"/>
          </a:xfrm>
          <a:prstGeom prst="rect">
            <a:avLst/>
          </a:prstGeom>
          <a:noFill/>
        </p:spPr>
        <p:txBody>
          <a:bodyPr wrap="none" rtlCol="0">
            <a:spAutoFit/>
          </a:bodyPr>
          <a:lstStyle/>
          <a:p>
            <a:r>
              <a:rPr lang="en-US" sz="4400" dirty="0">
                <a:latin typeface="Cambria" panose="02040503050406030204" pitchFamily="18" charset="0"/>
              </a:rPr>
              <a:t>CV Tips – Don’t</a:t>
            </a:r>
          </a:p>
        </p:txBody>
      </p:sp>
    </p:spTree>
    <p:extLst>
      <p:ext uri="{BB962C8B-B14F-4D97-AF65-F5344CB8AC3E}">
        <p14:creationId xmlns:p14="http://schemas.microsoft.com/office/powerpoint/2010/main" val="16075803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F1B1B-A4DB-9D45-BADA-357E0E86F6E9}"/>
              </a:ext>
            </a:extLst>
          </p:cNvPr>
          <p:cNvSpPr>
            <a:spLocks noGrp="1"/>
          </p:cNvSpPr>
          <p:nvPr>
            <p:ph type="title"/>
          </p:nvPr>
        </p:nvSpPr>
        <p:spPr/>
        <p:txBody>
          <a:bodyPr/>
          <a:lstStyle/>
          <a:p>
            <a:r>
              <a:rPr lang="en-US" dirty="0"/>
              <a:t>Vita Checklist</a:t>
            </a:r>
          </a:p>
        </p:txBody>
      </p:sp>
      <p:sp>
        <p:nvSpPr>
          <p:cNvPr id="3" name="Content Placeholder 2">
            <a:extLst>
              <a:ext uri="{FF2B5EF4-FFF2-40B4-BE49-F238E27FC236}">
                <a16:creationId xmlns:a16="http://schemas.microsoft.com/office/drawing/2014/main" id="{7B49EFEA-0CD0-0248-AE57-C7C39546D3B8}"/>
              </a:ext>
            </a:extLst>
          </p:cNvPr>
          <p:cNvSpPr>
            <a:spLocks noGrp="1"/>
          </p:cNvSpPr>
          <p:nvPr>
            <p:ph idx="1"/>
          </p:nvPr>
        </p:nvSpPr>
        <p:spPr>
          <a:xfrm>
            <a:off x="838200" y="1279525"/>
            <a:ext cx="10515600" cy="4389120"/>
          </a:xfrm>
        </p:spPr>
        <p:txBody>
          <a:bodyPr>
            <a:normAutofit fontScale="92500" lnSpcReduction="10000"/>
          </a:bodyPr>
          <a:lstStyle/>
          <a:p>
            <a:r>
              <a:rPr lang="en-US" dirty="0"/>
              <a:t>Name and contact information: work, home, address, phone, email</a:t>
            </a:r>
          </a:p>
          <a:p>
            <a:r>
              <a:rPr lang="en-US" dirty="0"/>
              <a:t>Education, including degrees, places, and dates</a:t>
            </a:r>
          </a:p>
          <a:p>
            <a:r>
              <a:rPr lang="en-US" dirty="0"/>
              <a:t>Dissertation topic, advisor</a:t>
            </a:r>
          </a:p>
          <a:p>
            <a:r>
              <a:rPr lang="en-US" dirty="0"/>
              <a:t>Licenses/certifications</a:t>
            </a:r>
          </a:p>
          <a:p>
            <a:r>
              <a:rPr lang="en-US" dirty="0"/>
              <a:t>Honors, scholarships, fellowship, or awards</a:t>
            </a:r>
          </a:p>
          <a:p>
            <a:r>
              <a:rPr lang="en-US" dirty="0"/>
              <a:t>Professional Experience</a:t>
            </a:r>
          </a:p>
          <a:p>
            <a:r>
              <a:rPr lang="en-US" dirty="0"/>
              <a:t>Teaching, research, or clinical experience</a:t>
            </a:r>
          </a:p>
          <a:p>
            <a:r>
              <a:rPr lang="en-US" dirty="0"/>
              <a:t>Publications</a:t>
            </a:r>
          </a:p>
          <a:p>
            <a:r>
              <a:rPr lang="en-US" dirty="0"/>
              <a:t>Professional or academic presentations</a:t>
            </a:r>
          </a:p>
          <a:p>
            <a:r>
              <a:rPr lang="en-US" dirty="0"/>
              <a:t>Professional organization memberships</a:t>
            </a:r>
          </a:p>
          <a:p>
            <a:r>
              <a:rPr lang="en-US" dirty="0"/>
              <a:t>Volunteer/service work</a:t>
            </a:r>
          </a:p>
        </p:txBody>
      </p:sp>
    </p:spTree>
    <p:extLst>
      <p:ext uri="{BB962C8B-B14F-4D97-AF65-F5344CB8AC3E}">
        <p14:creationId xmlns:p14="http://schemas.microsoft.com/office/powerpoint/2010/main" val="3318019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0208" y="375064"/>
            <a:ext cx="9597659" cy="914400"/>
          </a:xfrm>
        </p:spPr>
        <p:txBody>
          <a:bodyPr>
            <a:noAutofit/>
          </a:bodyPr>
          <a:lstStyle/>
          <a:p>
            <a:r>
              <a:rPr lang="en-US" dirty="0"/>
              <a:t>Audience Questions and Answers</a:t>
            </a:r>
          </a:p>
        </p:txBody>
      </p:sp>
      <p:sp>
        <p:nvSpPr>
          <p:cNvPr id="3" name="Content Placeholder 2"/>
          <p:cNvSpPr>
            <a:spLocks noGrp="1"/>
          </p:cNvSpPr>
          <p:nvPr>
            <p:ph idx="1"/>
          </p:nvPr>
        </p:nvSpPr>
        <p:spPr>
          <a:xfrm>
            <a:off x="510208" y="1289464"/>
            <a:ext cx="11029122" cy="4030133"/>
          </a:xfrm>
        </p:spPr>
        <p:txBody>
          <a:bodyPr>
            <a:noAutofit/>
          </a:bodyPr>
          <a:lstStyle/>
          <a:p>
            <a:pPr marL="0" indent="0">
              <a:lnSpc>
                <a:spcPct val="100000"/>
              </a:lnSpc>
              <a:buNone/>
            </a:pPr>
            <a:endParaRPr lang="en-US" sz="2000" b="1" dirty="0">
              <a:solidFill>
                <a:schemeClr val="accent2"/>
              </a:solidFill>
            </a:endParaRPr>
          </a:p>
          <a:p>
            <a:pPr marL="0" indent="0">
              <a:lnSpc>
                <a:spcPct val="100000"/>
              </a:lnSpc>
              <a:buNone/>
            </a:pPr>
            <a:r>
              <a:rPr lang="en-US" sz="2000" b="1" dirty="0">
                <a:solidFill>
                  <a:schemeClr val="accent2"/>
                </a:solidFill>
              </a:rPr>
              <a:t>Submit a question during the webinar:</a:t>
            </a:r>
          </a:p>
          <a:p>
            <a:pPr>
              <a:lnSpc>
                <a:spcPct val="100000"/>
              </a:lnSpc>
            </a:pPr>
            <a:r>
              <a:rPr lang="en-US" sz="2000" dirty="0"/>
              <a:t>Post your questions for the Q&amp;A segment! On right side of screen, click on the Questions tab on the Go-To-Webinar control panel, and submit your questions</a:t>
            </a:r>
          </a:p>
          <a:p>
            <a:pPr marL="0" indent="0">
              <a:lnSpc>
                <a:spcPct val="100000"/>
              </a:lnSpc>
              <a:buNone/>
            </a:pPr>
            <a:endParaRPr lang="en-US" sz="2000" b="1" dirty="0">
              <a:solidFill>
                <a:schemeClr val="accent2"/>
              </a:solidFill>
            </a:endParaRPr>
          </a:p>
          <a:p>
            <a:pPr marL="0" indent="0">
              <a:lnSpc>
                <a:spcPct val="100000"/>
              </a:lnSpc>
              <a:buNone/>
            </a:pPr>
            <a:r>
              <a:rPr lang="en-US" sz="2000" b="1" dirty="0">
                <a:solidFill>
                  <a:schemeClr val="accent2"/>
                </a:solidFill>
              </a:rPr>
              <a:t>Continue the conversation after the webinar in the SCCAP53 Listserv</a:t>
            </a:r>
          </a:p>
          <a:p>
            <a:pPr marL="0" indent="0">
              <a:lnSpc>
                <a:spcPct val="100000"/>
              </a:lnSpc>
              <a:buNone/>
            </a:pPr>
            <a:endParaRPr lang="en-US" sz="2000" b="1" dirty="0">
              <a:solidFill>
                <a:schemeClr val="accent2"/>
              </a:solidFill>
            </a:endParaRPr>
          </a:p>
          <a:p>
            <a:pPr marL="0" indent="0">
              <a:lnSpc>
                <a:spcPct val="100000"/>
              </a:lnSpc>
              <a:buNone/>
            </a:pPr>
            <a:r>
              <a:rPr lang="en-US" sz="2000" b="1" dirty="0">
                <a:solidFill>
                  <a:schemeClr val="accent2"/>
                </a:solidFill>
              </a:rPr>
              <a:t>Join us </a:t>
            </a:r>
            <a:r>
              <a:rPr lang="en-US" sz="2000" b="1">
                <a:solidFill>
                  <a:schemeClr val="accent2"/>
                </a:solidFill>
              </a:rPr>
              <a:t>on Twitter @SCCAP53</a:t>
            </a:r>
            <a:r>
              <a:rPr lang="en-US" sz="2000"/>
              <a:t>  </a:t>
            </a:r>
            <a:endParaRPr lang="en-US" sz="2000" dirty="0"/>
          </a:p>
          <a:p>
            <a:pPr marL="0" indent="0">
              <a:lnSpc>
                <a:spcPct val="100000"/>
              </a:lnSpc>
              <a:buNone/>
            </a:pPr>
            <a:endParaRPr lang="en-US" sz="2000" dirty="0"/>
          </a:p>
          <a:p>
            <a:pPr marL="0" indent="0" algn="ctr">
              <a:lnSpc>
                <a:spcPct val="100000"/>
              </a:lnSpc>
              <a:buNone/>
            </a:pPr>
            <a:r>
              <a:rPr lang="en-US" sz="2000" i="1" dirty="0"/>
              <a:t>Remember SCCAP student and Post Doc memberships are free.  Join Now!</a:t>
            </a:r>
          </a:p>
        </p:txBody>
      </p:sp>
    </p:spTree>
    <p:extLst>
      <p:ext uri="{BB962C8B-B14F-4D97-AF65-F5344CB8AC3E}">
        <p14:creationId xmlns:p14="http://schemas.microsoft.com/office/powerpoint/2010/main" val="31802214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E6FBA-98C3-8249-85D8-E4F5D2C95B89}"/>
              </a:ext>
            </a:extLst>
          </p:cNvPr>
          <p:cNvSpPr>
            <a:spLocks noGrp="1"/>
          </p:cNvSpPr>
          <p:nvPr>
            <p:ph type="title"/>
          </p:nvPr>
        </p:nvSpPr>
        <p:spPr/>
        <p:txBody>
          <a:bodyPr/>
          <a:lstStyle/>
          <a:p>
            <a:r>
              <a:rPr lang="en-US" dirty="0"/>
              <a:t>Personal Statement</a:t>
            </a:r>
          </a:p>
        </p:txBody>
      </p:sp>
      <p:pic>
        <p:nvPicPr>
          <p:cNvPr id="4" name="Picture 2">
            <a:extLst>
              <a:ext uri="{FF2B5EF4-FFF2-40B4-BE49-F238E27FC236}">
                <a16:creationId xmlns:a16="http://schemas.microsoft.com/office/drawing/2014/main" id="{3D28C27D-EEA2-CC48-BA17-ECFD8C2794E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191000" y="1829594"/>
            <a:ext cx="3810000" cy="381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42773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A62D4-8D33-614B-BE61-4A9D6F8D23A7}"/>
              </a:ext>
            </a:extLst>
          </p:cNvPr>
          <p:cNvSpPr>
            <a:spLocks noGrp="1"/>
          </p:cNvSpPr>
          <p:nvPr>
            <p:ph type="title"/>
          </p:nvPr>
        </p:nvSpPr>
        <p:spPr/>
        <p:txBody>
          <a:bodyPr/>
          <a:lstStyle/>
          <a:p>
            <a:r>
              <a:rPr lang="en-US" dirty="0"/>
              <a:t>Basic Structure</a:t>
            </a:r>
          </a:p>
        </p:txBody>
      </p:sp>
      <p:sp>
        <p:nvSpPr>
          <p:cNvPr id="3" name="Content Placeholder 2">
            <a:extLst>
              <a:ext uri="{FF2B5EF4-FFF2-40B4-BE49-F238E27FC236}">
                <a16:creationId xmlns:a16="http://schemas.microsoft.com/office/drawing/2014/main" id="{0F6D0B16-8263-684D-9567-EB63ABACB1E3}"/>
              </a:ext>
            </a:extLst>
          </p:cNvPr>
          <p:cNvSpPr>
            <a:spLocks noGrp="1"/>
          </p:cNvSpPr>
          <p:nvPr>
            <p:ph idx="1"/>
          </p:nvPr>
        </p:nvSpPr>
        <p:spPr/>
        <p:txBody>
          <a:bodyPr/>
          <a:lstStyle/>
          <a:p>
            <a:r>
              <a:rPr lang="en-US" sz="2000" dirty="0"/>
              <a:t>What are your short and long term professional goals? </a:t>
            </a:r>
          </a:p>
          <a:p>
            <a:pPr lvl="1"/>
            <a:r>
              <a:rPr lang="en-US" sz="2000" dirty="0"/>
              <a:t>Immediate, 5-10 year and ultimate long term plans?</a:t>
            </a:r>
          </a:p>
          <a:p>
            <a:r>
              <a:rPr lang="en-US" sz="2000" dirty="0"/>
              <a:t>How did these goals develop?</a:t>
            </a:r>
          </a:p>
          <a:p>
            <a:pPr lvl="1"/>
            <a:r>
              <a:rPr lang="en-US" sz="2000" dirty="0"/>
              <a:t>Specific or personal challenge?</a:t>
            </a:r>
          </a:p>
          <a:p>
            <a:r>
              <a:rPr lang="en-US" sz="2000" dirty="0"/>
              <a:t>How have you already begun to lay the foundation for these goals?</a:t>
            </a:r>
          </a:p>
          <a:p>
            <a:pPr lvl="1"/>
            <a:r>
              <a:rPr lang="en-US" sz="2000" dirty="0"/>
              <a:t>Activities? </a:t>
            </a:r>
          </a:p>
          <a:p>
            <a:r>
              <a:rPr lang="en-US" sz="2000" dirty="0"/>
              <a:t>How does this internship fit into these goals? </a:t>
            </a:r>
          </a:p>
          <a:p>
            <a:pPr lvl="1"/>
            <a:r>
              <a:rPr lang="en-US" sz="2000" dirty="0"/>
              <a:t>Skills and knowledge?</a:t>
            </a:r>
          </a:p>
          <a:p>
            <a:endParaRPr lang="en-US" dirty="0"/>
          </a:p>
        </p:txBody>
      </p:sp>
    </p:spTree>
    <p:extLst>
      <p:ext uri="{BB962C8B-B14F-4D97-AF65-F5344CB8AC3E}">
        <p14:creationId xmlns:p14="http://schemas.microsoft.com/office/powerpoint/2010/main" val="32918516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48576-8CEA-054B-92F5-3C35D13E8008}"/>
              </a:ext>
            </a:extLst>
          </p:cNvPr>
          <p:cNvSpPr>
            <a:spLocks noGrp="1"/>
          </p:cNvSpPr>
          <p:nvPr>
            <p:ph type="title"/>
          </p:nvPr>
        </p:nvSpPr>
        <p:spPr/>
        <p:txBody>
          <a:bodyPr/>
          <a:lstStyle/>
          <a:p>
            <a:r>
              <a:rPr lang="en-US" dirty="0"/>
              <a:t>Personal Statement - Do</a:t>
            </a:r>
          </a:p>
        </p:txBody>
      </p:sp>
      <p:sp>
        <p:nvSpPr>
          <p:cNvPr id="3" name="Content Placeholder 2">
            <a:extLst>
              <a:ext uri="{FF2B5EF4-FFF2-40B4-BE49-F238E27FC236}">
                <a16:creationId xmlns:a16="http://schemas.microsoft.com/office/drawing/2014/main" id="{9ED9C405-D3EA-CA47-B223-D9A3DC8724FD}"/>
              </a:ext>
            </a:extLst>
          </p:cNvPr>
          <p:cNvSpPr>
            <a:spLocks noGrp="1"/>
          </p:cNvSpPr>
          <p:nvPr>
            <p:ph idx="1"/>
          </p:nvPr>
        </p:nvSpPr>
        <p:spPr>
          <a:xfrm>
            <a:off x="838200" y="1279525"/>
            <a:ext cx="10515600" cy="4649470"/>
          </a:xfrm>
        </p:spPr>
        <p:txBody>
          <a:bodyPr>
            <a:normAutofit fontScale="92500"/>
          </a:bodyPr>
          <a:lstStyle/>
          <a:p>
            <a:pPr>
              <a:lnSpc>
                <a:spcPct val="120000"/>
              </a:lnSpc>
            </a:pPr>
            <a:r>
              <a:rPr lang="en-US" dirty="0"/>
              <a:t>Define a central idea</a:t>
            </a:r>
          </a:p>
          <a:p>
            <a:pPr>
              <a:lnSpc>
                <a:spcPct val="120000"/>
              </a:lnSpc>
            </a:pPr>
            <a:r>
              <a:rPr lang="en-US" dirty="0"/>
              <a:t>Tell the story (what happened)</a:t>
            </a:r>
          </a:p>
          <a:p>
            <a:pPr>
              <a:lnSpc>
                <a:spcPct val="120000"/>
              </a:lnSpc>
            </a:pPr>
            <a:r>
              <a:rPr lang="en-US" dirty="0"/>
              <a:t>Tell what you learned (what you got out of it)</a:t>
            </a:r>
          </a:p>
          <a:p>
            <a:pPr>
              <a:lnSpc>
                <a:spcPct val="120000"/>
              </a:lnSpc>
            </a:pPr>
            <a:r>
              <a:rPr lang="en-US" dirty="0"/>
              <a:t>Tell how what you learned applies to success in [the internship] (why it matters)</a:t>
            </a:r>
          </a:p>
          <a:p>
            <a:pPr>
              <a:lnSpc>
                <a:spcPct val="120000"/>
              </a:lnSpc>
            </a:pPr>
            <a:r>
              <a:rPr lang="en-US" dirty="0"/>
              <a:t>Highlight your strong points; include interests and goals</a:t>
            </a:r>
          </a:p>
          <a:p>
            <a:pPr>
              <a:lnSpc>
                <a:spcPct val="120000"/>
              </a:lnSpc>
            </a:pPr>
            <a:r>
              <a:rPr lang="en-US" dirty="0"/>
              <a:t>Be truthful </a:t>
            </a:r>
          </a:p>
          <a:p>
            <a:pPr>
              <a:lnSpc>
                <a:spcPct val="120000"/>
              </a:lnSpc>
            </a:pPr>
            <a:r>
              <a:rPr lang="en-US" dirty="0"/>
              <a:t>Write from the heart</a:t>
            </a:r>
          </a:p>
          <a:p>
            <a:pPr>
              <a:lnSpc>
                <a:spcPct val="120000"/>
              </a:lnSpc>
            </a:pPr>
            <a:r>
              <a:rPr lang="en-US" dirty="0"/>
              <a:t>Be positive but avoid excessively altruistic statements (e.g., “I just want to help people.”). </a:t>
            </a:r>
          </a:p>
          <a:p>
            <a:endParaRPr lang="en-US" dirty="0"/>
          </a:p>
        </p:txBody>
      </p:sp>
    </p:spTree>
    <p:extLst>
      <p:ext uri="{BB962C8B-B14F-4D97-AF65-F5344CB8AC3E}">
        <p14:creationId xmlns:p14="http://schemas.microsoft.com/office/powerpoint/2010/main" val="38128805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C3178-DA25-B14F-A908-E5C2959F4721}"/>
              </a:ext>
            </a:extLst>
          </p:cNvPr>
          <p:cNvSpPr>
            <a:spLocks noGrp="1"/>
          </p:cNvSpPr>
          <p:nvPr>
            <p:ph type="title"/>
          </p:nvPr>
        </p:nvSpPr>
        <p:spPr/>
        <p:txBody>
          <a:bodyPr/>
          <a:lstStyle/>
          <a:p>
            <a:r>
              <a:rPr lang="en-US" dirty="0"/>
              <a:t>Personal Statement – Don’t</a:t>
            </a:r>
          </a:p>
        </p:txBody>
      </p:sp>
      <p:sp>
        <p:nvSpPr>
          <p:cNvPr id="3" name="Content Placeholder 2">
            <a:extLst>
              <a:ext uri="{FF2B5EF4-FFF2-40B4-BE49-F238E27FC236}">
                <a16:creationId xmlns:a16="http://schemas.microsoft.com/office/drawing/2014/main" id="{1183D6E0-923B-1B48-8E5F-8900DE0F2195}"/>
              </a:ext>
            </a:extLst>
          </p:cNvPr>
          <p:cNvSpPr>
            <a:spLocks noGrp="1"/>
          </p:cNvSpPr>
          <p:nvPr>
            <p:ph idx="1"/>
          </p:nvPr>
        </p:nvSpPr>
        <p:spPr>
          <a:xfrm>
            <a:off x="838200" y="1279525"/>
            <a:ext cx="10515600" cy="4649470"/>
          </a:xfrm>
        </p:spPr>
        <p:txBody>
          <a:bodyPr>
            <a:normAutofit lnSpcReduction="10000"/>
          </a:bodyPr>
          <a:lstStyle/>
          <a:p>
            <a:pPr>
              <a:lnSpc>
                <a:spcPct val="120000"/>
              </a:lnSpc>
            </a:pPr>
            <a:r>
              <a:rPr lang="en-US" dirty="0"/>
              <a:t>Quote other people</a:t>
            </a:r>
          </a:p>
          <a:p>
            <a:pPr>
              <a:lnSpc>
                <a:spcPct val="120000"/>
              </a:lnSpc>
            </a:pPr>
            <a:r>
              <a:rPr lang="en-US" dirty="0"/>
              <a:t>Use clichés</a:t>
            </a:r>
          </a:p>
          <a:p>
            <a:pPr>
              <a:lnSpc>
                <a:spcPct val="120000"/>
              </a:lnSpc>
            </a:pPr>
            <a:r>
              <a:rPr lang="en-US" dirty="0"/>
              <a:t>Use altiloquent vocabulary</a:t>
            </a:r>
          </a:p>
          <a:p>
            <a:pPr>
              <a:lnSpc>
                <a:spcPct val="120000"/>
              </a:lnSpc>
            </a:pPr>
            <a:r>
              <a:rPr lang="en-US" dirty="0"/>
              <a:t>Negative comments and excuses</a:t>
            </a:r>
          </a:p>
          <a:p>
            <a:pPr>
              <a:lnSpc>
                <a:spcPct val="120000"/>
              </a:lnSpc>
            </a:pPr>
            <a:r>
              <a:rPr lang="en-US" dirty="0"/>
              <a:t>Be too candid. For example, avoid references to your mental health. Avoid providing excessively self-revealing information</a:t>
            </a:r>
          </a:p>
          <a:p>
            <a:pPr>
              <a:lnSpc>
                <a:spcPct val="120000"/>
              </a:lnSpc>
            </a:pPr>
            <a:r>
              <a:rPr lang="en-US" dirty="0"/>
              <a:t>Use inappropriate humor, attempts to appear cute or clever, and references to religious issues or politics</a:t>
            </a:r>
            <a:endParaRPr lang="en-US" sz="1400" dirty="0"/>
          </a:p>
          <a:p>
            <a:pPr marL="0" indent="0">
              <a:buNone/>
            </a:pPr>
            <a:r>
              <a:rPr lang="en-US" sz="1400" dirty="0"/>
              <a:t>Adapted from: http://</a:t>
            </a:r>
            <a:r>
              <a:rPr lang="en-US" sz="1400" dirty="0" err="1"/>
              <a:t>users.clas.ufl.edu</a:t>
            </a:r>
            <a:r>
              <a:rPr lang="en-US" sz="1400" dirty="0"/>
              <a:t>/</a:t>
            </a:r>
            <a:r>
              <a:rPr lang="en-US" sz="1400" dirty="0" err="1"/>
              <a:t>msscha</a:t>
            </a:r>
            <a:r>
              <a:rPr lang="en-US" sz="1400" dirty="0"/>
              <a:t>/psych/</a:t>
            </a:r>
            <a:r>
              <a:rPr lang="en-US" sz="1400" dirty="0" err="1"/>
              <a:t>personal_statement.html</a:t>
            </a:r>
            <a:r>
              <a:rPr lang="en-US" sz="1400" dirty="0"/>
              <a:t> https://</a:t>
            </a:r>
            <a:r>
              <a:rPr lang="en-US" sz="1400" dirty="0" err="1"/>
              <a:t>psych.iupui.edu</a:t>
            </a:r>
            <a:r>
              <a:rPr lang="en-US" sz="1400" dirty="0"/>
              <a:t>/sites/default/files/guidetowritingapersonalstatement_1.pdf </a:t>
            </a:r>
          </a:p>
          <a:p>
            <a:endParaRPr lang="en-US" dirty="0"/>
          </a:p>
        </p:txBody>
      </p:sp>
    </p:spTree>
    <p:extLst>
      <p:ext uri="{BB962C8B-B14F-4D97-AF65-F5344CB8AC3E}">
        <p14:creationId xmlns:p14="http://schemas.microsoft.com/office/powerpoint/2010/main" val="11640930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ADFB56-1092-1C42-8A54-D4D5459A9760}"/>
              </a:ext>
            </a:extLst>
          </p:cNvPr>
          <p:cNvSpPr>
            <a:spLocks noGrp="1"/>
          </p:cNvSpPr>
          <p:nvPr>
            <p:ph type="title"/>
          </p:nvPr>
        </p:nvSpPr>
        <p:spPr/>
        <p:txBody>
          <a:bodyPr/>
          <a:lstStyle/>
          <a:p>
            <a:r>
              <a:rPr lang="en-US" dirty="0"/>
              <a:t>Cover Letter</a:t>
            </a:r>
          </a:p>
        </p:txBody>
      </p:sp>
      <p:pic>
        <p:nvPicPr>
          <p:cNvPr id="4" name="Picture 5" descr="Related image">
            <a:extLst>
              <a:ext uri="{FF2B5EF4-FFF2-40B4-BE49-F238E27FC236}">
                <a16:creationId xmlns:a16="http://schemas.microsoft.com/office/drawing/2014/main" id="{152343E3-638E-C740-9866-2F15F881A4C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21820" y="1539875"/>
            <a:ext cx="6348360" cy="43894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08099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29D63-931C-784B-84D1-DC5A332CF3F5}"/>
              </a:ext>
            </a:extLst>
          </p:cNvPr>
          <p:cNvSpPr>
            <a:spLocks noGrp="1"/>
          </p:cNvSpPr>
          <p:nvPr>
            <p:ph type="title"/>
          </p:nvPr>
        </p:nvSpPr>
        <p:spPr/>
        <p:txBody>
          <a:bodyPr/>
          <a:lstStyle/>
          <a:p>
            <a:r>
              <a:rPr lang="en-US" dirty="0"/>
              <a:t>Basics</a:t>
            </a:r>
          </a:p>
        </p:txBody>
      </p:sp>
      <p:sp>
        <p:nvSpPr>
          <p:cNvPr id="3" name="Content Placeholder 2">
            <a:extLst>
              <a:ext uri="{FF2B5EF4-FFF2-40B4-BE49-F238E27FC236}">
                <a16:creationId xmlns:a16="http://schemas.microsoft.com/office/drawing/2014/main" id="{37B8AD66-37C8-C245-93EA-9A7F3B4FBDDA}"/>
              </a:ext>
            </a:extLst>
          </p:cNvPr>
          <p:cNvSpPr>
            <a:spLocks noGrp="1"/>
          </p:cNvSpPr>
          <p:nvPr>
            <p:ph idx="1"/>
          </p:nvPr>
        </p:nvSpPr>
        <p:spPr>
          <a:xfrm>
            <a:off x="838200" y="1169894"/>
            <a:ext cx="10515600" cy="4759101"/>
          </a:xfrm>
        </p:spPr>
        <p:txBody>
          <a:bodyPr>
            <a:normAutofit/>
          </a:bodyPr>
          <a:lstStyle/>
          <a:p>
            <a:r>
              <a:rPr lang="en-US" sz="2000" dirty="0"/>
              <a:t>Cover letters are 1-2 page documents</a:t>
            </a:r>
          </a:p>
          <a:p>
            <a:pPr lvl="1"/>
            <a:r>
              <a:rPr lang="en-US" sz="2000" dirty="0"/>
              <a:t>Introduce yourself to the program director</a:t>
            </a:r>
          </a:p>
          <a:p>
            <a:pPr lvl="1"/>
            <a:r>
              <a:rPr lang="en-US" sz="2000" dirty="0"/>
              <a:t>Argue why you would be a good fit for the internship</a:t>
            </a:r>
          </a:p>
          <a:p>
            <a:pPr lvl="1"/>
            <a:r>
              <a:rPr lang="en-US" sz="2000" dirty="0"/>
              <a:t>Fill in places your curriculum vitae cannot describe</a:t>
            </a:r>
          </a:p>
          <a:p>
            <a:pPr lvl="1"/>
            <a:r>
              <a:rPr lang="en-US" sz="2000" dirty="0"/>
              <a:t>Further explain other aspects of your curriculum vitae </a:t>
            </a:r>
          </a:p>
          <a:p>
            <a:pPr marL="457200" lvl="1" indent="0">
              <a:buNone/>
            </a:pPr>
            <a:endParaRPr lang="en-US" sz="2000" dirty="0"/>
          </a:p>
          <a:p>
            <a:r>
              <a:rPr lang="en-US" sz="2000" dirty="0"/>
              <a:t>APA emphasizes that you should:</a:t>
            </a:r>
          </a:p>
          <a:p>
            <a:pPr lvl="1"/>
            <a:r>
              <a:rPr lang="en-US" sz="2000" dirty="0"/>
              <a:t>Show you are a good fit</a:t>
            </a:r>
          </a:p>
          <a:p>
            <a:pPr lvl="1"/>
            <a:r>
              <a:rPr lang="en-US" sz="2000" dirty="0"/>
              <a:t>Get past the gatekeepers</a:t>
            </a:r>
          </a:p>
          <a:p>
            <a:pPr lvl="1"/>
            <a:r>
              <a:rPr lang="en-US" sz="2000" dirty="0"/>
              <a:t>Customize</a:t>
            </a:r>
          </a:p>
          <a:p>
            <a:pPr lvl="1"/>
            <a:r>
              <a:rPr lang="en-US" sz="2000" dirty="0"/>
              <a:t>Mind the details</a:t>
            </a:r>
          </a:p>
          <a:p>
            <a:pPr lvl="1"/>
            <a:r>
              <a:rPr lang="en-US" sz="2000" dirty="0"/>
              <a:t>Don't get too personal</a:t>
            </a:r>
          </a:p>
          <a:p>
            <a:endParaRPr lang="en-US" dirty="0"/>
          </a:p>
        </p:txBody>
      </p:sp>
    </p:spTree>
    <p:extLst>
      <p:ext uri="{BB962C8B-B14F-4D97-AF65-F5344CB8AC3E}">
        <p14:creationId xmlns:p14="http://schemas.microsoft.com/office/powerpoint/2010/main" val="36853839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FE6AA-686A-B947-9B06-4940FB72BF3D}"/>
              </a:ext>
            </a:extLst>
          </p:cNvPr>
          <p:cNvSpPr>
            <a:spLocks noGrp="1"/>
          </p:cNvSpPr>
          <p:nvPr>
            <p:ph type="title"/>
          </p:nvPr>
        </p:nvSpPr>
        <p:spPr/>
        <p:txBody>
          <a:bodyPr/>
          <a:lstStyle/>
          <a:p>
            <a:r>
              <a:rPr lang="en-US" dirty="0"/>
              <a:t>Cover letter Structure</a:t>
            </a:r>
          </a:p>
        </p:txBody>
      </p:sp>
      <p:sp>
        <p:nvSpPr>
          <p:cNvPr id="3" name="Content Placeholder 2">
            <a:extLst>
              <a:ext uri="{FF2B5EF4-FFF2-40B4-BE49-F238E27FC236}">
                <a16:creationId xmlns:a16="http://schemas.microsoft.com/office/drawing/2014/main" id="{FD322984-7863-F048-8ED3-1F1D2C97FBA8}"/>
              </a:ext>
            </a:extLst>
          </p:cNvPr>
          <p:cNvSpPr>
            <a:spLocks noGrp="1"/>
          </p:cNvSpPr>
          <p:nvPr>
            <p:ph idx="1"/>
          </p:nvPr>
        </p:nvSpPr>
        <p:spPr>
          <a:xfrm>
            <a:off x="838200" y="1156447"/>
            <a:ext cx="10515600" cy="4772548"/>
          </a:xfrm>
        </p:spPr>
        <p:txBody>
          <a:bodyPr>
            <a:normAutofit fontScale="92500" lnSpcReduction="10000"/>
          </a:bodyPr>
          <a:lstStyle/>
          <a:p>
            <a:r>
              <a:rPr lang="en-US" b="1" dirty="0"/>
              <a:t>Opening paragraph</a:t>
            </a:r>
            <a:r>
              <a:rPr lang="en-US" dirty="0"/>
              <a:t>: Clearly state why you are writing. Give a brief introduction of yourself and your status, e.g. “I am completing my PhD in [department or field] and I expect to finish [or defend, or graduate] in [Month, Year]. You could add to this sentence, the name of your dissertation or the topic of your research, as well as the name of your advisor. </a:t>
            </a:r>
          </a:p>
          <a:p>
            <a:r>
              <a:rPr lang="en-US" b="1" dirty="0"/>
              <a:t>Middle paragraphs</a:t>
            </a:r>
            <a:r>
              <a:rPr lang="en-US" dirty="0"/>
              <a:t>: You should have several paragraphs that elaborate on how your research and other experiences in graduate school that have prepared you for the internship as it is described. Describe how your research and clinical activities have led you here. In order to stand out from the potentially long list of applicants, you will need to make a coherent argument for why you are a good fit. What kind of contribution will you make to their program? How will you fit in? Make sure you are writing for your target audience. </a:t>
            </a:r>
          </a:p>
          <a:p>
            <a:r>
              <a:rPr lang="en-US" b="1" dirty="0"/>
              <a:t>Closing paragraph</a:t>
            </a:r>
            <a:r>
              <a:rPr lang="en-US" dirty="0"/>
              <a:t>: Indicate that your CV and other supporting documentation are enclosed. Express interest in speaking with the addressee further in a personal interview. Thank them for their time and consideration. </a:t>
            </a:r>
          </a:p>
          <a:p>
            <a:endParaRPr lang="en-US" dirty="0"/>
          </a:p>
        </p:txBody>
      </p:sp>
    </p:spTree>
    <p:extLst>
      <p:ext uri="{BB962C8B-B14F-4D97-AF65-F5344CB8AC3E}">
        <p14:creationId xmlns:p14="http://schemas.microsoft.com/office/powerpoint/2010/main" val="37615531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F6F05-EDEC-E349-A9C1-5FE4B7E6AA68}"/>
              </a:ext>
            </a:extLst>
          </p:cNvPr>
          <p:cNvSpPr>
            <a:spLocks noGrp="1"/>
          </p:cNvSpPr>
          <p:nvPr>
            <p:ph type="title"/>
          </p:nvPr>
        </p:nvSpPr>
        <p:spPr/>
        <p:txBody>
          <a:bodyPr/>
          <a:lstStyle/>
          <a:p>
            <a:r>
              <a:rPr lang="en-US" dirty="0"/>
              <a:t>Cover Letter -- Do</a:t>
            </a:r>
          </a:p>
        </p:txBody>
      </p:sp>
      <p:sp>
        <p:nvSpPr>
          <p:cNvPr id="3" name="Content Placeholder 2">
            <a:extLst>
              <a:ext uri="{FF2B5EF4-FFF2-40B4-BE49-F238E27FC236}">
                <a16:creationId xmlns:a16="http://schemas.microsoft.com/office/drawing/2014/main" id="{E7579BA8-0BFF-2C4B-BAE0-3D7E1AE41700}"/>
              </a:ext>
            </a:extLst>
          </p:cNvPr>
          <p:cNvSpPr>
            <a:spLocks noGrp="1"/>
          </p:cNvSpPr>
          <p:nvPr>
            <p:ph idx="1"/>
          </p:nvPr>
        </p:nvSpPr>
        <p:spPr/>
        <p:txBody>
          <a:bodyPr>
            <a:normAutofit/>
          </a:bodyPr>
          <a:lstStyle/>
          <a:p>
            <a:r>
              <a:rPr lang="en-US" dirty="0"/>
              <a:t>Address the specific internship materials</a:t>
            </a:r>
          </a:p>
          <a:p>
            <a:r>
              <a:rPr lang="en-US" dirty="0"/>
              <a:t>Speak to the specific needs of the organization</a:t>
            </a:r>
          </a:p>
          <a:p>
            <a:r>
              <a:rPr lang="en-US" dirty="0"/>
              <a:t>Highlight key words from the materials</a:t>
            </a:r>
          </a:p>
          <a:p>
            <a:r>
              <a:rPr lang="en-US" dirty="0"/>
              <a:t>Show your passion</a:t>
            </a:r>
          </a:p>
          <a:p>
            <a:r>
              <a:rPr lang="en-US" dirty="0"/>
              <a:t>Keep the letter concise</a:t>
            </a:r>
          </a:p>
          <a:p>
            <a:r>
              <a:rPr lang="en-US" dirty="0"/>
              <a:t>Focus on demonstrating match</a:t>
            </a:r>
          </a:p>
          <a:p>
            <a:r>
              <a:rPr lang="en-US" dirty="0"/>
              <a:t>Thank your reader</a:t>
            </a:r>
          </a:p>
          <a:p>
            <a:r>
              <a:rPr lang="en-US" dirty="0"/>
              <a:t>Proofread!</a:t>
            </a:r>
          </a:p>
          <a:p>
            <a:pPr marL="0" indent="0">
              <a:buNone/>
            </a:pPr>
            <a:endParaRPr lang="en-US" dirty="0"/>
          </a:p>
          <a:p>
            <a:endParaRPr lang="en-US" dirty="0"/>
          </a:p>
        </p:txBody>
      </p:sp>
    </p:spTree>
    <p:extLst>
      <p:ext uri="{BB962C8B-B14F-4D97-AF65-F5344CB8AC3E}">
        <p14:creationId xmlns:p14="http://schemas.microsoft.com/office/powerpoint/2010/main" val="35650419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39EAD-FE0F-1A47-80B0-0F23CA7C98E5}"/>
              </a:ext>
            </a:extLst>
          </p:cNvPr>
          <p:cNvSpPr>
            <a:spLocks noGrp="1"/>
          </p:cNvSpPr>
          <p:nvPr>
            <p:ph type="title"/>
          </p:nvPr>
        </p:nvSpPr>
        <p:spPr/>
        <p:txBody>
          <a:bodyPr/>
          <a:lstStyle/>
          <a:p>
            <a:r>
              <a:rPr lang="en-US" dirty="0"/>
              <a:t>Cover letter – Don’t</a:t>
            </a:r>
          </a:p>
        </p:txBody>
      </p:sp>
      <p:sp>
        <p:nvSpPr>
          <p:cNvPr id="3" name="Content Placeholder 2">
            <a:extLst>
              <a:ext uri="{FF2B5EF4-FFF2-40B4-BE49-F238E27FC236}">
                <a16:creationId xmlns:a16="http://schemas.microsoft.com/office/drawing/2014/main" id="{19F0225E-6200-E24B-9D72-BE19CB8CC545}"/>
              </a:ext>
            </a:extLst>
          </p:cNvPr>
          <p:cNvSpPr>
            <a:spLocks noGrp="1"/>
          </p:cNvSpPr>
          <p:nvPr>
            <p:ph idx="1"/>
          </p:nvPr>
        </p:nvSpPr>
        <p:spPr/>
        <p:txBody>
          <a:bodyPr/>
          <a:lstStyle/>
          <a:p>
            <a:r>
              <a:rPr lang="en-US" sz="2000" dirty="0"/>
              <a:t>Reiterate your curriculum vitae</a:t>
            </a:r>
          </a:p>
          <a:p>
            <a:r>
              <a:rPr lang="en-US" sz="2000" dirty="0"/>
              <a:t>Have a boring opening statement</a:t>
            </a:r>
          </a:p>
          <a:p>
            <a:r>
              <a:rPr lang="en-US" sz="2000" dirty="0"/>
              <a:t>Ramble</a:t>
            </a:r>
          </a:p>
          <a:p>
            <a:r>
              <a:rPr lang="en-US" sz="2000" dirty="0"/>
              <a:t>Use jargon</a:t>
            </a:r>
          </a:p>
          <a:p>
            <a:r>
              <a:rPr lang="en-US" sz="2000" dirty="0"/>
              <a:t>Underestimate the importance of a good cover letter</a:t>
            </a:r>
          </a:p>
          <a:p>
            <a:endParaRPr lang="en-US" dirty="0"/>
          </a:p>
        </p:txBody>
      </p:sp>
    </p:spTree>
    <p:extLst>
      <p:ext uri="{BB962C8B-B14F-4D97-AF65-F5344CB8AC3E}">
        <p14:creationId xmlns:p14="http://schemas.microsoft.com/office/powerpoint/2010/main" val="9834142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8">
            <a:extLst>
              <a:ext uri="{FF2B5EF4-FFF2-40B4-BE49-F238E27FC236}">
                <a16:creationId xmlns:a16="http://schemas.microsoft.com/office/drawing/2014/main" id="{A8875A86-F33D-6446-B30B-4E7AFE74F2FC}"/>
              </a:ext>
            </a:extLst>
          </p:cNvPr>
          <p:cNvSpPr>
            <a:spLocks noChangeArrowheads="1"/>
          </p:cNvSpPr>
          <p:nvPr/>
        </p:nvSpPr>
        <p:spPr bwMode="auto">
          <a:xfrm>
            <a:off x="1524000" y="5867401"/>
            <a:ext cx="91440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algn="ctr" fontAlgn="base">
              <a:spcBef>
                <a:spcPct val="0"/>
              </a:spcBef>
              <a:spcAft>
                <a:spcPct val="0"/>
              </a:spcAft>
              <a:buNone/>
            </a:pPr>
            <a:endParaRPr lang="en-US" altLang="en-US" sz="1400" b="1">
              <a:solidFill>
                <a:srgbClr val="FFFF00"/>
              </a:solidFill>
              <a:cs typeface="Times New Roman" panose="02020603050405020304" pitchFamily="18" charset="0"/>
            </a:endParaRPr>
          </a:p>
          <a:p>
            <a:pPr algn="ctr" fontAlgn="base">
              <a:spcBef>
                <a:spcPct val="0"/>
              </a:spcBef>
              <a:spcAft>
                <a:spcPct val="0"/>
              </a:spcAft>
              <a:buNone/>
            </a:pPr>
            <a:endParaRPr lang="en-US" altLang="en-US" sz="1400" b="1">
              <a:solidFill>
                <a:srgbClr val="FFFF00"/>
              </a:solidFill>
              <a:cs typeface="Times New Roman" panose="02020603050405020304" pitchFamily="18" charset="0"/>
            </a:endParaRPr>
          </a:p>
          <a:p>
            <a:pPr algn="ctr" fontAlgn="base">
              <a:spcBef>
                <a:spcPct val="0"/>
              </a:spcBef>
              <a:spcAft>
                <a:spcPct val="0"/>
              </a:spcAft>
              <a:buNone/>
            </a:pPr>
            <a:endParaRPr lang="en-US" altLang="en-US" sz="1400" b="1">
              <a:solidFill>
                <a:srgbClr val="FFFF00"/>
              </a:solidFill>
              <a:cs typeface="Times New Roman" panose="02020603050405020304" pitchFamily="18" charset="0"/>
            </a:endParaRPr>
          </a:p>
          <a:p>
            <a:pPr algn="ctr" fontAlgn="base">
              <a:spcBef>
                <a:spcPct val="0"/>
              </a:spcBef>
              <a:spcAft>
                <a:spcPct val="0"/>
              </a:spcAft>
              <a:buNone/>
            </a:pPr>
            <a:endParaRPr lang="en-US" altLang="en-US" sz="1400" b="1">
              <a:solidFill>
                <a:srgbClr val="FFFFFF"/>
              </a:solidFill>
              <a:cs typeface="Times New Roman" panose="02020603050405020304" pitchFamily="18" charset="0"/>
            </a:endParaRPr>
          </a:p>
        </p:txBody>
      </p:sp>
      <p:sp>
        <p:nvSpPr>
          <p:cNvPr id="5123" name="Text Box 12">
            <a:extLst>
              <a:ext uri="{FF2B5EF4-FFF2-40B4-BE49-F238E27FC236}">
                <a16:creationId xmlns:a16="http://schemas.microsoft.com/office/drawing/2014/main" id="{8462CBE3-3734-CF4D-B470-87BFCB6C5DCC}"/>
              </a:ext>
            </a:extLst>
          </p:cNvPr>
          <p:cNvSpPr txBox="1">
            <a:spLocks noChangeArrowheads="1"/>
          </p:cNvSpPr>
          <p:nvPr/>
        </p:nvSpPr>
        <p:spPr bwMode="auto">
          <a:xfrm>
            <a:off x="1524000" y="228601"/>
            <a:ext cx="9144000" cy="451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algn="ctr" fontAlgn="base">
              <a:spcAft>
                <a:spcPct val="0"/>
              </a:spcAft>
              <a:buNone/>
            </a:pPr>
            <a:endParaRPr lang="en-US" altLang="en-US" b="1">
              <a:solidFill>
                <a:srgbClr val="FFFF00"/>
              </a:solidFill>
              <a:cs typeface="Times New Roman" panose="02020603050405020304" pitchFamily="18" charset="0"/>
            </a:endParaRPr>
          </a:p>
          <a:p>
            <a:pPr algn="ctr" eaLnBrk="0" fontAlgn="base" hangingPunct="0">
              <a:spcAft>
                <a:spcPct val="0"/>
              </a:spcAft>
              <a:buNone/>
            </a:pPr>
            <a:r>
              <a:rPr lang="en-US" altLang="en-US" sz="5400">
                <a:solidFill>
                  <a:srgbClr val="FFFF00"/>
                </a:solidFill>
              </a:rPr>
              <a:t>Interviewing </a:t>
            </a:r>
          </a:p>
          <a:p>
            <a:pPr algn="ctr" eaLnBrk="0" fontAlgn="base" hangingPunct="0">
              <a:spcAft>
                <a:spcPct val="0"/>
              </a:spcAft>
              <a:buNone/>
            </a:pPr>
            <a:r>
              <a:rPr lang="en-US" altLang="en-US" sz="5400">
                <a:solidFill>
                  <a:srgbClr val="FFFF00"/>
                </a:solidFill>
              </a:rPr>
              <a:t>for </a:t>
            </a:r>
          </a:p>
          <a:p>
            <a:pPr algn="ctr" eaLnBrk="0" fontAlgn="base" hangingPunct="0">
              <a:spcAft>
                <a:spcPct val="0"/>
              </a:spcAft>
              <a:buNone/>
            </a:pPr>
            <a:r>
              <a:rPr lang="en-US" altLang="en-US" sz="5400">
                <a:solidFill>
                  <a:srgbClr val="FFFF00"/>
                </a:solidFill>
              </a:rPr>
              <a:t>Internship</a:t>
            </a:r>
            <a:endParaRPr lang="en-US" altLang="en-US" sz="5400" b="1">
              <a:solidFill>
                <a:srgbClr val="FFFF00"/>
              </a:solidFill>
              <a:cs typeface="Times New Roman" panose="02020603050405020304" pitchFamily="18" charset="0"/>
            </a:endParaRPr>
          </a:p>
          <a:p>
            <a:pPr algn="ctr" fontAlgn="base">
              <a:spcAft>
                <a:spcPct val="0"/>
              </a:spcAft>
              <a:buNone/>
            </a:pPr>
            <a:endParaRPr lang="en-US" altLang="en-US" sz="1800" b="1">
              <a:solidFill>
                <a:srgbClr val="FFFF00"/>
              </a:solidFill>
              <a:cs typeface="Times New Roman" panose="02020603050405020304" pitchFamily="18" charset="0"/>
            </a:endParaRPr>
          </a:p>
          <a:p>
            <a:pPr algn="ctr" fontAlgn="base">
              <a:spcAft>
                <a:spcPct val="0"/>
              </a:spcAft>
              <a:buNone/>
            </a:pPr>
            <a:endParaRPr lang="en-US" altLang="en-US" sz="1800" b="1">
              <a:solidFill>
                <a:srgbClr val="FFFF00"/>
              </a:solidFill>
              <a:cs typeface="Times New Roman" panose="02020603050405020304" pitchFamily="18" charset="0"/>
            </a:endParaRPr>
          </a:p>
          <a:p>
            <a:pPr algn="ctr" fontAlgn="base">
              <a:spcAft>
                <a:spcPct val="0"/>
              </a:spcAft>
              <a:buNone/>
            </a:pPr>
            <a:endParaRPr lang="en-US" altLang="en-US" sz="1800" b="1">
              <a:solidFill>
                <a:srgbClr val="FFFF00"/>
              </a:solidFill>
              <a:cs typeface="Times New Roman" panose="02020603050405020304" pitchFamily="18" charset="0"/>
            </a:endParaRPr>
          </a:p>
        </p:txBody>
      </p:sp>
      <p:sp>
        <p:nvSpPr>
          <p:cNvPr id="5124" name="Text Box 7">
            <a:extLst>
              <a:ext uri="{FF2B5EF4-FFF2-40B4-BE49-F238E27FC236}">
                <a16:creationId xmlns:a16="http://schemas.microsoft.com/office/drawing/2014/main" id="{25FDD4A6-32C8-5542-9798-916129AC67AF}"/>
              </a:ext>
            </a:extLst>
          </p:cNvPr>
          <p:cNvSpPr txBox="1">
            <a:spLocks noChangeArrowheads="1"/>
          </p:cNvSpPr>
          <p:nvPr/>
        </p:nvSpPr>
        <p:spPr bwMode="auto">
          <a:xfrm>
            <a:off x="1524000" y="4572000"/>
            <a:ext cx="91440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algn="ctr" fontAlgn="base">
              <a:spcBef>
                <a:spcPct val="0"/>
              </a:spcBef>
              <a:spcAft>
                <a:spcPct val="0"/>
              </a:spcAft>
              <a:buNone/>
            </a:pPr>
            <a:r>
              <a:rPr lang="en-US" altLang="en-US" sz="1600">
                <a:solidFill>
                  <a:srgbClr val="FFFF00"/>
                </a:solidFill>
              </a:rPr>
              <a:t>Tina Goldstein PhD</a:t>
            </a:r>
          </a:p>
          <a:p>
            <a:pPr algn="ctr" fontAlgn="base">
              <a:spcBef>
                <a:spcPct val="0"/>
              </a:spcBef>
              <a:spcAft>
                <a:spcPct val="0"/>
              </a:spcAft>
              <a:buNone/>
            </a:pPr>
            <a:r>
              <a:rPr lang="en-US" altLang="en-US" sz="1600">
                <a:solidFill>
                  <a:srgbClr val="FFFF00"/>
                </a:solidFill>
              </a:rPr>
              <a:t>Co-Director, Predoctoral Psychology Internship Program</a:t>
            </a:r>
          </a:p>
          <a:p>
            <a:pPr algn="ctr" fontAlgn="base">
              <a:spcBef>
                <a:spcPct val="0"/>
              </a:spcBef>
              <a:spcAft>
                <a:spcPct val="0"/>
              </a:spcAft>
              <a:buNone/>
            </a:pPr>
            <a:r>
              <a:rPr lang="en-US" altLang="en-US" sz="1600">
                <a:solidFill>
                  <a:srgbClr val="FFFF00"/>
                </a:solidFill>
              </a:rPr>
              <a:t>Western Psychiatric Hospital, University of Pittsburgh Medical Center</a:t>
            </a:r>
          </a:p>
          <a:p>
            <a:pPr algn="ctr" fontAlgn="base">
              <a:spcBef>
                <a:spcPct val="0"/>
              </a:spcBef>
              <a:spcAft>
                <a:spcPct val="0"/>
              </a:spcAft>
              <a:buNone/>
            </a:pPr>
            <a:endParaRPr lang="en-US" altLang="en-US" sz="1600" b="1">
              <a:solidFill>
                <a:srgbClr val="FFFF00"/>
              </a:solidFill>
            </a:endParaRPr>
          </a:p>
          <a:p>
            <a:pPr algn="ctr" fontAlgn="base">
              <a:spcBef>
                <a:spcPct val="0"/>
              </a:spcBef>
              <a:spcAft>
                <a:spcPct val="0"/>
              </a:spcAft>
              <a:buNone/>
            </a:pPr>
            <a:r>
              <a:rPr lang="en-US" altLang="en-US" sz="1600">
                <a:solidFill>
                  <a:srgbClr val="FFFF00"/>
                </a:solidFill>
              </a:rPr>
              <a:t>SSCAP Internship Webinar</a:t>
            </a:r>
          </a:p>
          <a:p>
            <a:pPr algn="ctr" fontAlgn="base">
              <a:spcBef>
                <a:spcPct val="0"/>
              </a:spcBef>
              <a:spcAft>
                <a:spcPct val="0"/>
              </a:spcAft>
              <a:buNone/>
            </a:pPr>
            <a:r>
              <a:rPr lang="en-US" altLang="en-US" sz="1600">
                <a:solidFill>
                  <a:srgbClr val="FFFF00"/>
                </a:solidFill>
              </a:rPr>
              <a:t>July 29, 2021</a:t>
            </a:r>
          </a:p>
          <a:p>
            <a:pPr algn="ctr" fontAlgn="base">
              <a:spcBef>
                <a:spcPct val="0"/>
              </a:spcBef>
              <a:spcAft>
                <a:spcPct val="0"/>
              </a:spcAft>
              <a:buNone/>
            </a:pPr>
            <a:endParaRPr lang="en-US" altLang="en-US" sz="1600">
              <a:solidFill>
                <a:srgbClr val="FFFF00"/>
              </a:solidFill>
            </a:endParaRPr>
          </a:p>
        </p:txBody>
      </p:sp>
      <p:sp>
        <p:nvSpPr>
          <p:cNvPr id="5125" name="Line 9">
            <a:extLst>
              <a:ext uri="{FF2B5EF4-FFF2-40B4-BE49-F238E27FC236}">
                <a16:creationId xmlns:a16="http://schemas.microsoft.com/office/drawing/2014/main" id="{18D9B741-ECAE-A246-A551-126076530422}"/>
              </a:ext>
            </a:extLst>
          </p:cNvPr>
          <p:cNvSpPr>
            <a:spLocks noChangeShapeType="1"/>
          </p:cNvSpPr>
          <p:nvPr/>
        </p:nvSpPr>
        <p:spPr bwMode="auto">
          <a:xfrm>
            <a:off x="2209800" y="5486400"/>
            <a:ext cx="7696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sz="2400">
              <a:solidFill>
                <a:srgbClr val="FFFFFF"/>
              </a:solidFill>
              <a:latin typeface="Arial" panose="020B0604020202020204" pitchFamily="34" charset="0"/>
            </a:endParaRPr>
          </a:p>
        </p:txBody>
      </p:sp>
      <p:pic>
        <p:nvPicPr>
          <p:cNvPr id="5126" name="Picture 5">
            <a:extLst>
              <a:ext uri="{FF2B5EF4-FFF2-40B4-BE49-F238E27FC236}">
                <a16:creationId xmlns:a16="http://schemas.microsoft.com/office/drawing/2014/main" id="{68D08AF9-9943-A545-A83A-6487F045BF7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05800" y="5929313"/>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7" name="TextBox 1">
            <a:extLst>
              <a:ext uri="{FF2B5EF4-FFF2-40B4-BE49-F238E27FC236}">
                <a16:creationId xmlns:a16="http://schemas.microsoft.com/office/drawing/2014/main" id="{182C31E0-F5CB-9D41-A96A-F9F7A1607F8A}"/>
              </a:ext>
            </a:extLst>
          </p:cNvPr>
          <p:cNvSpPr txBox="1">
            <a:spLocks noChangeArrowheads="1"/>
          </p:cNvSpPr>
          <p:nvPr/>
        </p:nvSpPr>
        <p:spPr bwMode="auto">
          <a:xfrm>
            <a:off x="8229600" y="6353176"/>
            <a:ext cx="2135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eaLnBrk="0" fontAlgn="base" hangingPunct="0">
              <a:spcBef>
                <a:spcPct val="0"/>
              </a:spcBef>
              <a:spcAft>
                <a:spcPct val="0"/>
              </a:spcAft>
              <a:buNone/>
            </a:pPr>
            <a:r>
              <a:rPr lang="en-US" altLang="en-US" sz="1200" i="1">
                <a:solidFill>
                  <a:srgbClr val="FFFFFF"/>
                </a:solidFill>
              </a:rPr>
              <a:t>Western Psychiatric Hospital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E5EAE061-4AFE-4B3A-8FA1-FC5953E7E85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 name="Rectangle 32">
            <a:extLst>
              <a:ext uri="{FF2B5EF4-FFF2-40B4-BE49-F238E27FC236}">
                <a16:creationId xmlns:a16="http://schemas.microsoft.com/office/drawing/2014/main" id="{BD0398FB-7D27-4C59-A68B-663AE7A37CC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5"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00500" y="1087403"/>
            <a:ext cx="8191500" cy="5770597"/>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 name="Title 1"/>
          <p:cNvSpPr>
            <a:spLocks noGrp="1"/>
          </p:cNvSpPr>
          <p:nvPr>
            <p:ph type="title"/>
          </p:nvPr>
        </p:nvSpPr>
        <p:spPr>
          <a:xfrm>
            <a:off x="5093520" y="2744662"/>
            <a:ext cx="6589707" cy="2387600"/>
          </a:xfrm>
        </p:spPr>
        <p:txBody>
          <a:bodyPr vert="horz" lIns="91440" tIns="45720" rIns="91440" bIns="45720" rtlCol="0" anchor="b">
            <a:normAutofit/>
          </a:bodyPr>
          <a:lstStyle/>
          <a:p>
            <a:pPr marL="0" indent="0" algn="r"/>
            <a:r>
              <a:rPr lang="en-US" sz="4700" kern="1200">
                <a:solidFill>
                  <a:schemeClr val="tx1"/>
                </a:solidFill>
                <a:latin typeface="+mj-lt"/>
                <a:ea typeface="+mj-ea"/>
                <a:cs typeface="+mj-cs"/>
              </a:rPr>
              <a:t>Selecting Internship Sites</a:t>
            </a:r>
            <a:br>
              <a:rPr lang="en-US" sz="4700" kern="1200">
                <a:solidFill>
                  <a:schemeClr val="tx1"/>
                </a:solidFill>
                <a:latin typeface="+mj-lt"/>
                <a:ea typeface="+mj-ea"/>
                <a:cs typeface="+mj-cs"/>
              </a:rPr>
            </a:br>
            <a:r>
              <a:rPr lang="en-US" sz="4700" b="1" kern="1200">
                <a:solidFill>
                  <a:schemeClr val="tx1"/>
                </a:solidFill>
                <a:latin typeface="+mj-lt"/>
                <a:ea typeface="+mj-ea"/>
                <a:cs typeface="+mj-cs"/>
              </a:rPr>
              <a:t/>
            </a:r>
            <a:br>
              <a:rPr lang="en-US" sz="4700" b="1" kern="1200">
                <a:solidFill>
                  <a:schemeClr val="tx1"/>
                </a:solidFill>
                <a:latin typeface="+mj-lt"/>
                <a:ea typeface="+mj-ea"/>
                <a:cs typeface="+mj-cs"/>
              </a:rPr>
            </a:br>
            <a:endParaRPr lang="en-US" sz="4700" kern="1200">
              <a:solidFill>
                <a:schemeClr val="tx1"/>
              </a:solidFill>
              <a:latin typeface="+mj-lt"/>
              <a:ea typeface="+mj-ea"/>
              <a:cs typeface="+mj-cs"/>
            </a:endParaRPr>
          </a:p>
        </p:txBody>
      </p:sp>
      <p:sp>
        <p:nvSpPr>
          <p:cNvPr id="3" name="Text Placeholder 2"/>
          <p:cNvSpPr>
            <a:spLocks noGrp="1"/>
          </p:cNvSpPr>
          <p:nvPr>
            <p:ph type="body" idx="1"/>
          </p:nvPr>
        </p:nvSpPr>
        <p:spPr>
          <a:xfrm>
            <a:off x="5093520" y="5224338"/>
            <a:ext cx="6589707" cy="995328"/>
          </a:xfrm>
        </p:spPr>
        <p:txBody>
          <a:bodyPr vert="horz" lIns="91440" tIns="45720" rIns="91440" bIns="45720" rtlCol="0">
            <a:normAutofit/>
          </a:bodyPr>
          <a:lstStyle/>
          <a:p>
            <a:pPr algn="r"/>
            <a:r>
              <a:rPr lang="en-US" sz="1700" b="1" kern="1200">
                <a:solidFill>
                  <a:schemeClr val="tx1"/>
                </a:solidFill>
                <a:latin typeface="+mn-lt"/>
                <a:ea typeface="+mn-ea"/>
                <a:cs typeface="+mn-cs"/>
              </a:rPr>
              <a:t>Rhonda Sena, Ph.D.</a:t>
            </a:r>
            <a:r>
              <a:rPr lang="en-US" sz="1700" kern="1200">
                <a:solidFill>
                  <a:schemeClr val="tx1"/>
                </a:solidFill>
                <a:latin typeface="+mn-lt"/>
                <a:ea typeface="+mn-ea"/>
                <a:cs typeface="+mn-cs"/>
              </a:rPr>
              <a:t> </a:t>
            </a:r>
          </a:p>
          <a:p>
            <a:pPr algn="r"/>
            <a:r>
              <a:rPr lang="en-US" sz="1700" kern="1200" dirty="0">
                <a:solidFill>
                  <a:schemeClr val="tx1"/>
                </a:solidFill>
                <a:latin typeface="+mn-lt"/>
                <a:ea typeface="+mn-ea"/>
                <a:cs typeface="+mn-cs"/>
              </a:rPr>
              <a:t>Director, Psychology Internship Training Program, UCLA Semel Institute</a:t>
            </a:r>
          </a:p>
          <a:p>
            <a:pPr algn="r"/>
            <a:endParaRPr lang="en-US" sz="1700" b="1" kern="1200" dirty="0">
              <a:solidFill>
                <a:schemeClr val="tx1"/>
              </a:solidFill>
              <a:latin typeface="+mn-lt"/>
              <a:ea typeface="+mn-ea"/>
              <a:cs typeface="+mn-cs"/>
            </a:endParaRPr>
          </a:p>
          <a:p>
            <a:pPr algn="r"/>
            <a:endParaRPr lang="en-US" sz="1700" kern="1200" dirty="0">
              <a:solidFill>
                <a:schemeClr val="tx1"/>
              </a:solidFill>
              <a:latin typeface="+mn-lt"/>
              <a:ea typeface="+mn-ea"/>
              <a:cs typeface="+mn-cs"/>
            </a:endParaRPr>
          </a:p>
        </p:txBody>
      </p:sp>
      <p:cxnSp>
        <p:nvCxnSpPr>
          <p:cNvPr id="37" name="Straight Connector 36">
            <a:extLst>
              <a:ext uri="{FF2B5EF4-FFF2-40B4-BE49-F238E27FC236}">
                <a16:creationId xmlns:a16="http://schemas.microsoft.com/office/drawing/2014/main" id="{266A0658-1CC4-4B0D-AAB7-A702286AFB03}"/>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6241" y="183933"/>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39" name="Freeform: Shape 38">
            <a:extLst>
              <a:ext uri="{FF2B5EF4-FFF2-40B4-BE49-F238E27FC236}">
                <a16:creationId xmlns:a16="http://schemas.microsoft.com/office/drawing/2014/main" id="{EA804283-B929-4503-802F-4585376E2B4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1" name="Oval 40">
            <a:extLst>
              <a:ext uri="{FF2B5EF4-FFF2-40B4-BE49-F238E27FC236}">
                <a16:creationId xmlns:a16="http://schemas.microsoft.com/office/drawing/2014/main" id="{D6EE29F2-D77F-4BD0-A20B-334D316A1C9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69044" y="514898"/>
            <a:ext cx="2393351" cy="232842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43" name="Freeform: Shape 42">
            <a:extLst>
              <a:ext uri="{FF2B5EF4-FFF2-40B4-BE49-F238E27FC236}">
                <a16:creationId xmlns:a16="http://schemas.microsoft.com/office/drawing/2014/main" id="{A04F1504-431A-4D86-9091-AE7E4B33376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2348" y="1"/>
            <a:ext cx="2279742" cy="1267785"/>
          </a:xfrm>
          <a:custGeom>
            <a:avLst/>
            <a:gdLst>
              <a:gd name="connsiteX0" fmla="*/ 0 w 2279742"/>
              <a:gd name="connsiteY0" fmla="*/ 0 h 1267785"/>
              <a:gd name="connsiteX1" fmla="*/ 138700 w 2279742"/>
              <a:gd name="connsiteY1" fmla="*/ 0 h 1267785"/>
              <a:gd name="connsiteX2" fmla="*/ 138700 w 2279742"/>
              <a:gd name="connsiteY2" fmla="*/ 1078193 h 1267785"/>
              <a:gd name="connsiteX3" fmla="*/ 2002733 w 2279742"/>
              <a:gd name="connsiteY3" fmla="*/ 0 h 1267785"/>
              <a:gd name="connsiteX4" fmla="*/ 2279742 w 2279742"/>
              <a:gd name="connsiteY4" fmla="*/ 0 h 1267785"/>
              <a:gd name="connsiteX5" fmla="*/ 104026 w 2279742"/>
              <a:gd name="connsiteY5" fmla="*/ 1258503 h 1267785"/>
              <a:gd name="connsiteX6" fmla="*/ 69351 w 2279742"/>
              <a:gd name="connsiteY6" fmla="*/ 1267785 h 1267785"/>
              <a:gd name="connsiteX7" fmla="*/ 0 w 2279742"/>
              <a:gd name="connsiteY7" fmla="*/ 1198436 h 1267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79742" h="1267785">
                <a:moveTo>
                  <a:pt x="0" y="0"/>
                </a:moveTo>
                <a:lnTo>
                  <a:pt x="138700" y="0"/>
                </a:lnTo>
                <a:lnTo>
                  <a:pt x="138700" y="1078193"/>
                </a:lnTo>
                <a:lnTo>
                  <a:pt x="2002733" y="0"/>
                </a:lnTo>
                <a:lnTo>
                  <a:pt x="2279742" y="0"/>
                </a:lnTo>
                <a:lnTo>
                  <a:pt x="104026" y="1258503"/>
                </a:lnTo>
                <a:cubicBezTo>
                  <a:pt x="93484" y="1264595"/>
                  <a:pt x="81523" y="1267796"/>
                  <a:pt x="69351" y="1267785"/>
                </a:cubicBezTo>
                <a:cubicBezTo>
                  <a:pt x="31049" y="1267785"/>
                  <a:pt x="0" y="1236737"/>
                  <a:pt x="0" y="1198436"/>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5" name="Freeform: Shape 44">
            <a:extLst>
              <a:ext uri="{FF2B5EF4-FFF2-40B4-BE49-F238E27FC236}">
                <a16:creationId xmlns:a16="http://schemas.microsoft.com/office/drawing/2014/main" id="{0DEE8134-8942-423C-9EAA-0110FCA113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49740"/>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7" name="Arc 46">
            <a:extLst>
              <a:ext uri="{FF2B5EF4-FFF2-40B4-BE49-F238E27FC236}">
                <a16:creationId xmlns:a16="http://schemas.microsoft.com/office/drawing/2014/main" id="{C36A08F5-3B56-47C5-A371-9187BE56E1E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39683" y="4203427"/>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609972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1">
            <a:extLst>
              <a:ext uri="{FF2B5EF4-FFF2-40B4-BE49-F238E27FC236}">
                <a16:creationId xmlns:a16="http://schemas.microsoft.com/office/drawing/2014/main" id="{B3CA2D8B-2074-7B47-9184-2A8E7606326A}"/>
              </a:ext>
            </a:extLst>
          </p:cNvPr>
          <p:cNvSpPr txBox="1">
            <a:spLocks noChangeArrowheads="1"/>
          </p:cNvSpPr>
          <p:nvPr/>
        </p:nvSpPr>
        <p:spPr bwMode="auto">
          <a:xfrm>
            <a:off x="1524000" y="762001"/>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algn="ctr" eaLnBrk="0" fontAlgn="base" hangingPunct="0">
              <a:spcBef>
                <a:spcPct val="0"/>
              </a:spcBef>
              <a:spcAft>
                <a:spcPct val="0"/>
              </a:spcAft>
              <a:buNone/>
            </a:pPr>
            <a:r>
              <a:rPr lang="en-US" altLang="en-US" sz="2400">
                <a:solidFill>
                  <a:srgbClr val="FFFF00"/>
                </a:solidFill>
              </a:rPr>
              <a:t>It’s all about the FIT!</a:t>
            </a:r>
          </a:p>
        </p:txBody>
      </p:sp>
      <p:sp>
        <p:nvSpPr>
          <p:cNvPr id="7171" name="TextBox 2">
            <a:extLst>
              <a:ext uri="{FF2B5EF4-FFF2-40B4-BE49-F238E27FC236}">
                <a16:creationId xmlns:a16="http://schemas.microsoft.com/office/drawing/2014/main" id="{FD401BC1-DC3E-3148-9177-66206519FEAC}"/>
              </a:ext>
            </a:extLst>
          </p:cNvPr>
          <p:cNvSpPr txBox="1">
            <a:spLocks noChangeArrowheads="1"/>
          </p:cNvSpPr>
          <p:nvPr/>
        </p:nvSpPr>
        <p:spPr bwMode="auto">
          <a:xfrm>
            <a:off x="2133600" y="2908300"/>
            <a:ext cx="80772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algn="ctr" eaLnBrk="0" fontAlgn="base" hangingPunct="0">
              <a:spcBef>
                <a:spcPct val="0"/>
              </a:spcBef>
              <a:spcAft>
                <a:spcPct val="0"/>
              </a:spcAft>
              <a:buNone/>
            </a:pPr>
            <a:r>
              <a:rPr lang="en-US" altLang="en-US" sz="2400">
                <a:solidFill>
                  <a:srgbClr val="FFFFFF"/>
                </a:solidFill>
              </a:rPr>
              <a:t>What kind of career is this site preparing interns for?</a:t>
            </a: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r>
              <a:rPr lang="en-US" altLang="en-US" sz="2400">
                <a:solidFill>
                  <a:srgbClr val="FFFFFF"/>
                </a:solidFill>
              </a:rPr>
              <a:t>How does the site fit with your own career goals?</a:t>
            </a: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r>
              <a:rPr lang="en-US" altLang="en-US" sz="2400">
                <a:solidFill>
                  <a:srgbClr val="FFFFFF"/>
                </a:solidFill>
              </a:rPr>
              <a:t>Consider the environmental culture </a:t>
            </a:r>
          </a:p>
          <a:p>
            <a:pPr algn="ctr" eaLnBrk="0" fontAlgn="base" hangingPunct="0">
              <a:spcBef>
                <a:spcPct val="0"/>
              </a:spcBef>
              <a:spcAft>
                <a:spcPct val="0"/>
              </a:spcAft>
              <a:buNone/>
            </a:pPr>
            <a:r>
              <a:rPr lang="en-US" altLang="en-US" sz="2400">
                <a:solidFill>
                  <a:srgbClr val="FFFFFF"/>
                </a:solidFill>
              </a:rPr>
              <a:t>and the individuals you meet</a:t>
            </a:r>
          </a:p>
          <a:p>
            <a:pPr algn="ctr" eaLnBrk="0" fontAlgn="base" hangingPunct="0">
              <a:spcBef>
                <a:spcPct val="0"/>
              </a:spcBef>
              <a:spcAft>
                <a:spcPct val="0"/>
              </a:spcAft>
              <a:buNone/>
            </a:pPr>
            <a:endParaRPr lang="en-US" altLang="en-US" sz="2400">
              <a:solidFill>
                <a:srgbClr val="FFFFFF"/>
              </a:solidFill>
            </a:endParaRPr>
          </a:p>
          <a:p>
            <a:pPr eaLnBrk="0" fontAlgn="base" hangingPunct="0">
              <a:spcBef>
                <a:spcPct val="0"/>
              </a:spcBef>
              <a:spcAft>
                <a:spcPct val="0"/>
              </a:spcAft>
              <a:buNone/>
            </a:pPr>
            <a:endParaRPr lang="en-US" altLang="en-US" sz="2400">
              <a:solidFill>
                <a:srgbClr val="FFFFFF"/>
              </a:solidFill>
            </a:endParaRPr>
          </a:p>
          <a:p>
            <a:pPr eaLnBrk="0" fontAlgn="base" hangingPunct="0">
              <a:spcBef>
                <a:spcPct val="0"/>
              </a:spcBef>
              <a:spcAft>
                <a:spcPct val="0"/>
              </a:spcAft>
              <a:buNone/>
            </a:pPr>
            <a:endParaRPr lang="en-US" altLang="en-US" sz="2400">
              <a:solidFill>
                <a:srgbClr val="FFFFFF"/>
              </a:solidFill>
            </a:endParaRPr>
          </a:p>
        </p:txBody>
      </p:sp>
      <p:pic>
        <p:nvPicPr>
          <p:cNvPr id="7172" name="Picture 4" descr="A picture containing drawing&#10;&#10;Description automatically generated">
            <a:extLst>
              <a:ext uri="{FF2B5EF4-FFF2-40B4-BE49-F238E27FC236}">
                <a16:creationId xmlns:a16="http://schemas.microsoft.com/office/drawing/2014/main" id="{B4E4C3E7-AF3C-6B46-8A4A-104CC0D3CD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220664"/>
            <a:ext cx="1912938" cy="183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186E0D8-A756-7D4B-B11D-0AA34F12B8D6}"/>
              </a:ext>
            </a:extLst>
          </p:cNvPr>
          <p:cNvSpPr txBox="1"/>
          <p:nvPr/>
        </p:nvSpPr>
        <p:spPr>
          <a:xfrm>
            <a:off x="2667000" y="1371601"/>
            <a:ext cx="7010400" cy="4918075"/>
          </a:xfrm>
          <a:prstGeom prst="rect">
            <a:avLst/>
          </a:prstGeom>
          <a:noFill/>
        </p:spPr>
        <p:txBody>
          <a:bodyPr>
            <a:spAutoFit/>
          </a:bodyPr>
          <a:lstStyle/>
          <a:p>
            <a:pPr marL="342900"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Be yourself</a:t>
            </a:r>
          </a:p>
          <a:p>
            <a:pPr marL="342900"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Stay calm</a:t>
            </a:r>
          </a:p>
          <a:p>
            <a:pPr marL="342900"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Present yourself professionally</a:t>
            </a:r>
          </a:p>
          <a:p>
            <a:pPr marL="342900"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Convey (genuine) enthusiasm</a:t>
            </a:r>
          </a:p>
          <a:p>
            <a:pPr marL="342900"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We want to know you!</a:t>
            </a:r>
          </a:p>
          <a:p>
            <a:pPr marL="342900"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The best interviews are conversations </a:t>
            </a:r>
          </a:p>
          <a:p>
            <a:pPr eaLnBrk="0" fontAlgn="base" hangingPunct="0">
              <a:lnSpc>
                <a:spcPct val="150000"/>
              </a:lnSpc>
              <a:spcBef>
                <a:spcPct val="0"/>
              </a:spcBef>
              <a:spcAft>
                <a:spcPct val="0"/>
              </a:spcAft>
              <a:defRPr/>
            </a:pPr>
            <a:r>
              <a:rPr lang="en-US" sz="2000" dirty="0">
                <a:solidFill>
                  <a:srgbClr val="FFFFFF"/>
                </a:solidFill>
                <a:latin typeface="Arial" panose="020B0604020202020204" pitchFamily="34" charset="0"/>
              </a:rPr>
              <a:t>	(…and don’t forget that they’re still interviews)</a:t>
            </a:r>
          </a:p>
          <a:p>
            <a:pPr marL="342900"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Practice! (really, practice)</a:t>
            </a:r>
          </a:p>
          <a:p>
            <a:pPr eaLnBrk="0" fontAlgn="base" hangingPunct="0">
              <a:lnSpc>
                <a:spcPct val="150000"/>
              </a:lnSpc>
              <a:spcBef>
                <a:spcPct val="0"/>
              </a:spcBef>
              <a:spcAft>
                <a:spcPct val="0"/>
              </a:spcAft>
              <a:defRPr/>
            </a:pPr>
            <a:endParaRPr lang="en-US" sz="2400" dirty="0">
              <a:solidFill>
                <a:srgbClr val="FFFFFF"/>
              </a:solidFill>
              <a:latin typeface="Arial" panose="020B0604020202020204" pitchFamily="34" charset="0"/>
            </a:endParaRPr>
          </a:p>
        </p:txBody>
      </p:sp>
      <p:sp>
        <p:nvSpPr>
          <p:cNvPr id="9219" name="TextBox 2">
            <a:extLst>
              <a:ext uri="{FF2B5EF4-FFF2-40B4-BE49-F238E27FC236}">
                <a16:creationId xmlns:a16="http://schemas.microsoft.com/office/drawing/2014/main" id="{BD7489B5-5091-F54C-B1DC-91DCDAD307C4}"/>
              </a:ext>
            </a:extLst>
          </p:cNvPr>
          <p:cNvSpPr txBox="1">
            <a:spLocks noChangeArrowheads="1"/>
          </p:cNvSpPr>
          <p:nvPr/>
        </p:nvSpPr>
        <p:spPr bwMode="auto">
          <a:xfrm>
            <a:off x="1524000" y="457201"/>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algn="ctr" eaLnBrk="0" fontAlgn="base" hangingPunct="0">
              <a:spcBef>
                <a:spcPct val="0"/>
              </a:spcBef>
              <a:spcAft>
                <a:spcPct val="0"/>
              </a:spcAft>
              <a:buNone/>
            </a:pPr>
            <a:r>
              <a:rPr lang="en-US" altLang="en-US" sz="2400">
                <a:solidFill>
                  <a:srgbClr val="FFFF00"/>
                </a:solidFill>
              </a:rPr>
              <a:t>The Interview:  Basics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226181A-4C5B-BA4C-9976-ABE0C22F433E}"/>
              </a:ext>
            </a:extLst>
          </p:cNvPr>
          <p:cNvSpPr txBox="1"/>
          <p:nvPr/>
        </p:nvSpPr>
        <p:spPr>
          <a:xfrm>
            <a:off x="1860550" y="990601"/>
            <a:ext cx="8440738" cy="5656263"/>
          </a:xfrm>
          <a:prstGeom prst="rect">
            <a:avLst/>
          </a:prstGeom>
          <a:noFill/>
        </p:spPr>
        <p:txBody>
          <a:bodyPr wrap="none">
            <a:spAutoFit/>
          </a:bodyPr>
          <a:lstStyle/>
          <a:p>
            <a:pPr marL="342900"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Do your homework!</a:t>
            </a:r>
          </a:p>
          <a:p>
            <a:pPr marL="342900"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Know the site</a:t>
            </a:r>
          </a:p>
          <a:p>
            <a:pPr eaLnBrk="0" fontAlgn="base" hangingPunct="0">
              <a:lnSpc>
                <a:spcPct val="150000"/>
              </a:lnSpc>
              <a:spcBef>
                <a:spcPct val="0"/>
              </a:spcBef>
              <a:spcAft>
                <a:spcPct val="0"/>
              </a:spcAft>
              <a:defRPr/>
            </a:pPr>
            <a:r>
              <a:rPr lang="en-US" sz="2400" dirty="0">
                <a:solidFill>
                  <a:srgbClr val="FFFFFF"/>
                </a:solidFill>
                <a:latin typeface="Arial" panose="020B0604020202020204" pitchFamily="34" charset="0"/>
              </a:rPr>
              <a:t>	</a:t>
            </a:r>
            <a:r>
              <a:rPr lang="en-US" sz="2000" dirty="0">
                <a:solidFill>
                  <a:srgbClr val="FFFFFF"/>
                </a:solidFill>
                <a:latin typeface="Arial" panose="020B0604020202020204" pitchFamily="34" charset="0"/>
              </a:rPr>
              <a:t>tracks</a:t>
            </a:r>
          </a:p>
          <a:p>
            <a:pPr eaLnBrk="0" fontAlgn="base" hangingPunct="0">
              <a:lnSpc>
                <a:spcPct val="150000"/>
              </a:lnSpc>
              <a:spcBef>
                <a:spcPct val="0"/>
              </a:spcBef>
              <a:spcAft>
                <a:spcPct val="0"/>
              </a:spcAft>
              <a:defRPr/>
            </a:pPr>
            <a:r>
              <a:rPr lang="en-US" sz="2000" dirty="0">
                <a:solidFill>
                  <a:srgbClr val="FFFFFF"/>
                </a:solidFill>
                <a:latin typeface="Arial" panose="020B0604020202020204" pitchFamily="34" charset="0"/>
              </a:rPr>
              <a:t>	rotations</a:t>
            </a:r>
          </a:p>
          <a:p>
            <a:pPr eaLnBrk="0" fontAlgn="base" hangingPunct="0">
              <a:lnSpc>
                <a:spcPct val="150000"/>
              </a:lnSpc>
              <a:spcBef>
                <a:spcPct val="0"/>
              </a:spcBef>
              <a:spcAft>
                <a:spcPct val="0"/>
              </a:spcAft>
              <a:defRPr/>
            </a:pPr>
            <a:r>
              <a:rPr lang="en-US" sz="2000" dirty="0">
                <a:solidFill>
                  <a:srgbClr val="FFFFFF"/>
                </a:solidFill>
                <a:latin typeface="Arial" panose="020B0604020202020204" pitchFamily="34" charset="0"/>
              </a:rPr>
              <a:t>	size</a:t>
            </a:r>
          </a:p>
          <a:p>
            <a:pPr eaLnBrk="0" fontAlgn="base" hangingPunct="0">
              <a:lnSpc>
                <a:spcPct val="150000"/>
              </a:lnSpc>
              <a:spcBef>
                <a:spcPct val="0"/>
              </a:spcBef>
              <a:spcAft>
                <a:spcPct val="0"/>
              </a:spcAft>
              <a:defRPr/>
            </a:pPr>
            <a:r>
              <a:rPr lang="en-US" sz="2000" dirty="0">
                <a:solidFill>
                  <a:srgbClr val="FFFFFF"/>
                </a:solidFill>
                <a:latin typeface="Arial" panose="020B0604020202020204" pitchFamily="34" charset="0"/>
              </a:rPr>
              <a:t>	sites</a:t>
            </a:r>
          </a:p>
          <a:p>
            <a:pPr eaLnBrk="0" fontAlgn="base" hangingPunct="0">
              <a:lnSpc>
                <a:spcPct val="150000"/>
              </a:lnSpc>
              <a:spcBef>
                <a:spcPct val="0"/>
              </a:spcBef>
              <a:spcAft>
                <a:spcPct val="0"/>
              </a:spcAft>
              <a:defRPr/>
            </a:pPr>
            <a:r>
              <a:rPr lang="en-US" sz="2000" dirty="0">
                <a:solidFill>
                  <a:srgbClr val="FFFFFF"/>
                </a:solidFill>
                <a:latin typeface="Arial" panose="020B0604020202020204" pitchFamily="34" charset="0"/>
              </a:rPr>
              <a:t>	requirements</a:t>
            </a:r>
          </a:p>
          <a:p>
            <a:pPr eaLnBrk="0" fontAlgn="base" hangingPunct="0">
              <a:lnSpc>
                <a:spcPct val="150000"/>
              </a:lnSpc>
              <a:spcBef>
                <a:spcPct val="0"/>
              </a:spcBef>
              <a:spcAft>
                <a:spcPct val="0"/>
              </a:spcAft>
              <a:defRPr/>
            </a:pPr>
            <a:r>
              <a:rPr lang="en-US" sz="2000" dirty="0">
                <a:solidFill>
                  <a:srgbClr val="FFFFFF"/>
                </a:solidFill>
                <a:latin typeface="Arial" panose="020B0604020202020204" pitchFamily="34" charset="0"/>
              </a:rPr>
              <a:t>	timeframe</a:t>
            </a:r>
          </a:p>
          <a:p>
            <a:pPr marL="342900"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Ask informed questions (come prepared with questions…)</a:t>
            </a:r>
          </a:p>
          <a:p>
            <a:pPr marL="342900"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Take notes afterward</a:t>
            </a:r>
          </a:p>
          <a:p>
            <a:pPr marL="342900" indent="-342900" eaLnBrk="0" fontAlgn="base" hangingPunct="0">
              <a:lnSpc>
                <a:spcPct val="150000"/>
              </a:lnSpc>
              <a:spcBef>
                <a:spcPct val="0"/>
              </a:spcBef>
              <a:spcAft>
                <a:spcPct val="0"/>
              </a:spcAft>
              <a:buFont typeface="Arial" panose="020B0604020202020204" pitchFamily="34" charset="0"/>
              <a:buChar char="•"/>
              <a:defRPr/>
            </a:pPr>
            <a:r>
              <a:rPr lang="en-US" sz="2400" dirty="0">
                <a:solidFill>
                  <a:srgbClr val="FFFFFF"/>
                </a:solidFill>
                <a:latin typeface="Arial" panose="020B0604020202020204" pitchFamily="34" charset="0"/>
              </a:rPr>
              <a:t>Thank you notes / emails</a:t>
            </a:r>
          </a:p>
        </p:txBody>
      </p:sp>
      <p:sp>
        <p:nvSpPr>
          <p:cNvPr id="10243" name="Rectangle 2">
            <a:extLst>
              <a:ext uri="{FF2B5EF4-FFF2-40B4-BE49-F238E27FC236}">
                <a16:creationId xmlns:a16="http://schemas.microsoft.com/office/drawing/2014/main" id="{1E223FBF-A162-BF44-B3B2-4F9F8CA445DC}"/>
              </a:ext>
            </a:extLst>
          </p:cNvPr>
          <p:cNvSpPr>
            <a:spLocks noChangeArrowheads="1"/>
          </p:cNvSpPr>
          <p:nvPr/>
        </p:nvSpPr>
        <p:spPr bwMode="auto">
          <a:xfrm>
            <a:off x="1524000" y="304801"/>
            <a:ext cx="9067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algn="ctr" eaLnBrk="0" fontAlgn="base" hangingPunct="0">
              <a:spcBef>
                <a:spcPct val="0"/>
              </a:spcBef>
              <a:spcAft>
                <a:spcPct val="0"/>
              </a:spcAft>
              <a:buNone/>
            </a:pPr>
            <a:r>
              <a:rPr lang="en-US" altLang="en-US" sz="2400">
                <a:solidFill>
                  <a:srgbClr val="FFFF00"/>
                </a:solidFill>
              </a:rPr>
              <a:t>The Interview: Tips for Preparing</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1">
            <a:extLst>
              <a:ext uri="{FF2B5EF4-FFF2-40B4-BE49-F238E27FC236}">
                <a16:creationId xmlns:a16="http://schemas.microsoft.com/office/drawing/2014/main" id="{50E2313C-1CBD-D144-A80C-D66F507DAE53}"/>
              </a:ext>
            </a:extLst>
          </p:cNvPr>
          <p:cNvSpPr txBox="1">
            <a:spLocks noChangeArrowheads="1"/>
          </p:cNvSpPr>
          <p:nvPr/>
        </p:nvSpPr>
        <p:spPr bwMode="auto">
          <a:xfrm>
            <a:off x="1524000" y="300038"/>
            <a:ext cx="914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algn="ctr" eaLnBrk="0" fontAlgn="base" hangingPunct="0">
              <a:spcBef>
                <a:spcPct val="0"/>
              </a:spcBef>
              <a:spcAft>
                <a:spcPct val="0"/>
              </a:spcAft>
              <a:buNone/>
            </a:pPr>
            <a:r>
              <a:rPr lang="en-US" altLang="en-US" sz="2400">
                <a:solidFill>
                  <a:srgbClr val="FFFF00"/>
                </a:solidFill>
              </a:rPr>
              <a:t>The Interview: Commonly Asked Questions</a:t>
            </a:r>
          </a:p>
        </p:txBody>
      </p:sp>
      <p:sp>
        <p:nvSpPr>
          <p:cNvPr id="11267" name="TextBox 2">
            <a:extLst>
              <a:ext uri="{FF2B5EF4-FFF2-40B4-BE49-F238E27FC236}">
                <a16:creationId xmlns:a16="http://schemas.microsoft.com/office/drawing/2014/main" id="{D4082975-CA58-0D40-8583-6E760B63D24C}"/>
              </a:ext>
            </a:extLst>
          </p:cNvPr>
          <p:cNvSpPr txBox="1">
            <a:spLocks noChangeArrowheads="1"/>
          </p:cNvSpPr>
          <p:nvPr/>
        </p:nvSpPr>
        <p:spPr bwMode="auto">
          <a:xfrm>
            <a:off x="2209801" y="1069976"/>
            <a:ext cx="7407275" cy="594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eaLnBrk="0" fontAlgn="base" hangingPunct="0">
              <a:spcBef>
                <a:spcPct val="0"/>
              </a:spcBef>
              <a:spcAft>
                <a:spcPct val="0"/>
              </a:spcAft>
              <a:buNone/>
            </a:pPr>
            <a:r>
              <a:rPr lang="en-US" altLang="en-US" sz="2400" u="sng">
                <a:solidFill>
                  <a:srgbClr val="FFFFFF"/>
                </a:solidFill>
              </a:rPr>
              <a:t>General</a:t>
            </a:r>
          </a:p>
          <a:p>
            <a:pPr eaLnBrk="0" fontAlgn="base" hangingPunct="0">
              <a:spcBef>
                <a:spcPct val="0"/>
              </a:spcBef>
              <a:spcAft>
                <a:spcPct val="0"/>
              </a:spcAft>
            </a:pPr>
            <a:r>
              <a:rPr lang="en-US" altLang="en-US" sz="2000">
                <a:solidFill>
                  <a:srgbClr val="FFFFFF"/>
                </a:solidFill>
              </a:rPr>
              <a:t>Why are you interested in </a:t>
            </a:r>
            <a:r>
              <a:rPr lang="en-US" altLang="en-US" sz="2000" i="1">
                <a:solidFill>
                  <a:srgbClr val="FFFFFF"/>
                </a:solidFill>
              </a:rPr>
              <a:t>this</a:t>
            </a:r>
            <a:r>
              <a:rPr lang="en-US" altLang="en-US" sz="2000">
                <a:solidFill>
                  <a:srgbClr val="FFFFFF"/>
                </a:solidFill>
              </a:rPr>
              <a:t> site?</a:t>
            </a:r>
          </a:p>
          <a:p>
            <a:pPr eaLnBrk="0" fontAlgn="base" hangingPunct="0">
              <a:spcBef>
                <a:spcPct val="0"/>
              </a:spcBef>
              <a:spcAft>
                <a:spcPct val="0"/>
              </a:spcAft>
            </a:pPr>
            <a:r>
              <a:rPr lang="en-US" altLang="en-US" sz="2000">
                <a:solidFill>
                  <a:srgbClr val="FFFFFF"/>
                </a:solidFill>
              </a:rPr>
              <a:t>What can you bring to this internship?</a:t>
            </a:r>
          </a:p>
          <a:p>
            <a:pPr eaLnBrk="0" fontAlgn="base" hangingPunct="0">
              <a:spcBef>
                <a:spcPct val="0"/>
              </a:spcBef>
              <a:spcAft>
                <a:spcPct val="0"/>
              </a:spcAft>
            </a:pPr>
            <a:r>
              <a:rPr lang="en-US" altLang="en-US" sz="2000">
                <a:solidFill>
                  <a:srgbClr val="FFFFFF"/>
                </a:solidFill>
              </a:rPr>
              <a:t>What are your long-term career goals?</a:t>
            </a:r>
          </a:p>
          <a:p>
            <a:pPr eaLnBrk="0" fontAlgn="base" hangingPunct="0">
              <a:spcBef>
                <a:spcPct val="0"/>
              </a:spcBef>
              <a:spcAft>
                <a:spcPct val="0"/>
              </a:spcAft>
            </a:pPr>
            <a:r>
              <a:rPr lang="en-US" altLang="en-US" sz="2000">
                <a:solidFill>
                  <a:srgbClr val="FFFFFF"/>
                </a:solidFill>
              </a:rPr>
              <a:t>Where do you see yourself in 2/5/10 years post-internship?</a:t>
            </a:r>
          </a:p>
          <a:p>
            <a:pPr eaLnBrk="0" fontAlgn="base" hangingPunct="0">
              <a:spcBef>
                <a:spcPct val="0"/>
              </a:spcBef>
              <a:spcAft>
                <a:spcPct val="0"/>
              </a:spcAft>
              <a:buNone/>
            </a:pPr>
            <a:endParaRPr lang="en-US" altLang="en-US" sz="2400">
              <a:solidFill>
                <a:srgbClr val="FFFFFF"/>
              </a:solidFill>
            </a:endParaRPr>
          </a:p>
          <a:p>
            <a:pPr eaLnBrk="0" fontAlgn="base" hangingPunct="0">
              <a:spcBef>
                <a:spcPct val="0"/>
              </a:spcBef>
              <a:spcAft>
                <a:spcPct val="0"/>
              </a:spcAft>
              <a:buNone/>
            </a:pPr>
            <a:r>
              <a:rPr lang="en-US" altLang="en-US" sz="2400" u="sng">
                <a:solidFill>
                  <a:srgbClr val="FFFFFF"/>
                </a:solidFill>
              </a:rPr>
              <a:t>Clinical</a:t>
            </a:r>
          </a:p>
          <a:p>
            <a:pPr eaLnBrk="0" fontAlgn="base" hangingPunct="0">
              <a:spcBef>
                <a:spcPct val="0"/>
              </a:spcBef>
              <a:spcAft>
                <a:spcPct val="0"/>
              </a:spcAft>
            </a:pPr>
            <a:r>
              <a:rPr lang="en-US" altLang="en-US" sz="2000">
                <a:solidFill>
                  <a:srgbClr val="FFFFFF"/>
                </a:solidFill>
              </a:rPr>
              <a:t>Describe a recent clinical case that went well.</a:t>
            </a:r>
          </a:p>
          <a:p>
            <a:pPr eaLnBrk="0" fontAlgn="base" hangingPunct="0">
              <a:spcBef>
                <a:spcPct val="0"/>
              </a:spcBef>
              <a:spcAft>
                <a:spcPct val="0"/>
              </a:spcAft>
            </a:pPr>
            <a:r>
              <a:rPr lang="en-US" altLang="en-US" sz="2000">
                <a:solidFill>
                  <a:srgbClr val="FFFFFF"/>
                </a:solidFill>
              </a:rPr>
              <a:t>Describe a clinical case that presented a challenge for you.</a:t>
            </a:r>
          </a:p>
          <a:p>
            <a:pPr eaLnBrk="0" fontAlgn="base" hangingPunct="0">
              <a:spcBef>
                <a:spcPct val="0"/>
              </a:spcBef>
              <a:spcAft>
                <a:spcPct val="0"/>
              </a:spcAft>
            </a:pPr>
            <a:r>
              <a:rPr lang="en-US" altLang="en-US" sz="2000">
                <a:solidFill>
                  <a:srgbClr val="FFFFFF"/>
                </a:solidFill>
              </a:rPr>
              <a:t>What have you done in your training to further your knowledge </a:t>
            </a:r>
          </a:p>
          <a:p>
            <a:pPr eaLnBrk="0" fontAlgn="base" hangingPunct="0">
              <a:spcBef>
                <a:spcPct val="0"/>
              </a:spcBef>
              <a:spcAft>
                <a:spcPct val="0"/>
              </a:spcAft>
              <a:buNone/>
            </a:pPr>
            <a:r>
              <a:rPr lang="en-US" altLang="en-US" sz="2000">
                <a:solidFill>
                  <a:srgbClr val="FFFFFF"/>
                </a:solidFill>
              </a:rPr>
              <a:t>	about diversity, equity and inclusion?</a:t>
            </a:r>
          </a:p>
          <a:p>
            <a:pPr eaLnBrk="0" fontAlgn="base" hangingPunct="0">
              <a:spcBef>
                <a:spcPct val="0"/>
              </a:spcBef>
              <a:spcAft>
                <a:spcPct val="0"/>
              </a:spcAft>
              <a:buNone/>
            </a:pPr>
            <a:endParaRPr lang="en-US" altLang="en-US" sz="2400">
              <a:solidFill>
                <a:srgbClr val="FFFFFF"/>
              </a:solidFill>
            </a:endParaRPr>
          </a:p>
          <a:p>
            <a:pPr eaLnBrk="0" fontAlgn="base" hangingPunct="0">
              <a:spcBef>
                <a:spcPct val="0"/>
              </a:spcBef>
              <a:spcAft>
                <a:spcPct val="0"/>
              </a:spcAft>
              <a:buNone/>
            </a:pPr>
            <a:r>
              <a:rPr lang="en-US" altLang="en-US" sz="2400" u="sng">
                <a:solidFill>
                  <a:srgbClr val="FFFFFF"/>
                </a:solidFill>
              </a:rPr>
              <a:t>Research</a:t>
            </a:r>
          </a:p>
          <a:p>
            <a:pPr eaLnBrk="0" fontAlgn="base" hangingPunct="0">
              <a:spcBef>
                <a:spcPct val="0"/>
              </a:spcBef>
              <a:spcAft>
                <a:spcPct val="0"/>
              </a:spcAft>
            </a:pPr>
            <a:r>
              <a:rPr lang="en-US" altLang="en-US" sz="2000">
                <a:solidFill>
                  <a:srgbClr val="FFFFFF"/>
                </a:solidFill>
              </a:rPr>
              <a:t>Tell me about your dissertation.</a:t>
            </a:r>
          </a:p>
          <a:p>
            <a:pPr eaLnBrk="0" fontAlgn="base" hangingPunct="0">
              <a:spcBef>
                <a:spcPct val="0"/>
              </a:spcBef>
              <a:spcAft>
                <a:spcPct val="0"/>
              </a:spcAft>
            </a:pPr>
            <a:r>
              <a:rPr lang="en-US" altLang="en-US" sz="2000">
                <a:solidFill>
                  <a:srgbClr val="FFFFFF"/>
                </a:solidFill>
              </a:rPr>
              <a:t>Where does research fit into your career aspirations?</a:t>
            </a:r>
          </a:p>
          <a:p>
            <a:pPr eaLnBrk="0" fontAlgn="base" hangingPunct="0">
              <a:spcBef>
                <a:spcPct val="0"/>
              </a:spcBef>
              <a:spcAft>
                <a:spcPct val="0"/>
              </a:spcAft>
            </a:pPr>
            <a:r>
              <a:rPr lang="en-US" altLang="en-US" sz="2000">
                <a:solidFill>
                  <a:srgbClr val="FFFFFF"/>
                </a:solidFill>
              </a:rPr>
              <a:t>Who would you be interested in working on research here?</a:t>
            </a:r>
          </a:p>
          <a:p>
            <a:pPr eaLnBrk="0" fontAlgn="base" hangingPunct="0">
              <a:spcBef>
                <a:spcPct val="0"/>
              </a:spcBef>
              <a:spcAft>
                <a:spcPct val="0"/>
              </a:spcAft>
            </a:pPr>
            <a:endParaRPr lang="en-US" altLang="en-US" sz="2000">
              <a:solidFill>
                <a:srgbClr val="FFFFFF"/>
              </a:solidFill>
            </a:endParaRPr>
          </a:p>
          <a:p>
            <a:pPr eaLnBrk="0" fontAlgn="base" hangingPunct="0">
              <a:spcBef>
                <a:spcPct val="0"/>
              </a:spcBef>
              <a:spcAft>
                <a:spcPct val="0"/>
              </a:spcAft>
              <a:buNone/>
            </a:pPr>
            <a:endParaRPr lang="en-US" altLang="en-US" sz="2000">
              <a:solidFill>
                <a:srgbClr val="FFFFFF"/>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1">
            <a:extLst>
              <a:ext uri="{FF2B5EF4-FFF2-40B4-BE49-F238E27FC236}">
                <a16:creationId xmlns:a16="http://schemas.microsoft.com/office/drawing/2014/main" id="{BCA172F7-5C5E-814E-934F-53EF0C4DED0D}"/>
              </a:ext>
            </a:extLst>
          </p:cNvPr>
          <p:cNvSpPr txBox="1">
            <a:spLocks noChangeArrowheads="1"/>
          </p:cNvSpPr>
          <p:nvPr/>
        </p:nvSpPr>
        <p:spPr bwMode="auto">
          <a:xfrm>
            <a:off x="1524000" y="457201"/>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algn="ctr" eaLnBrk="0" fontAlgn="base" hangingPunct="0">
              <a:spcBef>
                <a:spcPct val="0"/>
              </a:spcBef>
              <a:spcAft>
                <a:spcPct val="0"/>
              </a:spcAft>
              <a:buNone/>
            </a:pPr>
            <a:r>
              <a:rPr lang="en-US" altLang="en-US" sz="2400">
                <a:solidFill>
                  <a:srgbClr val="FFFF00"/>
                </a:solidFill>
              </a:rPr>
              <a:t>Questions for Current Interns at the Site</a:t>
            </a:r>
          </a:p>
        </p:txBody>
      </p:sp>
      <p:sp>
        <p:nvSpPr>
          <p:cNvPr id="12291" name="TextBox 3">
            <a:extLst>
              <a:ext uri="{FF2B5EF4-FFF2-40B4-BE49-F238E27FC236}">
                <a16:creationId xmlns:a16="http://schemas.microsoft.com/office/drawing/2014/main" id="{9B4A434B-6162-8F4C-8993-EF5FD5D813AC}"/>
              </a:ext>
            </a:extLst>
          </p:cNvPr>
          <p:cNvSpPr txBox="1">
            <a:spLocks noChangeArrowheads="1"/>
          </p:cNvSpPr>
          <p:nvPr/>
        </p:nvSpPr>
        <p:spPr bwMode="auto">
          <a:xfrm>
            <a:off x="1828800" y="1181101"/>
            <a:ext cx="8610600" cy="489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eaLnBrk="0" fontAlgn="base" hangingPunct="0">
              <a:lnSpc>
                <a:spcPct val="150000"/>
              </a:lnSpc>
              <a:spcBef>
                <a:spcPct val="0"/>
              </a:spcBef>
              <a:spcAft>
                <a:spcPct val="0"/>
              </a:spcAft>
            </a:pPr>
            <a:r>
              <a:rPr lang="en-US" altLang="en-US" sz="2400">
                <a:solidFill>
                  <a:srgbClr val="FFFFFF"/>
                </a:solidFill>
              </a:rPr>
              <a:t>What is a typical work day like?</a:t>
            </a:r>
          </a:p>
          <a:p>
            <a:pPr eaLnBrk="0" fontAlgn="base" hangingPunct="0">
              <a:lnSpc>
                <a:spcPct val="150000"/>
              </a:lnSpc>
              <a:spcBef>
                <a:spcPct val="0"/>
              </a:spcBef>
              <a:spcAft>
                <a:spcPct val="0"/>
              </a:spcAft>
            </a:pPr>
            <a:r>
              <a:rPr lang="en-US" altLang="en-US" sz="2400">
                <a:solidFill>
                  <a:srgbClr val="FFFFFF"/>
                </a:solidFill>
              </a:rPr>
              <a:t>What are the expectations for billable/supervision hours?</a:t>
            </a:r>
          </a:p>
          <a:p>
            <a:pPr eaLnBrk="0" fontAlgn="base" hangingPunct="0">
              <a:lnSpc>
                <a:spcPct val="150000"/>
              </a:lnSpc>
              <a:spcBef>
                <a:spcPct val="0"/>
              </a:spcBef>
              <a:spcAft>
                <a:spcPct val="0"/>
              </a:spcAft>
            </a:pPr>
            <a:r>
              <a:rPr lang="en-US" altLang="en-US" sz="2400">
                <a:solidFill>
                  <a:srgbClr val="FFFFFF"/>
                </a:solidFill>
              </a:rPr>
              <a:t>How does your experience match with what you expected?</a:t>
            </a:r>
          </a:p>
          <a:p>
            <a:pPr eaLnBrk="0" fontAlgn="base" hangingPunct="0">
              <a:lnSpc>
                <a:spcPct val="150000"/>
              </a:lnSpc>
              <a:spcBef>
                <a:spcPct val="0"/>
              </a:spcBef>
              <a:spcAft>
                <a:spcPct val="0"/>
              </a:spcAft>
            </a:pPr>
            <a:r>
              <a:rPr lang="en-US" altLang="en-US" sz="2400">
                <a:solidFill>
                  <a:srgbClr val="FFFFFF"/>
                </a:solidFill>
              </a:rPr>
              <a:t>What is your experience with faculty/supervisors/trainees?</a:t>
            </a:r>
          </a:p>
          <a:p>
            <a:pPr eaLnBrk="0" fontAlgn="base" hangingPunct="0">
              <a:lnSpc>
                <a:spcPct val="150000"/>
              </a:lnSpc>
              <a:spcBef>
                <a:spcPct val="0"/>
              </a:spcBef>
              <a:spcAft>
                <a:spcPct val="0"/>
              </a:spcAft>
            </a:pPr>
            <a:r>
              <a:rPr lang="en-US" altLang="en-US" sz="2400">
                <a:solidFill>
                  <a:srgbClr val="FFFFFF"/>
                </a:solidFill>
              </a:rPr>
              <a:t>What are the program's strengths and weaknesses?</a:t>
            </a:r>
          </a:p>
          <a:p>
            <a:pPr eaLnBrk="0" fontAlgn="base" hangingPunct="0">
              <a:lnSpc>
                <a:spcPct val="150000"/>
              </a:lnSpc>
              <a:spcBef>
                <a:spcPct val="0"/>
              </a:spcBef>
              <a:spcAft>
                <a:spcPct val="0"/>
              </a:spcAft>
            </a:pPr>
            <a:r>
              <a:rPr lang="en-US" altLang="en-US" sz="2400">
                <a:solidFill>
                  <a:srgbClr val="FFFFFF"/>
                </a:solidFill>
              </a:rPr>
              <a:t>To what extent do you feel supported?</a:t>
            </a:r>
          </a:p>
          <a:p>
            <a:pPr eaLnBrk="0" fontAlgn="base" hangingPunct="0">
              <a:lnSpc>
                <a:spcPct val="150000"/>
              </a:lnSpc>
              <a:spcBef>
                <a:spcPct val="0"/>
              </a:spcBef>
              <a:spcAft>
                <a:spcPct val="0"/>
              </a:spcAft>
            </a:pPr>
            <a:r>
              <a:rPr lang="en-US" altLang="en-US" sz="2400">
                <a:solidFill>
                  <a:srgbClr val="FFFFFF"/>
                </a:solidFill>
              </a:rPr>
              <a:t>How does the program approach cultural humility training?</a:t>
            </a:r>
          </a:p>
          <a:p>
            <a:pPr eaLnBrk="0" fontAlgn="base" hangingPunct="0">
              <a:lnSpc>
                <a:spcPct val="150000"/>
              </a:lnSpc>
              <a:spcBef>
                <a:spcPct val="0"/>
              </a:spcBef>
              <a:spcAft>
                <a:spcPct val="0"/>
              </a:spcAft>
            </a:pPr>
            <a:r>
              <a:rPr lang="en-US" altLang="en-US" sz="2400">
                <a:solidFill>
                  <a:srgbClr val="FFFFFF"/>
                </a:solidFill>
              </a:rPr>
              <a:t>What is it like living in [CITY]?</a:t>
            </a:r>
          </a:p>
          <a:p>
            <a:pPr eaLnBrk="0" fontAlgn="base" hangingPunct="0">
              <a:spcBef>
                <a:spcPct val="0"/>
              </a:spcBef>
              <a:spcAft>
                <a:spcPct val="0"/>
              </a:spcAft>
              <a:buNone/>
            </a:pPr>
            <a:endParaRPr lang="en-US" altLang="en-US" sz="2400">
              <a:solidFill>
                <a:srgbClr val="FFFFFF"/>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A picture containing drawing, food, room&#10;&#10;Description automatically generated">
            <a:extLst>
              <a:ext uri="{FF2B5EF4-FFF2-40B4-BE49-F238E27FC236}">
                <a16:creationId xmlns:a16="http://schemas.microsoft.com/office/drawing/2014/main" id="{08CEFD54-10CD-6043-B648-7ED70728E1E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49664" y="1798639"/>
            <a:ext cx="4892675" cy="326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TextBox 4">
            <a:extLst>
              <a:ext uri="{FF2B5EF4-FFF2-40B4-BE49-F238E27FC236}">
                <a16:creationId xmlns:a16="http://schemas.microsoft.com/office/drawing/2014/main" id="{53426290-3A99-8343-8219-6AD676BC938C}"/>
              </a:ext>
            </a:extLst>
          </p:cNvPr>
          <p:cNvSpPr txBox="1">
            <a:spLocks noChangeArrowheads="1"/>
          </p:cNvSpPr>
          <p:nvPr/>
        </p:nvSpPr>
        <p:spPr bwMode="auto">
          <a:xfrm>
            <a:off x="1524000" y="533400"/>
            <a:ext cx="914400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defRPr sz="2800">
                <a:solidFill>
                  <a:srgbClr val="FFFF00"/>
                </a:solidFill>
                <a:latin typeface="Arial" panose="020B0604020202020204" pitchFamily="34" charset="0"/>
              </a:defRPr>
            </a:lvl2pPr>
            <a:lvl3pPr marL="1143000" indent="-228600">
              <a:spcBef>
                <a:spcPct val="20000"/>
              </a:spcBef>
              <a:defRPr sz="2400">
                <a:solidFill>
                  <a:srgbClr val="FFFF00"/>
                </a:solidFill>
                <a:latin typeface="Arial" panose="020B0604020202020204" pitchFamily="34" charset="0"/>
              </a:defRPr>
            </a:lvl3pPr>
            <a:lvl4pPr marL="1600200" indent="-228600">
              <a:spcBef>
                <a:spcPct val="20000"/>
              </a:spcBef>
              <a:defRPr sz="2000">
                <a:solidFill>
                  <a:srgbClr val="FFFF00"/>
                </a:solidFill>
                <a:latin typeface="Arial" panose="020B0604020202020204" pitchFamily="34" charset="0"/>
              </a:defRPr>
            </a:lvl4pPr>
            <a:lvl5pPr marL="2057400" indent="-228600">
              <a:spcBef>
                <a:spcPct val="20000"/>
              </a:spcBef>
              <a:defRPr sz="2000">
                <a:solidFill>
                  <a:srgbClr val="FFFF00"/>
                </a:solidFill>
                <a:latin typeface="Arial" panose="020B0604020202020204" pitchFamily="34" charset="0"/>
              </a:defRPr>
            </a:lvl5pPr>
            <a:lvl6pPr marL="2514600" indent="-228600" eaLnBrk="0" fontAlgn="base" hangingPunct="0">
              <a:spcBef>
                <a:spcPct val="20000"/>
              </a:spcBef>
              <a:spcAft>
                <a:spcPct val="0"/>
              </a:spcAft>
              <a:defRPr sz="2000">
                <a:solidFill>
                  <a:srgbClr val="FFFF00"/>
                </a:solidFill>
                <a:latin typeface="Arial" panose="020B0604020202020204" pitchFamily="34" charset="0"/>
              </a:defRPr>
            </a:lvl6pPr>
            <a:lvl7pPr marL="2971800" indent="-228600" eaLnBrk="0" fontAlgn="base" hangingPunct="0">
              <a:spcBef>
                <a:spcPct val="20000"/>
              </a:spcBef>
              <a:spcAft>
                <a:spcPct val="0"/>
              </a:spcAft>
              <a:defRPr sz="2000">
                <a:solidFill>
                  <a:srgbClr val="FFFF00"/>
                </a:solidFill>
                <a:latin typeface="Arial" panose="020B0604020202020204" pitchFamily="34" charset="0"/>
              </a:defRPr>
            </a:lvl7pPr>
            <a:lvl8pPr marL="3429000" indent="-228600" eaLnBrk="0" fontAlgn="base" hangingPunct="0">
              <a:spcBef>
                <a:spcPct val="20000"/>
              </a:spcBef>
              <a:spcAft>
                <a:spcPct val="0"/>
              </a:spcAft>
              <a:defRPr sz="2000">
                <a:solidFill>
                  <a:srgbClr val="FFFF00"/>
                </a:solidFill>
                <a:latin typeface="Arial" panose="020B0604020202020204" pitchFamily="34" charset="0"/>
              </a:defRPr>
            </a:lvl8pPr>
            <a:lvl9pPr marL="3886200" indent="-228600" eaLnBrk="0" fontAlgn="base" hangingPunct="0">
              <a:spcBef>
                <a:spcPct val="20000"/>
              </a:spcBef>
              <a:spcAft>
                <a:spcPct val="0"/>
              </a:spcAft>
              <a:defRPr sz="2000">
                <a:solidFill>
                  <a:srgbClr val="FFFF00"/>
                </a:solidFill>
                <a:latin typeface="Arial" panose="020B0604020202020204" pitchFamily="34" charset="0"/>
              </a:defRPr>
            </a:lvl9pPr>
          </a:lstStyle>
          <a:p>
            <a:pPr algn="ctr" eaLnBrk="0" fontAlgn="base" hangingPunct="0">
              <a:spcBef>
                <a:spcPct val="0"/>
              </a:spcBef>
              <a:spcAft>
                <a:spcPct val="0"/>
              </a:spcAft>
              <a:buNone/>
            </a:pPr>
            <a:r>
              <a:rPr lang="en-US" altLang="en-US" sz="2400">
                <a:solidFill>
                  <a:srgbClr val="FFFFFF"/>
                </a:solidFill>
              </a:rPr>
              <a:t>Thank you!</a:t>
            </a: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endParaRPr lang="en-US" altLang="en-US" sz="2400">
              <a:solidFill>
                <a:srgbClr val="FFFFFF"/>
              </a:solidFill>
            </a:endParaRPr>
          </a:p>
          <a:p>
            <a:pPr algn="ctr" eaLnBrk="0" fontAlgn="base" hangingPunct="0">
              <a:spcBef>
                <a:spcPct val="0"/>
              </a:spcBef>
              <a:spcAft>
                <a:spcPct val="0"/>
              </a:spcAft>
              <a:buNone/>
            </a:pPr>
            <a:r>
              <a:rPr lang="en-US" altLang="en-US" sz="2400">
                <a:solidFill>
                  <a:srgbClr val="FFFFFF"/>
                </a:solidFill>
              </a:rPr>
              <a:t>I welcome your questions…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8188" y="503569"/>
            <a:ext cx="10515600" cy="4389120"/>
          </a:xfrm>
        </p:spPr>
        <p:txBody>
          <a:bodyPr>
            <a:normAutofit/>
          </a:bodyPr>
          <a:lstStyle/>
          <a:p>
            <a:pPr marL="0" lvl="0" indent="0">
              <a:spcBef>
                <a:spcPts val="0"/>
              </a:spcBef>
              <a:buNone/>
            </a:pPr>
            <a:endParaRPr lang="en-US" sz="2600" b="1" dirty="0"/>
          </a:p>
          <a:p>
            <a:endParaRPr lang="en-US" dirty="0"/>
          </a:p>
        </p:txBody>
      </p:sp>
      <p:sp>
        <p:nvSpPr>
          <p:cNvPr id="4" name="Title 6">
            <a:extLst>
              <a:ext uri="{FF2B5EF4-FFF2-40B4-BE49-F238E27FC236}">
                <a16:creationId xmlns:a16="http://schemas.microsoft.com/office/drawing/2014/main" id="{A73BB772-1F36-D74A-B52A-CC0D11389CD9}"/>
              </a:ext>
            </a:extLst>
          </p:cNvPr>
          <p:cNvSpPr txBox="1">
            <a:spLocks/>
          </p:cNvSpPr>
          <p:nvPr/>
        </p:nvSpPr>
        <p:spPr>
          <a:xfrm>
            <a:off x="648188" y="503569"/>
            <a:ext cx="9597659" cy="141662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Cambria" panose="02040503050406030204" pitchFamily="18" charset="0"/>
                <a:ea typeface="+mj-ea"/>
                <a:cs typeface="+mj-cs"/>
              </a:defRPr>
            </a:lvl1pPr>
          </a:lstStyle>
          <a:p>
            <a:r>
              <a:rPr lang="en-US" dirty="0">
                <a:solidFill>
                  <a:schemeClr val="accent2"/>
                </a:solidFill>
              </a:rPr>
              <a:t>Applying for Internships: The Student Perspective</a:t>
            </a:r>
          </a:p>
        </p:txBody>
      </p:sp>
      <p:sp>
        <p:nvSpPr>
          <p:cNvPr id="9" name="Content Placeholder 4">
            <a:extLst>
              <a:ext uri="{FF2B5EF4-FFF2-40B4-BE49-F238E27FC236}">
                <a16:creationId xmlns:a16="http://schemas.microsoft.com/office/drawing/2014/main" id="{363DD546-B524-D043-9B31-38CD72DC95A1}"/>
              </a:ext>
            </a:extLst>
          </p:cNvPr>
          <p:cNvSpPr txBox="1">
            <a:spLocks/>
          </p:cNvSpPr>
          <p:nvPr/>
        </p:nvSpPr>
        <p:spPr>
          <a:xfrm>
            <a:off x="364817" y="2855659"/>
            <a:ext cx="5599020" cy="34582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Cambria" panose="020405030504060302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Cambria" panose="020405030504060302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Cambria" panose="020405030504060302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Font typeface="Arial" panose="020B0604020202020204" pitchFamily="34" charset="0"/>
              <a:buNone/>
            </a:pPr>
            <a:r>
              <a:rPr lang="en-US" b="1" dirty="0">
                <a:solidFill>
                  <a:schemeClr val="accent6">
                    <a:lumMod val="75000"/>
                  </a:schemeClr>
                </a:solidFill>
              </a:rPr>
              <a:t>Kaley Curtis</a:t>
            </a:r>
          </a:p>
          <a:p>
            <a:pPr marL="0" indent="0">
              <a:spcBef>
                <a:spcPts val="0"/>
              </a:spcBef>
              <a:buNone/>
            </a:pPr>
            <a:r>
              <a:rPr lang="en-US" dirty="0">
                <a:solidFill>
                  <a:schemeClr val="accent6">
                    <a:lumMod val="75000"/>
                  </a:schemeClr>
                </a:solidFill>
              </a:rPr>
              <a:t>Graduate Institution: </a:t>
            </a:r>
            <a:r>
              <a:rPr lang="en-US" i="1" dirty="0">
                <a:solidFill>
                  <a:schemeClr val="accent6">
                    <a:lumMod val="75000"/>
                  </a:schemeClr>
                </a:solidFill>
              </a:rPr>
              <a:t>University of California, Berkeley</a:t>
            </a:r>
          </a:p>
          <a:p>
            <a:pPr marL="0" indent="0">
              <a:spcBef>
                <a:spcPts val="0"/>
              </a:spcBef>
              <a:buNone/>
            </a:pPr>
            <a:r>
              <a:rPr lang="en-US" dirty="0">
                <a:solidFill>
                  <a:schemeClr val="accent6">
                    <a:lumMod val="75000"/>
                  </a:schemeClr>
                </a:solidFill>
              </a:rPr>
              <a:t>Predoctoral Internship: </a:t>
            </a:r>
            <a:r>
              <a:rPr lang="en-US" i="1" dirty="0">
                <a:solidFill>
                  <a:schemeClr val="accent6">
                    <a:lumMod val="75000"/>
                  </a:schemeClr>
                </a:solidFill>
              </a:rPr>
              <a:t>Children’s Hospital Colorado</a:t>
            </a:r>
          </a:p>
          <a:p>
            <a:pPr marL="0" indent="0">
              <a:spcBef>
                <a:spcPts val="0"/>
              </a:spcBef>
              <a:buFont typeface="Arial" panose="020B0604020202020204" pitchFamily="34" charset="0"/>
              <a:buNone/>
            </a:pPr>
            <a:endParaRPr lang="en-US" b="1" dirty="0">
              <a:solidFill>
                <a:schemeClr val="accent6">
                  <a:lumMod val="75000"/>
                </a:schemeClr>
              </a:solidFill>
            </a:endParaRPr>
          </a:p>
        </p:txBody>
      </p:sp>
      <p:sp>
        <p:nvSpPr>
          <p:cNvPr id="5" name="Content Placeholder 4">
            <a:extLst>
              <a:ext uri="{FF2B5EF4-FFF2-40B4-BE49-F238E27FC236}">
                <a16:creationId xmlns:a16="http://schemas.microsoft.com/office/drawing/2014/main" id="{A35AF011-6774-D642-BAE8-32181E3DE353}"/>
              </a:ext>
            </a:extLst>
          </p:cNvPr>
          <p:cNvSpPr txBox="1">
            <a:spLocks/>
          </p:cNvSpPr>
          <p:nvPr/>
        </p:nvSpPr>
        <p:spPr>
          <a:xfrm>
            <a:off x="6228164" y="2855659"/>
            <a:ext cx="5963836" cy="34582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Cambria" panose="020405030504060302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Cambria" panose="020405030504060302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Cambria" panose="020405030504060302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r>
              <a:rPr lang="en-US" b="1" dirty="0">
                <a:solidFill>
                  <a:schemeClr val="accent6">
                    <a:lumMod val="75000"/>
                  </a:schemeClr>
                </a:solidFill>
              </a:rPr>
              <a:t>Sharon Shih, MA </a:t>
            </a:r>
          </a:p>
          <a:p>
            <a:pPr marL="0" indent="0">
              <a:spcBef>
                <a:spcPts val="0"/>
              </a:spcBef>
              <a:buNone/>
            </a:pPr>
            <a:r>
              <a:rPr lang="en-US" dirty="0">
                <a:solidFill>
                  <a:schemeClr val="accent6">
                    <a:lumMod val="75000"/>
                  </a:schemeClr>
                </a:solidFill>
              </a:rPr>
              <a:t>Graduate Institution: </a:t>
            </a:r>
            <a:r>
              <a:rPr lang="en-US" i="1" dirty="0">
                <a:solidFill>
                  <a:schemeClr val="accent6">
                    <a:lumMod val="75000"/>
                  </a:schemeClr>
                </a:solidFill>
              </a:rPr>
              <a:t>Georgia State University</a:t>
            </a:r>
          </a:p>
          <a:p>
            <a:pPr marL="0" indent="0">
              <a:spcBef>
                <a:spcPts val="0"/>
              </a:spcBef>
              <a:buNone/>
            </a:pPr>
            <a:r>
              <a:rPr lang="en-US" dirty="0">
                <a:solidFill>
                  <a:schemeClr val="accent6">
                    <a:lumMod val="75000"/>
                  </a:schemeClr>
                </a:solidFill>
              </a:rPr>
              <a:t>Predoctoral Internship: </a:t>
            </a:r>
            <a:r>
              <a:rPr lang="en-US" i="1" dirty="0">
                <a:solidFill>
                  <a:schemeClr val="accent6">
                    <a:lumMod val="75000"/>
                  </a:schemeClr>
                </a:solidFill>
              </a:rPr>
              <a:t>Children’s National Hospital </a:t>
            </a:r>
          </a:p>
          <a:p>
            <a:pPr marL="0" indent="0">
              <a:spcBef>
                <a:spcPts val="0"/>
              </a:spcBef>
              <a:buNone/>
            </a:pPr>
            <a:r>
              <a:rPr lang="en-US" dirty="0">
                <a:solidFill>
                  <a:schemeClr val="accent6">
                    <a:lumMod val="75000"/>
                  </a:schemeClr>
                </a:solidFill>
              </a:rPr>
              <a:t>Postdoctoral Fellowship: </a:t>
            </a:r>
            <a:r>
              <a:rPr lang="en-US" i="1" dirty="0">
                <a:solidFill>
                  <a:schemeClr val="accent6">
                    <a:lumMod val="75000"/>
                  </a:schemeClr>
                </a:solidFill>
              </a:rPr>
              <a:t>Whole Bear Care: Integrated Behavioral Health Services, Children’s National Hospital</a:t>
            </a:r>
          </a:p>
        </p:txBody>
      </p:sp>
    </p:spTree>
    <p:extLst>
      <p:ext uri="{BB962C8B-B14F-4D97-AF65-F5344CB8AC3E}">
        <p14:creationId xmlns:p14="http://schemas.microsoft.com/office/powerpoint/2010/main" val="9626606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7DA0A-D210-8D4B-BDC1-E9840B292D3E}"/>
              </a:ext>
            </a:extLst>
          </p:cNvPr>
          <p:cNvSpPr>
            <a:spLocks noGrp="1"/>
          </p:cNvSpPr>
          <p:nvPr>
            <p:ph type="title"/>
          </p:nvPr>
        </p:nvSpPr>
        <p:spPr/>
        <p:txBody>
          <a:bodyPr/>
          <a:lstStyle/>
          <a:p>
            <a:r>
              <a:rPr lang="en-US" dirty="0"/>
              <a:t>Our Backgrounds</a:t>
            </a:r>
          </a:p>
        </p:txBody>
      </p:sp>
      <p:sp>
        <p:nvSpPr>
          <p:cNvPr id="3" name="Content Placeholder 2">
            <a:extLst>
              <a:ext uri="{FF2B5EF4-FFF2-40B4-BE49-F238E27FC236}">
                <a16:creationId xmlns:a16="http://schemas.microsoft.com/office/drawing/2014/main" id="{BF6DC501-08D0-C846-AD58-0120E44B7E05}"/>
              </a:ext>
            </a:extLst>
          </p:cNvPr>
          <p:cNvSpPr>
            <a:spLocks noGrp="1"/>
          </p:cNvSpPr>
          <p:nvPr>
            <p:ph idx="1"/>
          </p:nvPr>
        </p:nvSpPr>
        <p:spPr>
          <a:xfrm>
            <a:off x="1015723" y="1279525"/>
            <a:ext cx="9597658" cy="4389120"/>
          </a:xfrm>
        </p:spPr>
        <p:txBody>
          <a:bodyPr>
            <a:normAutofit fontScale="92500" lnSpcReduction="20000"/>
          </a:bodyPr>
          <a:lstStyle/>
          <a:p>
            <a:pPr marL="0" indent="0">
              <a:buNone/>
            </a:pPr>
            <a:r>
              <a:rPr lang="en-US" b="1" dirty="0"/>
              <a:t>Kaley</a:t>
            </a:r>
          </a:p>
          <a:p>
            <a:pPr marL="0" indent="0">
              <a:buNone/>
            </a:pPr>
            <a:r>
              <a:rPr lang="en-US" u="sng" dirty="0"/>
              <a:t>Applied to internship: </a:t>
            </a:r>
            <a:r>
              <a:rPr lang="en-US" dirty="0"/>
              <a:t>Fall 2020 (during </a:t>
            </a:r>
            <a:r>
              <a:rPr lang="en-US" dirty="0" err="1"/>
              <a:t>Covid</a:t>
            </a:r>
            <a:r>
              <a:rPr lang="en-US" dirty="0"/>
              <a:t>) </a:t>
            </a:r>
          </a:p>
          <a:p>
            <a:pPr marL="0" indent="0">
              <a:buNone/>
            </a:pPr>
            <a:r>
              <a:rPr lang="en-US" u="sng" dirty="0"/>
              <a:t>Practicums</a:t>
            </a:r>
            <a:r>
              <a:rPr lang="en-US" dirty="0"/>
              <a:t>: Peds psych &amp; </a:t>
            </a:r>
            <a:r>
              <a:rPr lang="en-US" dirty="0" err="1"/>
              <a:t>neuropsych</a:t>
            </a:r>
            <a:r>
              <a:rPr lang="en-US" dirty="0"/>
              <a:t> in a children’s hospital</a:t>
            </a:r>
          </a:p>
          <a:p>
            <a:pPr marL="0" indent="0">
              <a:buNone/>
            </a:pPr>
            <a:r>
              <a:rPr lang="en-US" u="sng" dirty="0"/>
              <a:t>Types of programs applied to:</a:t>
            </a:r>
            <a:r>
              <a:rPr lang="en-US" dirty="0"/>
              <a:t> Academic medical settings (pediatric psychology, health psychology)</a:t>
            </a:r>
          </a:p>
          <a:p>
            <a:pPr marL="0" indent="0">
              <a:buNone/>
            </a:pPr>
            <a:r>
              <a:rPr lang="en-US" u="sng" dirty="0"/>
              <a:t>Wants:</a:t>
            </a:r>
            <a:r>
              <a:rPr lang="en-US" dirty="0"/>
              <a:t> Pain focus, diverse patients, opportunities to develop Spanish</a:t>
            </a:r>
            <a:endParaRPr lang="en-US" u="sng" dirty="0"/>
          </a:p>
          <a:p>
            <a:pPr marL="0" indent="0">
              <a:buNone/>
            </a:pPr>
            <a:endParaRPr lang="en-US" u="sng" dirty="0"/>
          </a:p>
          <a:p>
            <a:pPr marL="0" indent="0">
              <a:buNone/>
            </a:pPr>
            <a:r>
              <a:rPr lang="en-US" b="1" dirty="0"/>
              <a:t>Sharon</a:t>
            </a:r>
          </a:p>
          <a:p>
            <a:pPr marL="0" indent="0">
              <a:lnSpc>
                <a:spcPct val="100000"/>
              </a:lnSpc>
              <a:spcBef>
                <a:spcPts val="0"/>
              </a:spcBef>
              <a:buNone/>
            </a:pPr>
            <a:r>
              <a:rPr lang="en-US" u="sng" dirty="0"/>
              <a:t>Applied to internship</a:t>
            </a:r>
            <a:r>
              <a:rPr lang="en-US" dirty="0"/>
              <a:t>: Fall 2019 (pre-</a:t>
            </a:r>
            <a:r>
              <a:rPr lang="en-US" dirty="0" err="1"/>
              <a:t>Covid</a:t>
            </a:r>
            <a:r>
              <a:rPr lang="en-US" dirty="0"/>
              <a:t>) </a:t>
            </a:r>
          </a:p>
          <a:p>
            <a:pPr marL="0" indent="0">
              <a:lnSpc>
                <a:spcPct val="100000"/>
              </a:lnSpc>
              <a:spcBef>
                <a:spcPts val="0"/>
              </a:spcBef>
              <a:buNone/>
            </a:pPr>
            <a:r>
              <a:rPr lang="en-US" u="sng" dirty="0"/>
              <a:t>Practicums</a:t>
            </a:r>
            <a:r>
              <a:rPr lang="en-US" dirty="0"/>
              <a:t>: Peds psych &amp; </a:t>
            </a:r>
            <a:r>
              <a:rPr lang="en-US" dirty="0" err="1"/>
              <a:t>neuropsych</a:t>
            </a:r>
            <a:r>
              <a:rPr lang="en-US" dirty="0"/>
              <a:t> in a children’s hospital </a:t>
            </a:r>
          </a:p>
          <a:p>
            <a:pPr marL="0" indent="0">
              <a:lnSpc>
                <a:spcPct val="100000"/>
              </a:lnSpc>
              <a:spcBef>
                <a:spcPts val="0"/>
              </a:spcBef>
              <a:buNone/>
            </a:pPr>
            <a:r>
              <a:rPr lang="en-US" u="sng" dirty="0"/>
              <a:t>Types of programs applied to</a:t>
            </a:r>
            <a:r>
              <a:rPr lang="en-US" dirty="0"/>
              <a:t>: Academic medical settings (pediatric psychology, integrated primary care rotation available, research possible but not necessary)</a:t>
            </a:r>
          </a:p>
          <a:p>
            <a:pPr marL="0" indent="0">
              <a:lnSpc>
                <a:spcPct val="100000"/>
              </a:lnSpc>
              <a:spcBef>
                <a:spcPts val="0"/>
              </a:spcBef>
              <a:buNone/>
            </a:pPr>
            <a:r>
              <a:rPr lang="en-US" u="sng" dirty="0"/>
              <a:t>Wants:</a:t>
            </a:r>
            <a:r>
              <a:rPr lang="en-US" dirty="0"/>
              <a:t> Diverse patient population, Central or Eastern time zone</a:t>
            </a:r>
          </a:p>
        </p:txBody>
      </p:sp>
    </p:spTree>
    <p:extLst>
      <p:ext uri="{BB962C8B-B14F-4D97-AF65-F5344CB8AC3E}">
        <p14:creationId xmlns:p14="http://schemas.microsoft.com/office/powerpoint/2010/main" val="12848133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8870" y="1351032"/>
            <a:ext cx="10515600" cy="4389120"/>
          </a:xfrm>
        </p:spPr>
        <p:txBody>
          <a:bodyPr>
            <a:normAutofit/>
          </a:bodyPr>
          <a:lstStyle/>
          <a:p>
            <a:pPr marL="0" lvl="0" indent="0">
              <a:spcBef>
                <a:spcPts val="0"/>
              </a:spcBef>
              <a:buNone/>
            </a:pPr>
            <a:endParaRPr lang="en-US" sz="2600" b="1" dirty="0"/>
          </a:p>
          <a:p>
            <a:pPr marL="0" lvl="0" indent="0">
              <a:spcBef>
                <a:spcPts val="0"/>
              </a:spcBef>
              <a:buNone/>
            </a:pPr>
            <a:endParaRPr lang="en-US" sz="1600" dirty="0"/>
          </a:p>
          <a:p>
            <a:endParaRPr lang="en-US" dirty="0"/>
          </a:p>
        </p:txBody>
      </p:sp>
      <p:sp>
        <p:nvSpPr>
          <p:cNvPr id="4" name="Title 1">
            <a:extLst>
              <a:ext uri="{FF2B5EF4-FFF2-40B4-BE49-F238E27FC236}">
                <a16:creationId xmlns:a16="http://schemas.microsoft.com/office/drawing/2014/main" id="{C72521DE-406A-5148-8233-F524C7D1D648}"/>
              </a:ext>
            </a:extLst>
          </p:cNvPr>
          <p:cNvSpPr>
            <a:spLocks noGrp="1"/>
          </p:cNvSpPr>
          <p:nvPr>
            <p:ph type="title"/>
          </p:nvPr>
        </p:nvSpPr>
        <p:spPr/>
        <p:txBody>
          <a:bodyPr/>
          <a:lstStyle/>
          <a:p>
            <a:r>
              <a:rPr lang="en-US" dirty="0"/>
              <a:t>Big Picture</a:t>
            </a:r>
          </a:p>
        </p:txBody>
      </p:sp>
      <p:sp>
        <p:nvSpPr>
          <p:cNvPr id="5" name="Content Placeholder 2">
            <a:extLst>
              <a:ext uri="{FF2B5EF4-FFF2-40B4-BE49-F238E27FC236}">
                <a16:creationId xmlns:a16="http://schemas.microsoft.com/office/drawing/2014/main" id="{AFF6E72A-541B-BF4F-91BB-C2048F514E7F}"/>
              </a:ext>
            </a:extLst>
          </p:cNvPr>
          <p:cNvSpPr txBox="1">
            <a:spLocks/>
          </p:cNvSpPr>
          <p:nvPr/>
        </p:nvSpPr>
        <p:spPr>
          <a:xfrm>
            <a:off x="728870" y="1422539"/>
            <a:ext cx="10515600" cy="438912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Cambria" panose="020405030504060302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Cambria" panose="020405030504060302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Cambria" panose="020405030504060302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Font typeface="+mj-lt"/>
              <a:buAutoNum type="arabicPeriod"/>
            </a:pPr>
            <a:r>
              <a:rPr lang="en-US" sz="3200" i="1" dirty="0">
                <a:solidFill>
                  <a:schemeClr val="accent1"/>
                </a:solidFill>
              </a:rPr>
              <a:t>Fit is real, and it is important!</a:t>
            </a:r>
          </a:p>
          <a:p>
            <a:pPr marL="457200" indent="-457200">
              <a:buFont typeface="+mj-lt"/>
              <a:buAutoNum type="arabicPeriod"/>
            </a:pPr>
            <a:r>
              <a:rPr lang="en-US" sz="3200" i="1" dirty="0">
                <a:solidFill>
                  <a:schemeClr val="accent2"/>
                </a:solidFill>
              </a:rPr>
              <a:t>Take care of yourself</a:t>
            </a:r>
          </a:p>
          <a:p>
            <a:pPr marL="457200" indent="-457200">
              <a:buFont typeface="+mj-lt"/>
              <a:buAutoNum type="arabicPeriod"/>
            </a:pPr>
            <a:r>
              <a:rPr lang="en-US" sz="3200" i="1" dirty="0">
                <a:solidFill>
                  <a:schemeClr val="accent1"/>
                </a:solidFill>
              </a:rPr>
              <a:t>It’s only one year…. And… </a:t>
            </a:r>
          </a:p>
          <a:p>
            <a:pPr marL="457200" indent="-457200">
              <a:buFont typeface="+mj-lt"/>
              <a:buAutoNum type="arabicPeriod"/>
            </a:pPr>
            <a:r>
              <a:rPr lang="en-US" sz="3200" i="1" dirty="0">
                <a:solidFill>
                  <a:schemeClr val="accent1"/>
                </a:solidFill>
              </a:rPr>
              <a:t>This is just as much an opportunity for them to get to know you as it is for you to get to know them </a:t>
            </a:r>
          </a:p>
          <a:p>
            <a:pPr marL="457200" indent="-457200">
              <a:buFont typeface="+mj-lt"/>
              <a:buAutoNum type="arabicPeriod"/>
            </a:pPr>
            <a:r>
              <a:rPr lang="en-US" sz="3200" i="1" dirty="0">
                <a:solidFill>
                  <a:schemeClr val="accent1"/>
                </a:solidFill>
              </a:rPr>
              <a:t>Phase II is not the end of the world</a:t>
            </a:r>
          </a:p>
          <a:p>
            <a:pPr marL="457200" indent="-457200">
              <a:buFont typeface="+mj-lt"/>
              <a:buAutoNum type="arabicPeriod"/>
            </a:pPr>
            <a:endParaRPr lang="en-US" sz="3200" i="1" dirty="0">
              <a:solidFill>
                <a:schemeClr val="accent1"/>
              </a:solidFill>
            </a:endParaRPr>
          </a:p>
        </p:txBody>
      </p:sp>
    </p:spTree>
    <p:extLst>
      <p:ext uri="{BB962C8B-B14F-4D97-AF65-F5344CB8AC3E}">
        <p14:creationId xmlns:p14="http://schemas.microsoft.com/office/powerpoint/2010/main" val="39192514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47DE6-7FFB-DF43-A6E3-8B11FCB12677}"/>
              </a:ext>
            </a:extLst>
          </p:cNvPr>
          <p:cNvSpPr>
            <a:spLocks noGrp="1"/>
          </p:cNvSpPr>
          <p:nvPr>
            <p:ph type="title"/>
          </p:nvPr>
        </p:nvSpPr>
        <p:spPr/>
        <p:txBody>
          <a:bodyPr/>
          <a:lstStyle/>
          <a:p>
            <a:r>
              <a:rPr lang="en-US" dirty="0"/>
              <a:t>Application Tips – Task List</a:t>
            </a:r>
          </a:p>
        </p:txBody>
      </p:sp>
      <p:sp>
        <p:nvSpPr>
          <p:cNvPr id="3" name="Content Placeholder 2">
            <a:extLst>
              <a:ext uri="{FF2B5EF4-FFF2-40B4-BE49-F238E27FC236}">
                <a16:creationId xmlns:a16="http://schemas.microsoft.com/office/drawing/2014/main" id="{CD4A8EBC-09A0-F948-AF04-667649B4486B}"/>
              </a:ext>
            </a:extLst>
          </p:cNvPr>
          <p:cNvSpPr>
            <a:spLocks noGrp="1"/>
          </p:cNvSpPr>
          <p:nvPr>
            <p:ph idx="1"/>
          </p:nvPr>
        </p:nvSpPr>
        <p:spPr>
          <a:xfrm>
            <a:off x="838200" y="1234440"/>
            <a:ext cx="10515600" cy="4389120"/>
          </a:xfrm>
        </p:spPr>
        <p:txBody>
          <a:bodyPr>
            <a:normAutofit fontScale="70000" lnSpcReduction="20000"/>
          </a:bodyPr>
          <a:lstStyle/>
          <a:p>
            <a:pPr>
              <a:buFont typeface="Wingdings" pitchFamily="2" charset="2"/>
              <a:buChar char="q"/>
            </a:pPr>
            <a:r>
              <a:rPr lang="en-US" dirty="0"/>
              <a:t> Create an APPIC account</a:t>
            </a:r>
          </a:p>
          <a:p>
            <a:pPr>
              <a:buFont typeface="Wingdings" pitchFamily="2" charset="2"/>
              <a:buChar char="q"/>
            </a:pPr>
            <a:r>
              <a:rPr lang="en-US" dirty="0"/>
              <a:t> Register for the Match </a:t>
            </a:r>
          </a:p>
          <a:p>
            <a:pPr>
              <a:buFont typeface="Wingdings" pitchFamily="2" charset="2"/>
              <a:buChar char="q"/>
            </a:pPr>
            <a:r>
              <a:rPr lang="en-US" dirty="0"/>
              <a:t> Sign up for the </a:t>
            </a:r>
            <a:r>
              <a:rPr lang="en-US"/>
              <a:t>APPIC Intern Network </a:t>
            </a:r>
            <a:r>
              <a:rPr lang="en-US" dirty="0"/>
              <a:t>listserv</a:t>
            </a:r>
          </a:p>
          <a:p>
            <a:pPr>
              <a:buFont typeface="Wingdings" pitchFamily="2" charset="2"/>
              <a:buChar char="q"/>
            </a:pPr>
            <a:r>
              <a:rPr lang="en-US" dirty="0"/>
              <a:t> Set Training Goals (and revise) </a:t>
            </a:r>
          </a:p>
          <a:p>
            <a:pPr>
              <a:buFont typeface="Wingdings" pitchFamily="2" charset="2"/>
              <a:buChar char="q"/>
            </a:pPr>
            <a:r>
              <a:rPr lang="en-US" dirty="0"/>
              <a:t>Make a list of sites </a:t>
            </a:r>
          </a:p>
          <a:p>
            <a:pPr>
              <a:buFont typeface="Wingdings" pitchFamily="2" charset="2"/>
              <a:buChar char="q"/>
            </a:pPr>
            <a:r>
              <a:rPr lang="en-US" dirty="0"/>
              <a:t>Ask letter writers </a:t>
            </a:r>
          </a:p>
          <a:p>
            <a:pPr>
              <a:buFont typeface="Wingdings" pitchFamily="2" charset="2"/>
              <a:buChar char="q"/>
            </a:pPr>
            <a:r>
              <a:rPr lang="en-US" dirty="0"/>
              <a:t>Check hours</a:t>
            </a:r>
          </a:p>
          <a:p>
            <a:pPr>
              <a:buFont typeface="Wingdings" pitchFamily="2" charset="2"/>
              <a:buChar char="q"/>
            </a:pPr>
            <a:r>
              <a:rPr lang="en-US" dirty="0"/>
              <a:t> Request transcripts </a:t>
            </a:r>
          </a:p>
          <a:p>
            <a:pPr>
              <a:buFont typeface="Wingdings" pitchFamily="2" charset="2"/>
              <a:buChar char="q"/>
            </a:pPr>
            <a:r>
              <a:rPr lang="en-US" dirty="0"/>
              <a:t> Write essays </a:t>
            </a:r>
          </a:p>
          <a:p>
            <a:pPr>
              <a:buFont typeface="Wingdings" pitchFamily="2" charset="2"/>
              <a:buChar char="q"/>
            </a:pPr>
            <a:r>
              <a:rPr lang="en-US" dirty="0"/>
              <a:t>Write cover letters </a:t>
            </a:r>
          </a:p>
          <a:p>
            <a:pPr>
              <a:buFont typeface="Wingdings" pitchFamily="2" charset="2"/>
              <a:buChar char="q"/>
            </a:pPr>
            <a:r>
              <a:rPr lang="en-US" dirty="0"/>
              <a:t>Update CV </a:t>
            </a:r>
          </a:p>
          <a:p>
            <a:pPr>
              <a:buFont typeface="Wingdings" pitchFamily="2" charset="2"/>
              <a:buChar char="q"/>
            </a:pPr>
            <a:r>
              <a:rPr lang="en-US" dirty="0"/>
              <a:t>Gather supplemental materials </a:t>
            </a:r>
          </a:p>
          <a:p>
            <a:pPr>
              <a:buFont typeface="Wingdings" pitchFamily="2" charset="2"/>
              <a:buChar char="q"/>
            </a:pPr>
            <a:r>
              <a:rPr lang="en-US" dirty="0"/>
              <a:t>Have others review your essays, cover letters, CV</a:t>
            </a:r>
          </a:p>
          <a:p>
            <a:pPr>
              <a:buFont typeface="Wingdings" pitchFamily="2" charset="2"/>
              <a:buChar char="q"/>
            </a:pPr>
            <a:r>
              <a:rPr lang="en-US" dirty="0"/>
              <a:t> Submit! </a:t>
            </a:r>
          </a:p>
        </p:txBody>
      </p:sp>
    </p:spTree>
    <p:extLst>
      <p:ext uri="{BB962C8B-B14F-4D97-AF65-F5344CB8AC3E}">
        <p14:creationId xmlns:p14="http://schemas.microsoft.com/office/powerpoint/2010/main" val="1606523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1171074" y="1396686"/>
            <a:ext cx="3240506" cy="4064628"/>
          </a:xfrm>
        </p:spPr>
        <p:txBody>
          <a:bodyPr>
            <a:normAutofit/>
          </a:bodyPr>
          <a:lstStyle/>
          <a:p>
            <a:pPr marL="0" lvl="0" indent="0">
              <a:spcBef>
                <a:spcPts val="0"/>
              </a:spcBef>
            </a:pPr>
            <a:r>
              <a:rPr lang="en-US" sz="3100">
                <a:solidFill>
                  <a:srgbClr val="FFFFFF"/>
                </a:solidFill>
              </a:rPr>
              <a:t/>
            </a:r>
            <a:br>
              <a:rPr lang="en-US" sz="3100">
                <a:solidFill>
                  <a:srgbClr val="FFFFFF"/>
                </a:solidFill>
              </a:rPr>
            </a:br>
            <a:r>
              <a:rPr lang="en-US" sz="3100" b="1">
                <a:solidFill>
                  <a:srgbClr val="FFFFFF"/>
                </a:solidFill>
              </a:rPr>
              <a:t>2021-2022 Match Statistics/</a:t>
            </a:r>
            <a:br>
              <a:rPr lang="en-US" sz="3100" b="1">
                <a:solidFill>
                  <a:srgbClr val="FFFFFF"/>
                </a:solidFill>
              </a:rPr>
            </a:br>
            <a:r>
              <a:rPr lang="en-US" sz="3100" b="1">
                <a:solidFill>
                  <a:srgbClr val="FFFFFF"/>
                </a:solidFill>
              </a:rPr>
              <a:t>It’s very probably going to be more than ok</a:t>
            </a:r>
            <a:br>
              <a:rPr lang="en-US" sz="3100" b="1">
                <a:solidFill>
                  <a:srgbClr val="FFFFFF"/>
                </a:solidFill>
              </a:rPr>
            </a:br>
            <a:endParaRPr lang="en-US" sz="3100" u="sng">
              <a:solidFill>
                <a:srgbClr val="FFFFFF"/>
              </a:solidFill>
            </a:endParaRPr>
          </a:p>
        </p:txBody>
      </p:sp>
      <p:sp>
        <p:nvSpPr>
          <p:cNvPr id="31"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32"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3" name="Content Placeholder 2"/>
          <p:cNvSpPr>
            <a:spLocks noGrp="1"/>
          </p:cNvSpPr>
          <p:nvPr>
            <p:ph idx="1"/>
          </p:nvPr>
        </p:nvSpPr>
        <p:spPr>
          <a:xfrm>
            <a:off x="5370153" y="1526033"/>
            <a:ext cx="5536397" cy="3935281"/>
          </a:xfrm>
        </p:spPr>
        <p:txBody>
          <a:bodyPr>
            <a:normAutofit/>
          </a:bodyPr>
          <a:lstStyle/>
          <a:p>
            <a:pPr marL="0" indent="0">
              <a:buClr>
                <a:schemeClr val="tx1"/>
              </a:buClr>
              <a:buNone/>
            </a:pPr>
            <a:r>
              <a:rPr lang="en-US" sz="1700"/>
              <a:t>Phase I :</a:t>
            </a:r>
          </a:p>
          <a:p>
            <a:pPr>
              <a:buClr>
                <a:schemeClr val="tx1"/>
              </a:buClr>
            </a:pPr>
            <a:r>
              <a:rPr lang="en-US" sz="1700"/>
              <a:t>3,365 applicants matched (85%)</a:t>
            </a:r>
          </a:p>
          <a:p>
            <a:pPr>
              <a:buClr>
                <a:schemeClr val="tx1"/>
              </a:buClr>
            </a:pPr>
            <a:r>
              <a:rPr lang="en-US" sz="1700"/>
              <a:t>585 applicants did not match (15%)</a:t>
            </a:r>
          </a:p>
          <a:p>
            <a:pPr marL="0" indent="0">
              <a:buClr>
                <a:schemeClr val="tx1"/>
              </a:buClr>
              <a:buNone/>
            </a:pPr>
            <a:endParaRPr lang="en-US" sz="1700"/>
          </a:p>
          <a:p>
            <a:pPr marL="0" indent="0">
              <a:buClr>
                <a:schemeClr val="tx1"/>
              </a:buClr>
              <a:buNone/>
            </a:pPr>
            <a:r>
              <a:rPr lang="en-US" sz="1700"/>
              <a:t>Of those who matched:</a:t>
            </a:r>
          </a:p>
          <a:p>
            <a:pPr>
              <a:buClr>
                <a:schemeClr val="tx1"/>
              </a:buClr>
            </a:pPr>
            <a:r>
              <a:rPr lang="en-US" sz="1700"/>
              <a:t>44% matched to their first choice</a:t>
            </a:r>
          </a:p>
          <a:p>
            <a:pPr>
              <a:buClr>
                <a:schemeClr val="tx1"/>
              </a:buClr>
            </a:pPr>
            <a:r>
              <a:rPr lang="en-US" sz="1700"/>
              <a:t>67% matched to one of their top two choices</a:t>
            </a:r>
          </a:p>
          <a:p>
            <a:pPr>
              <a:buClr>
                <a:schemeClr val="tx1"/>
              </a:buClr>
            </a:pPr>
            <a:r>
              <a:rPr lang="en-US" sz="1700"/>
              <a:t>80% matched to one of their top three choices</a:t>
            </a:r>
          </a:p>
          <a:p>
            <a:pPr>
              <a:buClr>
                <a:schemeClr val="tx1"/>
              </a:buClr>
            </a:pPr>
            <a:endParaRPr lang="en-US" sz="1700"/>
          </a:p>
          <a:p>
            <a:pPr marL="0" indent="0">
              <a:buClr>
                <a:schemeClr val="tx1"/>
              </a:buClr>
              <a:buNone/>
            </a:pPr>
            <a:r>
              <a:rPr lang="en-US" sz="1700"/>
              <a:t>Phases I and II:</a:t>
            </a:r>
          </a:p>
          <a:p>
            <a:pPr>
              <a:buClr>
                <a:schemeClr val="tx1"/>
              </a:buClr>
            </a:pPr>
            <a:r>
              <a:rPr lang="en-US" sz="1700"/>
              <a:t>95.9% of applicants matched to an accredited program</a:t>
            </a:r>
          </a:p>
          <a:p>
            <a:pPr>
              <a:buClr>
                <a:schemeClr val="tx1"/>
              </a:buClr>
            </a:pPr>
            <a:endParaRPr lang="en-US" sz="1700" b="1"/>
          </a:p>
          <a:p>
            <a:pPr marL="0" indent="0">
              <a:buClr>
                <a:schemeClr val="tx1"/>
              </a:buClr>
              <a:buNone/>
            </a:pPr>
            <a:endParaRPr lang="en-US" sz="1700" b="1"/>
          </a:p>
          <a:p>
            <a:pPr>
              <a:buClr>
                <a:schemeClr val="tx1"/>
              </a:buClr>
            </a:pPr>
            <a:endParaRPr lang="en-US" sz="1700" b="1"/>
          </a:p>
          <a:p>
            <a:pPr>
              <a:buClr>
                <a:schemeClr val="tx1"/>
              </a:buClr>
            </a:pPr>
            <a:endParaRPr lang="en-US" sz="1700" b="1"/>
          </a:p>
          <a:p>
            <a:pPr marL="0" indent="0">
              <a:buNone/>
            </a:pPr>
            <a:endParaRPr lang="en-US" sz="1700" b="1"/>
          </a:p>
          <a:p>
            <a:pPr marL="0" indent="0">
              <a:buNone/>
            </a:pPr>
            <a:endParaRPr lang="en-US" sz="1700" b="1"/>
          </a:p>
          <a:p>
            <a:pPr marL="0" indent="0">
              <a:buNone/>
            </a:pPr>
            <a:endParaRPr lang="en-US" sz="1700" b="1"/>
          </a:p>
          <a:p>
            <a:endParaRPr lang="en-US" sz="1700"/>
          </a:p>
        </p:txBody>
      </p:sp>
    </p:spTree>
    <p:extLst>
      <p:ext uri="{BB962C8B-B14F-4D97-AF65-F5344CB8AC3E}">
        <p14:creationId xmlns:p14="http://schemas.microsoft.com/office/powerpoint/2010/main" val="38326384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AE1A1-19F8-BB4C-8FE1-9C5B826F3705}"/>
              </a:ext>
            </a:extLst>
          </p:cNvPr>
          <p:cNvSpPr>
            <a:spLocks noGrp="1"/>
          </p:cNvSpPr>
          <p:nvPr>
            <p:ph type="title"/>
          </p:nvPr>
        </p:nvSpPr>
        <p:spPr/>
        <p:txBody>
          <a:bodyPr/>
          <a:lstStyle/>
          <a:p>
            <a:r>
              <a:rPr lang="en-US" dirty="0"/>
              <a:t>Training Goals &amp; Site List</a:t>
            </a:r>
          </a:p>
        </p:txBody>
      </p:sp>
      <p:sp>
        <p:nvSpPr>
          <p:cNvPr id="3" name="Content Placeholder 2">
            <a:extLst>
              <a:ext uri="{FF2B5EF4-FFF2-40B4-BE49-F238E27FC236}">
                <a16:creationId xmlns:a16="http://schemas.microsoft.com/office/drawing/2014/main" id="{492A19B4-98A0-464A-B03C-5A4B7528B339}"/>
              </a:ext>
            </a:extLst>
          </p:cNvPr>
          <p:cNvSpPr>
            <a:spLocks noGrp="1"/>
          </p:cNvSpPr>
          <p:nvPr>
            <p:ph idx="1"/>
          </p:nvPr>
        </p:nvSpPr>
        <p:spPr>
          <a:xfrm>
            <a:off x="838200" y="1345473"/>
            <a:ext cx="10515600" cy="4532811"/>
          </a:xfrm>
        </p:spPr>
        <p:txBody>
          <a:bodyPr>
            <a:normAutofit/>
          </a:bodyPr>
          <a:lstStyle/>
          <a:p>
            <a:r>
              <a:rPr lang="en-US" dirty="0"/>
              <a:t>Start thinking about your training goals now (these will go in your cover letters and be key in your interviews)</a:t>
            </a:r>
          </a:p>
          <a:p>
            <a:pPr lvl="1"/>
            <a:r>
              <a:rPr lang="en-US" dirty="0"/>
              <a:t>E.g., </a:t>
            </a:r>
            <a:r>
              <a:rPr lang="en-US" i="1" dirty="0"/>
              <a:t>Delivering and disseminating evidence-based interventions for children in medical settings; Ensuring that treatments are responsive to the cultural backgrounds and individual experiences of patients and their families</a:t>
            </a:r>
          </a:p>
          <a:p>
            <a:r>
              <a:rPr lang="en-US" dirty="0"/>
              <a:t>Read brochures of training sites &amp; use their offerings to tweak your goals (this is an iterative process)</a:t>
            </a:r>
          </a:p>
          <a:p>
            <a:r>
              <a:rPr lang="en-US" dirty="0"/>
              <a:t>Another way to think about training goals: training you need now to be the clinician/researcher you want to be in 5 years</a:t>
            </a:r>
          </a:p>
          <a:p>
            <a:r>
              <a:rPr lang="en-US" dirty="0"/>
              <a:t>Use a variety of search terms on the AAPIC directory so you can funnel your search – starting wide, then narrow</a:t>
            </a:r>
          </a:p>
          <a:p>
            <a:r>
              <a:rPr lang="en-US" dirty="0"/>
              <a:t>Can also look at site lists gathered by professional organizations</a:t>
            </a:r>
          </a:p>
        </p:txBody>
      </p:sp>
    </p:spTree>
    <p:extLst>
      <p:ext uri="{BB962C8B-B14F-4D97-AF65-F5344CB8AC3E}">
        <p14:creationId xmlns:p14="http://schemas.microsoft.com/office/powerpoint/2010/main" val="26318002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510C2-E128-9644-A134-AA5577AF3C11}"/>
              </a:ext>
            </a:extLst>
          </p:cNvPr>
          <p:cNvSpPr>
            <a:spLocks noGrp="1"/>
          </p:cNvSpPr>
          <p:nvPr>
            <p:ph type="title"/>
          </p:nvPr>
        </p:nvSpPr>
        <p:spPr/>
        <p:txBody>
          <a:bodyPr/>
          <a:lstStyle/>
          <a:p>
            <a:r>
              <a:rPr lang="en-US" dirty="0"/>
              <a:t>Letter Writers, Hours, &amp; Transcripts</a:t>
            </a:r>
          </a:p>
        </p:txBody>
      </p:sp>
      <p:sp>
        <p:nvSpPr>
          <p:cNvPr id="3" name="Content Placeholder 2">
            <a:extLst>
              <a:ext uri="{FF2B5EF4-FFF2-40B4-BE49-F238E27FC236}">
                <a16:creationId xmlns:a16="http://schemas.microsoft.com/office/drawing/2014/main" id="{888EB38A-3065-4147-97F8-11FB7F88668D}"/>
              </a:ext>
            </a:extLst>
          </p:cNvPr>
          <p:cNvSpPr>
            <a:spLocks noGrp="1"/>
          </p:cNvSpPr>
          <p:nvPr>
            <p:ph idx="1"/>
          </p:nvPr>
        </p:nvSpPr>
        <p:spPr>
          <a:xfrm>
            <a:off x="838200" y="988545"/>
            <a:ext cx="10515600" cy="4228913"/>
          </a:xfrm>
        </p:spPr>
        <p:txBody>
          <a:bodyPr>
            <a:normAutofit fontScale="92500" lnSpcReduction="20000"/>
          </a:bodyPr>
          <a:lstStyle/>
          <a:p>
            <a:r>
              <a:rPr lang="en-US" dirty="0"/>
              <a:t>Letter Writers</a:t>
            </a:r>
          </a:p>
          <a:p>
            <a:pPr lvl="1"/>
            <a:r>
              <a:rPr lang="en-US" dirty="0"/>
              <a:t>Ask early</a:t>
            </a:r>
          </a:p>
          <a:p>
            <a:pPr lvl="1"/>
            <a:r>
              <a:rPr lang="en-US" dirty="0"/>
              <a:t>Ask what information they need from you and by when</a:t>
            </a:r>
          </a:p>
          <a:p>
            <a:pPr lvl="2"/>
            <a:r>
              <a:rPr lang="en-US" dirty="0"/>
              <a:t>Site list with deadlines, CV, cover letter, essays, copy of past evaluations </a:t>
            </a:r>
          </a:p>
          <a:p>
            <a:pPr lvl="2"/>
            <a:r>
              <a:rPr lang="en-US" dirty="0"/>
              <a:t>Use the standard reference form as a guide for the type of information they might need (e.g., overview of work together, internship and professional goals, areas of growth, strengths to highlight at writer’s discretion) </a:t>
            </a:r>
          </a:p>
          <a:p>
            <a:pPr lvl="1"/>
            <a:r>
              <a:rPr lang="en-US" dirty="0"/>
              <a:t>Try to send the APPI requests in batches</a:t>
            </a:r>
          </a:p>
          <a:p>
            <a:r>
              <a:rPr lang="en-US" dirty="0"/>
              <a:t>Hours</a:t>
            </a:r>
          </a:p>
          <a:p>
            <a:pPr lvl="1"/>
            <a:r>
              <a:rPr lang="en-US" dirty="0"/>
              <a:t>Make sure the way you tracked your hours align with the APPI categories and give yourself time to complete the APPI</a:t>
            </a:r>
          </a:p>
          <a:p>
            <a:r>
              <a:rPr lang="en-US" dirty="0"/>
              <a:t>Transcripts</a:t>
            </a:r>
          </a:p>
          <a:p>
            <a:pPr lvl="1"/>
            <a:r>
              <a:rPr lang="en-US" dirty="0"/>
              <a:t>Double check that your grades and status are entered in accurately </a:t>
            </a:r>
          </a:p>
          <a:p>
            <a:pPr lvl="1"/>
            <a:r>
              <a:rPr lang="en-US" dirty="0"/>
              <a:t>Request early </a:t>
            </a:r>
          </a:p>
        </p:txBody>
      </p:sp>
    </p:spTree>
    <p:extLst>
      <p:ext uri="{BB962C8B-B14F-4D97-AF65-F5344CB8AC3E}">
        <p14:creationId xmlns:p14="http://schemas.microsoft.com/office/powerpoint/2010/main" val="10459110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AE1A1-19F8-BB4C-8FE1-9C5B826F3705}"/>
              </a:ext>
            </a:extLst>
          </p:cNvPr>
          <p:cNvSpPr>
            <a:spLocks noGrp="1"/>
          </p:cNvSpPr>
          <p:nvPr>
            <p:ph type="title"/>
          </p:nvPr>
        </p:nvSpPr>
        <p:spPr/>
        <p:txBody>
          <a:bodyPr/>
          <a:lstStyle/>
          <a:p>
            <a:r>
              <a:rPr lang="en-US" dirty="0"/>
              <a:t>Essays, Cover Letters CV</a:t>
            </a:r>
          </a:p>
        </p:txBody>
      </p:sp>
      <p:sp>
        <p:nvSpPr>
          <p:cNvPr id="3" name="Content Placeholder 2">
            <a:extLst>
              <a:ext uri="{FF2B5EF4-FFF2-40B4-BE49-F238E27FC236}">
                <a16:creationId xmlns:a16="http://schemas.microsoft.com/office/drawing/2014/main" id="{492A19B4-98A0-464A-B03C-5A4B7528B339}"/>
              </a:ext>
            </a:extLst>
          </p:cNvPr>
          <p:cNvSpPr>
            <a:spLocks noGrp="1"/>
          </p:cNvSpPr>
          <p:nvPr>
            <p:ph idx="1"/>
          </p:nvPr>
        </p:nvSpPr>
        <p:spPr>
          <a:xfrm>
            <a:off x="838200" y="1319347"/>
            <a:ext cx="10515600" cy="4637316"/>
          </a:xfrm>
        </p:spPr>
        <p:txBody>
          <a:bodyPr>
            <a:normAutofit/>
          </a:bodyPr>
          <a:lstStyle/>
          <a:p>
            <a:r>
              <a:rPr lang="en-US" dirty="0"/>
              <a:t>Essays and cover letters require a lot of drafts. Tailor essays to sites.</a:t>
            </a:r>
          </a:p>
          <a:p>
            <a:r>
              <a:rPr lang="en-US" dirty="0"/>
              <a:t>Choose a </a:t>
            </a:r>
            <a:r>
              <a:rPr lang="en-US" u="sng" dirty="0"/>
              <a:t>few</a:t>
            </a:r>
            <a:r>
              <a:rPr lang="en-US" dirty="0"/>
              <a:t> folks to trust as readers. You can get conflicting and confusing advice with too many people weighing in/taking charge</a:t>
            </a:r>
          </a:p>
          <a:p>
            <a:r>
              <a:rPr lang="en-US" dirty="0"/>
              <a:t>Some people to consider as readers:</a:t>
            </a:r>
          </a:p>
          <a:p>
            <a:pPr lvl="1"/>
            <a:r>
              <a:rPr lang="en-US" dirty="0"/>
              <a:t>Fairly recent internship applicants (they are closer to the process)</a:t>
            </a:r>
          </a:p>
          <a:p>
            <a:pPr lvl="1"/>
            <a:r>
              <a:rPr lang="en-US" dirty="0"/>
              <a:t>A non-psych expert (e.g., partner, strong writer). They can provide advice on persuasive writing, while not getting bogged down in the psychology aspect.</a:t>
            </a:r>
          </a:p>
          <a:p>
            <a:r>
              <a:rPr lang="en-US" dirty="0"/>
              <a:t>Have a template for cover letters so you can consistently include some important information about you (e.g., background, training goals), while tailoring the letter to how the site’s offerings fit with your background and goals</a:t>
            </a:r>
          </a:p>
          <a:p>
            <a:r>
              <a:rPr lang="en-US" dirty="0"/>
              <a:t>Update your CV!</a:t>
            </a:r>
          </a:p>
        </p:txBody>
      </p:sp>
    </p:spTree>
    <p:extLst>
      <p:ext uri="{BB962C8B-B14F-4D97-AF65-F5344CB8AC3E}">
        <p14:creationId xmlns:p14="http://schemas.microsoft.com/office/powerpoint/2010/main" val="9113046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3E695-5425-D64C-8F73-001D0F00B7F9}"/>
              </a:ext>
            </a:extLst>
          </p:cNvPr>
          <p:cNvSpPr>
            <a:spLocks noGrp="1"/>
          </p:cNvSpPr>
          <p:nvPr>
            <p:ph type="title"/>
          </p:nvPr>
        </p:nvSpPr>
        <p:spPr>
          <a:xfrm>
            <a:off x="699248" y="365125"/>
            <a:ext cx="9736612" cy="914400"/>
          </a:xfrm>
        </p:spPr>
        <p:txBody>
          <a:bodyPr>
            <a:normAutofit fontScale="90000"/>
          </a:bodyPr>
          <a:lstStyle/>
          <a:p>
            <a:r>
              <a:rPr lang="en-US" dirty="0"/>
              <a:t>Getting Feedback &amp; Supplemental Materials</a:t>
            </a:r>
          </a:p>
        </p:txBody>
      </p:sp>
      <p:sp>
        <p:nvSpPr>
          <p:cNvPr id="3" name="Content Placeholder 2">
            <a:extLst>
              <a:ext uri="{FF2B5EF4-FFF2-40B4-BE49-F238E27FC236}">
                <a16:creationId xmlns:a16="http://schemas.microsoft.com/office/drawing/2014/main" id="{5E5DA1D7-B840-2847-AB04-F16C84CC8EA3}"/>
              </a:ext>
            </a:extLst>
          </p:cNvPr>
          <p:cNvSpPr>
            <a:spLocks noGrp="1"/>
          </p:cNvSpPr>
          <p:nvPr>
            <p:ph idx="1"/>
          </p:nvPr>
        </p:nvSpPr>
        <p:spPr/>
        <p:txBody>
          <a:bodyPr>
            <a:normAutofit lnSpcReduction="10000"/>
          </a:bodyPr>
          <a:lstStyle/>
          <a:p>
            <a:r>
              <a:rPr lang="en-US" dirty="0"/>
              <a:t>Getting feedback on your essays</a:t>
            </a:r>
          </a:p>
          <a:p>
            <a:pPr lvl="1"/>
            <a:r>
              <a:rPr lang="en-US" dirty="0"/>
              <a:t>Identify 3-5 individuals to review your essays </a:t>
            </a:r>
          </a:p>
          <a:p>
            <a:pPr lvl="1"/>
            <a:r>
              <a:rPr lang="en-US" dirty="0"/>
              <a:t>Aim for individuals that would each provide a unique perspective </a:t>
            </a:r>
          </a:p>
          <a:p>
            <a:pPr lvl="1"/>
            <a:r>
              <a:rPr lang="en-US" dirty="0"/>
              <a:t>Give your readers time to review and provide feedback </a:t>
            </a:r>
          </a:p>
          <a:p>
            <a:r>
              <a:rPr lang="en-US" dirty="0"/>
              <a:t>Getting feedback on your cover letter and CV</a:t>
            </a:r>
          </a:p>
          <a:p>
            <a:pPr lvl="1"/>
            <a:r>
              <a:rPr lang="en-US" dirty="0"/>
              <a:t>Identify 2-3 individuals to review a cover letter (template or top sites) </a:t>
            </a:r>
          </a:p>
          <a:p>
            <a:pPr lvl="1"/>
            <a:r>
              <a:rPr lang="en-US" dirty="0"/>
              <a:t>Identify 1-2 individuals to review your CV </a:t>
            </a:r>
          </a:p>
          <a:p>
            <a:r>
              <a:rPr lang="en-US" dirty="0"/>
              <a:t>Supplemental Materials	</a:t>
            </a:r>
          </a:p>
          <a:p>
            <a:pPr lvl="1"/>
            <a:r>
              <a:rPr lang="en-US" dirty="0"/>
              <a:t>Types: Treatment summary, Assessment report, Integrated report</a:t>
            </a:r>
          </a:p>
          <a:p>
            <a:pPr lvl="1"/>
            <a:r>
              <a:rPr lang="en-US" dirty="0"/>
              <a:t>Chose cases that most align with your training goals and the site </a:t>
            </a:r>
          </a:p>
          <a:p>
            <a:pPr lvl="1"/>
            <a:r>
              <a:rPr lang="en-US" dirty="0"/>
              <a:t>Make sure you have access to reports you plan to include in your application </a:t>
            </a:r>
          </a:p>
          <a:p>
            <a:pPr lvl="1"/>
            <a:r>
              <a:rPr lang="en-US" dirty="0"/>
              <a:t>De-identify </a:t>
            </a:r>
          </a:p>
        </p:txBody>
      </p:sp>
    </p:spTree>
    <p:extLst>
      <p:ext uri="{BB962C8B-B14F-4D97-AF65-F5344CB8AC3E}">
        <p14:creationId xmlns:p14="http://schemas.microsoft.com/office/powerpoint/2010/main" val="189534589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C564D-0523-B047-8D32-D57364D69B5E}"/>
              </a:ext>
            </a:extLst>
          </p:cNvPr>
          <p:cNvSpPr>
            <a:spLocks noGrp="1"/>
          </p:cNvSpPr>
          <p:nvPr>
            <p:ph type="title"/>
          </p:nvPr>
        </p:nvSpPr>
        <p:spPr/>
        <p:txBody>
          <a:bodyPr/>
          <a:lstStyle/>
          <a:p>
            <a:r>
              <a:rPr lang="en-US" dirty="0"/>
              <a:t>Interview Tips - Scheduling</a:t>
            </a:r>
          </a:p>
        </p:txBody>
      </p:sp>
      <p:sp>
        <p:nvSpPr>
          <p:cNvPr id="4" name="Content Placeholder 2">
            <a:extLst>
              <a:ext uri="{FF2B5EF4-FFF2-40B4-BE49-F238E27FC236}">
                <a16:creationId xmlns:a16="http://schemas.microsoft.com/office/drawing/2014/main" id="{6F1E3D80-EF2B-7A4D-B4FC-3EFF3B5C2343}"/>
              </a:ext>
            </a:extLst>
          </p:cNvPr>
          <p:cNvSpPr txBox="1">
            <a:spLocks/>
          </p:cNvSpPr>
          <p:nvPr/>
        </p:nvSpPr>
        <p:spPr>
          <a:xfrm>
            <a:off x="838200" y="1472819"/>
            <a:ext cx="11177016" cy="438912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Cambria" panose="020405030504060302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Cambria" panose="020405030504060302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Cambria" panose="020405030504060302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Create a Calendar with all possible interview dates </a:t>
            </a:r>
          </a:p>
          <a:p>
            <a:r>
              <a:rPr lang="en-US" dirty="0"/>
              <a:t>Check email regularly (create email response template) and have phone handy for interview offers</a:t>
            </a:r>
          </a:p>
          <a:p>
            <a:r>
              <a:rPr lang="en-US" dirty="0"/>
              <a:t>Schedule strategically</a:t>
            </a:r>
          </a:p>
          <a:p>
            <a:pPr lvl="1"/>
            <a:r>
              <a:rPr lang="en-US" dirty="0"/>
              <a:t>Interview in December if possible</a:t>
            </a:r>
          </a:p>
          <a:p>
            <a:pPr lvl="1"/>
            <a:r>
              <a:rPr lang="en-US" i="1" dirty="0"/>
              <a:t>If in-person: </a:t>
            </a:r>
          </a:p>
          <a:p>
            <a:pPr lvl="2"/>
            <a:r>
              <a:rPr lang="en-US" dirty="0"/>
              <a:t>Leave minimum one day between trips to account for weather, if possible</a:t>
            </a:r>
          </a:p>
          <a:p>
            <a:pPr lvl="2"/>
            <a:r>
              <a:rPr lang="en-US" dirty="0"/>
              <a:t>Spend time in the region and get to know your location, if possible </a:t>
            </a:r>
          </a:p>
          <a:p>
            <a:pPr lvl="2"/>
            <a:r>
              <a:rPr lang="en-US" dirty="0"/>
              <a:t>Consider getting TSA pre-check </a:t>
            </a:r>
          </a:p>
          <a:p>
            <a:pPr lvl="2"/>
            <a:r>
              <a:rPr lang="en-US" dirty="0"/>
              <a:t>Pack in a carry-on</a:t>
            </a:r>
          </a:p>
          <a:p>
            <a:pPr lvl="2"/>
            <a:r>
              <a:rPr lang="en-US" dirty="0"/>
              <a:t>Consider an airline credit card with a points deal </a:t>
            </a:r>
          </a:p>
        </p:txBody>
      </p:sp>
    </p:spTree>
    <p:extLst>
      <p:ext uri="{BB962C8B-B14F-4D97-AF65-F5344CB8AC3E}">
        <p14:creationId xmlns:p14="http://schemas.microsoft.com/office/powerpoint/2010/main" val="1989252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1A8E3C6-B77E-F247-AE98-29079A3829B9}"/>
              </a:ext>
            </a:extLst>
          </p:cNvPr>
          <p:cNvSpPr txBox="1">
            <a:spLocks/>
          </p:cNvSpPr>
          <p:nvPr/>
        </p:nvSpPr>
        <p:spPr>
          <a:xfrm>
            <a:off x="838200" y="352933"/>
            <a:ext cx="9597659" cy="9144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Cambria" panose="02040503050406030204" pitchFamily="18" charset="0"/>
                <a:ea typeface="+mj-ea"/>
                <a:cs typeface="+mj-cs"/>
              </a:defRPr>
            </a:lvl1pPr>
          </a:lstStyle>
          <a:p>
            <a:r>
              <a:rPr lang="en-US" dirty="0"/>
              <a:t>Interview Tips </a:t>
            </a:r>
          </a:p>
        </p:txBody>
      </p:sp>
      <p:sp>
        <p:nvSpPr>
          <p:cNvPr id="5" name="Content Placeholder 2">
            <a:extLst>
              <a:ext uri="{FF2B5EF4-FFF2-40B4-BE49-F238E27FC236}">
                <a16:creationId xmlns:a16="http://schemas.microsoft.com/office/drawing/2014/main" id="{2C11B1EA-DD2F-104B-87C0-5012880FC662}"/>
              </a:ext>
            </a:extLst>
          </p:cNvPr>
          <p:cNvSpPr>
            <a:spLocks noGrp="1"/>
          </p:cNvSpPr>
          <p:nvPr>
            <p:ph idx="1"/>
          </p:nvPr>
        </p:nvSpPr>
        <p:spPr>
          <a:xfrm>
            <a:off x="530352" y="1267333"/>
            <a:ext cx="10823448" cy="4661662"/>
          </a:xfrm>
        </p:spPr>
        <p:txBody>
          <a:bodyPr>
            <a:normAutofit/>
          </a:bodyPr>
          <a:lstStyle/>
          <a:p>
            <a:r>
              <a:rPr lang="en-US" dirty="0"/>
              <a:t>Practice!</a:t>
            </a:r>
          </a:p>
          <a:p>
            <a:pPr lvl="1"/>
            <a:r>
              <a:rPr lang="en-US" dirty="0"/>
              <a:t>Solidify your “elevator pitch introduction” </a:t>
            </a:r>
          </a:p>
          <a:p>
            <a:pPr lvl="1"/>
            <a:r>
              <a:rPr lang="en-US" dirty="0"/>
              <a:t>What are the top 5 things you want to make sure the site knows about you?</a:t>
            </a:r>
          </a:p>
          <a:p>
            <a:pPr lvl="1"/>
            <a:r>
              <a:rPr lang="en-US" dirty="0"/>
              <a:t>Practice with a variety of individuals  </a:t>
            </a:r>
          </a:p>
          <a:p>
            <a:r>
              <a:rPr lang="en-US" dirty="0"/>
              <a:t>Use your cover letter as your study guide and make a list of quick facts from the brochure to review before. Take advantage of the site overview presentation at the beginning of the interview day. </a:t>
            </a:r>
          </a:p>
          <a:p>
            <a:r>
              <a:rPr lang="en-US" dirty="0"/>
              <a:t>Prepare for both structured and unstructured interviews</a:t>
            </a:r>
          </a:p>
          <a:p>
            <a:pPr lvl="1"/>
            <a:r>
              <a:rPr lang="en-US" dirty="0"/>
              <a:t>Have generic and site-specific questions to ask</a:t>
            </a:r>
          </a:p>
          <a:p>
            <a:pPr lvl="1"/>
            <a:r>
              <a:rPr lang="en-US" dirty="0"/>
              <a:t>Some sites have a “social” so be prepared for more informal interactions</a:t>
            </a:r>
          </a:p>
          <a:p>
            <a:pPr lvl="1"/>
            <a:r>
              <a:rPr lang="en-US" dirty="0"/>
              <a:t>Some sites are known for case studies so be aware </a:t>
            </a:r>
          </a:p>
          <a:p>
            <a:endParaRPr lang="en-US" dirty="0"/>
          </a:p>
        </p:txBody>
      </p:sp>
    </p:spTree>
    <p:extLst>
      <p:ext uri="{BB962C8B-B14F-4D97-AF65-F5344CB8AC3E}">
        <p14:creationId xmlns:p14="http://schemas.microsoft.com/office/powerpoint/2010/main" val="155194199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140EE-AB36-DE4F-8001-A7B416252BCF}"/>
              </a:ext>
            </a:extLst>
          </p:cNvPr>
          <p:cNvSpPr>
            <a:spLocks noGrp="1"/>
          </p:cNvSpPr>
          <p:nvPr>
            <p:ph type="title"/>
          </p:nvPr>
        </p:nvSpPr>
        <p:spPr/>
        <p:txBody>
          <a:bodyPr/>
          <a:lstStyle/>
          <a:p>
            <a:r>
              <a:rPr lang="en-US" dirty="0"/>
              <a:t>Interview Tips</a:t>
            </a:r>
          </a:p>
        </p:txBody>
      </p:sp>
      <p:sp>
        <p:nvSpPr>
          <p:cNvPr id="3" name="Content Placeholder 2">
            <a:extLst>
              <a:ext uri="{FF2B5EF4-FFF2-40B4-BE49-F238E27FC236}">
                <a16:creationId xmlns:a16="http://schemas.microsoft.com/office/drawing/2014/main" id="{0583286B-EBCD-C645-97D6-1E6CF88A4B8C}"/>
              </a:ext>
            </a:extLst>
          </p:cNvPr>
          <p:cNvSpPr>
            <a:spLocks noGrp="1"/>
          </p:cNvSpPr>
          <p:nvPr>
            <p:ph idx="1"/>
          </p:nvPr>
        </p:nvSpPr>
        <p:spPr>
          <a:xfrm>
            <a:off x="537883" y="1113417"/>
            <a:ext cx="11654117" cy="4389120"/>
          </a:xfrm>
        </p:spPr>
        <p:txBody>
          <a:bodyPr>
            <a:normAutofit lnSpcReduction="10000"/>
          </a:bodyPr>
          <a:lstStyle/>
          <a:p>
            <a:r>
              <a:rPr lang="en-US" sz="2000" dirty="0"/>
              <a:t>Take advantage of time with current interns</a:t>
            </a:r>
          </a:p>
          <a:p>
            <a:pPr lvl="1"/>
            <a:r>
              <a:rPr lang="en-US" sz="2000" dirty="0"/>
              <a:t>Ask about: </a:t>
            </a:r>
          </a:p>
          <a:p>
            <a:pPr lvl="2"/>
            <a:r>
              <a:rPr lang="en-US" dirty="0"/>
              <a:t>Hours, Telehealth options, Day-to-day schedules</a:t>
            </a:r>
          </a:p>
          <a:p>
            <a:pPr lvl="2"/>
            <a:r>
              <a:rPr lang="en-US" dirty="0"/>
              <a:t>Support for professional development</a:t>
            </a:r>
          </a:p>
          <a:p>
            <a:pPr lvl="2"/>
            <a:r>
              <a:rPr lang="en-US" dirty="0"/>
              <a:t>Cost of living, the location</a:t>
            </a:r>
          </a:p>
          <a:p>
            <a:pPr lvl="2"/>
            <a:r>
              <a:rPr lang="en-US" dirty="0"/>
              <a:t>What they wish they had known</a:t>
            </a:r>
          </a:p>
          <a:p>
            <a:pPr lvl="1"/>
            <a:r>
              <a:rPr lang="en-US" sz="2000" dirty="0"/>
              <a:t>Get their email addresses for follow-up Qs</a:t>
            </a:r>
          </a:p>
          <a:p>
            <a:r>
              <a:rPr lang="en-US" sz="2000" dirty="0"/>
              <a:t>Talk with other interviewees – these will be your colleagues and potentially co-interns! </a:t>
            </a:r>
          </a:p>
          <a:p>
            <a:r>
              <a:rPr lang="en-US" sz="2000" dirty="0"/>
              <a:t>Send thank you emails, as appropriate</a:t>
            </a:r>
          </a:p>
          <a:p>
            <a:r>
              <a:rPr lang="en-US" sz="2000" dirty="0"/>
              <a:t>Take detailed notes after interviewing at each site, or audio record your thoughts when you have a fresh impression </a:t>
            </a:r>
          </a:p>
          <a:p>
            <a:r>
              <a:rPr lang="en-US" sz="2000" dirty="0"/>
              <a:t>Give your sites numerical rankings based on your own categories </a:t>
            </a:r>
          </a:p>
          <a:p>
            <a:r>
              <a:rPr lang="en-US" sz="2000" dirty="0"/>
              <a:t>Rank with your gut</a:t>
            </a:r>
          </a:p>
          <a:p>
            <a:endParaRPr lang="en-US" dirty="0"/>
          </a:p>
        </p:txBody>
      </p:sp>
    </p:spTree>
    <p:extLst>
      <p:ext uri="{BB962C8B-B14F-4D97-AF65-F5344CB8AC3E}">
        <p14:creationId xmlns:p14="http://schemas.microsoft.com/office/powerpoint/2010/main" val="53255830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2DF78-ADD5-CB4C-9FF0-5A055723D47D}"/>
              </a:ext>
            </a:extLst>
          </p:cNvPr>
          <p:cNvSpPr>
            <a:spLocks noGrp="1"/>
          </p:cNvSpPr>
          <p:nvPr>
            <p:ph type="title"/>
          </p:nvPr>
        </p:nvSpPr>
        <p:spPr/>
        <p:txBody>
          <a:bodyPr/>
          <a:lstStyle/>
          <a:p>
            <a:r>
              <a:rPr lang="en-US" dirty="0"/>
              <a:t>COVID Considerations </a:t>
            </a:r>
          </a:p>
        </p:txBody>
      </p:sp>
      <p:sp>
        <p:nvSpPr>
          <p:cNvPr id="3" name="Content Placeholder 2">
            <a:extLst>
              <a:ext uri="{FF2B5EF4-FFF2-40B4-BE49-F238E27FC236}">
                <a16:creationId xmlns:a16="http://schemas.microsoft.com/office/drawing/2014/main" id="{77760636-0D7C-3B49-B762-19EDB6D42B62}"/>
              </a:ext>
            </a:extLst>
          </p:cNvPr>
          <p:cNvSpPr>
            <a:spLocks noGrp="1"/>
          </p:cNvSpPr>
          <p:nvPr>
            <p:ph idx="1"/>
          </p:nvPr>
        </p:nvSpPr>
        <p:spPr/>
        <p:txBody>
          <a:bodyPr/>
          <a:lstStyle/>
          <a:p>
            <a:r>
              <a:rPr lang="en-US" dirty="0"/>
              <a:t>A lot of interviews may be virtual, prepare for both options</a:t>
            </a:r>
          </a:p>
          <a:p>
            <a:r>
              <a:rPr lang="en-US" dirty="0"/>
              <a:t>If you can/ feel comfortable visit the site in person </a:t>
            </a:r>
          </a:p>
          <a:p>
            <a:r>
              <a:rPr lang="en-US" dirty="0"/>
              <a:t>Get a sense of what it was like for the current interns </a:t>
            </a:r>
          </a:p>
          <a:p>
            <a:pPr lvl="1"/>
            <a:r>
              <a:rPr lang="en-US" dirty="0"/>
              <a:t>Did they do telehealth? Were they able to get their hours? </a:t>
            </a:r>
          </a:p>
          <a:p>
            <a:pPr lvl="1"/>
            <a:r>
              <a:rPr lang="en-US" dirty="0"/>
              <a:t>Leave policies? </a:t>
            </a:r>
          </a:p>
          <a:p>
            <a:r>
              <a:rPr lang="en-US" dirty="0"/>
              <a:t>Take COVID into account at all steps </a:t>
            </a:r>
          </a:p>
        </p:txBody>
      </p:sp>
    </p:spTree>
    <p:extLst>
      <p:ext uri="{BB962C8B-B14F-4D97-AF65-F5344CB8AC3E}">
        <p14:creationId xmlns:p14="http://schemas.microsoft.com/office/powerpoint/2010/main" val="10966465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Resource list:</a:t>
            </a:r>
          </a:p>
        </p:txBody>
      </p:sp>
      <p:sp>
        <p:nvSpPr>
          <p:cNvPr id="3" name="Content Placeholder 2"/>
          <p:cNvSpPr>
            <a:spLocks noGrp="1"/>
          </p:cNvSpPr>
          <p:nvPr>
            <p:ph idx="1"/>
          </p:nvPr>
        </p:nvSpPr>
        <p:spPr>
          <a:xfrm>
            <a:off x="2129708" y="1168566"/>
            <a:ext cx="2968218" cy="1402935"/>
          </a:xfrm>
        </p:spPr>
        <p:txBody>
          <a:bodyPr>
            <a:normAutofit/>
          </a:bodyPr>
          <a:lstStyle/>
          <a:p>
            <a:pPr marL="0" lvl="0" indent="0">
              <a:spcBef>
                <a:spcPts val="0"/>
              </a:spcBef>
              <a:buNone/>
            </a:pPr>
            <a:endParaRPr lang="en-US" sz="2600" b="1" dirty="0"/>
          </a:p>
          <a:p>
            <a:endParaRPr lang="en-US" dirty="0"/>
          </a:p>
        </p:txBody>
      </p:sp>
      <p:pic>
        <p:nvPicPr>
          <p:cNvPr id="1026" name="Picture 2">
            <a:extLst>
              <a:ext uri="{FF2B5EF4-FFF2-40B4-BE49-F238E27FC236}">
                <a16:creationId xmlns:a16="http://schemas.microsoft.com/office/drawing/2014/main" id="{796A1821-6DD4-B548-848E-DDC3EC254F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1403350"/>
            <a:ext cx="2727960" cy="350838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7E563F03-2591-DE42-A765-72788F7190AE}"/>
              </a:ext>
            </a:extLst>
          </p:cNvPr>
          <p:cNvSpPr txBox="1"/>
          <p:nvPr/>
        </p:nvSpPr>
        <p:spPr>
          <a:xfrm>
            <a:off x="745561" y="5035555"/>
            <a:ext cx="6089904" cy="369332"/>
          </a:xfrm>
          <a:prstGeom prst="rect">
            <a:avLst/>
          </a:prstGeom>
          <a:noFill/>
        </p:spPr>
        <p:txBody>
          <a:bodyPr wrap="square" rtlCol="0">
            <a:spAutoFit/>
          </a:bodyPr>
          <a:lstStyle/>
          <a:p>
            <a:r>
              <a:rPr lang="en-US" dirty="0">
                <a:hlinkClick r:id="rId4"/>
              </a:rPr>
              <a:t>Internships in Psychology - Amazon Link</a:t>
            </a:r>
            <a:endParaRPr lang="en-US" dirty="0"/>
          </a:p>
        </p:txBody>
      </p:sp>
    </p:spTree>
    <p:extLst>
      <p:ext uri="{BB962C8B-B14F-4D97-AF65-F5344CB8AC3E}">
        <p14:creationId xmlns:p14="http://schemas.microsoft.com/office/powerpoint/2010/main" val="418515381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AB795-E690-2643-BB1C-438633D04DBD}"/>
              </a:ext>
            </a:extLst>
          </p:cNvPr>
          <p:cNvSpPr>
            <a:spLocks noGrp="1"/>
          </p:cNvSpPr>
          <p:nvPr>
            <p:ph type="title"/>
          </p:nvPr>
        </p:nvSpPr>
        <p:spPr>
          <a:xfrm>
            <a:off x="340243" y="318977"/>
            <a:ext cx="11132288" cy="5114259"/>
          </a:xfrm>
        </p:spPr>
        <p:txBody>
          <a:bodyPr/>
          <a:lstStyle/>
          <a:p>
            <a:pPr algn="ctr"/>
            <a:r>
              <a:rPr lang="en-US" dirty="0"/>
              <a:t/>
            </a:r>
            <a:br>
              <a:rPr lang="en-US" dirty="0"/>
            </a:br>
            <a:r>
              <a:rPr lang="en-US" dirty="0"/>
              <a:t/>
            </a:r>
            <a:br>
              <a:rPr lang="en-US" dirty="0"/>
            </a:br>
            <a:r>
              <a:rPr lang="en-US" dirty="0"/>
              <a:t/>
            </a:r>
            <a:br>
              <a:rPr lang="en-US" dirty="0"/>
            </a:br>
            <a:endParaRPr lang="en-US" sz="1800" dirty="0"/>
          </a:p>
        </p:txBody>
      </p:sp>
      <p:sp>
        <p:nvSpPr>
          <p:cNvPr id="4" name="TextBox 3">
            <a:extLst>
              <a:ext uri="{FF2B5EF4-FFF2-40B4-BE49-F238E27FC236}">
                <a16:creationId xmlns:a16="http://schemas.microsoft.com/office/drawing/2014/main" id="{8F363FB5-8A2A-49E9-8383-247A701D1551}"/>
              </a:ext>
            </a:extLst>
          </p:cNvPr>
          <p:cNvSpPr txBox="1"/>
          <p:nvPr/>
        </p:nvSpPr>
        <p:spPr>
          <a:xfrm>
            <a:off x="775010" y="2007220"/>
            <a:ext cx="9478536" cy="2800767"/>
          </a:xfrm>
          <a:prstGeom prst="rect">
            <a:avLst/>
          </a:prstGeom>
          <a:noFill/>
        </p:spPr>
        <p:txBody>
          <a:bodyPr wrap="square">
            <a:spAutoFit/>
          </a:bodyPr>
          <a:lstStyle/>
          <a:p>
            <a:pPr algn="ctr"/>
            <a:r>
              <a:rPr lang="en-US" sz="4800" dirty="0"/>
              <a:t>Questions?</a:t>
            </a:r>
            <a:r>
              <a:rPr lang="en-US" sz="3600" dirty="0"/>
              <a:t/>
            </a:r>
            <a:br>
              <a:rPr lang="en-US" sz="3600" dirty="0"/>
            </a:br>
            <a:r>
              <a:rPr lang="en-US" sz="3600" dirty="0"/>
              <a:t/>
            </a:r>
            <a:br>
              <a:rPr lang="en-US" sz="3600" dirty="0"/>
            </a:br>
            <a:r>
              <a:rPr lang="en-US" sz="2800" dirty="0"/>
              <a:t>Still have questions?  Please post them on the SCCAP Listserv to continue the community discussion</a:t>
            </a:r>
            <a:r>
              <a:rPr lang="en-US" dirty="0"/>
              <a:t/>
            </a:r>
            <a:br>
              <a:rPr lang="en-US" dirty="0"/>
            </a:br>
            <a:r>
              <a:rPr lang="en-US" dirty="0"/>
              <a:t/>
            </a:r>
            <a:br>
              <a:rPr lang="en-US" dirty="0"/>
            </a:br>
            <a:r>
              <a:rPr lang="en-US" dirty="0">
                <a:hlinkClick r:id="rId2"/>
              </a:rPr>
              <a:t>div53@lists.apa.org</a:t>
            </a:r>
            <a:endParaRPr lang="en-US" dirty="0"/>
          </a:p>
        </p:txBody>
      </p:sp>
    </p:spTree>
    <p:extLst>
      <p:ext uri="{BB962C8B-B14F-4D97-AF65-F5344CB8AC3E}">
        <p14:creationId xmlns:p14="http://schemas.microsoft.com/office/powerpoint/2010/main" val="320108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AB1BB7C-703F-0446-B2B9-59B2358E0C54}"/>
              </a:ext>
            </a:extLst>
          </p:cNvPr>
          <p:cNvSpPr>
            <a:spLocks noGrp="1"/>
          </p:cNvSpPr>
          <p:nvPr>
            <p:ph type="title"/>
          </p:nvPr>
        </p:nvSpPr>
        <p:spPr>
          <a:xfrm>
            <a:off x="524741" y="620392"/>
            <a:ext cx="3808268" cy="5504688"/>
          </a:xfrm>
        </p:spPr>
        <p:txBody>
          <a:bodyPr>
            <a:normAutofit/>
          </a:bodyPr>
          <a:lstStyle/>
          <a:p>
            <a:r>
              <a:rPr lang="en-US" sz="6000">
                <a:solidFill>
                  <a:schemeClr val="bg1"/>
                </a:solidFill>
              </a:rPr>
              <a:t>Things to consider when you’re looking at programs</a:t>
            </a:r>
          </a:p>
        </p:txBody>
      </p:sp>
      <p:graphicFrame>
        <p:nvGraphicFramePr>
          <p:cNvPr id="5" name="Content Placeholder 2">
            <a:extLst>
              <a:ext uri="{FF2B5EF4-FFF2-40B4-BE49-F238E27FC236}">
                <a16:creationId xmlns:a16="http://schemas.microsoft.com/office/drawing/2014/main" id="{F398B33D-A86B-4F61-ACA6-C1DDA0233BC1}"/>
              </a:ext>
            </a:extLst>
          </p:cNvPr>
          <p:cNvGraphicFramePr>
            <a:graphicFrameLocks noGrp="1"/>
          </p:cNvGraphicFramePr>
          <p:nvPr>
            <p:ph idx="1"/>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530165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D3AD83E-999B-2B40-B1CE-AE91A0F3321C}"/>
              </a:ext>
            </a:extLst>
          </p:cNvPr>
          <p:cNvSpPr>
            <a:spLocks noGrp="1"/>
          </p:cNvSpPr>
          <p:nvPr>
            <p:ph type="title"/>
          </p:nvPr>
        </p:nvSpPr>
        <p:spPr>
          <a:xfrm>
            <a:off x="838200" y="401221"/>
            <a:ext cx="10515600" cy="1348065"/>
          </a:xfrm>
        </p:spPr>
        <p:txBody>
          <a:bodyPr>
            <a:normAutofit/>
          </a:bodyPr>
          <a:lstStyle/>
          <a:p>
            <a:r>
              <a:rPr lang="en-US" sz="5400" dirty="0">
                <a:solidFill>
                  <a:srgbClr val="FFFFFF"/>
                </a:solidFill>
              </a:rPr>
              <a:t>Fit with an internship site</a:t>
            </a:r>
          </a:p>
        </p:txBody>
      </p:sp>
      <p:sp>
        <p:nvSpPr>
          <p:cNvPr id="3" name="Content Placeholder 2">
            <a:extLst>
              <a:ext uri="{FF2B5EF4-FFF2-40B4-BE49-F238E27FC236}">
                <a16:creationId xmlns:a16="http://schemas.microsoft.com/office/drawing/2014/main" id="{6FABBA10-BC2F-4E49-9AAD-3D253DA8A469}"/>
              </a:ext>
            </a:extLst>
          </p:cNvPr>
          <p:cNvSpPr>
            <a:spLocks noGrp="1"/>
          </p:cNvSpPr>
          <p:nvPr>
            <p:ph idx="1"/>
          </p:nvPr>
        </p:nvSpPr>
        <p:spPr>
          <a:xfrm>
            <a:off x="838200" y="2586789"/>
            <a:ext cx="10515600" cy="3590174"/>
          </a:xfrm>
        </p:spPr>
        <p:txBody>
          <a:bodyPr>
            <a:normAutofit/>
          </a:bodyPr>
          <a:lstStyle/>
          <a:p>
            <a:r>
              <a:rPr lang="en-US" sz="2200" dirty="0"/>
              <a:t>Consider if your experience makes you a good candidate</a:t>
            </a:r>
          </a:p>
          <a:p>
            <a:pPr marL="457200" lvl="1" indent="0">
              <a:buNone/>
            </a:pPr>
            <a:endParaRPr lang="en-US" sz="2000" dirty="0"/>
          </a:p>
          <a:p>
            <a:r>
              <a:rPr lang="en-US" sz="2200" dirty="0"/>
              <a:t>Breadth is important-this is an opportunity to explore</a:t>
            </a:r>
            <a:endParaRPr lang="en-US" sz="2000" dirty="0"/>
          </a:p>
          <a:p>
            <a:endParaRPr lang="en-US" sz="2200" dirty="0"/>
          </a:p>
        </p:txBody>
      </p:sp>
    </p:spTree>
    <p:extLst>
      <p:ext uri="{BB962C8B-B14F-4D97-AF65-F5344CB8AC3E}">
        <p14:creationId xmlns:p14="http://schemas.microsoft.com/office/powerpoint/2010/main" val="650653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19">
            <a:extLst>
              <a:ext uri="{FF2B5EF4-FFF2-40B4-BE49-F238E27FC236}">
                <a16:creationId xmlns:a16="http://schemas.microsoft.com/office/drawing/2014/main" id="{C05CBC3C-2E5A-4839-8B9B-2E5A6ADF0F5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Freeform: Shape 21">
            <a:extLst>
              <a:ext uri="{FF2B5EF4-FFF2-40B4-BE49-F238E27FC236}">
                <a16:creationId xmlns:a16="http://schemas.microsoft.com/office/drawing/2014/main" id="{DB5B423A-57CC-4C58-AA26-8E2E862B03A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5217023" cy="3994777"/>
          </a:xfrm>
          <a:custGeom>
            <a:avLst/>
            <a:gdLst>
              <a:gd name="connsiteX0" fmla="*/ 1945461 w 5217023"/>
              <a:gd name="connsiteY0" fmla="*/ 3787398 h 3994777"/>
              <a:gd name="connsiteX1" fmla="*/ 1942113 w 5217023"/>
              <a:gd name="connsiteY1" fmla="*/ 3790053 h 3994777"/>
              <a:gd name="connsiteX2" fmla="*/ 1946982 w 5217023"/>
              <a:gd name="connsiteY2" fmla="*/ 3787990 h 3994777"/>
              <a:gd name="connsiteX3" fmla="*/ 1945461 w 5217023"/>
              <a:gd name="connsiteY3" fmla="*/ 3787398 h 3994777"/>
              <a:gd name="connsiteX4" fmla="*/ 0 w 5217023"/>
              <a:gd name="connsiteY4" fmla="*/ 0 h 3994777"/>
              <a:gd name="connsiteX5" fmla="*/ 5030958 w 5217023"/>
              <a:gd name="connsiteY5" fmla="*/ 0 h 3994777"/>
              <a:gd name="connsiteX6" fmla="*/ 5046198 w 5217023"/>
              <a:gd name="connsiteY6" fmla="*/ 153449 h 3994777"/>
              <a:gd name="connsiteX7" fmla="*/ 5055729 w 5217023"/>
              <a:gd name="connsiteY7" fmla="*/ 415828 h 3994777"/>
              <a:gd name="connsiteX8" fmla="*/ 4735242 w 5217023"/>
              <a:gd name="connsiteY8" fmla="*/ 1867130 h 3994777"/>
              <a:gd name="connsiteX9" fmla="*/ 3907395 w 5217023"/>
              <a:gd name="connsiteY9" fmla="*/ 2938441 h 3994777"/>
              <a:gd name="connsiteX10" fmla="*/ 3946497 w 5217023"/>
              <a:gd name="connsiteY10" fmla="*/ 2908567 h 3994777"/>
              <a:gd name="connsiteX11" fmla="*/ 4585421 w 5217023"/>
              <a:gd name="connsiteY11" fmla="*/ 2188401 h 3994777"/>
              <a:gd name="connsiteX12" fmla="*/ 5142585 w 5217023"/>
              <a:gd name="connsiteY12" fmla="*/ 276891 h 3994777"/>
              <a:gd name="connsiteX13" fmla="*/ 5121833 w 5217023"/>
              <a:gd name="connsiteY13" fmla="*/ 30208 h 3994777"/>
              <a:gd name="connsiteX14" fmla="*/ 5116229 w 5217023"/>
              <a:gd name="connsiteY14" fmla="*/ 0 h 3994777"/>
              <a:gd name="connsiteX15" fmla="*/ 5184724 w 5217023"/>
              <a:gd name="connsiteY15" fmla="*/ 0 h 3994777"/>
              <a:gd name="connsiteX16" fmla="*/ 5196265 w 5217023"/>
              <a:gd name="connsiteY16" fmla="*/ 66113 h 3994777"/>
              <a:gd name="connsiteX17" fmla="*/ 5058603 w 5217023"/>
              <a:gd name="connsiteY17" fmla="*/ 1368242 h 3994777"/>
              <a:gd name="connsiteX18" fmla="*/ 4096624 w 5217023"/>
              <a:gd name="connsiteY18" fmla="*/ 2870829 h 3994777"/>
              <a:gd name="connsiteX19" fmla="*/ 3833203 w 5217023"/>
              <a:gd name="connsiteY19" fmla="*/ 3092190 h 3994777"/>
              <a:gd name="connsiteX20" fmla="*/ 3536509 w 5217023"/>
              <a:gd name="connsiteY20" fmla="*/ 3297128 h 3994777"/>
              <a:gd name="connsiteX21" fmla="*/ 3148966 w 5217023"/>
              <a:gd name="connsiteY21" fmla="*/ 3485478 h 3994777"/>
              <a:gd name="connsiteX22" fmla="*/ 1860557 w 5217023"/>
              <a:gd name="connsiteY22" fmla="*/ 3880910 h 3994777"/>
              <a:gd name="connsiteX23" fmla="*/ 573715 w 5217023"/>
              <a:gd name="connsiteY23" fmla="*/ 3983764 h 3994777"/>
              <a:gd name="connsiteX24" fmla="*/ 108410 w 5217023"/>
              <a:gd name="connsiteY24" fmla="*/ 3908816 h 3994777"/>
              <a:gd name="connsiteX25" fmla="*/ 0 w 5217023"/>
              <a:gd name="connsiteY25" fmla="*/ 3876793 h 3994777"/>
              <a:gd name="connsiteX26" fmla="*/ 0 w 5217023"/>
              <a:gd name="connsiteY26" fmla="*/ 3802912 h 3994777"/>
              <a:gd name="connsiteX27" fmla="*/ 36975 w 5217023"/>
              <a:gd name="connsiteY27" fmla="*/ 3815954 h 3994777"/>
              <a:gd name="connsiteX28" fmla="*/ 561628 w 5217023"/>
              <a:gd name="connsiteY28" fmla="*/ 3912655 h 3994777"/>
              <a:gd name="connsiteX29" fmla="*/ 1683086 w 5217023"/>
              <a:gd name="connsiteY29" fmla="*/ 3844334 h 3994777"/>
              <a:gd name="connsiteX30" fmla="*/ 1806023 w 5217023"/>
              <a:gd name="connsiteY30" fmla="*/ 3820992 h 3994777"/>
              <a:gd name="connsiteX31" fmla="*/ 1921817 w 5217023"/>
              <a:gd name="connsiteY31" fmla="*/ 3795747 h 3994777"/>
              <a:gd name="connsiteX32" fmla="*/ 1243689 w 5217023"/>
              <a:gd name="connsiteY32" fmla="*/ 3846539 h 3994777"/>
              <a:gd name="connsiteX33" fmla="*/ 62875 w 5217023"/>
              <a:gd name="connsiteY33" fmla="*/ 3668143 h 3994777"/>
              <a:gd name="connsiteX34" fmla="*/ 0 w 5217023"/>
              <a:gd name="connsiteY34" fmla="*/ 3644185 h 3994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217023" h="3994777">
                <a:moveTo>
                  <a:pt x="1945461" y="3787398"/>
                </a:moveTo>
                <a:lnTo>
                  <a:pt x="1942113" y="3790053"/>
                </a:lnTo>
                <a:lnTo>
                  <a:pt x="1946982" y="3787990"/>
                </a:lnTo>
                <a:cubicBezTo>
                  <a:pt x="1946982" y="3787990"/>
                  <a:pt x="1946379" y="3787019"/>
                  <a:pt x="1945461" y="3787398"/>
                </a:cubicBezTo>
                <a:close/>
                <a:moveTo>
                  <a:pt x="0" y="0"/>
                </a:moveTo>
                <a:lnTo>
                  <a:pt x="5030958" y="0"/>
                </a:lnTo>
                <a:lnTo>
                  <a:pt x="5046198" y="153449"/>
                </a:lnTo>
                <a:cubicBezTo>
                  <a:pt x="5052189" y="240558"/>
                  <a:pt x="5055458" y="328007"/>
                  <a:pt x="5055729" y="415828"/>
                </a:cubicBezTo>
                <a:cubicBezTo>
                  <a:pt x="5057604" y="923672"/>
                  <a:pt x="4959210" y="1409054"/>
                  <a:pt x="4735242" y="1867130"/>
                </a:cubicBezTo>
                <a:cubicBezTo>
                  <a:pt x="4533284" y="2280198"/>
                  <a:pt x="4248921" y="2629330"/>
                  <a:pt x="3907395" y="2938441"/>
                </a:cubicBezTo>
                <a:cubicBezTo>
                  <a:pt x="3922498" y="2931535"/>
                  <a:pt x="3935859" y="2921330"/>
                  <a:pt x="3946497" y="2908567"/>
                </a:cubicBezTo>
                <a:cubicBezTo>
                  <a:pt x="4193494" y="2700987"/>
                  <a:pt x="4408756" y="2458364"/>
                  <a:pt x="4585421" y="2188401"/>
                </a:cubicBezTo>
                <a:cubicBezTo>
                  <a:pt x="4967641" y="1608533"/>
                  <a:pt x="5169304" y="975361"/>
                  <a:pt x="5142585" y="276891"/>
                </a:cubicBezTo>
                <a:cubicBezTo>
                  <a:pt x="5139764" y="194215"/>
                  <a:pt x="5132824" y="111888"/>
                  <a:pt x="5121833" y="30208"/>
                </a:cubicBezTo>
                <a:lnTo>
                  <a:pt x="5116229" y="0"/>
                </a:lnTo>
                <a:lnTo>
                  <a:pt x="5184724" y="0"/>
                </a:lnTo>
                <a:lnTo>
                  <a:pt x="5196265" y="66113"/>
                </a:lnTo>
                <a:cubicBezTo>
                  <a:pt x="5249921" y="496647"/>
                  <a:pt x="5197997" y="931171"/>
                  <a:pt x="5058603" y="1368242"/>
                </a:cubicBezTo>
                <a:cubicBezTo>
                  <a:pt x="4872414" y="1953929"/>
                  <a:pt x="4544298" y="2451351"/>
                  <a:pt x="4096624" y="2870829"/>
                </a:cubicBezTo>
                <a:cubicBezTo>
                  <a:pt x="4012832" y="2949426"/>
                  <a:pt x="3924415" y="3022439"/>
                  <a:pt x="3833203" y="3092190"/>
                </a:cubicBezTo>
                <a:cubicBezTo>
                  <a:pt x="3741992" y="3161943"/>
                  <a:pt x="3648667" y="3225510"/>
                  <a:pt x="3536509" y="3297128"/>
                </a:cubicBezTo>
                <a:cubicBezTo>
                  <a:pt x="3427215" y="3372735"/>
                  <a:pt x="3288598" y="3430233"/>
                  <a:pt x="3148966" y="3485478"/>
                </a:cubicBezTo>
                <a:cubicBezTo>
                  <a:pt x="2729930" y="3651299"/>
                  <a:pt x="2302194" y="3788890"/>
                  <a:pt x="1860557" y="3880910"/>
                </a:cubicBezTo>
                <a:cubicBezTo>
                  <a:pt x="1435974" y="3969444"/>
                  <a:pt x="1008052" y="4017957"/>
                  <a:pt x="573715" y="3983764"/>
                </a:cubicBezTo>
                <a:cubicBezTo>
                  <a:pt x="415134" y="3971300"/>
                  <a:pt x="259585" y="3947743"/>
                  <a:pt x="108410" y="3908816"/>
                </a:cubicBezTo>
                <a:lnTo>
                  <a:pt x="0" y="3876793"/>
                </a:lnTo>
                <a:lnTo>
                  <a:pt x="0" y="3802912"/>
                </a:lnTo>
                <a:lnTo>
                  <a:pt x="36975" y="3815954"/>
                </a:lnTo>
                <a:cubicBezTo>
                  <a:pt x="206404" y="3867475"/>
                  <a:pt x="382020" y="3897326"/>
                  <a:pt x="561628" y="3912655"/>
                </a:cubicBezTo>
                <a:cubicBezTo>
                  <a:pt x="938583" y="3944832"/>
                  <a:pt x="1311814" y="3910697"/>
                  <a:pt x="1683086" y="3844334"/>
                </a:cubicBezTo>
                <a:cubicBezTo>
                  <a:pt x="1724123" y="3837151"/>
                  <a:pt x="1765097" y="3829374"/>
                  <a:pt x="1806023" y="3820992"/>
                </a:cubicBezTo>
                <a:cubicBezTo>
                  <a:pt x="1844740" y="3813079"/>
                  <a:pt x="1883218" y="3804161"/>
                  <a:pt x="1921817" y="3795747"/>
                </a:cubicBezTo>
                <a:cubicBezTo>
                  <a:pt x="1697011" y="3826435"/>
                  <a:pt x="1470551" y="3843387"/>
                  <a:pt x="1243689" y="3846539"/>
                </a:cubicBezTo>
                <a:cubicBezTo>
                  <a:pt x="839058" y="3849054"/>
                  <a:pt x="443424" y="3800206"/>
                  <a:pt x="62875" y="3668143"/>
                </a:cubicBezTo>
                <a:lnTo>
                  <a:pt x="0" y="364418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0142BDA-00C7-6A41-990E-E03CF0988C0D}"/>
              </a:ext>
            </a:extLst>
          </p:cNvPr>
          <p:cNvSpPr>
            <a:spLocks noGrp="1"/>
          </p:cNvSpPr>
          <p:nvPr>
            <p:ph type="title"/>
          </p:nvPr>
        </p:nvSpPr>
        <p:spPr>
          <a:xfrm>
            <a:off x="838200" y="673770"/>
            <a:ext cx="3220329" cy="2027227"/>
          </a:xfrm>
        </p:spPr>
        <p:txBody>
          <a:bodyPr anchor="t">
            <a:normAutofit/>
          </a:bodyPr>
          <a:lstStyle/>
          <a:p>
            <a:r>
              <a:rPr lang="en-US" sz="4600" dirty="0">
                <a:solidFill>
                  <a:srgbClr val="FFFFFF"/>
                </a:solidFill>
              </a:rPr>
              <a:t>Fit with an internship site</a:t>
            </a:r>
          </a:p>
        </p:txBody>
      </p:sp>
      <p:graphicFrame>
        <p:nvGraphicFramePr>
          <p:cNvPr id="15" name="Content Placeholder 2">
            <a:extLst>
              <a:ext uri="{FF2B5EF4-FFF2-40B4-BE49-F238E27FC236}">
                <a16:creationId xmlns:a16="http://schemas.microsoft.com/office/drawing/2014/main" id="{5254C799-7F8A-4F50-A262-7A2B22AC04C7}"/>
              </a:ext>
            </a:extLst>
          </p:cNvPr>
          <p:cNvGraphicFramePr>
            <a:graphicFrameLocks noGrp="1"/>
          </p:cNvGraphicFramePr>
          <p:nvPr>
            <p:ph idx="1"/>
          </p:nvPr>
        </p:nvGraphicFramePr>
        <p:xfrm>
          <a:off x="5542672" y="541606"/>
          <a:ext cx="5811128" cy="56782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27852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5BD1187-F135-4546-8C37-95927670EA75}"/>
              </a:ext>
            </a:extLst>
          </p:cNvPr>
          <p:cNvSpPr>
            <a:spLocks noGrp="1"/>
          </p:cNvSpPr>
          <p:nvPr>
            <p:ph type="title"/>
          </p:nvPr>
        </p:nvSpPr>
        <p:spPr>
          <a:xfrm>
            <a:off x="524741" y="620392"/>
            <a:ext cx="3808268" cy="5504688"/>
          </a:xfrm>
        </p:spPr>
        <p:txBody>
          <a:bodyPr>
            <a:normAutofit/>
          </a:bodyPr>
          <a:lstStyle/>
          <a:p>
            <a:r>
              <a:rPr lang="en-US" sz="6000">
                <a:solidFill>
                  <a:schemeClr val="bg1"/>
                </a:solidFill>
              </a:rPr>
              <a:t>The effects of the pandemic</a:t>
            </a:r>
          </a:p>
        </p:txBody>
      </p:sp>
      <p:graphicFrame>
        <p:nvGraphicFramePr>
          <p:cNvPr id="5" name="Content Placeholder 2">
            <a:extLst>
              <a:ext uri="{FF2B5EF4-FFF2-40B4-BE49-F238E27FC236}">
                <a16:creationId xmlns:a16="http://schemas.microsoft.com/office/drawing/2014/main" id="{2B22795F-BDED-41E0-A356-463925FC79FA}"/>
              </a:ext>
            </a:extLst>
          </p:cNvPr>
          <p:cNvGraphicFramePr>
            <a:graphicFrameLocks noGrp="1"/>
          </p:cNvGraphicFramePr>
          <p:nvPr>
            <p:ph idx="1"/>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74401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C05CBC3C-2E5A-4839-8B9B-2E5A6ADF0F5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DB5B423A-57CC-4C58-AA26-8E2E862B03A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5217023" cy="3994777"/>
          </a:xfrm>
          <a:custGeom>
            <a:avLst/>
            <a:gdLst>
              <a:gd name="connsiteX0" fmla="*/ 1945461 w 5217023"/>
              <a:gd name="connsiteY0" fmla="*/ 3787398 h 3994777"/>
              <a:gd name="connsiteX1" fmla="*/ 1942113 w 5217023"/>
              <a:gd name="connsiteY1" fmla="*/ 3790053 h 3994777"/>
              <a:gd name="connsiteX2" fmla="*/ 1946982 w 5217023"/>
              <a:gd name="connsiteY2" fmla="*/ 3787990 h 3994777"/>
              <a:gd name="connsiteX3" fmla="*/ 1945461 w 5217023"/>
              <a:gd name="connsiteY3" fmla="*/ 3787398 h 3994777"/>
              <a:gd name="connsiteX4" fmla="*/ 0 w 5217023"/>
              <a:gd name="connsiteY4" fmla="*/ 0 h 3994777"/>
              <a:gd name="connsiteX5" fmla="*/ 5030958 w 5217023"/>
              <a:gd name="connsiteY5" fmla="*/ 0 h 3994777"/>
              <a:gd name="connsiteX6" fmla="*/ 5046198 w 5217023"/>
              <a:gd name="connsiteY6" fmla="*/ 153449 h 3994777"/>
              <a:gd name="connsiteX7" fmla="*/ 5055729 w 5217023"/>
              <a:gd name="connsiteY7" fmla="*/ 415828 h 3994777"/>
              <a:gd name="connsiteX8" fmla="*/ 4735242 w 5217023"/>
              <a:gd name="connsiteY8" fmla="*/ 1867130 h 3994777"/>
              <a:gd name="connsiteX9" fmla="*/ 3907395 w 5217023"/>
              <a:gd name="connsiteY9" fmla="*/ 2938441 h 3994777"/>
              <a:gd name="connsiteX10" fmla="*/ 3946497 w 5217023"/>
              <a:gd name="connsiteY10" fmla="*/ 2908567 h 3994777"/>
              <a:gd name="connsiteX11" fmla="*/ 4585421 w 5217023"/>
              <a:gd name="connsiteY11" fmla="*/ 2188401 h 3994777"/>
              <a:gd name="connsiteX12" fmla="*/ 5142585 w 5217023"/>
              <a:gd name="connsiteY12" fmla="*/ 276891 h 3994777"/>
              <a:gd name="connsiteX13" fmla="*/ 5121833 w 5217023"/>
              <a:gd name="connsiteY13" fmla="*/ 30208 h 3994777"/>
              <a:gd name="connsiteX14" fmla="*/ 5116229 w 5217023"/>
              <a:gd name="connsiteY14" fmla="*/ 0 h 3994777"/>
              <a:gd name="connsiteX15" fmla="*/ 5184724 w 5217023"/>
              <a:gd name="connsiteY15" fmla="*/ 0 h 3994777"/>
              <a:gd name="connsiteX16" fmla="*/ 5196265 w 5217023"/>
              <a:gd name="connsiteY16" fmla="*/ 66113 h 3994777"/>
              <a:gd name="connsiteX17" fmla="*/ 5058603 w 5217023"/>
              <a:gd name="connsiteY17" fmla="*/ 1368242 h 3994777"/>
              <a:gd name="connsiteX18" fmla="*/ 4096624 w 5217023"/>
              <a:gd name="connsiteY18" fmla="*/ 2870829 h 3994777"/>
              <a:gd name="connsiteX19" fmla="*/ 3833203 w 5217023"/>
              <a:gd name="connsiteY19" fmla="*/ 3092190 h 3994777"/>
              <a:gd name="connsiteX20" fmla="*/ 3536509 w 5217023"/>
              <a:gd name="connsiteY20" fmla="*/ 3297128 h 3994777"/>
              <a:gd name="connsiteX21" fmla="*/ 3148966 w 5217023"/>
              <a:gd name="connsiteY21" fmla="*/ 3485478 h 3994777"/>
              <a:gd name="connsiteX22" fmla="*/ 1860557 w 5217023"/>
              <a:gd name="connsiteY22" fmla="*/ 3880910 h 3994777"/>
              <a:gd name="connsiteX23" fmla="*/ 573715 w 5217023"/>
              <a:gd name="connsiteY23" fmla="*/ 3983764 h 3994777"/>
              <a:gd name="connsiteX24" fmla="*/ 108410 w 5217023"/>
              <a:gd name="connsiteY24" fmla="*/ 3908816 h 3994777"/>
              <a:gd name="connsiteX25" fmla="*/ 0 w 5217023"/>
              <a:gd name="connsiteY25" fmla="*/ 3876793 h 3994777"/>
              <a:gd name="connsiteX26" fmla="*/ 0 w 5217023"/>
              <a:gd name="connsiteY26" fmla="*/ 3802912 h 3994777"/>
              <a:gd name="connsiteX27" fmla="*/ 36975 w 5217023"/>
              <a:gd name="connsiteY27" fmla="*/ 3815954 h 3994777"/>
              <a:gd name="connsiteX28" fmla="*/ 561628 w 5217023"/>
              <a:gd name="connsiteY28" fmla="*/ 3912655 h 3994777"/>
              <a:gd name="connsiteX29" fmla="*/ 1683086 w 5217023"/>
              <a:gd name="connsiteY29" fmla="*/ 3844334 h 3994777"/>
              <a:gd name="connsiteX30" fmla="*/ 1806023 w 5217023"/>
              <a:gd name="connsiteY30" fmla="*/ 3820992 h 3994777"/>
              <a:gd name="connsiteX31" fmla="*/ 1921817 w 5217023"/>
              <a:gd name="connsiteY31" fmla="*/ 3795747 h 3994777"/>
              <a:gd name="connsiteX32" fmla="*/ 1243689 w 5217023"/>
              <a:gd name="connsiteY32" fmla="*/ 3846539 h 3994777"/>
              <a:gd name="connsiteX33" fmla="*/ 62875 w 5217023"/>
              <a:gd name="connsiteY33" fmla="*/ 3668143 h 3994777"/>
              <a:gd name="connsiteX34" fmla="*/ 0 w 5217023"/>
              <a:gd name="connsiteY34" fmla="*/ 3644185 h 3994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217023" h="3994777">
                <a:moveTo>
                  <a:pt x="1945461" y="3787398"/>
                </a:moveTo>
                <a:lnTo>
                  <a:pt x="1942113" y="3790053"/>
                </a:lnTo>
                <a:lnTo>
                  <a:pt x="1946982" y="3787990"/>
                </a:lnTo>
                <a:cubicBezTo>
                  <a:pt x="1946982" y="3787990"/>
                  <a:pt x="1946379" y="3787019"/>
                  <a:pt x="1945461" y="3787398"/>
                </a:cubicBezTo>
                <a:close/>
                <a:moveTo>
                  <a:pt x="0" y="0"/>
                </a:moveTo>
                <a:lnTo>
                  <a:pt x="5030958" y="0"/>
                </a:lnTo>
                <a:lnTo>
                  <a:pt x="5046198" y="153449"/>
                </a:lnTo>
                <a:cubicBezTo>
                  <a:pt x="5052189" y="240558"/>
                  <a:pt x="5055458" y="328007"/>
                  <a:pt x="5055729" y="415828"/>
                </a:cubicBezTo>
                <a:cubicBezTo>
                  <a:pt x="5057604" y="923672"/>
                  <a:pt x="4959210" y="1409054"/>
                  <a:pt x="4735242" y="1867130"/>
                </a:cubicBezTo>
                <a:cubicBezTo>
                  <a:pt x="4533284" y="2280198"/>
                  <a:pt x="4248921" y="2629330"/>
                  <a:pt x="3907395" y="2938441"/>
                </a:cubicBezTo>
                <a:cubicBezTo>
                  <a:pt x="3922498" y="2931535"/>
                  <a:pt x="3935859" y="2921330"/>
                  <a:pt x="3946497" y="2908567"/>
                </a:cubicBezTo>
                <a:cubicBezTo>
                  <a:pt x="4193494" y="2700987"/>
                  <a:pt x="4408756" y="2458364"/>
                  <a:pt x="4585421" y="2188401"/>
                </a:cubicBezTo>
                <a:cubicBezTo>
                  <a:pt x="4967641" y="1608533"/>
                  <a:pt x="5169304" y="975361"/>
                  <a:pt x="5142585" y="276891"/>
                </a:cubicBezTo>
                <a:cubicBezTo>
                  <a:pt x="5139764" y="194215"/>
                  <a:pt x="5132824" y="111888"/>
                  <a:pt x="5121833" y="30208"/>
                </a:cubicBezTo>
                <a:lnTo>
                  <a:pt x="5116229" y="0"/>
                </a:lnTo>
                <a:lnTo>
                  <a:pt x="5184724" y="0"/>
                </a:lnTo>
                <a:lnTo>
                  <a:pt x="5196265" y="66113"/>
                </a:lnTo>
                <a:cubicBezTo>
                  <a:pt x="5249921" y="496647"/>
                  <a:pt x="5197997" y="931171"/>
                  <a:pt x="5058603" y="1368242"/>
                </a:cubicBezTo>
                <a:cubicBezTo>
                  <a:pt x="4872414" y="1953929"/>
                  <a:pt x="4544298" y="2451351"/>
                  <a:pt x="4096624" y="2870829"/>
                </a:cubicBezTo>
                <a:cubicBezTo>
                  <a:pt x="4012832" y="2949426"/>
                  <a:pt x="3924415" y="3022439"/>
                  <a:pt x="3833203" y="3092190"/>
                </a:cubicBezTo>
                <a:cubicBezTo>
                  <a:pt x="3741992" y="3161943"/>
                  <a:pt x="3648667" y="3225510"/>
                  <a:pt x="3536509" y="3297128"/>
                </a:cubicBezTo>
                <a:cubicBezTo>
                  <a:pt x="3427215" y="3372735"/>
                  <a:pt x="3288598" y="3430233"/>
                  <a:pt x="3148966" y="3485478"/>
                </a:cubicBezTo>
                <a:cubicBezTo>
                  <a:pt x="2729930" y="3651299"/>
                  <a:pt x="2302194" y="3788890"/>
                  <a:pt x="1860557" y="3880910"/>
                </a:cubicBezTo>
                <a:cubicBezTo>
                  <a:pt x="1435974" y="3969444"/>
                  <a:pt x="1008052" y="4017957"/>
                  <a:pt x="573715" y="3983764"/>
                </a:cubicBezTo>
                <a:cubicBezTo>
                  <a:pt x="415134" y="3971300"/>
                  <a:pt x="259585" y="3947743"/>
                  <a:pt x="108410" y="3908816"/>
                </a:cubicBezTo>
                <a:lnTo>
                  <a:pt x="0" y="3876793"/>
                </a:lnTo>
                <a:lnTo>
                  <a:pt x="0" y="3802912"/>
                </a:lnTo>
                <a:lnTo>
                  <a:pt x="36975" y="3815954"/>
                </a:lnTo>
                <a:cubicBezTo>
                  <a:pt x="206404" y="3867475"/>
                  <a:pt x="382020" y="3897326"/>
                  <a:pt x="561628" y="3912655"/>
                </a:cubicBezTo>
                <a:cubicBezTo>
                  <a:pt x="938583" y="3944832"/>
                  <a:pt x="1311814" y="3910697"/>
                  <a:pt x="1683086" y="3844334"/>
                </a:cubicBezTo>
                <a:cubicBezTo>
                  <a:pt x="1724123" y="3837151"/>
                  <a:pt x="1765097" y="3829374"/>
                  <a:pt x="1806023" y="3820992"/>
                </a:cubicBezTo>
                <a:cubicBezTo>
                  <a:pt x="1844740" y="3813079"/>
                  <a:pt x="1883218" y="3804161"/>
                  <a:pt x="1921817" y="3795747"/>
                </a:cubicBezTo>
                <a:cubicBezTo>
                  <a:pt x="1697011" y="3826435"/>
                  <a:pt x="1470551" y="3843387"/>
                  <a:pt x="1243689" y="3846539"/>
                </a:cubicBezTo>
                <a:cubicBezTo>
                  <a:pt x="839058" y="3849054"/>
                  <a:pt x="443424" y="3800206"/>
                  <a:pt x="62875" y="3668143"/>
                </a:cubicBezTo>
                <a:lnTo>
                  <a:pt x="0" y="364418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F422073-8176-A448-A929-C804E53ACBD9}"/>
              </a:ext>
            </a:extLst>
          </p:cNvPr>
          <p:cNvSpPr>
            <a:spLocks noGrp="1"/>
          </p:cNvSpPr>
          <p:nvPr>
            <p:ph type="title"/>
          </p:nvPr>
        </p:nvSpPr>
        <p:spPr>
          <a:xfrm>
            <a:off x="838200" y="673770"/>
            <a:ext cx="3220329" cy="2027227"/>
          </a:xfrm>
        </p:spPr>
        <p:txBody>
          <a:bodyPr anchor="t">
            <a:normAutofit/>
          </a:bodyPr>
          <a:lstStyle/>
          <a:p>
            <a:r>
              <a:rPr lang="en-US" sz="5400">
                <a:solidFill>
                  <a:srgbClr val="FFFFFF"/>
                </a:solidFill>
              </a:rPr>
              <a:t>Talk it over</a:t>
            </a:r>
          </a:p>
        </p:txBody>
      </p:sp>
      <p:graphicFrame>
        <p:nvGraphicFramePr>
          <p:cNvPr id="5" name="Content Placeholder 2">
            <a:extLst>
              <a:ext uri="{FF2B5EF4-FFF2-40B4-BE49-F238E27FC236}">
                <a16:creationId xmlns:a16="http://schemas.microsoft.com/office/drawing/2014/main" id="{43734191-2FB1-40CE-865A-C21F90E79EF4}"/>
              </a:ext>
            </a:extLst>
          </p:cNvPr>
          <p:cNvGraphicFramePr>
            <a:graphicFrameLocks noGrp="1"/>
          </p:cNvGraphicFramePr>
          <p:nvPr>
            <p:ph idx="1"/>
          </p:nvPr>
        </p:nvGraphicFramePr>
        <p:xfrm>
          <a:off x="5570381" y="541606"/>
          <a:ext cx="5811128" cy="56782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91965542"/>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4377B0"/>
      </a:accent1>
      <a:accent2>
        <a:srgbClr val="F1673B"/>
      </a:accent2>
      <a:accent3>
        <a:srgbClr val="A5A5A5"/>
      </a:accent3>
      <a:accent4>
        <a:srgbClr val="5BC18C"/>
      </a:accent4>
      <a:accent5>
        <a:srgbClr val="F46083"/>
      </a:accent5>
      <a:accent6>
        <a:srgbClr val="7F7F7F"/>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Ribbons">
  <a:themeElements>
    <a:clrScheme name="Ribbons 4">
      <a:dk1>
        <a:srgbClr val="000F1E"/>
      </a:dk1>
      <a:lt1>
        <a:srgbClr val="FFFFFF"/>
      </a:lt1>
      <a:dk2>
        <a:srgbClr val="003366"/>
      </a:dk2>
      <a:lt2>
        <a:srgbClr val="33CCCC"/>
      </a:lt2>
      <a:accent1>
        <a:srgbClr val="006699"/>
      </a:accent1>
      <a:accent2>
        <a:srgbClr val="003366"/>
      </a:accent2>
      <a:accent3>
        <a:srgbClr val="AAADB8"/>
      </a:accent3>
      <a:accent4>
        <a:srgbClr val="DADADA"/>
      </a:accent4>
      <a:accent5>
        <a:srgbClr val="AAB8CA"/>
      </a:accent5>
      <a:accent6>
        <a:srgbClr val="002D5C"/>
      </a:accent6>
      <a:hlink>
        <a:srgbClr val="0099CC"/>
      </a:hlink>
      <a:folHlink>
        <a:srgbClr val="009999"/>
      </a:folHlink>
    </a:clrScheme>
    <a:fontScheme name="Ribbon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Ribbons 1">
        <a:dk1>
          <a:srgbClr val="220011"/>
        </a:dk1>
        <a:lt1>
          <a:srgbClr val="FFFFCC"/>
        </a:lt1>
        <a:dk2>
          <a:srgbClr val="660033"/>
        </a:dk2>
        <a:lt2>
          <a:srgbClr val="FFCC00"/>
        </a:lt2>
        <a:accent1>
          <a:srgbClr val="CC0099"/>
        </a:accent1>
        <a:accent2>
          <a:srgbClr val="56002B"/>
        </a:accent2>
        <a:accent3>
          <a:srgbClr val="B8AAAD"/>
        </a:accent3>
        <a:accent4>
          <a:srgbClr val="DADAAE"/>
        </a:accent4>
        <a:accent5>
          <a:srgbClr val="E2AACA"/>
        </a:accent5>
        <a:accent6>
          <a:srgbClr val="4D0026"/>
        </a:accent6>
        <a:hlink>
          <a:srgbClr val="9C004E"/>
        </a:hlink>
        <a:folHlink>
          <a:srgbClr val="FF6600"/>
        </a:folHlink>
      </a:clrScheme>
      <a:clrMap bg1="dk2" tx1="lt1" bg2="dk1" tx2="lt2" accent1="accent1" accent2="accent2" accent3="accent3" accent4="accent4" accent5="accent5" accent6="accent6" hlink="hlink" folHlink="folHlink"/>
    </a:extraClrScheme>
    <a:extraClrScheme>
      <a:clrScheme name="Ribbons 2">
        <a:dk1>
          <a:srgbClr val="001600"/>
        </a:dk1>
        <a:lt1>
          <a:srgbClr val="669900"/>
        </a:lt1>
        <a:dk2>
          <a:srgbClr val="000000"/>
        </a:dk2>
        <a:lt2>
          <a:srgbClr val="006600"/>
        </a:lt2>
        <a:accent1>
          <a:srgbClr val="336600"/>
        </a:accent1>
        <a:accent2>
          <a:srgbClr val="89BA00"/>
        </a:accent2>
        <a:accent3>
          <a:srgbClr val="B8CAAA"/>
        </a:accent3>
        <a:accent4>
          <a:srgbClr val="001100"/>
        </a:accent4>
        <a:accent5>
          <a:srgbClr val="ADB8AA"/>
        </a:accent5>
        <a:accent6>
          <a:srgbClr val="7CA800"/>
        </a:accent6>
        <a:hlink>
          <a:srgbClr val="FFCC00"/>
        </a:hlink>
        <a:folHlink>
          <a:srgbClr val="FF7C80"/>
        </a:folHlink>
      </a:clrScheme>
      <a:clrMap bg1="lt1" tx1="dk1" bg2="lt2" tx2="dk2" accent1="accent1" accent2="accent2" accent3="accent3" accent4="accent4" accent5="accent5" accent6="accent6" hlink="hlink" folHlink="folHlink"/>
    </a:extraClrScheme>
    <a:extraClrScheme>
      <a:clrScheme name="Ribbons 3">
        <a:dk1>
          <a:srgbClr val="000000"/>
        </a:dk1>
        <a:lt1>
          <a:srgbClr val="B2B2B2"/>
        </a:lt1>
        <a:dk2>
          <a:srgbClr val="000000"/>
        </a:dk2>
        <a:lt2>
          <a:srgbClr val="777777"/>
        </a:lt2>
        <a:accent1>
          <a:srgbClr val="CBCBCB"/>
        </a:accent1>
        <a:accent2>
          <a:srgbClr val="969696"/>
        </a:accent2>
        <a:accent3>
          <a:srgbClr val="D5D5D5"/>
        </a:accent3>
        <a:accent4>
          <a:srgbClr val="000000"/>
        </a:accent4>
        <a:accent5>
          <a:srgbClr val="E2E2E2"/>
        </a:accent5>
        <a:accent6>
          <a:srgbClr val="878787"/>
        </a:accent6>
        <a:hlink>
          <a:srgbClr val="333333"/>
        </a:hlink>
        <a:folHlink>
          <a:srgbClr val="777777"/>
        </a:folHlink>
      </a:clrScheme>
      <a:clrMap bg1="lt1" tx1="dk1" bg2="lt2" tx2="dk2" accent1="accent1" accent2="accent2" accent3="accent3" accent4="accent4" accent5="accent5" accent6="accent6" hlink="hlink" folHlink="folHlink"/>
    </a:extraClrScheme>
    <a:extraClrScheme>
      <a:clrScheme name="Ribbons 4">
        <a:dk1>
          <a:srgbClr val="000F1E"/>
        </a:dk1>
        <a:lt1>
          <a:srgbClr val="FFFFFF"/>
        </a:lt1>
        <a:dk2>
          <a:srgbClr val="003366"/>
        </a:dk2>
        <a:lt2>
          <a:srgbClr val="33CCCC"/>
        </a:lt2>
        <a:accent1>
          <a:srgbClr val="006699"/>
        </a:accent1>
        <a:accent2>
          <a:srgbClr val="003366"/>
        </a:accent2>
        <a:accent3>
          <a:srgbClr val="AAADB8"/>
        </a:accent3>
        <a:accent4>
          <a:srgbClr val="DADADA"/>
        </a:accent4>
        <a:accent5>
          <a:srgbClr val="AAB8CA"/>
        </a:accent5>
        <a:accent6>
          <a:srgbClr val="002D5C"/>
        </a:accent6>
        <a:hlink>
          <a:srgbClr val="0099CC"/>
        </a:hlink>
        <a:folHlink>
          <a:srgbClr val="009999"/>
        </a:folHlink>
      </a:clrScheme>
      <a:clrMap bg1="dk2" tx1="lt1" bg2="dk1" tx2="lt2" accent1="accent1" accent2="accent2" accent3="accent3" accent4="accent4" accent5="accent5" accent6="accent6" hlink="hlink" folHlink="folHlink"/>
    </a:extraClrScheme>
    <a:extraClrScheme>
      <a:clrScheme name="Ribbons 5">
        <a:dk1>
          <a:srgbClr val="002F2E"/>
        </a:dk1>
        <a:lt1>
          <a:srgbClr val="FFFFFF"/>
        </a:lt1>
        <a:dk2>
          <a:srgbClr val="008080"/>
        </a:dk2>
        <a:lt2>
          <a:srgbClr val="66FFCC"/>
        </a:lt2>
        <a:accent1>
          <a:srgbClr val="0099CC"/>
        </a:accent1>
        <a:accent2>
          <a:srgbClr val="005250"/>
        </a:accent2>
        <a:accent3>
          <a:srgbClr val="AAC0C0"/>
        </a:accent3>
        <a:accent4>
          <a:srgbClr val="DADADA"/>
        </a:accent4>
        <a:accent5>
          <a:srgbClr val="AACAE2"/>
        </a:accent5>
        <a:accent6>
          <a:srgbClr val="004948"/>
        </a:accent6>
        <a:hlink>
          <a:srgbClr val="00CC99"/>
        </a:hlink>
        <a:folHlink>
          <a:srgbClr val="009999"/>
        </a:folHlink>
      </a:clrScheme>
      <a:clrMap bg1="dk2" tx1="lt1" bg2="dk1" tx2="lt2" accent1="accent1" accent2="accent2" accent3="accent3" accent4="accent4" accent5="accent5" accent6="accent6" hlink="hlink" folHlink="folHlink"/>
    </a:extraClrScheme>
    <a:extraClrScheme>
      <a:clrScheme name="Ribbons 6">
        <a:dk1>
          <a:srgbClr val="000022"/>
        </a:dk1>
        <a:lt1>
          <a:srgbClr val="FFFFFF"/>
        </a:lt1>
        <a:dk2>
          <a:srgbClr val="000066"/>
        </a:dk2>
        <a:lt2>
          <a:srgbClr val="FFCC00"/>
        </a:lt2>
        <a:accent1>
          <a:srgbClr val="666699"/>
        </a:accent1>
        <a:accent2>
          <a:srgbClr val="000048"/>
        </a:accent2>
        <a:accent3>
          <a:srgbClr val="AAAAB8"/>
        </a:accent3>
        <a:accent4>
          <a:srgbClr val="DADADA"/>
        </a:accent4>
        <a:accent5>
          <a:srgbClr val="B8B8CA"/>
        </a:accent5>
        <a:accent6>
          <a:srgbClr val="000040"/>
        </a:accent6>
        <a:hlink>
          <a:srgbClr val="9999FF"/>
        </a:hlink>
        <a:folHlink>
          <a:srgbClr val="000099"/>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2321</TotalTime>
  <Words>2956</Words>
  <Application>Microsoft Office PowerPoint</Application>
  <PresentationFormat>Widescreen</PresentationFormat>
  <Paragraphs>462</Paragraphs>
  <Slides>49</Slides>
  <Notes>22</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49</vt:i4>
      </vt:variant>
    </vt:vector>
  </HeadingPairs>
  <TitlesOfParts>
    <vt:vector size="59" baseType="lpstr">
      <vt:lpstr>Arial</vt:lpstr>
      <vt:lpstr>Calibri</vt:lpstr>
      <vt:lpstr>Calibri Light</vt:lpstr>
      <vt:lpstr>Cambria</vt:lpstr>
      <vt:lpstr>Roboto</vt:lpstr>
      <vt:lpstr>Symbol</vt:lpstr>
      <vt:lpstr>Times New Roman</vt:lpstr>
      <vt:lpstr>Wingdings</vt:lpstr>
      <vt:lpstr>Office Theme</vt:lpstr>
      <vt:lpstr>Ribbons</vt:lpstr>
      <vt:lpstr>Applying to Clinical Internships:  Insider Tips for Maximizing Your Success</vt:lpstr>
      <vt:lpstr>Audience Questions and Answers</vt:lpstr>
      <vt:lpstr>Selecting Internship Sites  </vt:lpstr>
      <vt:lpstr> 2021-2022 Match Statistics/ It’s very probably going to be more than ok </vt:lpstr>
      <vt:lpstr>Things to consider when you’re looking at programs</vt:lpstr>
      <vt:lpstr>Fit with an internship site</vt:lpstr>
      <vt:lpstr>Fit with an internship site</vt:lpstr>
      <vt:lpstr>The effects of the pandemic</vt:lpstr>
      <vt:lpstr>Talk it over</vt:lpstr>
      <vt:lpstr>How many applications should I send?</vt:lpstr>
      <vt:lpstr>Directories</vt:lpstr>
      <vt:lpstr>Take in information, reflect….</vt:lpstr>
      <vt:lpstr>…and then use your wise mind </vt:lpstr>
      <vt:lpstr>Internship Application Materials      Amy E. West, Ph.D. Internship Training Director University of Southern California/Children’s Hospital Los Angeles</vt:lpstr>
      <vt:lpstr>Most Important!</vt:lpstr>
      <vt:lpstr>The Curriculum Vitae</vt:lpstr>
      <vt:lpstr>CV Tips -- Do</vt:lpstr>
      <vt:lpstr>   </vt:lpstr>
      <vt:lpstr>Vita Checklist</vt:lpstr>
      <vt:lpstr>Personal Statement</vt:lpstr>
      <vt:lpstr>Basic Structure</vt:lpstr>
      <vt:lpstr>Personal Statement - Do</vt:lpstr>
      <vt:lpstr>Personal Statement – Don’t</vt:lpstr>
      <vt:lpstr>Cover Letter</vt:lpstr>
      <vt:lpstr>Basics</vt:lpstr>
      <vt:lpstr>Cover letter Structure</vt:lpstr>
      <vt:lpstr>Cover Letter -- Do</vt:lpstr>
      <vt:lpstr>Cover letter – Don’t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Our Backgrounds</vt:lpstr>
      <vt:lpstr>Big Picture</vt:lpstr>
      <vt:lpstr>Application Tips – Task List</vt:lpstr>
      <vt:lpstr>Training Goals &amp; Site List</vt:lpstr>
      <vt:lpstr>Letter Writers, Hours, &amp; Transcripts</vt:lpstr>
      <vt:lpstr>Essays, Cover Letters CV</vt:lpstr>
      <vt:lpstr>Getting Feedback &amp; Supplemental Materials</vt:lpstr>
      <vt:lpstr>Interview Tips - Scheduling</vt:lpstr>
      <vt:lpstr>PowerPoint Presentation</vt:lpstr>
      <vt:lpstr>Interview Tips</vt:lpstr>
      <vt:lpstr>COVID Considerations </vt:lpstr>
      <vt:lpstr>Resource list:</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 Canty</dc:creator>
  <cp:lastModifiedBy>Proctor, Stephon N</cp:lastModifiedBy>
  <cp:revision>187</cp:revision>
  <dcterms:created xsi:type="dcterms:W3CDTF">2018-06-08T19:22:06Z</dcterms:created>
  <dcterms:modified xsi:type="dcterms:W3CDTF">2021-08-03T14:36:33Z</dcterms:modified>
</cp:coreProperties>
</file>