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368" r:id="rId3"/>
    <p:sldId id="258" r:id="rId4"/>
    <p:sldId id="25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365" r:id="rId45"/>
    <p:sldId id="29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20" autoAdjust="0"/>
    <p:restoredTop sz="83784"/>
  </p:normalViewPr>
  <p:slideViewPr>
    <p:cSldViewPr snapToGrid="0">
      <p:cViewPr varScale="1">
        <p:scale>
          <a:sx n="66" d="100"/>
          <a:sy n="66" d="100"/>
        </p:scale>
        <p:origin x="1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 snapToGrid="0">
      <p:cViewPr varScale="1">
        <p:scale>
          <a:sx n="117" d="100"/>
          <a:sy n="117" d="100"/>
        </p:scale>
        <p:origin x="29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3525F-D25C-4B4D-87A6-487B709D05E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94C67-E584-48EB-87AD-20D817A1E553}">
      <dgm:prSet phldrT="[Text]"/>
      <dgm:spPr/>
      <dgm:t>
        <a:bodyPr/>
        <a:lstStyle/>
        <a:p>
          <a:r>
            <a:rPr lang="en-US" dirty="0" smtClean="0"/>
            <a:t>PCP Visit</a:t>
          </a:r>
          <a:endParaRPr lang="en-US" dirty="0"/>
        </a:p>
      </dgm:t>
    </dgm:pt>
    <dgm:pt modelId="{EC160DF6-6E21-4C7F-9C8A-99B218E3F2E7}" type="parTrans" cxnId="{A2693127-90F7-424B-9559-C42F83538556}">
      <dgm:prSet/>
      <dgm:spPr/>
      <dgm:t>
        <a:bodyPr/>
        <a:lstStyle/>
        <a:p>
          <a:endParaRPr lang="en-US"/>
        </a:p>
      </dgm:t>
    </dgm:pt>
    <dgm:pt modelId="{390CE775-3132-4703-BFEF-01116AB13643}" type="sibTrans" cxnId="{A2693127-90F7-424B-9559-C42F83538556}">
      <dgm:prSet/>
      <dgm:spPr/>
      <dgm:t>
        <a:bodyPr/>
        <a:lstStyle/>
        <a:p>
          <a:endParaRPr lang="en-US"/>
        </a:p>
      </dgm:t>
    </dgm:pt>
    <dgm:pt modelId="{CD5893CD-8F7C-4216-A535-1148E123EC46}">
      <dgm:prSet phldrT="[Text]"/>
      <dgm:spPr/>
      <dgm:t>
        <a:bodyPr/>
        <a:lstStyle/>
        <a:p>
          <a:r>
            <a:rPr lang="en-US" dirty="0" smtClean="0"/>
            <a:t>Concern identified</a:t>
          </a:r>
          <a:endParaRPr lang="en-US" dirty="0"/>
        </a:p>
      </dgm:t>
    </dgm:pt>
    <dgm:pt modelId="{E533F018-0500-4F26-961D-75D653A59541}" type="parTrans" cxnId="{A73AA254-C916-4678-947D-E0338A1433E0}">
      <dgm:prSet/>
      <dgm:spPr/>
      <dgm:t>
        <a:bodyPr/>
        <a:lstStyle/>
        <a:p>
          <a:endParaRPr lang="en-US"/>
        </a:p>
      </dgm:t>
    </dgm:pt>
    <dgm:pt modelId="{9EFF8536-F2D7-4710-A649-724ACE639B6F}" type="sibTrans" cxnId="{A73AA254-C916-4678-947D-E0338A1433E0}">
      <dgm:prSet/>
      <dgm:spPr/>
      <dgm:t>
        <a:bodyPr/>
        <a:lstStyle/>
        <a:p>
          <a:endParaRPr lang="en-US"/>
        </a:p>
      </dgm:t>
    </dgm:pt>
    <dgm:pt modelId="{5AD44DC0-5529-4BCE-80F8-79AED4BA2FE0}">
      <dgm:prSet phldrT="[Text]"/>
      <dgm:spPr/>
      <dgm:t>
        <a:bodyPr/>
        <a:lstStyle/>
        <a:p>
          <a:r>
            <a:rPr lang="en-US" dirty="0" smtClean="0"/>
            <a:t>Referral to psychology </a:t>
          </a:r>
          <a:endParaRPr lang="en-US" dirty="0"/>
        </a:p>
      </dgm:t>
    </dgm:pt>
    <dgm:pt modelId="{8F51F697-E78D-49F9-9311-A46C2693AF5C}" type="parTrans" cxnId="{B4E30C24-6957-4648-837A-21B73F509901}">
      <dgm:prSet/>
      <dgm:spPr/>
      <dgm:t>
        <a:bodyPr/>
        <a:lstStyle/>
        <a:p>
          <a:endParaRPr lang="en-US"/>
        </a:p>
      </dgm:t>
    </dgm:pt>
    <dgm:pt modelId="{38DF9837-9834-4DC0-B664-330FB802E7D2}" type="sibTrans" cxnId="{B4E30C24-6957-4648-837A-21B73F509901}">
      <dgm:prSet/>
      <dgm:spPr/>
      <dgm:t>
        <a:bodyPr/>
        <a:lstStyle/>
        <a:p>
          <a:endParaRPr lang="en-US"/>
        </a:p>
      </dgm:t>
    </dgm:pt>
    <dgm:pt modelId="{19F4C1D6-43FB-4059-B371-BE748273E2F3}">
      <dgm:prSet phldrT="[Text]"/>
      <dgm:spPr/>
      <dgm:t>
        <a:bodyPr/>
        <a:lstStyle/>
        <a:p>
          <a:r>
            <a:rPr lang="en-US" dirty="0" smtClean="0"/>
            <a:t>Handoff</a:t>
          </a:r>
          <a:endParaRPr lang="en-US" dirty="0"/>
        </a:p>
      </dgm:t>
    </dgm:pt>
    <dgm:pt modelId="{80431345-E307-4320-9B29-924BE37CD3BF}" type="parTrans" cxnId="{096B4744-76A4-4C92-8AF1-538FE3B6FF2C}">
      <dgm:prSet/>
      <dgm:spPr/>
      <dgm:t>
        <a:bodyPr/>
        <a:lstStyle/>
        <a:p>
          <a:endParaRPr lang="en-US"/>
        </a:p>
      </dgm:t>
    </dgm:pt>
    <dgm:pt modelId="{CB7D2E08-512F-4A1B-B17F-CAFEE10D76CD}" type="sibTrans" cxnId="{096B4744-76A4-4C92-8AF1-538FE3B6FF2C}">
      <dgm:prSet/>
      <dgm:spPr/>
      <dgm:t>
        <a:bodyPr/>
        <a:lstStyle/>
        <a:p>
          <a:endParaRPr lang="en-US"/>
        </a:p>
      </dgm:t>
    </dgm:pt>
    <dgm:pt modelId="{82B19DE6-0AA7-4FE6-ABB1-C0BC852283FA}">
      <dgm:prSet phldrT="[Text]"/>
      <dgm:spPr/>
      <dgm:t>
        <a:bodyPr/>
        <a:lstStyle/>
        <a:p>
          <a:r>
            <a:rPr lang="en-US" dirty="0" smtClean="0"/>
            <a:t>Opportunity to meet family</a:t>
          </a:r>
          <a:endParaRPr lang="en-US" dirty="0"/>
        </a:p>
      </dgm:t>
    </dgm:pt>
    <dgm:pt modelId="{ABF6112E-D366-4883-B0D1-653B7ACCD053}" type="parTrans" cxnId="{9C4F64D0-E3DF-4CB1-B82A-36E5C11C78FA}">
      <dgm:prSet/>
      <dgm:spPr/>
      <dgm:t>
        <a:bodyPr/>
        <a:lstStyle/>
        <a:p>
          <a:endParaRPr lang="en-US"/>
        </a:p>
      </dgm:t>
    </dgm:pt>
    <dgm:pt modelId="{9BFC1839-16DE-47C2-8288-995E5A467729}" type="sibTrans" cxnId="{9C4F64D0-E3DF-4CB1-B82A-36E5C11C78FA}">
      <dgm:prSet/>
      <dgm:spPr/>
      <dgm:t>
        <a:bodyPr/>
        <a:lstStyle/>
        <a:p>
          <a:endParaRPr lang="en-US"/>
        </a:p>
      </dgm:t>
    </dgm:pt>
    <dgm:pt modelId="{0FB07053-4695-44CF-9BC7-3BEDB94F2955}">
      <dgm:prSet phldrT="[Text]"/>
      <dgm:spPr/>
      <dgm:t>
        <a:bodyPr/>
        <a:lstStyle/>
        <a:p>
          <a:r>
            <a:rPr lang="en-US" dirty="0" smtClean="0"/>
            <a:t>Explain psychology services and encourage scheduling</a:t>
          </a:r>
          <a:endParaRPr lang="en-US" dirty="0"/>
        </a:p>
      </dgm:t>
    </dgm:pt>
    <dgm:pt modelId="{D6EA5BC6-F7A3-4F92-8839-0ED01F746973}" type="parTrans" cxnId="{AAAD8668-A88A-4937-A0DE-20208C9DFA34}">
      <dgm:prSet/>
      <dgm:spPr/>
      <dgm:t>
        <a:bodyPr/>
        <a:lstStyle/>
        <a:p>
          <a:endParaRPr lang="en-US"/>
        </a:p>
      </dgm:t>
    </dgm:pt>
    <dgm:pt modelId="{C3A72412-6978-4E80-A5B8-EAEA68286641}" type="sibTrans" cxnId="{AAAD8668-A88A-4937-A0DE-20208C9DFA34}">
      <dgm:prSet/>
      <dgm:spPr/>
      <dgm:t>
        <a:bodyPr/>
        <a:lstStyle/>
        <a:p>
          <a:endParaRPr lang="en-US"/>
        </a:p>
      </dgm:t>
    </dgm:pt>
    <dgm:pt modelId="{C8821669-2C70-4C5D-AB13-FFFA1A165C25}">
      <dgm:prSet phldrT="[Text]"/>
      <dgm:spPr/>
      <dgm:t>
        <a:bodyPr/>
        <a:lstStyle/>
        <a:p>
          <a:r>
            <a:rPr lang="en-US" dirty="0" smtClean="0"/>
            <a:t>Initial Psychology Consultation </a:t>
          </a:r>
          <a:endParaRPr lang="en-US" dirty="0"/>
        </a:p>
      </dgm:t>
    </dgm:pt>
    <dgm:pt modelId="{7F3F0822-D181-4AD4-8FAD-A3435EEA8D9F}" type="parTrans" cxnId="{945B9C07-2115-4E69-931C-CA98B5177396}">
      <dgm:prSet/>
      <dgm:spPr/>
      <dgm:t>
        <a:bodyPr/>
        <a:lstStyle/>
        <a:p>
          <a:endParaRPr lang="en-US"/>
        </a:p>
      </dgm:t>
    </dgm:pt>
    <dgm:pt modelId="{058E7AFF-A7C9-4558-8A50-CD63855FDC30}" type="sibTrans" cxnId="{945B9C07-2115-4E69-931C-CA98B5177396}">
      <dgm:prSet/>
      <dgm:spPr/>
      <dgm:t>
        <a:bodyPr/>
        <a:lstStyle/>
        <a:p>
          <a:endParaRPr lang="en-US"/>
        </a:p>
      </dgm:t>
    </dgm:pt>
    <dgm:pt modelId="{1E1E3505-02B0-4FBE-B3F8-F0E73B55B75B}">
      <dgm:prSet phldrT="[Text]"/>
      <dgm:spPr/>
      <dgm:t>
        <a:bodyPr/>
        <a:lstStyle/>
        <a:p>
          <a:r>
            <a:rPr lang="en-US" dirty="0" smtClean="0"/>
            <a:t>Family encouraged by continuity of care</a:t>
          </a:r>
          <a:endParaRPr lang="en-US" dirty="0"/>
        </a:p>
      </dgm:t>
    </dgm:pt>
    <dgm:pt modelId="{DFF514F9-507F-433B-B2C3-720D759AE817}" type="parTrans" cxnId="{E02F38D9-C9F2-468C-9B2A-EC274DB54B82}">
      <dgm:prSet/>
      <dgm:spPr/>
      <dgm:t>
        <a:bodyPr/>
        <a:lstStyle/>
        <a:p>
          <a:endParaRPr lang="en-US"/>
        </a:p>
      </dgm:t>
    </dgm:pt>
    <dgm:pt modelId="{A409BB90-D326-4D43-BC5F-DB818CD9683C}" type="sibTrans" cxnId="{E02F38D9-C9F2-468C-9B2A-EC274DB54B82}">
      <dgm:prSet/>
      <dgm:spPr/>
      <dgm:t>
        <a:bodyPr/>
        <a:lstStyle/>
        <a:p>
          <a:endParaRPr lang="en-US"/>
        </a:p>
      </dgm:t>
    </dgm:pt>
    <dgm:pt modelId="{2DC9015B-4EC5-4399-AA14-0F88B9D8D204}">
      <dgm:prSet phldrT="[Text]"/>
      <dgm:spPr/>
      <dgm:t>
        <a:bodyPr/>
        <a:lstStyle/>
        <a:p>
          <a:r>
            <a:rPr lang="en-US" dirty="0" smtClean="0"/>
            <a:t>May encourage show rate given initial meet and greet</a:t>
          </a:r>
          <a:endParaRPr lang="en-US" dirty="0"/>
        </a:p>
      </dgm:t>
    </dgm:pt>
    <dgm:pt modelId="{099BA72B-458E-4469-AEF0-007982E0C5E6}" type="parTrans" cxnId="{9B5DB07D-A4EB-4DED-9439-3B55D70809AF}">
      <dgm:prSet/>
      <dgm:spPr/>
      <dgm:t>
        <a:bodyPr/>
        <a:lstStyle/>
        <a:p>
          <a:endParaRPr lang="en-US"/>
        </a:p>
      </dgm:t>
    </dgm:pt>
    <dgm:pt modelId="{02A390FD-0451-44AF-94F8-733787873ACD}" type="sibTrans" cxnId="{9B5DB07D-A4EB-4DED-9439-3B55D70809AF}">
      <dgm:prSet/>
      <dgm:spPr/>
      <dgm:t>
        <a:bodyPr/>
        <a:lstStyle/>
        <a:p>
          <a:endParaRPr lang="en-US"/>
        </a:p>
      </dgm:t>
    </dgm:pt>
    <dgm:pt modelId="{071A2DDF-CBA5-4D40-A5F0-5A15A5B31D5D}" type="pres">
      <dgm:prSet presAssocID="{6663525F-D25C-4B4D-87A6-487B709D05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663B8F-390F-49D4-A63B-B9E3E7D1443C}" type="pres">
      <dgm:prSet presAssocID="{6663525F-D25C-4B4D-87A6-487B709D05EE}" presName="tSp" presStyleCnt="0"/>
      <dgm:spPr/>
    </dgm:pt>
    <dgm:pt modelId="{AB3A093B-475A-468E-BE68-8A0667005D43}" type="pres">
      <dgm:prSet presAssocID="{6663525F-D25C-4B4D-87A6-487B709D05EE}" presName="bSp" presStyleCnt="0"/>
      <dgm:spPr/>
    </dgm:pt>
    <dgm:pt modelId="{7A09192E-A513-4E1A-B9D9-4632DF989C12}" type="pres">
      <dgm:prSet presAssocID="{6663525F-D25C-4B4D-87A6-487B709D05EE}" presName="process" presStyleCnt="0"/>
      <dgm:spPr/>
    </dgm:pt>
    <dgm:pt modelId="{935A8C08-8B40-43DA-B943-F749222CBE81}" type="pres">
      <dgm:prSet presAssocID="{6BF94C67-E584-48EB-87AD-20D817A1E553}" presName="composite1" presStyleCnt="0"/>
      <dgm:spPr/>
    </dgm:pt>
    <dgm:pt modelId="{4787A107-5CD8-4254-A713-B11D458B3DE5}" type="pres">
      <dgm:prSet presAssocID="{6BF94C67-E584-48EB-87AD-20D817A1E553}" presName="dummyNode1" presStyleLbl="node1" presStyleIdx="0" presStyleCnt="3"/>
      <dgm:spPr/>
    </dgm:pt>
    <dgm:pt modelId="{75D89B1C-0A0C-4DFA-99B2-AABD03D00794}" type="pres">
      <dgm:prSet presAssocID="{6BF94C67-E584-48EB-87AD-20D817A1E55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EE382-50A8-450F-B4CC-67D6389EFCE8}" type="pres">
      <dgm:prSet presAssocID="{6BF94C67-E584-48EB-87AD-20D817A1E55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3339-48A6-4C40-B46D-33ABCEB9EA00}" type="pres">
      <dgm:prSet presAssocID="{6BF94C67-E584-48EB-87AD-20D817A1E55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11B6B-E222-49BB-A85B-E70B3C917A29}" type="pres">
      <dgm:prSet presAssocID="{6BF94C67-E584-48EB-87AD-20D817A1E553}" presName="connSite1" presStyleCnt="0"/>
      <dgm:spPr/>
    </dgm:pt>
    <dgm:pt modelId="{234BCAE6-4FF4-4930-AD03-D7048EEBCC8B}" type="pres">
      <dgm:prSet presAssocID="{390CE775-3132-4703-BFEF-01116AB13643}" presName="Name9" presStyleLbl="sibTrans2D1" presStyleIdx="0" presStyleCnt="2"/>
      <dgm:spPr/>
      <dgm:t>
        <a:bodyPr/>
        <a:lstStyle/>
        <a:p>
          <a:endParaRPr lang="en-US"/>
        </a:p>
      </dgm:t>
    </dgm:pt>
    <dgm:pt modelId="{10FC1E0C-DDE6-4FD1-8CF3-2BFDA1A917F7}" type="pres">
      <dgm:prSet presAssocID="{19F4C1D6-43FB-4059-B371-BE748273E2F3}" presName="composite2" presStyleCnt="0"/>
      <dgm:spPr/>
    </dgm:pt>
    <dgm:pt modelId="{A97C0169-DECA-4B6D-A8C5-C654C5F84199}" type="pres">
      <dgm:prSet presAssocID="{19F4C1D6-43FB-4059-B371-BE748273E2F3}" presName="dummyNode2" presStyleLbl="node1" presStyleIdx="0" presStyleCnt="3"/>
      <dgm:spPr/>
    </dgm:pt>
    <dgm:pt modelId="{2AB412FF-B704-4D2E-BC56-3F0B93ABE5A7}" type="pres">
      <dgm:prSet presAssocID="{19F4C1D6-43FB-4059-B371-BE748273E2F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2964-4895-4F83-B346-EE550231BBE8}" type="pres">
      <dgm:prSet presAssocID="{19F4C1D6-43FB-4059-B371-BE748273E2F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C21D6-7605-4B4F-AD02-B743D5914987}" type="pres">
      <dgm:prSet presAssocID="{19F4C1D6-43FB-4059-B371-BE748273E2F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A0E38-35BB-4441-B06B-DA6E09CB9CFC}" type="pres">
      <dgm:prSet presAssocID="{19F4C1D6-43FB-4059-B371-BE748273E2F3}" presName="connSite2" presStyleCnt="0"/>
      <dgm:spPr/>
    </dgm:pt>
    <dgm:pt modelId="{10D31C71-E479-490E-BCCD-E76A3206C968}" type="pres">
      <dgm:prSet presAssocID="{CB7D2E08-512F-4A1B-B17F-CAFEE10D76CD}" presName="Name18" presStyleLbl="sibTrans2D1" presStyleIdx="1" presStyleCnt="2"/>
      <dgm:spPr/>
      <dgm:t>
        <a:bodyPr/>
        <a:lstStyle/>
        <a:p>
          <a:endParaRPr lang="en-US"/>
        </a:p>
      </dgm:t>
    </dgm:pt>
    <dgm:pt modelId="{76F7387F-696B-46B2-A18A-8ED4A7DE6AF7}" type="pres">
      <dgm:prSet presAssocID="{C8821669-2C70-4C5D-AB13-FFFA1A165C25}" presName="composite1" presStyleCnt="0"/>
      <dgm:spPr/>
    </dgm:pt>
    <dgm:pt modelId="{1B6138E1-79DC-4F26-A9B3-CB47B906E9F6}" type="pres">
      <dgm:prSet presAssocID="{C8821669-2C70-4C5D-AB13-FFFA1A165C25}" presName="dummyNode1" presStyleLbl="node1" presStyleIdx="1" presStyleCnt="3"/>
      <dgm:spPr/>
    </dgm:pt>
    <dgm:pt modelId="{AA046493-5A46-43C4-B8DA-7D9C630DE9F2}" type="pres">
      <dgm:prSet presAssocID="{C8821669-2C70-4C5D-AB13-FFFA1A165C2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A59A6-00C0-4488-9B1E-7333680CFE5F}" type="pres">
      <dgm:prSet presAssocID="{C8821669-2C70-4C5D-AB13-FFFA1A165C2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6D118-928F-40B2-9A5B-FC595A7D07F0}" type="pres">
      <dgm:prSet presAssocID="{C8821669-2C70-4C5D-AB13-FFFA1A165C2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C05F3-9BA8-4FCE-BDEA-35A43C4A4E70}" type="pres">
      <dgm:prSet presAssocID="{C8821669-2C70-4C5D-AB13-FFFA1A165C25}" presName="connSite1" presStyleCnt="0"/>
      <dgm:spPr/>
    </dgm:pt>
  </dgm:ptLst>
  <dgm:cxnLst>
    <dgm:cxn modelId="{A2693127-90F7-424B-9559-C42F83538556}" srcId="{6663525F-D25C-4B4D-87A6-487B709D05EE}" destId="{6BF94C67-E584-48EB-87AD-20D817A1E553}" srcOrd="0" destOrd="0" parTransId="{EC160DF6-6E21-4C7F-9C8A-99B218E3F2E7}" sibTransId="{390CE775-3132-4703-BFEF-01116AB13643}"/>
    <dgm:cxn modelId="{4369AFCC-F989-4731-A875-125C524AFCDF}" type="presOf" srcId="{5AD44DC0-5529-4BCE-80F8-79AED4BA2FE0}" destId="{75D89B1C-0A0C-4DFA-99B2-AABD03D00794}" srcOrd="0" destOrd="1" presId="urn:microsoft.com/office/officeart/2005/8/layout/hProcess4"/>
    <dgm:cxn modelId="{D258AD8E-7526-4827-A02C-BE447E1261DD}" type="presOf" srcId="{82B19DE6-0AA7-4FE6-ABB1-C0BC852283FA}" destId="{2AB412FF-B704-4D2E-BC56-3F0B93ABE5A7}" srcOrd="0" destOrd="0" presId="urn:microsoft.com/office/officeart/2005/8/layout/hProcess4"/>
    <dgm:cxn modelId="{214E0653-139A-4F4F-93BC-05B39857DB80}" type="presOf" srcId="{2DC9015B-4EC5-4399-AA14-0F88B9D8D204}" destId="{5D6A59A6-00C0-4488-9B1E-7333680CFE5F}" srcOrd="1" destOrd="1" presId="urn:microsoft.com/office/officeart/2005/8/layout/hProcess4"/>
    <dgm:cxn modelId="{DBADC451-7BBF-4BE0-8A7C-77AB11003B8A}" type="presOf" srcId="{390CE775-3132-4703-BFEF-01116AB13643}" destId="{234BCAE6-4FF4-4930-AD03-D7048EEBCC8B}" srcOrd="0" destOrd="0" presId="urn:microsoft.com/office/officeart/2005/8/layout/hProcess4"/>
    <dgm:cxn modelId="{3A97A51F-7C57-4028-A397-952ADACFA4A0}" type="presOf" srcId="{0FB07053-4695-44CF-9BC7-3BEDB94F2955}" destId="{E7472964-4895-4F83-B346-EE550231BBE8}" srcOrd="1" destOrd="1" presId="urn:microsoft.com/office/officeart/2005/8/layout/hProcess4"/>
    <dgm:cxn modelId="{A73AA254-C916-4678-947D-E0338A1433E0}" srcId="{6BF94C67-E584-48EB-87AD-20D817A1E553}" destId="{CD5893CD-8F7C-4216-A535-1148E123EC46}" srcOrd="0" destOrd="0" parTransId="{E533F018-0500-4F26-961D-75D653A59541}" sibTransId="{9EFF8536-F2D7-4710-A649-724ACE639B6F}"/>
    <dgm:cxn modelId="{E2F504CB-D87B-4EFB-BFA4-AB9BF2BD7922}" type="presOf" srcId="{CD5893CD-8F7C-4216-A535-1148E123EC46}" destId="{75D89B1C-0A0C-4DFA-99B2-AABD03D00794}" srcOrd="0" destOrd="0" presId="urn:microsoft.com/office/officeart/2005/8/layout/hProcess4"/>
    <dgm:cxn modelId="{9C4F64D0-E3DF-4CB1-B82A-36E5C11C78FA}" srcId="{19F4C1D6-43FB-4059-B371-BE748273E2F3}" destId="{82B19DE6-0AA7-4FE6-ABB1-C0BC852283FA}" srcOrd="0" destOrd="0" parTransId="{ABF6112E-D366-4883-B0D1-653B7ACCD053}" sibTransId="{9BFC1839-16DE-47C2-8288-995E5A467729}"/>
    <dgm:cxn modelId="{9B28C883-E520-4173-964E-73D47EE2507C}" type="presOf" srcId="{2DC9015B-4EC5-4399-AA14-0F88B9D8D204}" destId="{AA046493-5A46-43C4-B8DA-7D9C630DE9F2}" srcOrd="0" destOrd="1" presId="urn:microsoft.com/office/officeart/2005/8/layout/hProcess4"/>
    <dgm:cxn modelId="{F5C4CBD0-3913-4B59-9F67-55B12C7D6E62}" type="presOf" srcId="{CB7D2E08-512F-4A1B-B17F-CAFEE10D76CD}" destId="{10D31C71-E479-490E-BCCD-E76A3206C968}" srcOrd="0" destOrd="0" presId="urn:microsoft.com/office/officeart/2005/8/layout/hProcess4"/>
    <dgm:cxn modelId="{945B9C07-2115-4E69-931C-CA98B5177396}" srcId="{6663525F-D25C-4B4D-87A6-487B709D05EE}" destId="{C8821669-2C70-4C5D-AB13-FFFA1A165C25}" srcOrd="2" destOrd="0" parTransId="{7F3F0822-D181-4AD4-8FAD-A3435EEA8D9F}" sibTransId="{058E7AFF-A7C9-4558-8A50-CD63855FDC30}"/>
    <dgm:cxn modelId="{5D7A9851-9E41-4526-9299-E8B57FB2C236}" type="presOf" srcId="{82B19DE6-0AA7-4FE6-ABB1-C0BC852283FA}" destId="{E7472964-4895-4F83-B346-EE550231BBE8}" srcOrd="1" destOrd="0" presId="urn:microsoft.com/office/officeart/2005/8/layout/hProcess4"/>
    <dgm:cxn modelId="{CC84EA65-BE81-4337-AECE-D3E49AE8ECA0}" type="presOf" srcId="{5AD44DC0-5529-4BCE-80F8-79AED4BA2FE0}" destId="{81FEE382-50A8-450F-B4CC-67D6389EFCE8}" srcOrd="1" destOrd="1" presId="urn:microsoft.com/office/officeart/2005/8/layout/hProcess4"/>
    <dgm:cxn modelId="{3DEBC296-B355-49D5-87DF-D91D6E985F4B}" type="presOf" srcId="{6663525F-D25C-4B4D-87A6-487B709D05EE}" destId="{071A2DDF-CBA5-4D40-A5F0-5A15A5B31D5D}" srcOrd="0" destOrd="0" presId="urn:microsoft.com/office/officeart/2005/8/layout/hProcess4"/>
    <dgm:cxn modelId="{D64B421E-CEEE-4840-8880-386E2C8D1255}" type="presOf" srcId="{6BF94C67-E584-48EB-87AD-20D817A1E553}" destId="{BA3D3339-48A6-4C40-B46D-33ABCEB9EA00}" srcOrd="0" destOrd="0" presId="urn:microsoft.com/office/officeart/2005/8/layout/hProcess4"/>
    <dgm:cxn modelId="{B4E30C24-6957-4648-837A-21B73F509901}" srcId="{6BF94C67-E584-48EB-87AD-20D817A1E553}" destId="{5AD44DC0-5529-4BCE-80F8-79AED4BA2FE0}" srcOrd="1" destOrd="0" parTransId="{8F51F697-E78D-49F9-9311-A46C2693AF5C}" sibTransId="{38DF9837-9834-4DC0-B664-330FB802E7D2}"/>
    <dgm:cxn modelId="{95216A99-0662-4823-AFC4-C6CAEF3C40BF}" type="presOf" srcId="{C8821669-2C70-4C5D-AB13-FFFA1A165C25}" destId="{7466D118-928F-40B2-9A5B-FC595A7D07F0}" srcOrd="0" destOrd="0" presId="urn:microsoft.com/office/officeart/2005/8/layout/hProcess4"/>
    <dgm:cxn modelId="{481DD25E-C653-4F5A-B622-A5A6C2C8C340}" type="presOf" srcId="{19F4C1D6-43FB-4059-B371-BE748273E2F3}" destId="{B90C21D6-7605-4B4F-AD02-B743D5914987}" srcOrd="0" destOrd="0" presId="urn:microsoft.com/office/officeart/2005/8/layout/hProcess4"/>
    <dgm:cxn modelId="{ECB8653E-E48E-494D-8C05-84CE9CC3AB37}" type="presOf" srcId="{CD5893CD-8F7C-4216-A535-1148E123EC46}" destId="{81FEE382-50A8-450F-B4CC-67D6389EFCE8}" srcOrd="1" destOrd="0" presId="urn:microsoft.com/office/officeart/2005/8/layout/hProcess4"/>
    <dgm:cxn modelId="{F879299F-6F4F-41AD-9AD2-F619FADB919D}" type="presOf" srcId="{0FB07053-4695-44CF-9BC7-3BEDB94F2955}" destId="{2AB412FF-B704-4D2E-BC56-3F0B93ABE5A7}" srcOrd="0" destOrd="1" presId="urn:microsoft.com/office/officeart/2005/8/layout/hProcess4"/>
    <dgm:cxn modelId="{B8DAFF83-15DE-4E8E-8134-5E518584C03A}" type="presOf" srcId="{1E1E3505-02B0-4FBE-B3F8-F0E73B55B75B}" destId="{5D6A59A6-00C0-4488-9B1E-7333680CFE5F}" srcOrd="1" destOrd="0" presId="urn:microsoft.com/office/officeart/2005/8/layout/hProcess4"/>
    <dgm:cxn modelId="{AAAD8668-A88A-4937-A0DE-20208C9DFA34}" srcId="{19F4C1D6-43FB-4059-B371-BE748273E2F3}" destId="{0FB07053-4695-44CF-9BC7-3BEDB94F2955}" srcOrd="1" destOrd="0" parTransId="{D6EA5BC6-F7A3-4F92-8839-0ED01F746973}" sibTransId="{C3A72412-6978-4E80-A5B8-EAEA68286641}"/>
    <dgm:cxn modelId="{096B4744-76A4-4C92-8AF1-538FE3B6FF2C}" srcId="{6663525F-D25C-4B4D-87A6-487B709D05EE}" destId="{19F4C1D6-43FB-4059-B371-BE748273E2F3}" srcOrd="1" destOrd="0" parTransId="{80431345-E307-4320-9B29-924BE37CD3BF}" sibTransId="{CB7D2E08-512F-4A1B-B17F-CAFEE10D76CD}"/>
    <dgm:cxn modelId="{9B5DB07D-A4EB-4DED-9439-3B55D70809AF}" srcId="{C8821669-2C70-4C5D-AB13-FFFA1A165C25}" destId="{2DC9015B-4EC5-4399-AA14-0F88B9D8D204}" srcOrd="1" destOrd="0" parTransId="{099BA72B-458E-4469-AEF0-007982E0C5E6}" sibTransId="{02A390FD-0451-44AF-94F8-733787873ACD}"/>
    <dgm:cxn modelId="{E02F38D9-C9F2-468C-9B2A-EC274DB54B82}" srcId="{C8821669-2C70-4C5D-AB13-FFFA1A165C25}" destId="{1E1E3505-02B0-4FBE-B3F8-F0E73B55B75B}" srcOrd="0" destOrd="0" parTransId="{DFF514F9-507F-433B-B2C3-720D759AE817}" sibTransId="{A409BB90-D326-4D43-BC5F-DB818CD9683C}"/>
    <dgm:cxn modelId="{10B7A702-9D2D-416C-99CC-23E18FA1FD15}" type="presOf" srcId="{1E1E3505-02B0-4FBE-B3F8-F0E73B55B75B}" destId="{AA046493-5A46-43C4-B8DA-7D9C630DE9F2}" srcOrd="0" destOrd="0" presId="urn:microsoft.com/office/officeart/2005/8/layout/hProcess4"/>
    <dgm:cxn modelId="{4F153F48-DD90-4139-B7ED-8D04E977E6D6}" type="presParOf" srcId="{071A2DDF-CBA5-4D40-A5F0-5A15A5B31D5D}" destId="{D0663B8F-390F-49D4-A63B-B9E3E7D1443C}" srcOrd="0" destOrd="0" presId="urn:microsoft.com/office/officeart/2005/8/layout/hProcess4"/>
    <dgm:cxn modelId="{590DDA22-14D1-425D-AB69-8FDFCD6A7B08}" type="presParOf" srcId="{071A2DDF-CBA5-4D40-A5F0-5A15A5B31D5D}" destId="{AB3A093B-475A-468E-BE68-8A0667005D43}" srcOrd="1" destOrd="0" presId="urn:microsoft.com/office/officeart/2005/8/layout/hProcess4"/>
    <dgm:cxn modelId="{32C1E228-08C7-4809-9542-EB5AED54901A}" type="presParOf" srcId="{071A2DDF-CBA5-4D40-A5F0-5A15A5B31D5D}" destId="{7A09192E-A513-4E1A-B9D9-4632DF989C12}" srcOrd="2" destOrd="0" presId="urn:microsoft.com/office/officeart/2005/8/layout/hProcess4"/>
    <dgm:cxn modelId="{C27A9FE0-478C-4860-8F21-02043CDE6886}" type="presParOf" srcId="{7A09192E-A513-4E1A-B9D9-4632DF989C12}" destId="{935A8C08-8B40-43DA-B943-F749222CBE81}" srcOrd="0" destOrd="0" presId="urn:microsoft.com/office/officeart/2005/8/layout/hProcess4"/>
    <dgm:cxn modelId="{15506F3D-C2FC-473E-A963-61B509D2944C}" type="presParOf" srcId="{935A8C08-8B40-43DA-B943-F749222CBE81}" destId="{4787A107-5CD8-4254-A713-B11D458B3DE5}" srcOrd="0" destOrd="0" presId="urn:microsoft.com/office/officeart/2005/8/layout/hProcess4"/>
    <dgm:cxn modelId="{73A5EC86-B0F6-41DB-BC33-E40767E47A92}" type="presParOf" srcId="{935A8C08-8B40-43DA-B943-F749222CBE81}" destId="{75D89B1C-0A0C-4DFA-99B2-AABD03D00794}" srcOrd="1" destOrd="0" presId="urn:microsoft.com/office/officeart/2005/8/layout/hProcess4"/>
    <dgm:cxn modelId="{3DFB9D2F-C691-4205-BBC4-E43A4E8EA578}" type="presParOf" srcId="{935A8C08-8B40-43DA-B943-F749222CBE81}" destId="{81FEE382-50A8-450F-B4CC-67D6389EFCE8}" srcOrd="2" destOrd="0" presId="urn:microsoft.com/office/officeart/2005/8/layout/hProcess4"/>
    <dgm:cxn modelId="{9BC8193C-0D24-4046-BC94-2842D73E9B30}" type="presParOf" srcId="{935A8C08-8B40-43DA-B943-F749222CBE81}" destId="{BA3D3339-48A6-4C40-B46D-33ABCEB9EA00}" srcOrd="3" destOrd="0" presId="urn:microsoft.com/office/officeart/2005/8/layout/hProcess4"/>
    <dgm:cxn modelId="{F1946E60-E63E-42FF-8ABE-34A5804AC338}" type="presParOf" srcId="{935A8C08-8B40-43DA-B943-F749222CBE81}" destId="{88711B6B-E222-49BB-A85B-E70B3C917A29}" srcOrd="4" destOrd="0" presId="urn:microsoft.com/office/officeart/2005/8/layout/hProcess4"/>
    <dgm:cxn modelId="{F7013243-CB38-4D79-9587-4D311DF61255}" type="presParOf" srcId="{7A09192E-A513-4E1A-B9D9-4632DF989C12}" destId="{234BCAE6-4FF4-4930-AD03-D7048EEBCC8B}" srcOrd="1" destOrd="0" presId="urn:microsoft.com/office/officeart/2005/8/layout/hProcess4"/>
    <dgm:cxn modelId="{EB33EE2F-62D9-4440-8084-486AE8814977}" type="presParOf" srcId="{7A09192E-A513-4E1A-B9D9-4632DF989C12}" destId="{10FC1E0C-DDE6-4FD1-8CF3-2BFDA1A917F7}" srcOrd="2" destOrd="0" presId="urn:microsoft.com/office/officeart/2005/8/layout/hProcess4"/>
    <dgm:cxn modelId="{FF4929CF-DBAA-4EB5-A6CB-F17719D683CC}" type="presParOf" srcId="{10FC1E0C-DDE6-4FD1-8CF3-2BFDA1A917F7}" destId="{A97C0169-DECA-4B6D-A8C5-C654C5F84199}" srcOrd="0" destOrd="0" presId="urn:microsoft.com/office/officeart/2005/8/layout/hProcess4"/>
    <dgm:cxn modelId="{A36A78EA-E4A3-4684-A7F8-7757237B3826}" type="presParOf" srcId="{10FC1E0C-DDE6-4FD1-8CF3-2BFDA1A917F7}" destId="{2AB412FF-B704-4D2E-BC56-3F0B93ABE5A7}" srcOrd="1" destOrd="0" presId="urn:microsoft.com/office/officeart/2005/8/layout/hProcess4"/>
    <dgm:cxn modelId="{CE5D648E-61D0-4F2C-B55B-4CF3A75F1FFD}" type="presParOf" srcId="{10FC1E0C-DDE6-4FD1-8CF3-2BFDA1A917F7}" destId="{E7472964-4895-4F83-B346-EE550231BBE8}" srcOrd="2" destOrd="0" presId="urn:microsoft.com/office/officeart/2005/8/layout/hProcess4"/>
    <dgm:cxn modelId="{6B8A1969-55DD-44ED-9931-6C10EF57DF15}" type="presParOf" srcId="{10FC1E0C-DDE6-4FD1-8CF3-2BFDA1A917F7}" destId="{B90C21D6-7605-4B4F-AD02-B743D5914987}" srcOrd="3" destOrd="0" presId="urn:microsoft.com/office/officeart/2005/8/layout/hProcess4"/>
    <dgm:cxn modelId="{C8403DD8-8B37-4ABF-A4B5-A24C599A5D29}" type="presParOf" srcId="{10FC1E0C-DDE6-4FD1-8CF3-2BFDA1A917F7}" destId="{B1EA0E38-35BB-4441-B06B-DA6E09CB9CFC}" srcOrd="4" destOrd="0" presId="urn:microsoft.com/office/officeart/2005/8/layout/hProcess4"/>
    <dgm:cxn modelId="{3A639B0E-3118-48D3-BD6E-0F80E0F10096}" type="presParOf" srcId="{7A09192E-A513-4E1A-B9D9-4632DF989C12}" destId="{10D31C71-E479-490E-BCCD-E76A3206C968}" srcOrd="3" destOrd="0" presId="urn:microsoft.com/office/officeart/2005/8/layout/hProcess4"/>
    <dgm:cxn modelId="{6C3077F2-183D-4964-A43D-2CC583157CA3}" type="presParOf" srcId="{7A09192E-A513-4E1A-B9D9-4632DF989C12}" destId="{76F7387F-696B-46B2-A18A-8ED4A7DE6AF7}" srcOrd="4" destOrd="0" presId="urn:microsoft.com/office/officeart/2005/8/layout/hProcess4"/>
    <dgm:cxn modelId="{8A62484D-1A43-4759-BC22-F4730639CA45}" type="presParOf" srcId="{76F7387F-696B-46B2-A18A-8ED4A7DE6AF7}" destId="{1B6138E1-79DC-4F26-A9B3-CB47B906E9F6}" srcOrd="0" destOrd="0" presId="urn:microsoft.com/office/officeart/2005/8/layout/hProcess4"/>
    <dgm:cxn modelId="{C7B33117-B39B-4943-9934-1402EC9B0D11}" type="presParOf" srcId="{76F7387F-696B-46B2-A18A-8ED4A7DE6AF7}" destId="{AA046493-5A46-43C4-B8DA-7D9C630DE9F2}" srcOrd="1" destOrd="0" presId="urn:microsoft.com/office/officeart/2005/8/layout/hProcess4"/>
    <dgm:cxn modelId="{E3572E3E-83B9-45E9-991F-70B8FBF4146A}" type="presParOf" srcId="{76F7387F-696B-46B2-A18A-8ED4A7DE6AF7}" destId="{5D6A59A6-00C0-4488-9B1E-7333680CFE5F}" srcOrd="2" destOrd="0" presId="urn:microsoft.com/office/officeart/2005/8/layout/hProcess4"/>
    <dgm:cxn modelId="{31C7F158-138D-473E-A494-D42611BD61E4}" type="presParOf" srcId="{76F7387F-696B-46B2-A18A-8ED4A7DE6AF7}" destId="{7466D118-928F-40B2-9A5B-FC595A7D07F0}" srcOrd="3" destOrd="0" presId="urn:microsoft.com/office/officeart/2005/8/layout/hProcess4"/>
    <dgm:cxn modelId="{09D8D615-2C48-4A9C-B6BE-ECB6FD43F5E6}" type="presParOf" srcId="{76F7387F-696B-46B2-A18A-8ED4A7DE6AF7}" destId="{1A2C05F3-9BA8-4FCE-BDEA-35A43C4A4E7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8FB95-2B7F-4EE0-89CD-7FAFDEB44BD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E7A97-9A39-474F-926F-395715FE834A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501A233D-4FB5-43B4-BF48-25F582F8EB49}" type="parTrans" cxnId="{EEDEDA1A-E237-48FD-8A2B-8CFC9717A766}">
      <dgm:prSet/>
      <dgm:spPr/>
      <dgm:t>
        <a:bodyPr/>
        <a:lstStyle/>
        <a:p>
          <a:endParaRPr lang="en-US"/>
        </a:p>
      </dgm:t>
    </dgm:pt>
    <dgm:pt modelId="{49038665-BF8A-4547-B2CA-1416DFC20A0D}" type="sibTrans" cxnId="{EEDEDA1A-E237-48FD-8A2B-8CFC9717A766}">
      <dgm:prSet/>
      <dgm:spPr/>
      <dgm:t>
        <a:bodyPr/>
        <a:lstStyle/>
        <a:p>
          <a:endParaRPr lang="en-US"/>
        </a:p>
      </dgm:t>
    </dgm:pt>
    <dgm:pt modelId="{E5F1CDDF-765C-4578-9897-E1C7E8E0C355}">
      <dgm:prSet phldrT="[Text]"/>
      <dgm:spPr/>
      <dgm:t>
        <a:bodyPr/>
        <a:lstStyle/>
        <a:p>
          <a:r>
            <a:rPr lang="en-US" dirty="0" smtClean="0"/>
            <a:t>Collaborative assessment approach</a:t>
          </a:r>
          <a:endParaRPr lang="en-US" dirty="0"/>
        </a:p>
      </dgm:t>
    </dgm:pt>
    <dgm:pt modelId="{2A219C32-BBB0-43F7-8B6E-1FF97DCB908F}" type="parTrans" cxnId="{790CEF74-B337-49F6-BCF5-D09DC8589EC8}">
      <dgm:prSet/>
      <dgm:spPr/>
      <dgm:t>
        <a:bodyPr/>
        <a:lstStyle/>
        <a:p>
          <a:endParaRPr lang="en-US"/>
        </a:p>
      </dgm:t>
    </dgm:pt>
    <dgm:pt modelId="{0D443015-9343-4F56-B722-97B8942D28B7}" type="sibTrans" cxnId="{790CEF74-B337-49F6-BCF5-D09DC8589EC8}">
      <dgm:prSet/>
      <dgm:spPr/>
      <dgm:t>
        <a:bodyPr/>
        <a:lstStyle/>
        <a:p>
          <a:endParaRPr lang="en-US"/>
        </a:p>
      </dgm:t>
    </dgm:pt>
    <dgm:pt modelId="{6E8B2BE6-35C2-4A00-A8B0-670DC657D4B2}">
      <dgm:prSet phldrT="[Text]"/>
      <dgm:spPr/>
      <dgm:t>
        <a:bodyPr/>
        <a:lstStyle/>
        <a:p>
          <a:r>
            <a:rPr lang="en-US" dirty="0" smtClean="0"/>
            <a:t>Interpretation of assessment results and further assessment of </a:t>
          </a:r>
          <a:r>
            <a:rPr lang="en-US" dirty="0" err="1" smtClean="0"/>
            <a:t>comorbid</a:t>
          </a:r>
          <a:r>
            <a:rPr lang="en-US" dirty="0" smtClean="0"/>
            <a:t> conditions</a:t>
          </a:r>
          <a:endParaRPr lang="en-US" dirty="0"/>
        </a:p>
      </dgm:t>
    </dgm:pt>
    <dgm:pt modelId="{7718FBFC-1FC0-49A6-BB84-262AEA0FF8E8}" type="parTrans" cxnId="{0037704D-52F1-46C4-8C21-BB0A8A8344C1}">
      <dgm:prSet/>
      <dgm:spPr/>
      <dgm:t>
        <a:bodyPr/>
        <a:lstStyle/>
        <a:p>
          <a:endParaRPr lang="en-US"/>
        </a:p>
      </dgm:t>
    </dgm:pt>
    <dgm:pt modelId="{5B0E6DE0-F129-491D-8690-DA13AA9532E7}" type="sibTrans" cxnId="{0037704D-52F1-46C4-8C21-BB0A8A8344C1}">
      <dgm:prSet/>
      <dgm:spPr/>
      <dgm:t>
        <a:bodyPr/>
        <a:lstStyle/>
        <a:p>
          <a:endParaRPr lang="en-US"/>
        </a:p>
      </dgm:t>
    </dgm:pt>
    <dgm:pt modelId="{B3DFAF2B-3251-46BF-94D7-171C42BE1884}">
      <dgm:prSet phldrT="[Text]"/>
      <dgm:spPr/>
      <dgm:t>
        <a:bodyPr/>
        <a:lstStyle/>
        <a:p>
          <a:r>
            <a:rPr lang="en-US" dirty="0" smtClean="0"/>
            <a:t>Treatment</a:t>
          </a:r>
          <a:endParaRPr lang="en-US" dirty="0"/>
        </a:p>
      </dgm:t>
    </dgm:pt>
    <dgm:pt modelId="{8BE7DF23-C920-416F-B3F6-9AD8754BD094}" type="parTrans" cxnId="{99F981EF-EA7F-44B9-A6CF-98A559F315CE}">
      <dgm:prSet/>
      <dgm:spPr/>
      <dgm:t>
        <a:bodyPr/>
        <a:lstStyle/>
        <a:p>
          <a:endParaRPr lang="en-US"/>
        </a:p>
      </dgm:t>
    </dgm:pt>
    <dgm:pt modelId="{AEC6EA6D-9381-4233-897E-DD11399CF3A5}" type="sibTrans" cxnId="{99F981EF-EA7F-44B9-A6CF-98A559F315CE}">
      <dgm:prSet/>
      <dgm:spPr/>
      <dgm:t>
        <a:bodyPr/>
        <a:lstStyle/>
        <a:p>
          <a:endParaRPr lang="en-US"/>
        </a:p>
      </dgm:t>
    </dgm:pt>
    <dgm:pt modelId="{D773408A-582E-467D-8505-6E9B35164347}">
      <dgm:prSet phldrT="[Text]"/>
      <dgm:spPr/>
      <dgm:t>
        <a:bodyPr/>
        <a:lstStyle/>
        <a:p>
          <a:r>
            <a:rPr lang="en-US" dirty="0" smtClean="0"/>
            <a:t>Conjoint approach to treatment</a:t>
          </a:r>
          <a:endParaRPr lang="en-US" dirty="0"/>
        </a:p>
      </dgm:t>
    </dgm:pt>
    <dgm:pt modelId="{44088D4A-1B34-4E7C-8E82-009AF981FDDC}" type="parTrans" cxnId="{DCF59EAA-6FE2-4DDC-8871-EFAD12FF7FCB}">
      <dgm:prSet/>
      <dgm:spPr/>
      <dgm:t>
        <a:bodyPr/>
        <a:lstStyle/>
        <a:p>
          <a:endParaRPr lang="en-US"/>
        </a:p>
      </dgm:t>
    </dgm:pt>
    <dgm:pt modelId="{22E38A91-6E04-4CD9-922F-E8E36BB42A77}" type="sibTrans" cxnId="{DCF59EAA-6FE2-4DDC-8871-EFAD12FF7FCB}">
      <dgm:prSet/>
      <dgm:spPr/>
      <dgm:t>
        <a:bodyPr/>
        <a:lstStyle/>
        <a:p>
          <a:endParaRPr lang="en-US"/>
        </a:p>
      </dgm:t>
    </dgm:pt>
    <dgm:pt modelId="{6444A217-70DB-4709-91A0-0B5A1777E1D5}">
      <dgm:prSet phldrT="[Text]"/>
      <dgm:spPr/>
      <dgm:t>
        <a:bodyPr/>
        <a:lstStyle/>
        <a:p>
          <a:r>
            <a:rPr lang="en-US" dirty="0" smtClean="0"/>
            <a:t>Medication management </a:t>
          </a:r>
          <a:endParaRPr lang="en-US" dirty="0"/>
        </a:p>
      </dgm:t>
    </dgm:pt>
    <dgm:pt modelId="{362458AE-0802-4D7D-A75F-C7609D05975B}" type="parTrans" cxnId="{8333CA0A-B29D-4EB9-9123-EF74F4515C84}">
      <dgm:prSet/>
      <dgm:spPr/>
      <dgm:t>
        <a:bodyPr/>
        <a:lstStyle/>
        <a:p>
          <a:endParaRPr lang="en-US"/>
        </a:p>
      </dgm:t>
    </dgm:pt>
    <dgm:pt modelId="{82525652-B233-4050-ACC4-8B2B3D772D3A}" type="sibTrans" cxnId="{8333CA0A-B29D-4EB9-9123-EF74F4515C84}">
      <dgm:prSet/>
      <dgm:spPr/>
      <dgm:t>
        <a:bodyPr/>
        <a:lstStyle/>
        <a:p>
          <a:endParaRPr lang="en-US"/>
        </a:p>
      </dgm:t>
    </dgm:pt>
    <dgm:pt modelId="{B6EA6D9A-7425-4B01-83FA-390BBA2FFF79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3C531462-2301-42B4-A999-6E9D4EFAC87E}" type="parTrans" cxnId="{DD792C32-DAE8-4446-B592-1E5BD5D5F508}">
      <dgm:prSet/>
      <dgm:spPr/>
      <dgm:t>
        <a:bodyPr/>
        <a:lstStyle/>
        <a:p>
          <a:endParaRPr lang="en-US"/>
        </a:p>
      </dgm:t>
    </dgm:pt>
    <dgm:pt modelId="{D5FC5685-82FA-44CE-A92E-F0AD1BC1036F}" type="sibTrans" cxnId="{DD792C32-DAE8-4446-B592-1E5BD5D5F508}">
      <dgm:prSet/>
      <dgm:spPr/>
      <dgm:t>
        <a:bodyPr/>
        <a:lstStyle/>
        <a:p>
          <a:endParaRPr lang="en-US"/>
        </a:p>
      </dgm:t>
    </dgm:pt>
    <dgm:pt modelId="{D43EF8ED-2C11-4AFE-836B-34A155E0F15D}">
      <dgm:prSet phldrT="[Text]"/>
      <dgm:spPr/>
      <dgm:t>
        <a:bodyPr/>
        <a:lstStyle/>
        <a:p>
          <a:r>
            <a:rPr lang="en-US" dirty="0" smtClean="0"/>
            <a:t>Ongoing monitoring of systems</a:t>
          </a:r>
          <a:endParaRPr lang="en-US" dirty="0"/>
        </a:p>
      </dgm:t>
    </dgm:pt>
    <dgm:pt modelId="{1024C135-D8D8-463D-8AB9-A2F23B0703C9}" type="parTrans" cxnId="{07076021-D4B6-4149-98D7-B3DBD8300C9B}">
      <dgm:prSet/>
      <dgm:spPr/>
      <dgm:t>
        <a:bodyPr/>
        <a:lstStyle/>
        <a:p>
          <a:endParaRPr lang="en-US"/>
        </a:p>
      </dgm:t>
    </dgm:pt>
    <dgm:pt modelId="{4D0E0342-CD3D-43DB-B44E-4650C67C9172}" type="sibTrans" cxnId="{07076021-D4B6-4149-98D7-B3DBD8300C9B}">
      <dgm:prSet/>
      <dgm:spPr/>
      <dgm:t>
        <a:bodyPr/>
        <a:lstStyle/>
        <a:p>
          <a:endParaRPr lang="en-US"/>
        </a:p>
      </dgm:t>
    </dgm:pt>
    <dgm:pt modelId="{8C331A59-1E09-443B-B6A0-3B5EAA253855}">
      <dgm:prSet phldrT="[Text]"/>
      <dgm:spPr/>
      <dgm:t>
        <a:bodyPr/>
        <a:lstStyle/>
        <a:p>
          <a:r>
            <a:rPr lang="en-US" dirty="0" smtClean="0"/>
            <a:t>Behavioral treatment </a:t>
          </a:r>
          <a:endParaRPr lang="en-US" dirty="0"/>
        </a:p>
      </dgm:t>
    </dgm:pt>
    <dgm:pt modelId="{E11771E6-BB87-4DCE-B571-233EEF7255AB}" type="parTrans" cxnId="{D662A802-1C8E-41B7-B564-B514B6FCBC2E}">
      <dgm:prSet/>
      <dgm:spPr/>
    </dgm:pt>
    <dgm:pt modelId="{E873536F-09D2-46F0-8E9C-06984066A2F7}" type="sibTrans" cxnId="{D662A802-1C8E-41B7-B564-B514B6FCBC2E}">
      <dgm:prSet/>
      <dgm:spPr/>
    </dgm:pt>
    <dgm:pt modelId="{BD93421E-B176-48C7-92C4-C5B404999F7F}">
      <dgm:prSet phldrT="[Text]"/>
      <dgm:spPr/>
      <dgm:t>
        <a:bodyPr/>
        <a:lstStyle/>
        <a:p>
          <a:r>
            <a:rPr lang="en-US" dirty="0" smtClean="0"/>
            <a:t>Data-based decisions to determine dosage and medication changes</a:t>
          </a:r>
          <a:endParaRPr lang="en-US" dirty="0"/>
        </a:p>
      </dgm:t>
    </dgm:pt>
    <dgm:pt modelId="{C6F76BF6-106A-4282-972E-C54758C0A21F}" type="parTrans" cxnId="{BE863EFB-DFD9-4FB6-AF25-7775670350D3}">
      <dgm:prSet/>
      <dgm:spPr/>
    </dgm:pt>
    <dgm:pt modelId="{2B720946-5C2B-4672-A3DC-688BE0BCA0F4}" type="sibTrans" cxnId="{BE863EFB-DFD9-4FB6-AF25-7775670350D3}">
      <dgm:prSet/>
      <dgm:spPr/>
    </dgm:pt>
    <dgm:pt modelId="{9320F822-130F-4594-A399-00FCEB104658}">
      <dgm:prSet phldrT="[Text]"/>
      <dgm:spPr/>
      <dgm:t>
        <a:bodyPr/>
        <a:lstStyle/>
        <a:p>
          <a:r>
            <a:rPr lang="en-US" dirty="0" smtClean="0"/>
            <a:t>Additional therapy as needed</a:t>
          </a:r>
          <a:endParaRPr lang="en-US" dirty="0"/>
        </a:p>
      </dgm:t>
    </dgm:pt>
    <dgm:pt modelId="{5B5B4CE9-ECBF-46D3-907B-1AEC9C203656}" type="parTrans" cxnId="{870EB7AE-138D-48EF-B847-7887DA0803D3}">
      <dgm:prSet/>
      <dgm:spPr/>
    </dgm:pt>
    <dgm:pt modelId="{38C06A81-5A4A-45E3-9922-124193864FB2}" type="sibTrans" cxnId="{870EB7AE-138D-48EF-B847-7887DA0803D3}">
      <dgm:prSet/>
      <dgm:spPr/>
    </dgm:pt>
    <dgm:pt modelId="{5232B6F1-8CCF-465F-8B3A-9E778AF00A25}" type="pres">
      <dgm:prSet presAssocID="{16F8FB95-2B7F-4EE0-89CD-7FAFDEB44B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B252C-B8DB-4616-85CB-9F41B7A98FA8}" type="pres">
      <dgm:prSet presAssocID="{544E7A97-9A39-474F-926F-395715FE834A}" presName="composite" presStyleCnt="0"/>
      <dgm:spPr/>
    </dgm:pt>
    <dgm:pt modelId="{AE01B913-4CA1-40BA-A76E-9D8907B05C11}" type="pres">
      <dgm:prSet presAssocID="{544E7A97-9A39-474F-926F-395715FE83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0823-2C38-49EC-91B3-5357AABE3718}" type="pres">
      <dgm:prSet presAssocID="{544E7A97-9A39-474F-926F-395715FE83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D9F1E-78D0-4C8C-993E-248DF286B085}" type="pres">
      <dgm:prSet presAssocID="{49038665-BF8A-4547-B2CA-1416DFC20A0D}" presName="sp" presStyleCnt="0"/>
      <dgm:spPr/>
    </dgm:pt>
    <dgm:pt modelId="{2CFB84A7-0AAC-4BB1-9CCC-EC821975D43C}" type="pres">
      <dgm:prSet presAssocID="{B3DFAF2B-3251-46BF-94D7-171C42BE1884}" presName="composite" presStyleCnt="0"/>
      <dgm:spPr/>
    </dgm:pt>
    <dgm:pt modelId="{176B5620-19EF-4722-B8FA-BC691564334B}" type="pres">
      <dgm:prSet presAssocID="{B3DFAF2B-3251-46BF-94D7-171C42BE18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83ADF-864B-437D-9426-2351570FA7E8}" type="pres">
      <dgm:prSet presAssocID="{B3DFAF2B-3251-46BF-94D7-171C42BE188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42546-7728-477E-BE26-2758C3962013}" type="pres">
      <dgm:prSet presAssocID="{AEC6EA6D-9381-4233-897E-DD11399CF3A5}" presName="sp" presStyleCnt="0"/>
      <dgm:spPr/>
    </dgm:pt>
    <dgm:pt modelId="{1FBB311E-02F2-497A-ACC7-91B23133482E}" type="pres">
      <dgm:prSet presAssocID="{B6EA6D9A-7425-4B01-83FA-390BBA2FFF79}" presName="composite" presStyleCnt="0"/>
      <dgm:spPr/>
    </dgm:pt>
    <dgm:pt modelId="{9D780702-294A-4300-B7D2-7CA5F3EC261C}" type="pres">
      <dgm:prSet presAssocID="{B6EA6D9A-7425-4B01-83FA-390BBA2FFF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D7FA-860B-437A-BD25-0FF74F9F870F}" type="pres">
      <dgm:prSet presAssocID="{B6EA6D9A-7425-4B01-83FA-390BBA2FFF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64474-BDF8-48CC-8A74-81C3CB264A68}" type="presOf" srcId="{B6EA6D9A-7425-4B01-83FA-390BBA2FFF79}" destId="{9D780702-294A-4300-B7D2-7CA5F3EC261C}" srcOrd="0" destOrd="0" presId="urn:microsoft.com/office/officeart/2005/8/layout/chevron2"/>
    <dgm:cxn modelId="{BE863EFB-DFD9-4FB6-AF25-7775670350D3}" srcId="{B6EA6D9A-7425-4B01-83FA-390BBA2FFF79}" destId="{BD93421E-B176-48C7-92C4-C5B404999F7F}" srcOrd="1" destOrd="0" parTransId="{C6F76BF6-106A-4282-972E-C54758C0A21F}" sibTransId="{2B720946-5C2B-4672-A3DC-688BE0BCA0F4}"/>
    <dgm:cxn modelId="{922A15E7-33C6-48FB-B4CE-FB1FE323724E}" type="presOf" srcId="{E5F1CDDF-765C-4578-9897-E1C7E8E0C355}" destId="{2F640823-2C38-49EC-91B3-5357AABE3718}" srcOrd="0" destOrd="0" presId="urn:microsoft.com/office/officeart/2005/8/layout/chevron2"/>
    <dgm:cxn modelId="{790CEF74-B337-49F6-BCF5-D09DC8589EC8}" srcId="{544E7A97-9A39-474F-926F-395715FE834A}" destId="{E5F1CDDF-765C-4578-9897-E1C7E8E0C355}" srcOrd="0" destOrd="0" parTransId="{2A219C32-BBB0-43F7-8B6E-1FF97DCB908F}" sibTransId="{0D443015-9343-4F56-B722-97B8942D28B7}"/>
    <dgm:cxn modelId="{AD853310-5244-455E-8076-A098EC10BBD9}" type="presOf" srcId="{B3DFAF2B-3251-46BF-94D7-171C42BE1884}" destId="{176B5620-19EF-4722-B8FA-BC691564334B}" srcOrd="0" destOrd="0" presId="urn:microsoft.com/office/officeart/2005/8/layout/chevron2"/>
    <dgm:cxn modelId="{2E2DB1CF-C0DF-477C-88E9-9B36ED5E09FD}" type="presOf" srcId="{16F8FB95-2B7F-4EE0-89CD-7FAFDEB44BDA}" destId="{5232B6F1-8CCF-465F-8B3A-9E778AF00A25}" srcOrd="0" destOrd="0" presId="urn:microsoft.com/office/officeart/2005/8/layout/chevron2"/>
    <dgm:cxn modelId="{8333CA0A-B29D-4EB9-9123-EF74F4515C84}" srcId="{D773408A-582E-467D-8505-6E9B35164347}" destId="{6444A217-70DB-4709-91A0-0B5A1777E1D5}" srcOrd="0" destOrd="0" parTransId="{362458AE-0802-4D7D-A75F-C7609D05975B}" sibTransId="{82525652-B233-4050-ACC4-8B2B3D772D3A}"/>
    <dgm:cxn modelId="{C62032E8-BC3E-41AE-A326-AB5148466D5F}" type="presOf" srcId="{D773408A-582E-467D-8505-6E9B35164347}" destId="{26083ADF-864B-437D-9426-2351570FA7E8}" srcOrd="0" destOrd="0" presId="urn:microsoft.com/office/officeart/2005/8/layout/chevron2"/>
    <dgm:cxn modelId="{99F981EF-EA7F-44B9-A6CF-98A559F315CE}" srcId="{16F8FB95-2B7F-4EE0-89CD-7FAFDEB44BDA}" destId="{B3DFAF2B-3251-46BF-94D7-171C42BE1884}" srcOrd="1" destOrd="0" parTransId="{8BE7DF23-C920-416F-B3F6-9AD8754BD094}" sibTransId="{AEC6EA6D-9381-4233-897E-DD11399CF3A5}"/>
    <dgm:cxn modelId="{DD792C32-DAE8-4446-B592-1E5BD5D5F508}" srcId="{16F8FB95-2B7F-4EE0-89CD-7FAFDEB44BDA}" destId="{B6EA6D9A-7425-4B01-83FA-390BBA2FFF79}" srcOrd="2" destOrd="0" parTransId="{3C531462-2301-42B4-A999-6E9D4EFAC87E}" sibTransId="{D5FC5685-82FA-44CE-A92E-F0AD1BC1036F}"/>
    <dgm:cxn modelId="{C0785D60-0FAC-4CF4-913C-06AC64E33D0D}" type="presOf" srcId="{8C331A59-1E09-443B-B6A0-3B5EAA253855}" destId="{26083ADF-864B-437D-9426-2351570FA7E8}" srcOrd="0" destOrd="2" presId="urn:microsoft.com/office/officeart/2005/8/layout/chevron2"/>
    <dgm:cxn modelId="{DCF59EAA-6FE2-4DDC-8871-EFAD12FF7FCB}" srcId="{B3DFAF2B-3251-46BF-94D7-171C42BE1884}" destId="{D773408A-582E-467D-8505-6E9B35164347}" srcOrd="0" destOrd="0" parTransId="{44088D4A-1B34-4E7C-8E82-009AF981FDDC}" sibTransId="{22E38A91-6E04-4CD9-922F-E8E36BB42A77}"/>
    <dgm:cxn modelId="{DBCD0741-18F9-4102-B6FA-59E66889A0EF}" type="presOf" srcId="{544E7A97-9A39-474F-926F-395715FE834A}" destId="{AE01B913-4CA1-40BA-A76E-9D8907B05C11}" srcOrd="0" destOrd="0" presId="urn:microsoft.com/office/officeart/2005/8/layout/chevron2"/>
    <dgm:cxn modelId="{D662A802-1C8E-41B7-B564-B514B6FCBC2E}" srcId="{D773408A-582E-467D-8505-6E9B35164347}" destId="{8C331A59-1E09-443B-B6A0-3B5EAA253855}" srcOrd="1" destOrd="0" parTransId="{E11771E6-BB87-4DCE-B571-233EEF7255AB}" sibTransId="{E873536F-09D2-46F0-8E9C-06984066A2F7}"/>
    <dgm:cxn modelId="{31AA4D41-C979-4202-A59C-977537FAEFB1}" type="presOf" srcId="{9320F822-130F-4594-A399-00FCEB104658}" destId="{88E2D7FA-860B-437A-BD25-0FF74F9F870F}" srcOrd="0" destOrd="2" presId="urn:microsoft.com/office/officeart/2005/8/layout/chevron2"/>
    <dgm:cxn modelId="{07076021-D4B6-4149-98D7-B3DBD8300C9B}" srcId="{B6EA6D9A-7425-4B01-83FA-390BBA2FFF79}" destId="{D43EF8ED-2C11-4AFE-836B-34A155E0F15D}" srcOrd="0" destOrd="0" parTransId="{1024C135-D8D8-463D-8AB9-A2F23B0703C9}" sibTransId="{4D0E0342-CD3D-43DB-B44E-4650C67C9172}"/>
    <dgm:cxn modelId="{461EA9A1-E074-43DE-9432-0C923CF340FF}" type="presOf" srcId="{6E8B2BE6-35C2-4A00-A8B0-670DC657D4B2}" destId="{2F640823-2C38-49EC-91B3-5357AABE3718}" srcOrd="0" destOrd="1" presId="urn:microsoft.com/office/officeart/2005/8/layout/chevron2"/>
    <dgm:cxn modelId="{04A4E29F-9C19-4CC9-998E-4F501CCB408F}" type="presOf" srcId="{D43EF8ED-2C11-4AFE-836B-34A155E0F15D}" destId="{88E2D7FA-860B-437A-BD25-0FF74F9F870F}" srcOrd="0" destOrd="0" presId="urn:microsoft.com/office/officeart/2005/8/layout/chevron2"/>
    <dgm:cxn modelId="{0037704D-52F1-46C4-8C21-BB0A8A8344C1}" srcId="{544E7A97-9A39-474F-926F-395715FE834A}" destId="{6E8B2BE6-35C2-4A00-A8B0-670DC657D4B2}" srcOrd="1" destOrd="0" parTransId="{7718FBFC-1FC0-49A6-BB84-262AEA0FF8E8}" sibTransId="{5B0E6DE0-F129-491D-8690-DA13AA9532E7}"/>
    <dgm:cxn modelId="{870EB7AE-138D-48EF-B847-7887DA0803D3}" srcId="{B6EA6D9A-7425-4B01-83FA-390BBA2FFF79}" destId="{9320F822-130F-4594-A399-00FCEB104658}" srcOrd="2" destOrd="0" parTransId="{5B5B4CE9-ECBF-46D3-907B-1AEC9C203656}" sibTransId="{38C06A81-5A4A-45E3-9922-124193864FB2}"/>
    <dgm:cxn modelId="{5429DB7A-5AFB-4084-A830-B3051817BCA5}" type="presOf" srcId="{6444A217-70DB-4709-91A0-0B5A1777E1D5}" destId="{26083ADF-864B-437D-9426-2351570FA7E8}" srcOrd="0" destOrd="1" presId="urn:microsoft.com/office/officeart/2005/8/layout/chevron2"/>
    <dgm:cxn modelId="{EEDEDA1A-E237-48FD-8A2B-8CFC9717A766}" srcId="{16F8FB95-2B7F-4EE0-89CD-7FAFDEB44BDA}" destId="{544E7A97-9A39-474F-926F-395715FE834A}" srcOrd="0" destOrd="0" parTransId="{501A233D-4FB5-43B4-BF48-25F582F8EB49}" sibTransId="{49038665-BF8A-4547-B2CA-1416DFC20A0D}"/>
    <dgm:cxn modelId="{176C1938-E494-4B11-B82E-89AA4D2542A5}" type="presOf" srcId="{BD93421E-B176-48C7-92C4-C5B404999F7F}" destId="{88E2D7FA-860B-437A-BD25-0FF74F9F870F}" srcOrd="0" destOrd="1" presId="urn:microsoft.com/office/officeart/2005/8/layout/chevron2"/>
    <dgm:cxn modelId="{3A403F9C-58D0-4357-A646-0DD17B9174FC}" type="presParOf" srcId="{5232B6F1-8CCF-465F-8B3A-9E778AF00A25}" destId="{2EBB252C-B8DB-4616-85CB-9F41B7A98FA8}" srcOrd="0" destOrd="0" presId="urn:microsoft.com/office/officeart/2005/8/layout/chevron2"/>
    <dgm:cxn modelId="{3DA242A7-31B3-43D8-BA62-FD1C434D00A6}" type="presParOf" srcId="{2EBB252C-B8DB-4616-85CB-9F41B7A98FA8}" destId="{AE01B913-4CA1-40BA-A76E-9D8907B05C11}" srcOrd="0" destOrd="0" presId="urn:microsoft.com/office/officeart/2005/8/layout/chevron2"/>
    <dgm:cxn modelId="{832865E7-3700-47DB-838F-519D34380347}" type="presParOf" srcId="{2EBB252C-B8DB-4616-85CB-9F41B7A98FA8}" destId="{2F640823-2C38-49EC-91B3-5357AABE3718}" srcOrd="1" destOrd="0" presId="urn:microsoft.com/office/officeart/2005/8/layout/chevron2"/>
    <dgm:cxn modelId="{2EA73266-2357-4ABB-B552-9390B0D65BE1}" type="presParOf" srcId="{5232B6F1-8CCF-465F-8B3A-9E778AF00A25}" destId="{874D9F1E-78D0-4C8C-993E-248DF286B085}" srcOrd="1" destOrd="0" presId="urn:microsoft.com/office/officeart/2005/8/layout/chevron2"/>
    <dgm:cxn modelId="{76F7F380-8957-46E5-8679-79E061CDA19B}" type="presParOf" srcId="{5232B6F1-8CCF-465F-8B3A-9E778AF00A25}" destId="{2CFB84A7-0AAC-4BB1-9CCC-EC821975D43C}" srcOrd="2" destOrd="0" presId="urn:microsoft.com/office/officeart/2005/8/layout/chevron2"/>
    <dgm:cxn modelId="{C425D761-0F1C-466A-ACA7-C039154A3586}" type="presParOf" srcId="{2CFB84A7-0AAC-4BB1-9CCC-EC821975D43C}" destId="{176B5620-19EF-4722-B8FA-BC691564334B}" srcOrd="0" destOrd="0" presId="urn:microsoft.com/office/officeart/2005/8/layout/chevron2"/>
    <dgm:cxn modelId="{1BE6DFF1-B5C8-48FE-A2E0-7AE61C919D32}" type="presParOf" srcId="{2CFB84A7-0AAC-4BB1-9CCC-EC821975D43C}" destId="{26083ADF-864B-437D-9426-2351570FA7E8}" srcOrd="1" destOrd="0" presId="urn:microsoft.com/office/officeart/2005/8/layout/chevron2"/>
    <dgm:cxn modelId="{760AC06A-A5B0-4F03-BBA2-DBC65EC06109}" type="presParOf" srcId="{5232B6F1-8CCF-465F-8B3A-9E778AF00A25}" destId="{D4542546-7728-477E-BE26-2758C3962013}" srcOrd="3" destOrd="0" presId="urn:microsoft.com/office/officeart/2005/8/layout/chevron2"/>
    <dgm:cxn modelId="{62350CE2-0A87-48A1-B44E-8D1DEB45E5F8}" type="presParOf" srcId="{5232B6F1-8CCF-465F-8B3A-9E778AF00A25}" destId="{1FBB311E-02F2-497A-ACC7-91B23133482E}" srcOrd="4" destOrd="0" presId="urn:microsoft.com/office/officeart/2005/8/layout/chevron2"/>
    <dgm:cxn modelId="{3C7094EA-3ACD-477C-B221-6492BF678345}" type="presParOf" srcId="{1FBB311E-02F2-497A-ACC7-91B23133482E}" destId="{9D780702-294A-4300-B7D2-7CA5F3EC261C}" srcOrd="0" destOrd="0" presId="urn:microsoft.com/office/officeart/2005/8/layout/chevron2"/>
    <dgm:cxn modelId="{AEF5E110-BD3C-48EC-84F2-21211E06E550}" type="presParOf" srcId="{1FBB311E-02F2-497A-ACC7-91B23133482E}" destId="{88E2D7FA-860B-437A-BD25-0FF74F9F87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9B1C-0A0C-4DFA-99B2-AABD03D00794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Concern identified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Referral to psychology </a:t>
          </a:r>
          <a:endParaRPr lang="en-US" sz="1800" kern="1200" dirty="0"/>
        </a:p>
      </dsp:txBody>
      <dsp:txXfrm>
        <a:off x="43694" y="1373540"/>
        <a:ext cx="2174998" cy="1379301"/>
      </dsp:txXfrm>
    </dsp:sp>
    <dsp:sp modelId="{234BCAE6-4FF4-4930-AD03-D7048EEBCC8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D3339-48A6-4C40-B46D-33ABCEB9EA00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PCP Visit</a:t>
          </a:r>
          <a:endParaRPr lang="en-US" sz="2300" kern="1200" dirty="0"/>
        </a:p>
      </dsp:txBody>
      <dsp:txXfrm>
        <a:off x="526593" y="2819161"/>
        <a:ext cx="1962805" cy="752345"/>
      </dsp:txXfrm>
    </dsp:sp>
    <dsp:sp modelId="{2AB412FF-B704-4D2E-BC56-3F0B93ABE5A7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Opportunity to meet family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Explain psychology services and encourage scheduling</a:t>
          </a:r>
          <a:endParaRPr lang="en-US" sz="1800" kern="1200" dirty="0"/>
        </a:p>
      </dsp:txBody>
      <dsp:txXfrm>
        <a:off x="2901699" y="1773120"/>
        <a:ext cx="2174998" cy="1379301"/>
      </dsp:txXfrm>
    </dsp:sp>
    <dsp:sp modelId="{10D31C71-E479-490E-BCCD-E76A3206C968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C21D6-7605-4B4F-AD02-B743D5914987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Handoff</a:t>
          </a:r>
          <a:endParaRPr lang="en-US" sz="2300" kern="1200" dirty="0"/>
        </a:p>
      </dsp:txBody>
      <dsp:txXfrm>
        <a:off x="3384599" y="954455"/>
        <a:ext cx="1962805" cy="752345"/>
      </dsp:txXfrm>
    </dsp:sp>
    <dsp:sp modelId="{AA046493-5A46-43C4-B8DA-7D9C630DE9F2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Family encouraged by continuity of care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May encourage show rate given initial meet and greet</a:t>
          </a:r>
          <a:endParaRPr lang="en-US" sz="1800" kern="1200" dirty="0"/>
        </a:p>
      </dsp:txBody>
      <dsp:txXfrm>
        <a:off x="5759705" y="1373540"/>
        <a:ext cx="2174998" cy="1379301"/>
      </dsp:txXfrm>
    </dsp:sp>
    <dsp:sp modelId="{7466D118-928F-40B2-9A5B-FC595A7D07F0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Initial Psychology Consultation </a:t>
          </a:r>
          <a:endParaRPr lang="en-US" sz="2300" kern="1200" dirty="0"/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1B913-4CA1-40BA-A76E-9D8907B05C1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Assessment</a:t>
          </a:r>
          <a:endParaRPr lang="en-US" sz="1900" kern="1200" dirty="0"/>
        </a:p>
      </dsp:txBody>
      <dsp:txXfrm rot="-5400000">
        <a:off x="1" y="573596"/>
        <a:ext cx="1146297" cy="491270"/>
      </dsp:txXfrm>
    </dsp:sp>
    <dsp:sp modelId="{2F640823-2C38-49EC-91B3-5357AABE3718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Collaborative assessment approach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Interpretation of assessment results and further assessment of </a:t>
          </a:r>
          <a:r>
            <a:rPr lang="en-US" sz="2100" kern="1200" dirty="0" err="1" smtClean="0"/>
            <a:t>comorbid</a:t>
          </a:r>
          <a:r>
            <a:rPr lang="en-US" sz="2100" kern="1200" dirty="0" smtClean="0"/>
            <a:t> conditions</a:t>
          </a:r>
          <a:endParaRPr lang="en-US" sz="2100" kern="1200" dirty="0"/>
        </a:p>
      </dsp:txBody>
      <dsp:txXfrm rot="-5400000">
        <a:off x="1146298" y="52408"/>
        <a:ext cx="7031341" cy="960496"/>
      </dsp:txXfrm>
    </dsp:sp>
    <dsp:sp modelId="{176B5620-19EF-4722-B8FA-BC691564334B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Treatment</a:t>
          </a:r>
          <a:endParaRPr lang="en-US" sz="1900" kern="1200" dirty="0"/>
        </a:p>
      </dsp:txBody>
      <dsp:txXfrm rot="-5400000">
        <a:off x="1" y="2017346"/>
        <a:ext cx="1146297" cy="491270"/>
      </dsp:txXfrm>
    </dsp:sp>
    <dsp:sp modelId="{26083ADF-864B-437D-9426-2351570FA7E8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Conjoint approach to treatment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Medication management 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Behavioral treatment </a:t>
          </a:r>
          <a:endParaRPr lang="en-US" sz="2100" kern="1200" dirty="0"/>
        </a:p>
      </dsp:txBody>
      <dsp:txXfrm rot="-5400000">
        <a:off x="1146298" y="1496158"/>
        <a:ext cx="7031341" cy="960496"/>
      </dsp:txXfrm>
    </dsp:sp>
    <dsp:sp modelId="{9D780702-294A-4300-B7D2-7CA5F3EC261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Monitoring</a:t>
          </a:r>
          <a:endParaRPr lang="en-US" sz="1900" kern="1200" dirty="0"/>
        </a:p>
      </dsp:txBody>
      <dsp:txXfrm rot="-5400000">
        <a:off x="1" y="3461096"/>
        <a:ext cx="1146297" cy="491270"/>
      </dsp:txXfrm>
    </dsp:sp>
    <dsp:sp modelId="{88E2D7FA-860B-437A-BD25-0FF74F9F870F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Ongoing monitoring of systems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Data-based decisions to determine dosage and medication changes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Additional therapy as needed</a:t>
          </a:r>
          <a:endParaRPr lang="en-US" sz="21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153C3-706B-4A4C-9A7C-D2AC84C5D20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0A20-DEE2-4ADC-B82E-1970C63B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0A20-DEE2-4ADC-B82E-1970C63B1C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4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5893A-4861-4A4B-A726-36C940C1FC2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31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55443-1AFC-4BCD-8BF6-33EED9FD2EF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1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CCA8-1CC8-4D5F-ADA9-7D67D571F87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8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0A20-DEE2-4ADC-B82E-1970C63B1C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4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6CD9A-2DC6-4113-A38F-1793154DEFF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4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6FEC0-238E-4322-9797-750B615BB07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4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17160C-47A8-46B3-8E19-FF5AF0AC27A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61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6A6A0-60FF-4772-AED3-95149AFFB03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1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B7A882-8339-4315-B1EB-2E2F58C76CC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43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4B7EE-BDBF-49F6-B009-A21672E0302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469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fld id="{5CBD6D51-B1BF-4715-A036-004D317A57E8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fld id="{29BA9B48-D0CA-41FD-A227-DEEB8ACFB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4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irl_steth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uPont_Pediatrics_solo___Horiz_rgb_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5715000"/>
            <a:ext cx="448521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91200" y="2130426"/>
            <a:ext cx="6908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181600"/>
            <a:ext cx="8534400" cy="16764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29B2A-051D-40AD-9F71-7851E01D5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06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6680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2F62-7E1A-4AB0-AD24-DBCC61FA0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6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6700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5335-9E59-4E8C-A24C-EC1CF9A9A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08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4622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400" y="1371600"/>
            <a:ext cx="4622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639E-02A5-4603-AE87-D56847FA3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9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F345-C439-4406-A95D-E52D46C0E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AA5C-5CCF-4D40-A251-33FAE7CB0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8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E3A8-A34A-4122-B7AB-22E21AABB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8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F324-1E95-404D-B1F7-5182F56C5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9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7659" cy="9144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5" r="49765"/>
          <a:stretch/>
        </p:blipFill>
        <p:spPr>
          <a:xfrm>
            <a:off x="60960" y="5834813"/>
            <a:ext cx="12070080" cy="10231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89120"/>
          </a:xfr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200"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34" y="165100"/>
            <a:ext cx="1294297" cy="12893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0480" y="6345936"/>
            <a:ext cx="1225296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SCCAP53.org				effectivechildtherapy.org</a:t>
            </a:r>
          </a:p>
        </p:txBody>
      </p:sp>
    </p:spTree>
    <p:extLst>
      <p:ext uri="{BB962C8B-B14F-4D97-AF65-F5344CB8AC3E}">
        <p14:creationId xmlns:p14="http://schemas.microsoft.com/office/powerpoint/2010/main" val="100361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49AC-926F-4B01-941B-FC4E99C97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1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E094-6D17-4B81-8535-9764369F8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6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692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78740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0DBA-8EAA-43A4-AFD8-FC77C5119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9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5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6D51-B1BF-4715-A036-004D317A57E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1582400" y="0"/>
            <a:ext cx="609600" cy="6858000"/>
          </a:xfrm>
          <a:prstGeom prst="rect">
            <a:avLst/>
          </a:prstGeom>
          <a:solidFill>
            <a:srgbClr val="CD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76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46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0" y="64770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477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477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3FA39C1-F1D6-4AE9-BFFC-D1C9D000F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0"/>
            <a:ext cx="203200" cy="1295400"/>
          </a:xfrm>
          <a:prstGeom prst="rect">
            <a:avLst/>
          </a:prstGeom>
          <a:solidFill>
            <a:srgbClr val="CDC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A2A2E2"/>
              </a:solidFill>
            </a:endParaRPr>
          </a:p>
        </p:txBody>
      </p:sp>
      <p:pic>
        <p:nvPicPr>
          <p:cNvPr id="1033" name="Picture 9" descr="duPont_Pediatrics_solo___Horiz_rgb_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32526"/>
            <a:ext cx="31496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0000"/>
        </a:spcBef>
        <a:spcAft>
          <a:spcPct val="5000"/>
        </a:spcAft>
        <a:buClr>
          <a:srgbClr val="ADADEB"/>
        </a:buClr>
        <a:buFont typeface="Wingdings" panose="05000000000000000000" pitchFamily="2" charset="2"/>
        <a:buChar char="§"/>
        <a:defRPr sz="2700" b="1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3CB7F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capdiv53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cap53.org/resources/education-resources/webinar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div53@lists.apa.or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ccap53.org/resources/education-resources/webinars/recordedwebina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gd-4daXuTE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Upcoming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014153"/>
            <a:ext cx="10624930" cy="487565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Submit your ideas for our</a:t>
            </a:r>
            <a:r>
              <a:rPr lang="en-US" sz="2000" b="1" dirty="0"/>
              <a:t> 2021 </a:t>
            </a:r>
            <a:r>
              <a:rPr lang="en-US" sz="2000" dirty="0"/>
              <a:t>Webinar Series:  </a:t>
            </a:r>
            <a:r>
              <a:rPr lang="en-US" sz="2000" dirty="0">
                <a:hlinkClick r:id="rId3"/>
              </a:rPr>
              <a:t>sccapdiv53@gmail.com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Previous webinar recordings are available on </a:t>
            </a:r>
            <a:r>
              <a:rPr lang="en-US" sz="2000" b="1" dirty="0">
                <a:hlinkClick r:id="rId4"/>
              </a:rPr>
              <a:t>https://sccap53.org/resources/education-resources/webinars/</a:t>
            </a: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July 8                          </a:t>
            </a:r>
            <a:r>
              <a:rPr lang="en-US" b="1" dirty="0"/>
              <a:t>Preparing for Internships </a:t>
            </a:r>
            <a:r>
              <a:rPr lang="en-US" dirty="0"/>
              <a:t>Panel Discussion Eugene  D’Angelo, PhD,</a:t>
            </a:r>
            <a:r>
              <a:rPr lang="en-US" b="1" dirty="0"/>
              <a:t> </a:t>
            </a:r>
            <a:r>
              <a:rPr lang="en-US" dirty="0"/>
              <a:t>Tina Goldstein, PhD, Amy West PhD, Aniya </a:t>
            </a:r>
            <a:r>
              <a:rPr lang="en-US" dirty="0" err="1"/>
              <a:t>Atasuntseva</a:t>
            </a:r>
            <a:r>
              <a:rPr lang="en-US" dirty="0"/>
              <a:t>, MS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Sept. 11                     </a:t>
            </a:r>
            <a:r>
              <a:rPr lang="en-US" b="1" dirty="0"/>
              <a:t>Children and Technology Use - </a:t>
            </a:r>
            <a:r>
              <a:rPr lang="en-US" dirty="0"/>
              <a:t>Justin Parent, PhD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Sept. 29                      </a:t>
            </a:r>
            <a:r>
              <a:rPr lang="en-US" b="1" dirty="0"/>
              <a:t>Cannabis Use in Adolescents  </a:t>
            </a:r>
            <a:r>
              <a:rPr lang="en-US" dirty="0"/>
              <a:t>- Mary </a:t>
            </a:r>
            <a:r>
              <a:rPr lang="en-US" dirty="0" err="1"/>
              <a:t>Fristad</a:t>
            </a:r>
            <a:r>
              <a:rPr lang="en-US" dirty="0"/>
              <a:t>, PhD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Nov. 4                         </a:t>
            </a:r>
            <a:r>
              <a:rPr lang="en-US" i="1" dirty="0"/>
              <a:t>R. Bob Smith Excellence in Assessment Webinar, </a:t>
            </a:r>
            <a:r>
              <a:rPr lang="en-US" b="1" dirty="0"/>
              <a:t>New Thoughts About Assessment and Diagnosis of Autism</a:t>
            </a:r>
            <a:r>
              <a:rPr lang="en-US" dirty="0"/>
              <a:t>, Catherine Lord      </a:t>
            </a:r>
            <a:r>
              <a:rPr lang="en-US" dirty="0">
                <a:solidFill>
                  <a:srgbClr val="FF0000"/>
                </a:solidFill>
              </a:rPr>
              <a:t>Free Member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467600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Advantages for PCP’s:</a:t>
            </a:r>
          </a:p>
          <a:p>
            <a:pPr lvl="1" eaLnBrk="1" hangingPunct="1"/>
            <a:r>
              <a:rPr lang="en-US" altLang="en-US" smtClean="0"/>
              <a:t>PCP’s have a “ready” referral source</a:t>
            </a:r>
          </a:p>
          <a:p>
            <a:pPr lvl="1" eaLnBrk="1" hangingPunct="1"/>
            <a:r>
              <a:rPr lang="en-US" altLang="en-US" smtClean="0"/>
              <a:t>Coordinated care is possible (warm handoffs)</a:t>
            </a:r>
          </a:p>
          <a:p>
            <a:pPr lvl="1" eaLnBrk="1" hangingPunct="1"/>
            <a:r>
              <a:rPr lang="en-US" altLang="en-US" smtClean="0"/>
              <a:t>Consultation and education on behavioral health topics</a:t>
            </a:r>
          </a:p>
          <a:p>
            <a:pPr lvl="1" eaLnBrk="1" hangingPunct="1"/>
            <a:r>
              <a:rPr lang="en-US" altLang="en-US" smtClean="0"/>
              <a:t>Diagnostic clarity</a:t>
            </a:r>
          </a:p>
          <a:p>
            <a:pPr lvl="1" eaLnBrk="1" hangingPunct="1"/>
            <a:r>
              <a:rPr lang="en-US" altLang="en-US" smtClean="0"/>
              <a:t>Appropriate and quick follow-up following screening tools (PHQ-9, MCHAT)</a:t>
            </a:r>
          </a:p>
          <a:p>
            <a:pPr lvl="1" eaLnBrk="1" hangingPunct="1"/>
            <a:r>
              <a:rPr lang="en-US" altLang="en-US" smtClean="0"/>
              <a:t>Patients are seen “in” the practice (sometimes in exam rooms)</a:t>
            </a:r>
          </a:p>
          <a:p>
            <a:pPr lvl="1" eaLnBrk="1" hangingPunct="1"/>
            <a:r>
              <a:rPr lang="en-US" altLang="en-US" smtClean="0"/>
              <a:t>15-20% more practice productivity  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382000" cy="210185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Integration of Behavioral Health into Primary Care Practice</a:t>
            </a:r>
          </a:p>
        </p:txBody>
      </p:sp>
    </p:spTree>
    <p:extLst>
      <p:ext uri="{BB962C8B-B14F-4D97-AF65-F5344CB8AC3E}">
        <p14:creationId xmlns:p14="http://schemas.microsoft.com/office/powerpoint/2010/main" val="20609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7924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MS PGothic" panose="020B0600070205080204" pitchFamily="34" charset="-128"/>
              </a:rPr>
              <a:t>Advantages for Patients: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Comfort in receiving behavioral health care in the PCP’s office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Reduced stigmatization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Coordinated physical and mental health care (medical home)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Reduced usage of inappropriate medical visits 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Travel may be reduced</a:t>
            </a:r>
          </a:p>
          <a:p>
            <a:pPr lvl="1" eaLnBrk="1" hangingPunct="1">
              <a:defRPr/>
            </a:pPr>
            <a:r>
              <a:rPr lang="en-US" dirty="0" smtClean="0">
                <a:ea typeface="MS PGothic" panose="020B0600070205080204" pitchFamily="34" charset="-128"/>
              </a:rPr>
              <a:t>Focus is on prevention of negative outcomes</a:t>
            </a:r>
          </a:p>
          <a:p>
            <a:pPr lvl="1" eaLnBrk="1" hangingPunct="1">
              <a:defRPr/>
            </a:pPr>
            <a:r>
              <a:rPr lang="en-US" kern="1200" dirty="0" smtClean="0">
                <a:ea typeface="MS PGothic" panose="020B0600070205080204" pitchFamily="34" charset="-128"/>
              </a:rPr>
              <a:t>Improved outcomes (</a:t>
            </a:r>
            <a:r>
              <a:rPr lang="en-US" kern="1200" dirty="0" err="1" smtClean="0">
                <a:ea typeface="MS PGothic" panose="020B0600070205080204" pitchFamily="34" charset="-128"/>
              </a:rPr>
              <a:t>Asarnow</a:t>
            </a:r>
            <a:r>
              <a:rPr lang="en-US" kern="1200" dirty="0" smtClean="0">
                <a:ea typeface="MS PGothic" panose="020B0600070205080204" pitchFamily="34" charset="-128"/>
              </a:rPr>
              <a:t>, </a:t>
            </a:r>
            <a:r>
              <a:rPr lang="en-US" kern="1200" dirty="0" err="1" smtClean="0">
                <a:ea typeface="MS PGothic" panose="020B0600070205080204" pitchFamily="34" charset="-128"/>
              </a:rPr>
              <a:t>Rozenman</a:t>
            </a:r>
            <a:r>
              <a:rPr lang="en-US" kern="1200" dirty="0" smtClean="0">
                <a:ea typeface="MS PGothic" panose="020B0600070205080204" pitchFamily="34" charset="-128"/>
              </a:rPr>
              <a:t>, </a:t>
            </a:r>
            <a:r>
              <a:rPr lang="en-US" kern="1200" dirty="0" err="1" smtClean="0">
                <a:ea typeface="MS PGothic" panose="020B0600070205080204" pitchFamily="34" charset="-128"/>
              </a:rPr>
              <a:t>Wiblin</a:t>
            </a:r>
            <a:r>
              <a:rPr lang="en-US" kern="1200" dirty="0" smtClean="0">
                <a:ea typeface="MS PGothic" panose="020B0600070205080204" pitchFamily="34" charset="-128"/>
              </a:rPr>
              <a:t>, and  </a:t>
            </a:r>
            <a:r>
              <a:rPr lang="en-US" kern="1200" dirty="0" err="1" smtClean="0">
                <a:ea typeface="MS PGothic" panose="020B0600070205080204" pitchFamily="34" charset="-128"/>
              </a:rPr>
              <a:t>Zeltzer</a:t>
            </a:r>
            <a:r>
              <a:rPr lang="en-US" kern="1200" dirty="0" smtClean="0">
                <a:ea typeface="MS PGothic" panose="020B0600070205080204" pitchFamily="34" charset="-128"/>
              </a:rPr>
              <a:t>, 2015). </a:t>
            </a:r>
            <a:endParaRPr lang="en-US" dirty="0" smtClean="0">
              <a:ea typeface="MS PGothic" panose="020B0600070205080204" pitchFamily="34" charset="-128"/>
            </a:endParaRPr>
          </a:p>
          <a:p>
            <a:pPr lvl="1" eaLnBrk="1" hangingPunct="1">
              <a:defRPr/>
            </a:pPr>
            <a:endParaRPr lang="en-US" dirty="0" smtClean="0">
              <a:ea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5563"/>
            <a:ext cx="8610600" cy="210185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Integration of Behavioral Health into Primary Care Practice</a:t>
            </a:r>
          </a:p>
        </p:txBody>
      </p:sp>
    </p:spTree>
    <p:extLst>
      <p:ext uri="{BB962C8B-B14F-4D97-AF65-F5344CB8AC3E}">
        <p14:creationId xmlns:p14="http://schemas.microsoft.com/office/powerpoint/2010/main" val="12541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838200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Advantages for Psychologists:</a:t>
            </a:r>
          </a:p>
          <a:p>
            <a:pPr lvl="1" eaLnBrk="1" hangingPunct="1"/>
            <a:r>
              <a:rPr lang="en-US" altLang="en-US" smtClean="0"/>
              <a:t>Consistent referral stream</a:t>
            </a:r>
          </a:p>
          <a:p>
            <a:pPr lvl="1" eaLnBrk="1" hangingPunct="1"/>
            <a:r>
              <a:rPr lang="en-US" altLang="en-US" smtClean="0"/>
              <a:t>Coordination of psychotropic medication and therapy approaches</a:t>
            </a:r>
          </a:p>
          <a:p>
            <a:pPr lvl="1" eaLnBrk="1" hangingPunct="1"/>
            <a:r>
              <a:rPr lang="en-US" altLang="en-US" smtClean="0"/>
              <a:t>Physician availability for consultations regarding medical conditions affecting behavior</a:t>
            </a:r>
          </a:p>
          <a:p>
            <a:pPr lvl="1" eaLnBrk="1" hangingPunct="1"/>
            <a:r>
              <a:rPr lang="en-US" altLang="en-US" smtClean="0"/>
              <a:t>Opportunities for screening and prevention </a:t>
            </a:r>
          </a:p>
          <a:p>
            <a:pPr lvl="2" eaLnBrk="1" hangingPunct="1"/>
            <a:r>
              <a:rPr lang="en-US" altLang="en-US" smtClean="0"/>
              <a:t>PHQ-9, MCHAT, Edinburgh</a:t>
            </a:r>
          </a:p>
          <a:p>
            <a:pPr lvl="1" eaLnBrk="1" hangingPunct="1"/>
            <a:r>
              <a:rPr lang="en-US" altLang="en-US" smtClean="0"/>
              <a:t>Uniquely situated as part of child’s medical home</a:t>
            </a:r>
          </a:p>
          <a:p>
            <a:pPr lvl="1" eaLnBrk="1" hangingPunct="1"/>
            <a:r>
              <a:rPr lang="en-US" altLang="en-US" smtClean="0"/>
              <a:t>Easy to build rapport due to familiarity with medical home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210185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Integration of Behavioral Health into Primary Care Practice</a:t>
            </a:r>
          </a:p>
        </p:txBody>
      </p:sp>
    </p:spTree>
    <p:extLst>
      <p:ext uri="{BB962C8B-B14F-4D97-AF65-F5344CB8AC3E}">
        <p14:creationId xmlns:p14="http://schemas.microsoft.com/office/powerpoint/2010/main" val="6530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467600" cy="1524000"/>
          </a:xfrm>
        </p:spPr>
        <p:txBody>
          <a:bodyPr/>
          <a:lstStyle/>
          <a:p>
            <a:pPr eaLnBrk="1" hangingPunct="1"/>
            <a:r>
              <a:rPr lang="en-US" altLang="en-US" sz="2400"/>
              <a:t>Comparison of Show Rates for Nemours Primary Care Psychology vs. Referral to Community Providers (2012)</a:t>
            </a:r>
          </a:p>
        </p:txBody>
      </p:sp>
      <p:graphicFrame>
        <p:nvGraphicFramePr>
          <p:cNvPr id="19459" name="Chart 4"/>
          <p:cNvGraphicFramePr>
            <a:graphicFrameLocks/>
          </p:cNvGraphicFramePr>
          <p:nvPr/>
        </p:nvGraphicFramePr>
        <p:xfrm>
          <a:off x="1930400" y="1244600"/>
          <a:ext cx="70358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7035394" imgH="4901609" progId="">
                  <p:embed/>
                </p:oleObj>
              </mc:Choice>
              <mc:Fallback>
                <p:oleObj r:id="rId4" imgW="7035394" imgH="4901609" progId="">
                  <p:embed/>
                  <p:pic>
                    <p:nvPicPr>
                      <p:cNvPr id="19459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244600"/>
                        <a:ext cx="70358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39900" y="177800"/>
          <a:ext cx="8489950" cy="61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4" imgW="8498561" imgH="6200169" progId="Excel.Chart.8">
                  <p:embed/>
                </p:oleObj>
              </mc:Choice>
              <mc:Fallback>
                <p:oleObj name="Chart" r:id="rId4" imgW="8498561" imgH="6200169" progId="Excel.Chart.8">
                  <p:embed/>
                  <p:pic>
                    <p:nvPicPr>
                      <p:cNvPr id="21506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77800"/>
                        <a:ext cx="8489950" cy="619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885950" y="4505325"/>
            <a:ext cx="762000" cy="6286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Internal Grant 2001-02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2647951" y="4019551"/>
            <a:ext cx="919163" cy="3778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HRSA GPE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2002-04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03776" y="3409950"/>
            <a:ext cx="1317625" cy="209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HRSA GPE 2007-10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509963" y="3714750"/>
            <a:ext cx="1293812" cy="2286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HRSA GPE 2004-07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008814" y="2217738"/>
            <a:ext cx="1290637" cy="4365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CMMI Asthma Award 2012-15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8874126" y="1420814"/>
            <a:ext cx="696913" cy="5810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HRSA BHWET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2017-18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847014" y="1144588"/>
            <a:ext cx="2193925" cy="20955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Project LAUNCH 2014-2019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8777288" y="857251"/>
            <a:ext cx="1263650" cy="2270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 Narrow"/>
              </a:rPr>
              <a:t>HRSA GPE 2016-19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Right Arrow 1"/>
          <p:cNvSpPr/>
          <p:nvPr/>
        </p:nvSpPr>
        <p:spPr>
          <a:xfrm rot="18953720">
            <a:off x="7534276" y="5857875"/>
            <a:ext cx="1065213" cy="241300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516" name="TextBox 2"/>
          <p:cNvSpPr txBox="1">
            <a:spLocks noChangeArrowheads="1"/>
          </p:cNvSpPr>
          <p:nvPr/>
        </p:nvSpPr>
        <p:spPr bwMode="auto">
          <a:xfrm rot="18995450">
            <a:off x="7546975" y="5748339"/>
            <a:ext cx="1123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100" b="0">
                <a:solidFill>
                  <a:srgbClr val="000000"/>
                </a:solidFill>
              </a:rPr>
              <a:t>IBH Track</a:t>
            </a:r>
          </a:p>
        </p:txBody>
      </p:sp>
    </p:spTree>
    <p:extLst>
      <p:ext uri="{BB962C8B-B14F-4D97-AF65-F5344CB8AC3E}">
        <p14:creationId xmlns:p14="http://schemas.microsoft.com/office/powerpoint/2010/main" val="26894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667000"/>
            <a:ext cx="7772400" cy="1500188"/>
          </a:xfrm>
        </p:spPr>
        <p:txBody>
          <a:bodyPr/>
          <a:lstStyle/>
          <a:p>
            <a:pPr algn="ctr"/>
            <a:r>
              <a:rPr lang="en-US" altLang="en-US" sz="3200"/>
              <a:t>Like primary care provider, we serve as a home base available continuously for all families of the practice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83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066800"/>
            <a:ext cx="7086600" cy="4565650"/>
          </a:xfrm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Patient Center Medical Home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fld id="{B9C09FEA-8877-4EEF-936C-FE6DE633EBD0}" type="slidenum">
              <a:rPr lang="en-US" altLang="en-US" sz="1200" b="0">
                <a:solidFill>
                  <a:srgbClr val="00000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16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5473700"/>
            <a:ext cx="37385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9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mtClean="0"/>
          </a:p>
          <a:p>
            <a:pPr marL="0" indent="0" algn="ctr">
              <a:buNone/>
            </a:pPr>
            <a:endParaRPr lang="en-US" altLang="en-US" smtClean="0"/>
          </a:p>
          <a:p>
            <a:pPr marL="0" indent="0" algn="ctr">
              <a:buNone/>
            </a:pPr>
            <a:r>
              <a:rPr lang="en-US" altLang="en-US" smtClean="0"/>
              <a:t>Important Pieces of Integrated Primary Care</a:t>
            </a:r>
          </a:p>
        </p:txBody>
      </p:sp>
    </p:spTree>
    <p:extLst>
      <p:ext uri="{BB962C8B-B14F-4D97-AF65-F5344CB8AC3E}">
        <p14:creationId xmlns:p14="http://schemas.microsoft.com/office/powerpoint/2010/main" val="4953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6627" name="Text Placeholder 5"/>
          <p:cNvSpPr>
            <a:spLocks noGrp="1"/>
          </p:cNvSpPr>
          <p:nvPr>
            <p:ph type="body" idx="1"/>
          </p:nvPr>
        </p:nvSpPr>
        <p:spPr>
          <a:xfrm>
            <a:off x="2209800" y="2667000"/>
            <a:ext cx="7772400" cy="1500188"/>
          </a:xfrm>
        </p:spPr>
        <p:txBody>
          <a:bodyPr/>
          <a:lstStyle/>
          <a:p>
            <a:pPr algn="ctr"/>
            <a:r>
              <a:rPr lang="en-US" altLang="en-US" sz="3200"/>
              <a:t>Provide integrated, evidence-informed, episodic care, and may refer to another level of care if needed</a:t>
            </a:r>
          </a:p>
        </p:txBody>
      </p:sp>
    </p:spTree>
    <p:extLst>
      <p:ext uri="{BB962C8B-B14F-4D97-AF65-F5344CB8AC3E}">
        <p14:creationId xmlns:p14="http://schemas.microsoft.com/office/powerpoint/2010/main" val="33885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>
          <a:xfrm>
            <a:off x="2209800" y="2667000"/>
            <a:ext cx="7772400" cy="1500188"/>
          </a:xfrm>
        </p:spPr>
        <p:txBody>
          <a:bodyPr/>
          <a:lstStyle/>
          <a:p>
            <a:pPr algn="ctr"/>
            <a:r>
              <a:rPr lang="en-US" altLang="en-US" sz="3200"/>
              <a:t>Provide team-based care, communicating with primary care provider, nurses, care team, schools, and other systems of care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3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Working in Integrated Pediatric Primary Care Settings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1084521"/>
            <a:ext cx="11021186" cy="465563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600" b="1" dirty="0"/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cs typeface="Arial" panose="020B0604020202020204" pitchFamily="34" charset="0"/>
              </a:rPr>
              <a:t>Presenters: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Jennifer Kuhn </a:t>
            </a:r>
            <a:r>
              <a:rPr lang="en-US" dirty="0"/>
              <a:t>received her Ph.D. in Clinical Psychology from Western Michigan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University in 2016. She has extensive training and work experience in Integrated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Primary Care. She currently works as a Pediatric Psychologist in Integrated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Primary Care in two pediatric offices at Nemours/Alfred I. </a:t>
            </a:r>
            <a:r>
              <a:rPr lang="en-US" dirty="0" err="1"/>
              <a:t>duPont</a:t>
            </a:r>
            <a:r>
              <a:rPr lang="en-US" dirty="0"/>
              <a:t> Hospital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Children in Wilmington, DE. 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Meghan Walls</a:t>
            </a:r>
            <a:r>
              <a:rPr lang="en-US" dirty="0"/>
              <a:t>, PsyD is a Pediatric Psychologist in Integrated Primary Care 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Nemours/Alfred I. </a:t>
            </a:r>
            <a:r>
              <a:rPr lang="en-US" dirty="0" err="1"/>
              <a:t>duPont</a:t>
            </a:r>
            <a:r>
              <a:rPr lang="en-US" dirty="0"/>
              <a:t> Hospital for Children in Wilmington, DE. She holds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appointment as assistant clinical professor of pediatrics at Sidney Kimmel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Medical College, Thomas Jefferson University.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Moderator: </a:t>
            </a:r>
            <a:r>
              <a:rPr lang="en-US" b="1" dirty="0"/>
              <a:t> </a:t>
            </a:r>
            <a:r>
              <a:rPr lang="en-US" dirty="0"/>
              <a:t>Chrissy </a:t>
            </a:r>
            <a:r>
              <a:rPr lang="en-US" dirty="0" err="1"/>
              <a:t>Cammarata</a:t>
            </a:r>
            <a:r>
              <a:rPr lang="en-US" dirty="0"/>
              <a:t>, PhD, </a:t>
            </a:r>
            <a:r>
              <a:rPr lang="en-US" dirty="0" err="1"/>
              <a:t>ABPP</a:t>
            </a:r>
            <a:r>
              <a:rPr lang="en-US" dirty="0"/>
              <a:t>, Nemours/AI </a:t>
            </a:r>
            <a:r>
              <a:rPr lang="en-US" dirty="0" err="1"/>
              <a:t>duPont</a:t>
            </a:r>
            <a:r>
              <a:rPr lang="en-US" dirty="0"/>
              <a:t> Hospital for Children and Member-at-Large for Membership, SCCAP (@SCCAP53)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D20E1-FBF3-4376-A604-D071D6AC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468" y="1279525"/>
            <a:ext cx="1307059" cy="1714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A0C435-0FA1-4727-8721-843E0602D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68" y="3166862"/>
            <a:ext cx="1263537" cy="17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667000"/>
            <a:ext cx="7772400" cy="1500188"/>
          </a:xfrm>
        </p:spPr>
        <p:txBody>
          <a:bodyPr/>
          <a:lstStyle/>
          <a:p>
            <a:pPr algn="ctr"/>
            <a:r>
              <a:rPr lang="en-US" altLang="en-US" sz="3200"/>
              <a:t>Culturally and clinically responsive to the community and clinic in which we serve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4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362200" y="2133600"/>
            <a:ext cx="8077200" cy="1295400"/>
          </a:xfrm>
        </p:spPr>
        <p:txBody>
          <a:bodyPr/>
          <a:lstStyle/>
          <a:p>
            <a:r>
              <a:rPr lang="en-US" altLang="en-US" smtClean="0"/>
              <a:t>How to get started in Integrated Primary Care</a:t>
            </a:r>
          </a:p>
        </p:txBody>
      </p:sp>
    </p:spTree>
    <p:extLst>
      <p:ext uri="{BB962C8B-B14F-4D97-AF65-F5344CB8AC3E}">
        <p14:creationId xmlns:p14="http://schemas.microsoft.com/office/powerpoint/2010/main" val="7879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077200" cy="1295400"/>
          </a:xfrm>
        </p:spPr>
        <p:txBody>
          <a:bodyPr/>
          <a:lstStyle/>
          <a:p>
            <a:r>
              <a:rPr lang="en-US" altLang="en-US" smtClean="0"/>
              <a:t>Get to Know Your Community and Clinic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001000" cy="5181600"/>
          </a:xfrm>
        </p:spPr>
        <p:txBody>
          <a:bodyPr/>
          <a:lstStyle/>
          <a:p>
            <a:r>
              <a:rPr lang="en-US" altLang="en-US" sz="2400" b="0"/>
              <a:t>Learn about your community by driving around, understand proximity to hospital, transportation, and local news sources to keep</a:t>
            </a:r>
          </a:p>
          <a:p>
            <a:r>
              <a:rPr lang="en-US" altLang="en-US" sz="2400" b="0"/>
              <a:t>Check out news/resources in the area</a:t>
            </a:r>
          </a:p>
          <a:p>
            <a:r>
              <a:rPr lang="en-US" altLang="en-US" sz="2400" b="0"/>
              <a:t>Meet with community providers and understand the resources available in the community</a:t>
            </a:r>
          </a:p>
          <a:p>
            <a:r>
              <a:rPr lang="en-US" altLang="en-US" sz="2400" b="0"/>
              <a:t>Know the local schools and most common schools attended by your clinic’s patients</a:t>
            </a:r>
          </a:p>
          <a:p>
            <a:r>
              <a:rPr lang="en-US" altLang="en-US" sz="2400" b="0"/>
              <a:t>Get to know the team!!</a:t>
            </a:r>
          </a:p>
          <a:p>
            <a:r>
              <a:rPr lang="en-US" altLang="en-US" sz="2400" b="0"/>
              <a:t>Get to know the social work or care coordination team  at your sites.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2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93900" y="381000"/>
            <a:ext cx="8077200" cy="1295400"/>
          </a:xfrm>
        </p:spPr>
        <p:txBody>
          <a:bodyPr/>
          <a:lstStyle/>
          <a:p>
            <a:r>
              <a:rPr lang="en-US" altLang="en-US" smtClean="0"/>
              <a:t>Culturally Responsive Patient Care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070100" y="1600200"/>
            <a:ext cx="8001000" cy="5257800"/>
          </a:xfrm>
        </p:spPr>
        <p:txBody>
          <a:bodyPr/>
          <a:lstStyle/>
          <a:p>
            <a:r>
              <a:rPr lang="en-US" altLang="en-US" sz="1800"/>
              <a:t>Example Questions to assess cultural identity</a:t>
            </a:r>
          </a:p>
          <a:p>
            <a:pPr lvl="1"/>
            <a:r>
              <a:rPr lang="en-US" altLang="en-US" sz="1400"/>
              <a:t>What are aspects of your child/your family background that are important for me to know?</a:t>
            </a:r>
          </a:p>
          <a:p>
            <a:pPr lvl="1"/>
            <a:r>
              <a:rPr lang="en-US" altLang="en-US" sz="1400"/>
              <a:t>For you, what is the most important aspect of your background or identity?</a:t>
            </a:r>
          </a:p>
          <a:p>
            <a:pPr lvl="1"/>
            <a:r>
              <a:rPr lang="en-US" altLang="en-US" sz="1400"/>
              <a:t>Does religion or faith play an important role in your/your family’s life? (probe as needed) </a:t>
            </a:r>
          </a:p>
          <a:p>
            <a:pPr lvl="1"/>
            <a:endParaRPr lang="en-US" altLang="en-US" sz="1300"/>
          </a:p>
          <a:p>
            <a:r>
              <a:rPr lang="en-US" altLang="en-US" sz="1800"/>
              <a:t>Example Questions to reduce interaction barriers</a:t>
            </a:r>
          </a:p>
          <a:p>
            <a:pPr lvl="1"/>
            <a:r>
              <a:rPr lang="en-US" altLang="en-US" sz="1400"/>
              <a:t>Tell me about your experiences working with the healthcare system (doctors, psychologists, etc.). Have you felt listened to? Cared for? Discriminated against?</a:t>
            </a:r>
          </a:p>
          <a:p>
            <a:pPr lvl="1"/>
            <a:r>
              <a:rPr lang="en-US" altLang="en-US" sz="1400"/>
              <a:t>Have you had negative experiences with other (doctors/therapists, etc.) that you would like to tell me about?</a:t>
            </a:r>
          </a:p>
          <a:p>
            <a:pPr lvl="1"/>
            <a:r>
              <a:rPr lang="en-US" altLang="en-US" sz="1400"/>
              <a:t>Has anything prevented you from getting the help you need? (probe as needed)</a:t>
            </a:r>
          </a:p>
          <a:p>
            <a:pPr lvl="1"/>
            <a:endParaRPr lang="en-US" altLang="en-US" sz="1400"/>
          </a:p>
          <a:p>
            <a:r>
              <a:rPr lang="en-US" altLang="en-US" sz="1800"/>
              <a:t>Example Questions to assess cultural definitions of the problem</a:t>
            </a:r>
          </a:p>
          <a:p>
            <a:pPr lvl="1"/>
            <a:r>
              <a:rPr lang="en-US" altLang="en-US" sz="1400"/>
              <a:t>People often understand their problems in their own way, which may be similar to or different from how doctors describe the problem. How would you describe the problem?</a:t>
            </a:r>
          </a:p>
          <a:p>
            <a:pPr lvl="1"/>
            <a:r>
              <a:rPr lang="en-US" altLang="en-US" sz="1400"/>
              <a:t>Why do you think this is happening to you? What do you think are the causes of your [PROBLEM]? </a:t>
            </a:r>
          </a:p>
          <a:p>
            <a:pPr lvl="1"/>
            <a:r>
              <a:rPr lang="en-US" altLang="en-US" sz="1400"/>
              <a:t>What do others in your family, your friends, or your community think is causing your [PROBLEM]?</a:t>
            </a:r>
          </a:p>
        </p:txBody>
      </p:sp>
    </p:spTree>
    <p:extLst>
      <p:ext uri="{BB962C8B-B14F-4D97-AF65-F5344CB8AC3E}">
        <p14:creationId xmlns:p14="http://schemas.microsoft.com/office/powerpoint/2010/main" val="22027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Latest Issues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066925" y="990600"/>
            <a:ext cx="8001000" cy="5029200"/>
          </a:xfrm>
        </p:spPr>
        <p:txBody>
          <a:bodyPr/>
          <a:lstStyle/>
          <a:p>
            <a:r>
              <a:rPr lang="en-US" altLang="en-US" smtClean="0"/>
              <a:t>COVID-19</a:t>
            </a:r>
          </a:p>
          <a:p>
            <a:pPr lvl="1"/>
            <a:r>
              <a:rPr lang="en-US" altLang="en-US" smtClean="0"/>
              <a:t>Disparate health conditions have led to more low in come people of color contracting COVID.</a:t>
            </a:r>
          </a:p>
          <a:p>
            <a:pPr lvl="1"/>
            <a:r>
              <a:rPr lang="en-US" altLang="en-US" smtClean="0"/>
              <a:t>Asking about how COVID is affecting this community specifically. </a:t>
            </a:r>
          </a:p>
          <a:p>
            <a:r>
              <a:rPr lang="en-US" altLang="en-US" smtClean="0"/>
              <a:t>Deaths of Black individuals by police</a:t>
            </a:r>
          </a:p>
          <a:p>
            <a:pPr lvl="1"/>
            <a:r>
              <a:rPr lang="en-US" altLang="en-US" smtClean="0"/>
              <a:t>Asking about how recent events are impacting patient/families in the area of the primary care clinic.  </a:t>
            </a:r>
          </a:p>
          <a:p>
            <a:pPr lvl="1"/>
            <a:r>
              <a:rPr lang="en-US" altLang="en-US" smtClean="0"/>
              <a:t>Understanding what the physicians are seeing/hearing.</a:t>
            </a:r>
          </a:p>
          <a:p>
            <a:pPr lvl="1"/>
            <a:r>
              <a:rPr lang="en-US" altLang="en-US" smtClean="0"/>
              <a:t>Safety assessment of the families living in areas with increased protests/violence. </a:t>
            </a:r>
          </a:p>
        </p:txBody>
      </p:sp>
    </p:spTree>
    <p:extLst>
      <p:ext uri="{BB962C8B-B14F-4D97-AF65-F5344CB8AC3E}">
        <p14:creationId xmlns:p14="http://schemas.microsoft.com/office/powerpoint/2010/main" val="268429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1" y="363538"/>
            <a:ext cx="4562475" cy="5732462"/>
          </a:xfr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391400" y="6096000"/>
            <a:ext cx="184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Childhealthdata.org</a:t>
            </a:r>
          </a:p>
        </p:txBody>
      </p:sp>
    </p:spTree>
    <p:extLst>
      <p:ext uri="{BB962C8B-B14F-4D97-AF65-F5344CB8AC3E}">
        <p14:creationId xmlns:p14="http://schemas.microsoft.com/office/powerpoint/2010/main" val="21034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358775"/>
            <a:ext cx="7218363" cy="5181600"/>
          </a:xfrm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6019800" y="2971800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Three hot spot regions 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with a high concentration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(&gt;25%) 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of children living with adults who have experienced 4 or more ACEs: Wilmington zip codes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19703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19706, 19713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19720,19804,19806; 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Kent County zip code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19953 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and Sussex County zip codes 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19966, 19968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altLang="en-US" sz="1600" b="0">
              <a:solidFill>
                <a:srgbClr val="000000"/>
              </a:solidFill>
            </a:endParaRPr>
          </a:p>
        </p:txBody>
      </p:sp>
      <p:pic>
        <p:nvPicPr>
          <p:cNvPr id="3482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895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mtClean="0"/>
          </a:p>
          <a:p>
            <a:pPr marL="0" indent="0" algn="ctr">
              <a:buNone/>
            </a:pPr>
            <a:endParaRPr lang="en-US" altLang="en-US" smtClean="0"/>
          </a:p>
          <a:p>
            <a:pPr marL="0" indent="0" algn="ctr">
              <a:buNone/>
            </a:pPr>
            <a:r>
              <a:rPr lang="en-US" altLang="en-US" smtClean="0"/>
              <a:t>What Services does Integrated Primary Care Provide? </a:t>
            </a:r>
          </a:p>
        </p:txBody>
      </p:sp>
    </p:spTree>
    <p:extLst>
      <p:ext uri="{BB962C8B-B14F-4D97-AF65-F5344CB8AC3E}">
        <p14:creationId xmlns:p14="http://schemas.microsoft.com/office/powerpoint/2010/main" val="117923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0772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Warm Handoffs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0772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Fully Integrated ADHD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84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8" y="375064"/>
            <a:ext cx="9597659" cy="914400"/>
          </a:xfrm>
        </p:spPr>
        <p:txBody>
          <a:bodyPr>
            <a:noAutofit/>
          </a:bodyPr>
          <a:lstStyle/>
          <a:p>
            <a:r>
              <a:rPr lang="en-US" dirty="0"/>
              <a:t>Audience 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8" y="1063256"/>
            <a:ext cx="11029122" cy="48378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Submit a question during the webinar: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Post your questions for the Q&amp;A segment! On right side of screen, click on the Questions tab on the Go-To-Webinar control panel, and submit your questions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02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495300"/>
            <a:ext cx="8077200" cy="1295400"/>
          </a:xfrm>
        </p:spPr>
        <p:txBody>
          <a:bodyPr/>
          <a:lstStyle/>
          <a:p>
            <a:r>
              <a:rPr lang="en-US" altLang="en-US" smtClean="0"/>
              <a:t>Other Services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8001000" cy="5029200"/>
          </a:xfrm>
        </p:spPr>
        <p:txBody>
          <a:bodyPr/>
          <a:lstStyle/>
          <a:p>
            <a:r>
              <a:rPr lang="en-US" altLang="en-US" smtClean="0"/>
              <a:t>Intake/Evaluation </a:t>
            </a:r>
          </a:p>
          <a:p>
            <a:pPr lvl="1"/>
            <a:r>
              <a:rPr lang="en-US" altLang="en-US" smtClean="0"/>
              <a:t>Diagnostic evaluation </a:t>
            </a:r>
          </a:p>
          <a:p>
            <a:r>
              <a:rPr lang="en-US" altLang="en-US" smtClean="0"/>
              <a:t>Outpatient therapy services. </a:t>
            </a:r>
          </a:p>
          <a:p>
            <a:pPr lvl="1"/>
            <a:r>
              <a:rPr lang="en-US" altLang="en-US" smtClean="0"/>
              <a:t>Brief CBT based therapy for anxiety, depression, ADHD, pain</a:t>
            </a:r>
          </a:p>
          <a:p>
            <a:pPr lvl="2"/>
            <a:r>
              <a:rPr lang="en-US" altLang="en-US" smtClean="0"/>
              <a:t>Some streamlined treatment protocols. </a:t>
            </a:r>
          </a:p>
          <a:p>
            <a:pPr lvl="1"/>
            <a:r>
              <a:rPr lang="en-US" altLang="en-US" smtClean="0"/>
              <a:t>Behavioral approaches to medical adherence</a:t>
            </a:r>
          </a:p>
          <a:p>
            <a:pPr lvl="1"/>
            <a:r>
              <a:rPr lang="en-US" altLang="en-US" smtClean="0"/>
              <a:t>Brief treatment for health behaviors such as eating, sleeping, toileting</a:t>
            </a:r>
          </a:p>
          <a:p>
            <a:r>
              <a:rPr lang="en-US" altLang="en-US" smtClean="0"/>
              <a:t>Physician Consultation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50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Consultation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7924800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Who we are/what we do</a:t>
            </a:r>
          </a:p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Set up expectations</a:t>
            </a:r>
          </a:p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Referral reason and provider</a:t>
            </a:r>
          </a:p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Demonstrate team-based coordinated care</a:t>
            </a:r>
          </a:p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Engagement both with parent and child</a:t>
            </a:r>
          </a:p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Confidentiality</a:t>
            </a:r>
          </a:p>
          <a:p>
            <a:pPr lvl="1">
              <a:defRPr/>
            </a:pPr>
            <a:r>
              <a:rPr lang="en-US" dirty="0" smtClean="0">
                <a:ea typeface="MS PGothic" panose="020B0600070205080204" pitchFamily="34" charset="-128"/>
              </a:rPr>
              <a:t>Team based care (behavioral health sharing agreement)</a:t>
            </a:r>
          </a:p>
          <a:p>
            <a:pPr marL="0" indent="0">
              <a:buNone/>
              <a:defRPr/>
            </a:pPr>
            <a:endParaRPr lang="en-US" dirty="0" smtClean="0">
              <a:ea typeface="MS PGothic" panose="020B0600070205080204" pitchFamily="34" charset="-128"/>
            </a:endParaRPr>
          </a:p>
          <a:p>
            <a:pPr>
              <a:defRPr/>
            </a:pPr>
            <a:endParaRPr lang="en-US" dirty="0" smtClean="0">
              <a:ea typeface="MS PGothic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fld id="{58B8067B-D3C7-456C-8DC5-E46492201544}" type="slidenum">
              <a:rPr lang="en-US" altLang="en-US" sz="1200" b="0">
                <a:solidFill>
                  <a:srgbClr val="00000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31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Typical Day in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Review your own schedule but also review the PCPs schedules</a:t>
            </a:r>
          </a:p>
          <a:p>
            <a:pPr lvl="1">
              <a:defRPr/>
            </a:pPr>
            <a:r>
              <a:rPr lang="en-US" dirty="0" smtClean="0"/>
              <a:t>Scan for previous patients, patients coming in for behavioral health concerns (tantrums, depression), med checks</a:t>
            </a:r>
          </a:p>
          <a:p>
            <a:pPr>
              <a:defRPr/>
            </a:pPr>
            <a:r>
              <a:rPr lang="en-US" b="0" dirty="0" smtClean="0"/>
              <a:t>Discuss possible consultations for the day with PCP</a:t>
            </a:r>
          </a:p>
          <a:p>
            <a:pPr>
              <a:defRPr/>
            </a:pPr>
            <a:r>
              <a:rPr lang="en-US" b="0" dirty="0" smtClean="0"/>
              <a:t>See follow-up patients for short-term treatment </a:t>
            </a:r>
          </a:p>
          <a:p>
            <a:pPr>
              <a:defRPr/>
            </a:pPr>
            <a:r>
              <a:rPr lang="en-US" b="0" dirty="0" smtClean="0"/>
              <a:t>While providing patient care, always being open and available for a warm handoff or consultation (open door policy)</a:t>
            </a:r>
          </a:p>
          <a:p>
            <a:pPr>
              <a:defRPr/>
            </a:pPr>
            <a:r>
              <a:rPr lang="en-US" b="0" dirty="0" smtClean="0"/>
              <a:t>Eat lunch and have meetings with the team (it’s important to build relationships within the clinic!!)</a:t>
            </a:r>
          </a:p>
          <a:p>
            <a:pPr marL="0" indent="0">
              <a:buNone/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9352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667000"/>
            <a:ext cx="7772400" cy="1500188"/>
          </a:xfrm>
        </p:spPr>
        <p:txBody>
          <a:bodyPr/>
          <a:lstStyle/>
          <a:p>
            <a:pPr algn="ctr"/>
            <a:r>
              <a:rPr lang="en-US" altLang="en-US" sz="3200"/>
              <a:t>Integrated behavioral health providers occupy multiple roles in the office in response to address broad needs of the system (e.g., consultant, advocate, QI specialist, educator, researcher, clinician, supervisor)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3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QI Projects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81201" y="1295400"/>
            <a:ext cx="5160963" cy="4891088"/>
          </a:xfrm>
        </p:spPr>
        <p:txBody>
          <a:bodyPr/>
          <a:lstStyle/>
          <a:p>
            <a:r>
              <a:rPr lang="en-US" altLang="en-US" b="0" smtClean="0"/>
              <a:t>Communication of same day availability</a:t>
            </a:r>
          </a:p>
          <a:p>
            <a:r>
              <a:rPr lang="en-US" altLang="en-US" b="0" smtClean="0"/>
              <a:t>Pilot of disruptive behavior group</a:t>
            </a:r>
          </a:p>
          <a:p>
            <a:r>
              <a:rPr lang="en-US" altLang="en-US" b="0" smtClean="0"/>
              <a:t>Development of behavior plan for well visits</a:t>
            </a:r>
          </a:p>
          <a:p>
            <a:r>
              <a:rPr lang="en-US" altLang="en-US" b="0" smtClean="0"/>
              <a:t>Vaccine coping kit use</a:t>
            </a:r>
          </a:p>
          <a:p>
            <a:r>
              <a:rPr lang="en-US" altLang="en-US" b="0" smtClean="0"/>
              <a:t>Toy cleaning</a:t>
            </a:r>
          </a:p>
          <a:p>
            <a:r>
              <a:rPr lang="en-US" altLang="en-US" b="0" smtClean="0"/>
              <a:t>Protocol for screening Spanish-speaking families</a:t>
            </a:r>
          </a:p>
          <a:p>
            <a:r>
              <a:rPr lang="en-US" altLang="en-US" b="0" smtClean="0"/>
              <a:t>Depression screening</a:t>
            </a:r>
          </a:p>
        </p:txBody>
      </p:sp>
      <p:pic>
        <p:nvPicPr>
          <p:cNvPr id="45060" name="Picture 5" descr="IMG_95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4" y="1487489"/>
            <a:ext cx="32781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IMG_95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4" y="4043364"/>
            <a:ext cx="327818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Integrated Well Visits and Healthy Steps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HealthySteps: Zero to Three programming </a:t>
            </a:r>
          </a:p>
          <a:p>
            <a:pPr lvl="1"/>
            <a:r>
              <a:rPr lang="en-US" altLang="en-US" smtClean="0"/>
              <a:t>Population-based, risk-stratified model that helps to operationalize and enhance the American Academy of Pediatrics Bright Futures recommendations. </a:t>
            </a:r>
          </a:p>
          <a:p>
            <a:pPr lvl="1"/>
            <a:r>
              <a:rPr lang="en-US" altLang="en-US" smtClean="0"/>
              <a:t>Integrated primary care visits with pediatrician and behavioral health providers. </a:t>
            </a:r>
          </a:p>
          <a:p>
            <a:pPr lvl="1"/>
            <a:r>
              <a:rPr lang="en-US" altLang="en-US" smtClean="0"/>
              <a:t>Aimed at well visits for children aged newborn-3/5 depending on plan.</a:t>
            </a:r>
          </a:p>
          <a:p>
            <a:pPr lvl="1"/>
            <a:r>
              <a:rPr lang="en-US" altLang="en-US" smtClean="0"/>
              <a:t>Psychologists or “HealthySteps specialists” join the pediatricians during visits </a:t>
            </a:r>
          </a:p>
          <a:p>
            <a:pPr lvl="1"/>
            <a:r>
              <a:rPr lang="en-US" altLang="en-US" smtClean="0"/>
              <a:t>Focus on attachment,  baby behavior, parenting. </a:t>
            </a:r>
          </a:p>
        </p:txBody>
      </p:sp>
    </p:spTree>
    <p:extLst>
      <p:ext uri="{BB962C8B-B14F-4D97-AF65-F5344CB8AC3E}">
        <p14:creationId xmlns:p14="http://schemas.microsoft.com/office/powerpoint/2010/main" val="16328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457201"/>
            <a:ext cx="8001000" cy="5578475"/>
          </a:xfrm>
        </p:spPr>
      </p:pic>
    </p:spTree>
    <p:extLst>
      <p:ext uri="{BB962C8B-B14F-4D97-AF65-F5344CB8AC3E}">
        <p14:creationId xmlns:p14="http://schemas.microsoft.com/office/powerpoint/2010/main" val="39950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"/>
            <a:ext cx="7848600" cy="5943600"/>
          </a:xfrm>
        </p:spPr>
      </p:pic>
    </p:spTree>
    <p:extLst>
      <p:ext uri="{BB962C8B-B14F-4D97-AF65-F5344CB8AC3E}">
        <p14:creationId xmlns:p14="http://schemas.microsoft.com/office/powerpoint/2010/main" val="4285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228600"/>
            <a:ext cx="7543800" cy="5638800"/>
          </a:xfrm>
        </p:spPr>
      </p:pic>
    </p:spTree>
    <p:extLst>
      <p:ext uri="{BB962C8B-B14F-4D97-AF65-F5344CB8AC3E}">
        <p14:creationId xmlns:p14="http://schemas.microsoft.com/office/powerpoint/2010/main" val="5510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  <a:p>
            <a:pPr marL="0" indent="0" algn="ctr">
              <a:buNone/>
            </a:pPr>
            <a:r>
              <a:rPr lang="en-US" altLang="en-US" smtClean="0"/>
              <a:t>Primary Care Case Examples</a:t>
            </a:r>
          </a:p>
        </p:txBody>
      </p:sp>
    </p:spTree>
    <p:extLst>
      <p:ext uri="{BB962C8B-B14F-4D97-AF65-F5344CB8AC3E}">
        <p14:creationId xmlns:p14="http://schemas.microsoft.com/office/powerpoint/2010/main" val="27705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876800" y="1836739"/>
            <a:ext cx="5181600" cy="1470025"/>
          </a:xfrm>
        </p:spPr>
        <p:txBody>
          <a:bodyPr/>
          <a:lstStyle/>
          <a:p>
            <a:pPr algn="ctr" eaLnBrk="1" hangingPunct="1"/>
            <a:r>
              <a:rPr lang="en-US" altLang="en-US" sz="3000"/>
              <a:t>Working in Integrated Primary Care Settings</a:t>
            </a:r>
          </a:p>
        </p:txBody>
      </p:sp>
      <p:sp>
        <p:nvSpPr>
          <p:cNvPr id="5123" name="AutoShape 4" descr="Image result for sidney kimmel medical college thomas jefferson university"/>
          <p:cNvSpPr>
            <a:spLocks noChangeAspect="1" noChangeArrowheads="1"/>
          </p:cNvSpPr>
          <p:nvPr/>
        </p:nvSpPr>
        <p:spPr bwMode="auto">
          <a:xfrm>
            <a:off x="2895600" y="548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5124" name="AutoShape 6" descr="Image result for sidney kimmel medical college thomas jefferson university"/>
          <p:cNvSpPr>
            <a:spLocks noChangeAspect="1" noChangeArrowheads="1"/>
          </p:cNvSpPr>
          <p:nvPr/>
        </p:nvSpPr>
        <p:spPr bwMode="auto">
          <a:xfrm>
            <a:off x="183832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3276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1990726" y="5040313"/>
            <a:ext cx="3267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Meghan Walls, PsyD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Pediatric Psychologist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Clinical Assistant Professor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600" b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Jennifer Kuhn, PhD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Pediatric Psychologist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Clinical 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7422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Example: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smtClean="0"/>
              <a:t>2 year old male presents for his well-child visit</a:t>
            </a:r>
          </a:p>
          <a:p>
            <a:r>
              <a:rPr lang="en-US" altLang="en-US" b="0" smtClean="0"/>
              <a:t>Mother reported to PCP that she is having difficulty managing tantrums.</a:t>
            </a:r>
          </a:p>
          <a:p>
            <a:r>
              <a:rPr lang="en-US" altLang="en-US" b="0" smtClean="0"/>
              <a:t>PCP consults psychology to complete a warm handoff.</a:t>
            </a:r>
          </a:p>
          <a:p>
            <a:r>
              <a:rPr lang="en-US" altLang="en-US" b="0" smtClean="0"/>
              <a:t>During warm handoff, psychoeducation regarding typical 2 year old behavior and behavior management was discussed. Mom was provided with a brief intervention.</a:t>
            </a:r>
          </a:p>
          <a:p>
            <a:r>
              <a:rPr lang="en-US" altLang="en-US" b="0" smtClean="0"/>
              <a:t>Mom was encouraged to return for a follow up if needed. </a:t>
            </a:r>
          </a:p>
          <a:p>
            <a:r>
              <a:rPr lang="en-US" altLang="en-US" b="0" smtClean="0"/>
              <a:t>PCP and Psychology consulted after visit. </a:t>
            </a:r>
          </a:p>
        </p:txBody>
      </p:sp>
    </p:spTree>
    <p:extLst>
      <p:ext uri="{BB962C8B-B14F-4D97-AF65-F5344CB8AC3E}">
        <p14:creationId xmlns:p14="http://schemas.microsoft.com/office/powerpoint/2010/main" val="422481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077200" cy="1295400"/>
          </a:xfrm>
        </p:spPr>
        <p:txBody>
          <a:bodyPr/>
          <a:lstStyle/>
          <a:p>
            <a:r>
              <a:rPr lang="en-US" altLang="en-US" smtClean="0"/>
              <a:t>Case  Example: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8001000" cy="5029200"/>
          </a:xfrm>
        </p:spPr>
        <p:txBody>
          <a:bodyPr/>
          <a:lstStyle/>
          <a:p>
            <a:r>
              <a:rPr lang="en-US" altLang="en-US" sz="2400" b="0"/>
              <a:t>8 year old presents to pediatrician with complaints of stomach  aches over past two weeks and indicates increased teasing in school lately.</a:t>
            </a:r>
          </a:p>
          <a:p>
            <a:r>
              <a:rPr lang="en-US" altLang="en-US" sz="2400" b="0"/>
              <a:t>PCP sees patient to rule out any underlying issues. </a:t>
            </a:r>
          </a:p>
          <a:p>
            <a:r>
              <a:rPr lang="en-US" altLang="en-US" sz="2400" b="0"/>
              <a:t>PCP mentions stress as a component of pain upfront when talking about differentials. </a:t>
            </a:r>
          </a:p>
          <a:p>
            <a:r>
              <a:rPr lang="en-US" altLang="en-US" sz="2400" b="0"/>
              <a:t>PCP consults psychology in office to meet patient.</a:t>
            </a:r>
          </a:p>
          <a:p>
            <a:r>
              <a:rPr lang="en-US" altLang="en-US" sz="2400" b="0"/>
              <a:t>Psychology introduces self to patient, briefly explains their role, and offers brief advice (10 minutes)</a:t>
            </a:r>
          </a:p>
          <a:p>
            <a:r>
              <a:rPr lang="en-US" altLang="en-US" sz="2400" b="0"/>
              <a:t>Psychology schedules follow up. </a:t>
            </a:r>
          </a:p>
          <a:p>
            <a:r>
              <a:rPr lang="en-US" altLang="en-US" sz="2400" b="0"/>
              <a:t>Psychology and PCP consult immediately after brief visit.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fld id="{1C9995FB-EEFE-426E-9A3F-CF146E36022A}" type="slidenum">
              <a:rPr lang="en-US" altLang="en-US" sz="1200" b="0">
                <a:solidFill>
                  <a:srgbClr val="00000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41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Example: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8001000" cy="4876800"/>
          </a:xfrm>
        </p:spPr>
        <p:txBody>
          <a:bodyPr/>
          <a:lstStyle/>
          <a:p>
            <a:r>
              <a:rPr lang="en-US" altLang="en-US" sz="2400" b="0"/>
              <a:t>15 year old female presenting for a well-child visit</a:t>
            </a:r>
          </a:p>
          <a:p>
            <a:r>
              <a:rPr lang="en-US" altLang="en-US" sz="2400" b="0"/>
              <a:t>Patient completes the PHQ-9 (depression screener) and scores a 15 (positive score, suicidal ideation endorsed)</a:t>
            </a:r>
          </a:p>
          <a:p>
            <a:r>
              <a:rPr lang="en-US" altLang="en-US" sz="2400" b="0"/>
              <a:t>PCP consults psychology to assist in completing a crisis evaluation and determine next steps for this patient</a:t>
            </a:r>
          </a:p>
          <a:p>
            <a:pPr lvl="1"/>
            <a:r>
              <a:rPr lang="en-US" altLang="en-US" sz="2000"/>
              <a:t>PCP steps out of room while psychology provider completes a risk assessment and safety plan with patient.</a:t>
            </a:r>
          </a:p>
          <a:p>
            <a:pPr lvl="1"/>
            <a:r>
              <a:rPr lang="en-US" altLang="en-US" sz="2000"/>
              <a:t>Once risk is assessed, a follow up appointment is made for the following week</a:t>
            </a:r>
          </a:p>
          <a:p>
            <a:r>
              <a:rPr lang="en-US" altLang="en-US" sz="2400" b="0"/>
              <a:t>Communicate plan and consult with PCP prior to the patient leaving and following patient’s departure</a:t>
            </a:r>
          </a:p>
          <a:p>
            <a:pPr lvl="1"/>
            <a:r>
              <a:rPr lang="en-US" altLang="en-US" sz="2100"/>
              <a:t>Treatment plan may even be discussed with family together with PCP.</a:t>
            </a:r>
          </a:p>
          <a:p>
            <a:pPr lvl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5373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B795-E690-2643-BB1C-438633D0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318977"/>
            <a:ext cx="11132288" cy="5114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Questions?</a:t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dirty="0"/>
              <a:t>Still have questions?  Please post them on the SCCAP Listserv to continue the community discussion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div53@lists.apa.org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351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Source Citation for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54" y="1680196"/>
            <a:ext cx="10515600" cy="39277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With website link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Kuhn,J</a:t>
            </a:r>
            <a:r>
              <a:rPr lang="en-US" dirty="0"/>
              <a:t>., Walls, M. (2020).  </a:t>
            </a:r>
            <a:r>
              <a:rPr lang="en-US" b="1" i="1" dirty="0"/>
              <a:t>Working in Integrated Pediatric Primary Care Settings </a:t>
            </a:r>
            <a:r>
              <a:rPr lang="en-US" dirty="0"/>
              <a:t>[PowerPoint slides]. Retrieved from </a:t>
            </a:r>
            <a:r>
              <a:rPr lang="en-US" dirty="0">
                <a:hlinkClick r:id="rId3"/>
              </a:rPr>
              <a:t>https://sccap53.org/resources/education-resources/webinars/recordedwebinars/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r>
              <a:rPr lang="en-US" b="1" dirty="0"/>
              <a:t>Without website link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Kuhn,J</a:t>
            </a:r>
            <a:r>
              <a:rPr lang="en-US" dirty="0"/>
              <a:t>., Walls, M. (2020).  </a:t>
            </a:r>
            <a:r>
              <a:rPr lang="en-US" b="1" i="1" dirty="0"/>
              <a:t>Working in Integrated Pediatric Primary Care Settings</a:t>
            </a:r>
            <a:r>
              <a:rPr lang="en-US" dirty="0"/>
              <a:t>[PowerPoint slides]. Webinar sponsored by the Society of Clinical Child and Adolescent Psychology, Division 53 of the American Psychological Association.  New York, NY.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0772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Our Commitment to Integrated Care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4" name="gd-4daXuTE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1"/>
          <p:cNvSpPr>
            <a:spLocks noGrp="1" noChangeArrowheads="1"/>
          </p:cNvSpPr>
          <p:nvPr>
            <p:ph idx="1"/>
          </p:nvPr>
        </p:nvSpPr>
        <p:spPr>
          <a:xfrm>
            <a:off x="2057400" y="1600201"/>
            <a:ext cx="7772400" cy="4221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800" b="0" dirty="0">
                <a:ea typeface="MS PGothic" panose="020B0600070205080204" pitchFamily="34" charset="-128"/>
              </a:rPr>
              <a:t>	</a:t>
            </a:r>
            <a:r>
              <a:rPr lang="en-US" sz="1600" b="0" dirty="0">
                <a:ea typeface="MS PGothic" panose="020B0600070205080204" pitchFamily="34" charset="-128"/>
              </a:rPr>
              <a:t>	</a:t>
            </a:r>
          </a:p>
          <a:p>
            <a:pPr eaLnBrk="1" hangingPunct="1">
              <a:defRPr/>
            </a:pPr>
            <a:r>
              <a:rPr lang="en-US" sz="2800" b="0" dirty="0">
                <a:ea typeface="MS PGothic" panose="020B0600070205080204" pitchFamily="34" charset="-128"/>
              </a:rPr>
              <a:t>Physicians are “de facto” mental health providers (but often report not feeling equipped to manage concerns)</a:t>
            </a:r>
            <a:r>
              <a:rPr lang="en-US" sz="1600" b="0" dirty="0">
                <a:ea typeface="MS PGothic" panose="020B0600070205080204" pitchFamily="34" charset="-128"/>
              </a:rPr>
              <a:t>. (Norquist &amp; </a:t>
            </a:r>
            <a:r>
              <a:rPr lang="en-US" sz="1600" b="0" dirty="0" err="1">
                <a:ea typeface="MS PGothic" panose="020B0600070205080204" pitchFamily="34" charset="-128"/>
              </a:rPr>
              <a:t>Regier</a:t>
            </a:r>
            <a:r>
              <a:rPr lang="en-US" sz="1600" b="0" dirty="0">
                <a:ea typeface="MS PGothic" panose="020B0600070205080204" pitchFamily="34" charset="-128"/>
              </a:rPr>
              <a:t>, 1996; </a:t>
            </a:r>
            <a:r>
              <a:rPr lang="en-US" sz="1600" b="0" dirty="0" err="1">
                <a:ea typeface="MS PGothic" panose="020B0600070205080204" pitchFamily="34" charset="-128"/>
              </a:rPr>
              <a:t>Regier</a:t>
            </a:r>
            <a:r>
              <a:rPr lang="en-US" sz="1600" b="0" dirty="0">
                <a:ea typeface="MS PGothic" panose="020B0600070205080204" pitchFamily="34" charset="-128"/>
              </a:rPr>
              <a:t>, Goldberg, &amp; Taube, 1978)</a:t>
            </a:r>
          </a:p>
          <a:p>
            <a:pPr eaLnBrk="1" hangingPunct="1">
              <a:defRPr/>
            </a:pPr>
            <a:endParaRPr lang="en-US" sz="1600" b="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sz="2800" b="0" dirty="0">
                <a:ea typeface="MS PGothic" panose="020B0600070205080204" pitchFamily="34" charset="-128"/>
              </a:rPr>
              <a:t>25-50% of pediatric office visits are related to behavioral, educational, and/or emotional concerns </a:t>
            </a:r>
            <a:r>
              <a:rPr lang="en-US" sz="1600" b="0" dirty="0">
                <a:ea typeface="MS PGothic" panose="020B0600070205080204" pitchFamily="34" charset="-128"/>
              </a:rPr>
              <a:t>(</a:t>
            </a:r>
            <a:r>
              <a:rPr lang="en-US" sz="1600" b="0" kern="1200" dirty="0">
                <a:ea typeface="MS PGothic" panose="020B0600070205080204" pitchFamily="34" charset="-128"/>
              </a:rPr>
              <a:t>Kelleher &amp; Stevens, 2009; </a:t>
            </a:r>
            <a:r>
              <a:rPr lang="en-US" sz="1600" b="0" kern="1200" dirty="0" err="1">
                <a:ea typeface="MS PGothic" panose="020B0600070205080204" pitchFamily="34" charset="-128"/>
              </a:rPr>
              <a:t>Polaha</a:t>
            </a:r>
            <a:r>
              <a:rPr lang="en-US" sz="1600" b="0" kern="1200" dirty="0">
                <a:ea typeface="MS PGothic" panose="020B0600070205080204" pitchFamily="34" charset="-128"/>
              </a:rPr>
              <a:t>, Dalton, &amp; Allen, 2011</a:t>
            </a:r>
            <a:r>
              <a:rPr lang="en-US" sz="1600" b="0" dirty="0">
                <a:ea typeface="MS PGothic" panose="020B0600070205080204" pitchFamily="34" charset="-128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800" b="0" dirty="0"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sz="2800" b="0" dirty="0">
                <a:ea typeface="MS PGothic" panose="020B0600070205080204" pitchFamily="34" charset="-128"/>
              </a:rPr>
              <a:t>Pediatricians rank behavior as the most common problem (over ear infections) </a:t>
            </a:r>
            <a:r>
              <a:rPr lang="en-US" sz="1600" b="0" dirty="0">
                <a:ea typeface="MS PGothic" panose="020B0600070205080204" pitchFamily="34" charset="-128"/>
              </a:rPr>
              <a:t>(</a:t>
            </a:r>
            <a:r>
              <a:rPr lang="en-US" sz="1600" b="0" dirty="0" err="1">
                <a:ea typeface="MS PGothic" panose="020B0600070205080204" pitchFamily="34" charset="-128"/>
              </a:rPr>
              <a:t>Arndorfer</a:t>
            </a:r>
            <a:r>
              <a:rPr lang="en-US" sz="1600" b="0" dirty="0">
                <a:ea typeface="MS PGothic" panose="020B0600070205080204" pitchFamily="34" charset="-128"/>
              </a:rPr>
              <a:t>, Allen, &amp; </a:t>
            </a:r>
            <a:r>
              <a:rPr lang="en-US" sz="1600" b="0" dirty="0" err="1">
                <a:ea typeface="MS PGothic" panose="020B0600070205080204" pitchFamily="34" charset="-128"/>
              </a:rPr>
              <a:t>Aljazireh</a:t>
            </a:r>
            <a:r>
              <a:rPr lang="en-US" sz="1600" b="0" dirty="0">
                <a:ea typeface="MS PGothic" panose="020B0600070205080204" pitchFamily="34" charset="-128"/>
              </a:rPr>
              <a:t>, 1999)</a:t>
            </a:r>
            <a:endParaRPr lang="en-US" sz="1800" b="0" dirty="0">
              <a:ea typeface="MS PGothic" panose="020B0600070205080204" pitchFamily="34" charset="-128"/>
            </a:endParaRPr>
          </a:p>
          <a:p>
            <a:pPr marL="990600" lvl="1" indent="-533400" eaLnBrk="1" hangingPunct="1">
              <a:defRPr/>
            </a:pPr>
            <a:endParaRPr lang="en-US" dirty="0" smtClean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 marL="990600" lvl="1" indent="-533400" eaLnBrk="1" hangingPunct="1">
              <a:defRPr/>
            </a:pPr>
            <a:endParaRPr lang="en-US" dirty="0" smtClean="0">
              <a:ea typeface="MS PGothic" panose="020B0600070205080204" pitchFamily="34" charset="-128"/>
            </a:endParaRPr>
          </a:p>
        </p:txBody>
      </p:sp>
      <p:sp>
        <p:nvSpPr>
          <p:cNvPr id="819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81534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Integrated Behavioral Health Care?</a:t>
            </a:r>
          </a:p>
        </p:txBody>
      </p:sp>
    </p:spTree>
    <p:extLst>
      <p:ext uri="{BB962C8B-B14F-4D97-AF65-F5344CB8AC3E}">
        <p14:creationId xmlns:p14="http://schemas.microsoft.com/office/powerpoint/2010/main" val="8683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Integrated Behavioral Health Care?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0"/>
              <a:t>There are multiple barriers to accessing high quality, evidence-based mental healthcare including stigma, family beliefs, and lack of follow through on referrals </a:t>
            </a:r>
            <a:r>
              <a:rPr lang="en-US" altLang="en-US" sz="1400" b="0"/>
              <a:t>(Njoroge, Hostutler, Schwartz, &amp; Matone, 2016)</a:t>
            </a:r>
          </a:p>
          <a:p>
            <a:pPr lvl="1"/>
            <a:r>
              <a:rPr lang="en-US" altLang="en-US" sz="2500"/>
              <a:t>2 out of 3 families follow through with community referrals within 6 months of a PCP referral</a:t>
            </a:r>
          </a:p>
          <a:p>
            <a:r>
              <a:rPr lang="en-US" altLang="en-US" sz="2800" b="0"/>
              <a:t>Estimates suggest up 40% of children have mental health disorders but only 30% actually receive care </a:t>
            </a:r>
            <a:r>
              <a:rPr lang="en-US" altLang="en-US" sz="1400" b="0"/>
              <a:t>(Njoroge, Hostutler, Schwartz, &amp; Matone, 2016) </a:t>
            </a:r>
          </a:p>
          <a:p>
            <a:pPr lvl="1"/>
            <a:r>
              <a:rPr lang="en-US" altLang="en-US" sz="2500"/>
              <a:t>Delay of care is about 8-10 years between symptom onset and intervention</a:t>
            </a:r>
          </a:p>
          <a:p>
            <a:endParaRPr lang="en-US" altLang="en-US" b="0" smtClean="0"/>
          </a:p>
        </p:txBody>
      </p:sp>
    </p:spTree>
    <p:extLst>
      <p:ext uri="{BB962C8B-B14F-4D97-AF65-F5344CB8AC3E}">
        <p14:creationId xmlns:p14="http://schemas.microsoft.com/office/powerpoint/2010/main" val="25273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0" descr="figure-1-integrating-physical-85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1"/>
            <a:ext cx="82486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7848601" y="4210050"/>
            <a:ext cx="600075" cy="1657350"/>
          </a:xfrm>
          <a:prstGeom prst="upArrow">
            <a:avLst>
              <a:gd name="adj1" fmla="val 50000"/>
              <a:gd name="adj2" fmla="val 785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1" y="2263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953000" y="5805488"/>
            <a:ext cx="609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ADADEB"/>
              </a:buClr>
              <a:buFont typeface="Wingdings" panose="05000000000000000000" pitchFamily="2" charset="2"/>
              <a:buChar char="§"/>
              <a:tabLst>
                <a:tab pos="4638675" algn="l"/>
              </a:tabLst>
              <a:defRPr sz="27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har char="–"/>
              <a:tabLst>
                <a:tab pos="4638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3CB7F"/>
              </a:buClr>
              <a:buFont typeface="Wingdings" panose="05000000000000000000" pitchFamily="2" charset="2"/>
              <a:buChar char="§"/>
              <a:tabLst>
                <a:tab pos="4638675" algn="l"/>
              </a:tabLst>
              <a:defRPr sz="2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8675" algn="l"/>
              </a:tabLs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100" b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600" b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role of psychology and primary care</a:t>
            </a:r>
            <a:endParaRPr lang="en-US" altLang="en-US" sz="2400" b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Coordinated, Co-Located, and Integrated Care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Coordinated Care: </a:t>
            </a:r>
          </a:p>
          <a:p>
            <a:pPr lvl="1"/>
            <a:r>
              <a:rPr lang="en-US" altLang="en-US" smtClean="0"/>
              <a:t>Behavioral healthcare that is coordinated with the PCP</a:t>
            </a:r>
          </a:p>
          <a:p>
            <a:pPr lvl="1"/>
            <a:r>
              <a:rPr lang="en-US" altLang="en-US" smtClean="0"/>
              <a:t>Treatment is not provided directly within primary care clinics</a:t>
            </a:r>
          </a:p>
          <a:p>
            <a:r>
              <a:rPr lang="en-US" altLang="en-US" smtClean="0"/>
              <a:t>Co-Located Care: </a:t>
            </a:r>
          </a:p>
          <a:p>
            <a:pPr lvl="1"/>
            <a:r>
              <a:rPr lang="en-US" altLang="en-US" smtClean="0"/>
              <a:t>Behavioral health provider is located in the primary care clinic</a:t>
            </a:r>
          </a:p>
          <a:p>
            <a:pPr lvl="1"/>
            <a:r>
              <a:rPr lang="en-US" altLang="en-US" smtClean="0"/>
              <a:t>Very little collaboration with the PCP or medical team</a:t>
            </a:r>
          </a:p>
          <a:p>
            <a:r>
              <a:rPr lang="en-US" altLang="en-US" smtClean="0"/>
              <a:t>Integrated Care: </a:t>
            </a:r>
          </a:p>
          <a:p>
            <a:pPr lvl="1"/>
            <a:r>
              <a:rPr lang="en-US" altLang="en-US" smtClean="0"/>
              <a:t>Behavioral health provider is located within the primary care clinic (own office space or shares medical rooms)</a:t>
            </a:r>
          </a:p>
          <a:p>
            <a:pPr lvl="1"/>
            <a:r>
              <a:rPr lang="en-US" altLang="en-US" smtClean="0"/>
              <a:t>Significant collaboration occurs among the medical team</a:t>
            </a:r>
          </a:p>
          <a:p>
            <a:pPr lvl="1"/>
            <a:r>
              <a:rPr lang="en-US" altLang="en-US" smtClean="0"/>
              <a:t>Warm-handoffs allow for brief consultations with patients</a:t>
            </a:r>
          </a:p>
        </p:txBody>
      </p:sp>
    </p:spTree>
    <p:extLst>
      <p:ext uri="{BB962C8B-B14F-4D97-AF65-F5344CB8AC3E}">
        <p14:creationId xmlns:p14="http://schemas.microsoft.com/office/powerpoint/2010/main" val="27617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77B0"/>
      </a:accent1>
      <a:accent2>
        <a:srgbClr val="F1673B"/>
      </a:accent2>
      <a:accent3>
        <a:srgbClr val="A5A5A5"/>
      </a:accent3>
      <a:accent4>
        <a:srgbClr val="5BC18C"/>
      </a:accent4>
      <a:accent5>
        <a:srgbClr val="F46083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7775</TotalTime>
  <Words>2155</Words>
  <Application>Microsoft Office PowerPoint</Application>
  <PresentationFormat>Widescreen</PresentationFormat>
  <Paragraphs>270</Paragraphs>
  <Slides>44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MS PGothic</vt:lpstr>
      <vt:lpstr>MS PGothic</vt:lpstr>
      <vt:lpstr>Arial</vt:lpstr>
      <vt:lpstr>Arial Narrow</vt:lpstr>
      <vt:lpstr>Calibri</vt:lpstr>
      <vt:lpstr>Calibri Light</vt:lpstr>
      <vt:lpstr>Cambria</vt:lpstr>
      <vt:lpstr>Times New Roman</vt:lpstr>
      <vt:lpstr>Wingdings</vt:lpstr>
      <vt:lpstr>Office Theme</vt:lpstr>
      <vt:lpstr>Default Design</vt:lpstr>
      <vt:lpstr>Chart</vt:lpstr>
      <vt:lpstr>Upcoming Webinars</vt:lpstr>
      <vt:lpstr>Working in Integrated Pediatric Primary Care Settings</vt:lpstr>
      <vt:lpstr>Audience Questions and Answers</vt:lpstr>
      <vt:lpstr>Working in Integrated Primary Care Settings</vt:lpstr>
      <vt:lpstr>Our Commitment to Integrated Care </vt:lpstr>
      <vt:lpstr>Why Integrated Behavioral Health Care?</vt:lpstr>
      <vt:lpstr>Why Integrated Behavioral Health Care?</vt:lpstr>
      <vt:lpstr>PowerPoint Presentation</vt:lpstr>
      <vt:lpstr>Coordinated, Co-Located, and Integrated Care</vt:lpstr>
      <vt:lpstr>Integration of Behavioral Health into Primary Care Practice</vt:lpstr>
      <vt:lpstr>Integration of Behavioral Health into Primary Care Practice</vt:lpstr>
      <vt:lpstr>Integration of Behavioral Health into Primary Care Practice</vt:lpstr>
      <vt:lpstr>Comparison of Show Rates for Nemours Primary Care Psychology vs. Referral to Community Providers (2012)</vt:lpstr>
      <vt:lpstr>PowerPoint Presentation</vt:lpstr>
      <vt:lpstr>PowerPoint Presentation</vt:lpstr>
      <vt:lpstr>Patient Center Medical Home </vt:lpstr>
      <vt:lpstr>PowerPoint Presentation</vt:lpstr>
      <vt:lpstr>PowerPoint Presentation</vt:lpstr>
      <vt:lpstr>PowerPoint Presentation</vt:lpstr>
      <vt:lpstr>PowerPoint Presentation</vt:lpstr>
      <vt:lpstr>How to get started in Integrated Primary Care</vt:lpstr>
      <vt:lpstr>Get to Know Your Community and Clinic </vt:lpstr>
      <vt:lpstr>Culturally Responsive Patient Care</vt:lpstr>
      <vt:lpstr>The Latest Issues</vt:lpstr>
      <vt:lpstr>PowerPoint Presentation</vt:lpstr>
      <vt:lpstr>PowerPoint Presentation</vt:lpstr>
      <vt:lpstr>PowerPoint Presentation</vt:lpstr>
      <vt:lpstr>Warm Handoffs</vt:lpstr>
      <vt:lpstr>Fully Integrated ADHD Management</vt:lpstr>
      <vt:lpstr>Other Services</vt:lpstr>
      <vt:lpstr>Consultation Introduction</vt:lpstr>
      <vt:lpstr>Typical Day in Primary Care</vt:lpstr>
      <vt:lpstr>PowerPoint Presentation</vt:lpstr>
      <vt:lpstr>Sample QI Projects</vt:lpstr>
      <vt:lpstr>Integrated Well Visits and Healthy Steps </vt:lpstr>
      <vt:lpstr>PowerPoint Presentation</vt:lpstr>
      <vt:lpstr>PowerPoint Presentation</vt:lpstr>
      <vt:lpstr>PowerPoint Presentation</vt:lpstr>
      <vt:lpstr>PowerPoint Presentation</vt:lpstr>
      <vt:lpstr>Case Example:</vt:lpstr>
      <vt:lpstr>Case  Example:</vt:lpstr>
      <vt:lpstr>Case Example:</vt:lpstr>
      <vt:lpstr>  Questions?  Still have questions?  Please post them on the SCCAP Listserv to continue the community discussion  div53@lists.apa.org   </vt:lpstr>
      <vt:lpstr>Source Citation for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Canty</dc:creator>
  <cp:lastModifiedBy>Walls, Meghan</cp:lastModifiedBy>
  <cp:revision>203</cp:revision>
  <dcterms:created xsi:type="dcterms:W3CDTF">2018-06-08T19:22:06Z</dcterms:created>
  <dcterms:modified xsi:type="dcterms:W3CDTF">2020-06-11T20:31:50Z</dcterms:modified>
</cp:coreProperties>
</file>