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8" r:id="rId2"/>
    <p:sldId id="367" r:id="rId3"/>
    <p:sldId id="259" r:id="rId4"/>
    <p:sldId id="365" r:id="rId5"/>
    <p:sldId id="364" r:id="rId6"/>
    <p:sldId id="363" r:id="rId7"/>
    <p:sldId id="295" r:id="rId8"/>
    <p:sldId id="366"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920" autoAdjust="0"/>
    <p:restoredTop sz="83784"/>
  </p:normalViewPr>
  <p:slideViewPr>
    <p:cSldViewPr snapToGrid="0">
      <p:cViewPr varScale="1">
        <p:scale>
          <a:sx n="95" d="100"/>
          <a:sy n="95" d="100"/>
        </p:scale>
        <p:origin x="456" y="192"/>
      </p:cViewPr>
      <p:guideLst>
        <p:guide orient="horz" pos="2160"/>
        <p:guide pos="3840"/>
      </p:guideLst>
    </p:cSldViewPr>
  </p:slideViewPr>
  <p:outlineViewPr>
    <p:cViewPr>
      <p:scale>
        <a:sx n="33" d="100"/>
        <a:sy n="33" d="100"/>
      </p:scale>
      <p:origin x="0" y="-19880"/>
    </p:cViewPr>
  </p:outlineViewPr>
  <p:notesTextViewPr>
    <p:cViewPr>
      <p:scale>
        <a:sx n="1" d="1"/>
        <a:sy n="1" d="1"/>
      </p:scale>
      <p:origin x="0" y="0"/>
    </p:cViewPr>
  </p:notesTextViewPr>
  <p:sorterViewPr>
    <p:cViewPr>
      <p:scale>
        <a:sx n="66" d="100"/>
        <a:sy n="66" d="100"/>
      </p:scale>
      <p:origin x="0" y="240"/>
    </p:cViewPr>
  </p:sorterViewPr>
  <p:notesViewPr>
    <p:cSldViewPr snapToGrid="0">
      <p:cViewPr varScale="1">
        <p:scale>
          <a:sx n="117" d="100"/>
          <a:sy n="117" d="100"/>
        </p:scale>
        <p:origin x="2992"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5153C3-706B-4A4C-9A7C-D2AC84C5D20F}" type="datetimeFigureOut">
              <a:rPr lang="en-US" smtClean="0"/>
              <a:t>4/24/20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BE0A20-DEE2-4ADC-B82E-1970C63B1CF9}" type="slidenum">
              <a:rPr lang="en-US" smtClean="0"/>
              <a:t>‹#›</a:t>
            </a:fld>
            <a:endParaRPr lang="en-US"/>
          </a:p>
        </p:txBody>
      </p:sp>
    </p:spTree>
    <p:extLst>
      <p:ext uri="{BB962C8B-B14F-4D97-AF65-F5344CB8AC3E}">
        <p14:creationId xmlns:p14="http://schemas.microsoft.com/office/powerpoint/2010/main" val="3717975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BE0A20-DEE2-4ADC-B82E-1970C63B1CF9}" type="slidenum">
              <a:rPr lang="en-US" smtClean="0"/>
              <a:t>1</a:t>
            </a:fld>
            <a:endParaRPr lang="en-US"/>
          </a:p>
        </p:txBody>
      </p:sp>
    </p:spTree>
    <p:extLst>
      <p:ext uri="{BB962C8B-B14F-4D97-AF65-F5344CB8AC3E}">
        <p14:creationId xmlns:p14="http://schemas.microsoft.com/office/powerpoint/2010/main" val="4054009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BE0A20-DEE2-4ADC-B82E-1970C63B1CF9}" type="slidenum">
              <a:rPr lang="en-US" smtClean="0"/>
              <a:t>3</a:t>
            </a:fld>
            <a:endParaRPr lang="en-US"/>
          </a:p>
        </p:txBody>
      </p:sp>
    </p:spTree>
    <p:extLst>
      <p:ext uri="{BB962C8B-B14F-4D97-AF65-F5344CB8AC3E}">
        <p14:creationId xmlns:p14="http://schemas.microsoft.com/office/powerpoint/2010/main" val="1184255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BE0A20-DEE2-4ADC-B82E-1970C63B1CF9}" type="slidenum">
              <a:rPr lang="en-US" smtClean="0"/>
              <a:t>5</a:t>
            </a:fld>
            <a:endParaRPr lang="en-US"/>
          </a:p>
        </p:txBody>
      </p:sp>
    </p:spTree>
    <p:extLst>
      <p:ext uri="{BB962C8B-B14F-4D97-AF65-F5344CB8AC3E}">
        <p14:creationId xmlns:p14="http://schemas.microsoft.com/office/powerpoint/2010/main" val="545195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BE0A20-DEE2-4ADC-B82E-1970C63B1CF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59405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BE0A20-DEE2-4ADC-B82E-1970C63B1CF9}" type="slidenum">
              <a:rPr lang="en-US" smtClean="0"/>
              <a:t>8</a:t>
            </a:fld>
            <a:endParaRPr lang="en-US"/>
          </a:p>
        </p:txBody>
      </p:sp>
    </p:spTree>
    <p:extLst>
      <p:ext uri="{BB962C8B-B14F-4D97-AF65-F5344CB8AC3E}">
        <p14:creationId xmlns:p14="http://schemas.microsoft.com/office/powerpoint/2010/main" val="681739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5600">
                <a:latin typeface="Cambria" panose="02040503050406030204" pitchFamily="18" charset="0"/>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800">
                <a:latin typeface="Cambria" panose="0204050305040603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sz="1400">
                <a:latin typeface="Cambria" panose="02040503050406030204" pitchFamily="18" charset="0"/>
              </a:defRPr>
            </a:lvl1pPr>
          </a:lstStyle>
          <a:p>
            <a:fld id="{5CBD6D51-B1BF-4715-A036-004D317A57E8}" type="datetimeFigureOut">
              <a:rPr lang="en-US" smtClean="0"/>
              <a:pPr/>
              <a:t>4/24/20</a:t>
            </a:fld>
            <a:endParaRPr lang="en-US"/>
          </a:p>
        </p:txBody>
      </p:sp>
      <p:sp>
        <p:nvSpPr>
          <p:cNvPr id="5" name="Footer Placeholder 4"/>
          <p:cNvSpPr>
            <a:spLocks noGrp="1"/>
          </p:cNvSpPr>
          <p:nvPr>
            <p:ph type="ftr" sz="quarter" idx="11"/>
          </p:nvPr>
        </p:nvSpPr>
        <p:spPr/>
        <p:txBody>
          <a:bodyPr/>
          <a:lstStyle>
            <a:lvl1pPr>
              <a:defRPr sz="1400">
                <a:latin typeface="Cambria" panose="02040503050406030204" pitchFamily="18" charset="0"/>
              </a:defRPr>
            </a:lvl1pPr>
          </a:lstStyle>
          <a:p>
            <a:endParaRPr lang="en-US" dirty="0"/>
          </a:p>
        </p:txBody>
      </p:sp>
      <p:sp>
        <p:nvSpPr>
          <p:cNvPr id="6" name="Slide Number Placeholder 5"/>
          <p:cNvSpPr>
            <a:spLocks noGrp="1"/>
          </p:cNvSpPr>
          <p:nvPr>
            <p:ph type="sldNum" sz="quarter" idx="12"/>
          </p:nvPr>
        </p:nvSpPr>
        <p:spPr/>
        <p:txBody>
          <a:bodyPr/>
          <a:lstStyle>
            <a:lvl1pPr>
              <a:defRPr sz="1400">
                <a:latin typeface="Cambria" panose="02040503050406030204" pitchFamily="18" charset="0"/>
              </a:defRPr>
            </a:lvl1pPr>
          </a:lstStyle>
          <a:p>
            <a:fld id="{29BA9B48-D0CA-41FD-A227-DEEB8ACFB85B}" type="slidenum">
              <a:rPr lang="en-US" smtClean="0"/>
              <a:pPr/>
              <a:t>‹#›</a:t>
            </a:fld>
            <a:endParaRPr lang="en-US"/>
          </a:p>
        </p:txBody>
      </p:sp>
    </p:spTree>
    <p:extLst>
      <p:ext uri="{BB962C8B-B14F-4D97-AF65-F5344CB8AC3E}">
        <p14:creationId xmlns:p14="http://schemas.microsoft.com/office/powerpoint/2010/main" val="744327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BD6D51-B1BF-4715-A036-004D317A57E8}" type="datetimeFigureOut">
              <a:rPr lang="en-US" smtClean="0"/>
              <a:t>4/24/20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A9B48-D0CA-41FD-A227-DEEB8ACFB85B}" type="slidenum">
              <a:rPr lang="en-US" smtClean="0"/>
              <a:t>‹#›</a:t>
            </a:fld>
            <a:endParaRPr lang="en-US"/>
          </a:p>
        </p:txBody>
      </p:sp>
    </p:spTree>
    <p:extLst>
      <p:ext uri="{BB962C8B-B14F-4D97-AF65-F5344CB8AC3E}">
        <p14:creationId xmlns:p14="http://schemas.microsoft.com/office/powerpoint/2010/main" val="36931694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BD6D51-B1BF-4715-A036-004D317A57E8}" type="datetimeFigureOut">
              <a:rPr lang="en-US" smtClean="0"/>
              <a:t>4/24/20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A9B48-D0CA-41FD-A227-DEEB8ACFB85B}" type="slidenum">
              <a:rPr lang="en-US" smtClean="0"/>
              <a:t>‹#›</a:t>
            </a:fld>
            <a:endParaRPr lang="en-US"/>
          </a:p>
        </p:txBody>
      </p:sp>
    </p:spTree>
    <p:extLst>
      <p:ext uri="{BB962C8B-B14F-4D97-AF65-F5344CB8AC3E}">
        <p14:creationId xmlns:p14="http://schemas.microsoft.com/office/powerpoint/2010/main" val="2548845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597659" cy="914400"/>
          </a:xfrm>
        </p:spPr>
        <p:txBody>
          <a:bodyPr/>
          <a:lstStyle>
            <a:lvl1pPr>
              <a:defRPr>
                <a:latin typeface="Cambria" panose="02040503050406030204" pitchFamily="18" charset="0"/>
              </a:defRPr>
            </a:lvl1pPr>
          </a:lstStyle>
          <a:p>
            <a:r>
              <a:rPr lang="en-US" dirty="0"/>
              <a:t>Click to edit Master title style</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46185" r="49765"/>
          <a:stretch/>
        </p:blipFill>
        <p:spPr>
          <a:xfrm>
            <a:off x="60960" y="5834813"/>
            <a:ext cx="12070080" cy="1023187"/>
          </a:xfrm>
          <a:prstGeom prst="rect">
            <a:avLst/>
          </a:prstGeom>
        </p:spPr>
      </p:pic>
      <p:sp>
        <p:nvSpPr>
          <p:cNvPr id="3" name="Content Placeholder 2"/>
          <p:cNvSpPr>
            <a:spLocks noGrp="1"/>
          </p:cNvSpPr>
          <p:nvPr>
            <p:ph idx="1"/>
          </p:nvPr>
        </p:nvSpPr>
        <p:spPr>
          <a:xfrm>
            <a:off x="838200" y="1539875"/>
            <a:ext cx="10515600" cy="4389120"/>
          </a:xfrm>
        </p:spPr>
        <p:txBody>
          <a:bodyPr/>
          <a:lstStyle>
            <a:lvl1pPr>
              <a:defRPr sz="2400">
                <a:latin typeface="Cambria" panose="02040503050406030204" pitchFamily="18" charset="0"/>
              </a:defRPr>
            </a:lvl1pPr>
            <a:lvl2pPr>
              <a:defRPr sz="2200">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sz="1400">
                <a:latin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16834" y="165100"/>
            <a:ext cx="1294297" cy="1289304"/>
          </a:xfrm>
          <a:prstGeom prst="rect">
            <a:avLst/>
          </a:prstGeom>
        </p:spPr>
      </p:pic>
      <p:sp>
        <p:nvSpPr>
          <p:cNvPr id="9" name="Rectangle 8"/>
          <p:cNvSpPr/>
          <p:nvPr userDrawn="1"/>
        </p:nvSpPr>
        <p:spPr>
          <a:xfrm>
            <a:off x="-30480" y="6345936"/>
            <a:ext cx="12252960" cy="512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mbria" panose="02040503050406030204" pitchFamily="18" charset="0"/>
              </a:rPr>
              <a:t>SCCAP53.org				effectivechildtherapy.org</a:t>
            </a:r>
          </a:p>
        </p:txBody>
      </p:sp>
    </p:spTree>
    <p:extLst>
      <p:ext uri="{BB962C8B-B14F-4D97-AF65-F5344CB8AC3E}">
        <p14:creationId xmlns:p14="http://schemas.microsoft.com/office/powerpoint/2010/main" val="1003614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BD6D51-B1BF-4715-A036-004D317A57E8}" type="datetimeFigureOut">
              <a:rPr lang="en-US" smtClean="0"/>
              <a:t>4/24/20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9BA9B48-D0CA-41FD-A227-DEEB8ACFB85B}" type="slidenum">
              <a:rPr lang="en-US" smtClean="0"/>
              <a:t>‹#›</a:t>
            </a:fld>
            <a:endParaRPr lang="en-US"/>
          </a:p>
        </p:txBody>
      </p:sp>
    </p:spTree>
    <p:extLst>
      <p:ext uri="{BB962C8B-B14F-4D97-AF65-F5344CB8AC3E}">
        <p14:creationId xmlns:p14="http://schemas.microsoft.com/office/powerpoint/2010/main" val="3748710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BD6D51-B1BF-4715-A036-004D317A57E8}" type="datetimeFigureOut">
              <a:rPr lang="en-US" smtClean="0"/>
              <a:t>4/24/20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A9B48-D0CA-41FD-A227-DEEB8ACFB85B}" type="slidenum">
              <a:rPr lang="en-US" smtClean="0"/>
              <a:t>‹#›</a:t>
            </a:fld>
            <a:endParaRPr lang="en-US"/>
          </a:p>
        </p:txBody>
      </p:sp>
    </p:spTree>
    <p:extLst>
      <p:ext uri="{BB962C8B-B14F-4D97-AF65-F5344CB8AC3E}">
        <p14:creationId xmlns:p14="http://schemas.microsoft.com/office/powerpoint/2010/main" val="2006352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BD6D51-B1BF-4715-A036-004D317A57E8}" type="datetimeFigureOut">
              <a:rPr lang="en-US" smtClean="0"/>
              <a:t>4/24/20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9BA9B48-D0CA-41FD-A227-DEEB8ACFB85B}" type="slidenum">
              <a:rPr lang="en-US" smtClean="0"/>
              <a:t>‹#›</a:t>
            </a:fld>
            <a:endParaRPr lang="en-US"/>
          </a:p>
        </p:txBody>
      </p:sp>
    </p:spTree>
    <p:extLst>
      <p:ext uri="{BB962C8B-B14F-4D97-AF65-F5344CB8AC3E}">
        <p14:creationId xmlns:p14="http://schemas.microsoft.com/office/powerpoint/2010/main" val="403738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BD6D51-B1BF-4715-A036-004D317A57E8}" type="datetimeFigureOut">
              <a:rPr lang="en-US" smtClean="0"/>
              <a:t>4/24/20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9BA9B48-D0CA-41FD-A227-DEEB8ACFB85B}" type="slidenum">
              <a:rPr lang="en-US" smtClean="0"/>
              <a:t>‹#›</a:t>
            </a:fld>
            <a:endParaRPr lang="en-US"/>
          </a:p>
        </p:txBody>
      </p:sp>
    </p:spTree>
    <p:extLst>
      <p:ext uri="{BB962C8B-B14F-4D97-AF65-F5344CB8AC3E}">
        <p14:creationId xmlns:p14="http://schemas.microsoft.com/office/powerpoint/2010/main" val="2757248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D6D51-B1BF-4715-A036-004D317A57E8}" type="datetimeFigureOut">
              <a:rPr lang="en-US" smtClean="0"/>
              <a:t>4/24/20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9BA9B48-D0CA-41FD-A227-DEEB8ACFB85B}" type="slidenum">
              <a:rPr lang="en-US" smtClean="0"/>
              <a:t>‹#›</a:t>
            </a:fld>
            <a:endParaRPr lang="en-US"/>
          </a:p>
        </p:txBody>
      </p:sp>
    </p:spTree>
    <p:extLst>
      <p:ext uri="{BB962C8B-B14F-4D97-AF65-F5344CB8AC3E}">
        <p14:creationId xmlns:p14="http://schemas.microsoft.com/office/powerpoint/2010/main" val="3165559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BD6D51-B1BF-4715-A036-004D317A57E8}" type="datetimeFigureOut">
              <a:rPr lang="en-US" smtClean="0"/>
              <a:t>4/24/20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A9B48-D0CA-41FD-A227-DEEB8ACFB85B}" type="slidenum">
              <a:rPr lang="en-US" smtClean="0"/>
              <a:t>‹#›</a:t>
            </a:fld>
            <a:endParaRPr lang="en-US"/>
          </a:p>
        </p:txBody>
      </p:sp>
    </p:spTree>
    <p:extLst>
      <p:ext uri="{BB962C8B-B14F-4D97-AF65-F5344CB8AC3E}">
        <p14:creationId xmlns:p14="http://schemas.microsoft.com/office/powerpoint/2010/main" val="2589256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CBD6D51-B1BF-4715-A036-004D317A57E8}" type="datetimeFigureOut">
              <a:rPr lang="en-US" smtClean="0"/>
              <a:t>4/24/20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9BA9B48-D0CA-41FD-A227-DEEB8ACFB85B}" type="slidenum">
              <a:rPr lang="en-US" smtClean="0"/>
              <a:t>‹#›</a:t>
            </a:fld>
            <a:endParaRPr lang="en-US"/>
          </a:p>
        </p:txBody>
      </p:sp>
    </p:spTree>
    <p:extLst>
      <p:ext uri="{BB962C8B-B14F-4D97-AF65-F5344CB8AC3E}">
        <p14:creationId xmlns:p14="http://schemas.microsoft.com/office/powerpoint/2010/main" val="1828896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BD6D51-B1BF-4715-A036-004D317A57E8}" type="datetimeFigureOut">
              <a:rPr lang="en-US" smtClean="0"/>
              <a:t>4/24/20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BA9B48-D0CA-41FD-A227-DEEB8ACFB85B}" type="slidenum">
              <a:rPr lang="en-US" smtClean="0"/>
              <a:t>‹#›</a:t>
            </a:fld>
            <a:endParaRPr lang="en-US"/>
          </a:p>
        </p:txBody>
      </p:sp>
    </p:spTree>
    <p:extLst>
      <p:ext uri="{BB962C8B-B14F-4D97-AF65-F5344CB8AC3E}">
        <p14:creationId xmlns:p14="http://schemas.microsoft.com/office/powerpoint/2010/main" val="10614925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nctsn.org/resources/all-nctsn-resources?search=COVID&amp;resource_type=All&amp;trauma_type=All&amp;language=All&amp;audience=All&amp;other=All" TargetMode="External"/><Relationship Id="rId7" Type="http://schemas.openxmlformats.org/officeDocument/2006/relationships/hyperlink" Target="http://www.abct.org/Home/" TargetMode="External"/><Relationship Id="rId2" Type="http://schemas.openxmlformats.org/officeDocument/2006/relationships/hyperlink" Target="http://www.pcit.org/covid-19-professional-resources.html" TargetMode="External"/><Relationship Id="rId1" Type="http://schemas.openxmlformats.org/officeDocument/2006/relationships/slideLayout" Target="../slideLayouts/slideLayout2.xml"/><Relationship Id="rId6" Type="http://schemas.openxmlformats.org/officeDocument/2006/relationships/hyperlink" Target="https://contextualscience.org/covid19_therapy_resources" TargetMode="External"/><Relationship Id="rId5" Type="http://schemas.openxmlformats.org/officeDocument/2006/relationships/hyperlink" Target="https://www.apa.org/topics/covid-19/" TargetMode="External"/><Relationship Id="rId4" Type="http://schemas.openxmlformats.org/officeDocument/2006/relationships/hyperlink" Target="https://tfcbt.org/telehealth-resources/"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div53@lists.apa.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sccapdiv53@gmai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sccap53.org/resources/education-resources/webinar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sccap53.org/resources/education-resources/webinars/recordedwebinar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b="1" i="1" dirty="0"/>
              <a:t>Providing Evidence-Based Child Treatment During COVID-19: </a:t>
            </a:r>
            <a:br>
              <a:rPr lang="en-US" sz="2400" b="1" i="1" dirty="0"/>
            </a:br>
            <a:r>
              <a:rPr lang="en-US" sz="2400" b="1" i="1" dirty="0"/>
              <a:t>MORE Lessons (Being) Learned by a Panel of Experts</a:t>
            </a:r>
            <a:endParaRPr lang="en-US" sz="2400" dirty="0"/>
          </a:p>
        </p:txBody>
      </p:sp>
      <p:sp>
        <p:nvSpPr>
          <p:cNvPr id="3" name="Content Placeholder 2"/>
          <p:cNvSpPr>
            <a:spLocks noGrp="1"/>
          </p:cNvSpPr>
          <p:nvPr>
            <p:ph idx="1"/>
          </p:nvPr>
        </p:nvSpPr>
        <p:spPr>
          <a:xfrm>
            <a:off x="223284" y="1084521"/>
            <a:ext cx="11021186" cy="4655631"/>
          </a:xfrm>
        </p:spPr>
        <p:txBody>
          <a:bodyPr>
            <a:normAutofit fontScale="77500" lnSpcReduction="20000"/>
          </a:bodyPr>
          <a:lstStyle/>
          <a:p>
            <a:pPr marL="0" lvl="0" indent="0">
              <a:spcBef>
                <a:spcPts val="0"/>
              </a:spcBef>
              <a:buNone/>
            </a:pPr>
            <a:endParaRPr lang="en-US" sz="2600" b="1" dirty="0"/>
          </a:p>
          <a:p>
            <a:pPr marL="0" indent="0">
              <a:spcBef>
                <a:spcPts val="0"/>
              </a:spcBef>
              <a:buNone/>
            </a:pPr>
            <a:endParaRPr lang="en-US" sz="2600" b="1" dirty="0">
              <a:latin typeface="Arial" panose="020B0604020202020204" pitchFamily="34" charset="0"/>
              <a:cs typeface="Arial" panose="020B0604020202020204" pitchFamily="34" charset="0"/>
            </a:endParaRPr>
          </a:p>
          <a:p>
            <a:pPr marL="0" indent="0">
              <a:spcBef>
                <a:spcPts val="0"/>
              </a:spcBef>
              <a:buNone/>
            </a:pPr>
            <a:r>
              <a:rPr lang="en-US" sz="2600" b="1" dirty="0">
                <a:cs typeface="Arial" panose="020B0604020202020204" pitchFamily="34" charset="0"/>
              </a:rPr>
              <a:t>Presenters:</a:t>
            </a:r>
          </a:p>
          <a:p>
            <a:r>
              <a:rPr lang="en-US" b="1" dirty="0"/>
              <a:t>Anne Marie Albano, Ph.D., ABPP</a:t>
            </a:r>
            <a:r>
              <a:rPr lang="en-US" dirty="0"/>
              <a:t>, is a professor of medical psychology in psychiatry at Columbia University, founder of the Columbia University Clinic for Anxiety and Related Disorders and clinical site director of New York Presbyterian Hospital’s Youth Anxiety Center. (Twitter: @</a:t>
            </a:r>
            <a:r>
              <a:rPr lang="en-US" dirty="0" err="1"/>
              <a:t>AnneMarieAlbano</a:t>
            </a:r>
            <a:r>
              <a:rPr lang="en-US" dirty="0"/>
              <a:t>)</a:t>
            </a:r>
          </a:p>
          <a:p>
            <a:r>
              <a:rPr lang="en-US" b="1" dirty="0"/>
              <a:t>Mary Alvord, Ph.D.</a:t>
            </a:r>
            <a:r>
              <a:rPr lang="en-US" dirty="0"/>
              <a:t>,</a:t>
            </a:r>
            <a:r>
              <a:rPr lang="en-US" b="1" dirty="0"/>
              <a:t> </a:t>
            </a:r>
            <a:r>
              <a:rPr lang="en-US" dirty="0"/>
              <a:t>is the Founder and President of Board of Directors of Resilience Across Borders, Inc. and Director of Alvord, Baker &amp; Associates, LLC. (@</a:t>
            </a:r>
            <a:r>
              <a:rPr lang="en-US" dirty="0" err="1"/>
              <a:t>DrMaryAlvord</a:t>
            </a:r>
            <a:r>
              <a:rPr lang="en-US" dirty="0"/>
              <a:t>)</a:t>
            </a:r>
          </a:p>
          <a:p>
            <a:r>
              <a:rPr lang="en-US" b="1" dirty="0"/>
              <a:t>Lisa Coyne, PhD</a:t>
            </a:r>
            <a:r>
              <a:rPr lang="en-US" dirty="0"/>
              <a:t> is director of the New England Center for Anxiety and OCD, the founder of and senior clinical consultant for the McLean Child and Adolescent OCD Institute (OCDI Jr.) and assistant professor at Harvard Medical School. (@</a:t>
            </a:r>
            <a:r>
              <a:rPr lang="en-US" dirty="0" err="1"/>
              <a:t>Dr_LisaCoyne</a:t>
            </a:r>
            <a:r>
              <a:rPr lang="en-US" dirty="0"/>
              <a:t>)</a:t>
            </a:r>
          </a:p>
          <a:p>
            <a:r>
              <a:rPr lang="en-US" b="1" dirty="0"/>
              <a:t>Cheryl McNeil, Ph.D.</a:t>
            </a:r>
            <a:r>
              <a:rPr lang="en-US" dirty="0"/>
              <a:t> is a professor at the West Virginia University and certified PCIT Master Trainer. </a:t>
            </a:r>
          </a:p>
          <a:p>
            <a:pPr marL="0" indent="0">
              <a:spcBef>
                <a:spcPts val="0"/>
              </a:spcBef>
              <a:buNone/>
            </a:pPr>
            <a:endParaRPr lang="en-US" sz="2600" b="1" dirty="0">
              <a:cs typeface="Arial" panose="020B0604020202020204" pitchFamily="34" charset="0"/>
            </a:endParaRPr>
          </a:p>
          <a:p>
            <a:pPr marL="0" lvl="0" indent="0">
              <a:spcBef>
                <a:spcPts val="0"/>
              </a:spcBef>
              <a:buNone/>
            </a:pPr>
            <a:endParaRPr lang="en-US" sz="2600" b="1" dirty="0">
              <a:cs typeface="Arial" panose="020B0604020202020204" pitchFamily="34" charset="0"/>
            </a:endParaRPr>
          </a:p>
          <a:p>
            <a:pPr marL="0" lvl="0" indent="0">
              <a:spcBef>
                <a:spcPts val="0"/>
              </a:spcBef>
              <a:buNone/>
            </a:pPr>
            <a:endParaRPr lang="en-US" sz="2600" b="1" dirty="0">
              <a:cs typeface="Arial" panose="020B0604020202020204" pitchFamily="34" charset="0"/>
            </a:endParaRPr>
          </a:p>
          <a:p>
            <a:r>
              <a:rPr lang="en-US" b="1" dirty="0">
                <a:cs typeface="Arial" panose="020B0604020202020204" pitchFamily="34" charset="0"/>
              </a:rPr>
              <a:t>Moderator: </a:t>
            </a:r>
            <a:r>
              <a:rPr lang="en-US" b="1" dirty="0"/>
              <a:t> </a:t>
            </a:r>
            <a:r>
              <a:rPr lang="en-US" dirty="0"/>
              <a:t>Jill Ehrenreich-May PhD, Professor, University of Miami (@</a:t>
            </a:r>
            <a:r>
              <a:rPr lang="en-US" dirty="0" err="1"/>
              <a:t>DrEhrenreich</a:t>
            </a:r>
            <a:r>
              <a:rPr lang="en-US" dirty="0"/>
              <a:t>) and Member-at-Large for Science and Practice, SCCAP (@SCCAP53)</a:t>
            </a:r>
            <a:endParaRPr lang="en-US" dirty="0">
              <a:cs typeface="Arial" panose="020B0604020202020204" pitchFamily="34" charset="0"/>
            </a:endParaRPr>
          </a:p>
        </p:txBody>
      </p:sp>
    </p:spTree>
    <p:extLst>
      <p:ext uri="{BB962C8B-B14F-4D97-AF65-F5344CB8AC3E}">
        <p14:creationId xmlns:p14="http://schemas.microsoft.com/office/powerpoint/2010/main" val="41851538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F1669-7C2C-6E4A-BE2D-E499AECAC5A7}"/>
              </a:ext>
            </a:extLst>
          </p:cNvPr>
          <p:cNvSpPr>
            <a:spLocks noGrp="1"/>
          </p:cNvSpPr>
          <p:nvPr>
            <p:ph type="title"/>
          </p:nvPr>
        </p:nvSpPr>
        <p:spPr/>
        <p:txBody>
          <a:bodyPr/>
          <a:lstStyle/>
          <a:p>
            <a:r>
              <a:rPr lang="en-US" dirty="0"/>
              <a:t>Resources Mentioned in the Webinar</a:t>
            </a:r>
          </a:p>
        </p:txBody>
      </p:sp>
      <p:sp>
        <p:nvSpPr>
          <p:cNvPr id="3" name="Content Placeholder 2">
            <a:extLst>
              <a:ext uri="{FF2B5EF4-FFF2-40B4-BE49-F238E27FC236}">
                <a16:creationId xmlns:a16="http://schemas.microsoft.com/office/drawing/2014/main" id="{B13A06C0-7ED1-3F4D-B267-49154449F41E}"/>
              </a:ext>
            </a:extLst>
          </p:cNvPr>
          <p:cNvSpPr>
            <a:spLocks noGrp="1"/>
          </p:cNvSpPr>
          <p:nvPr>
            <p:ph idx="1"/>
          </p:nvPr>
        </p:nvSpPr>
        <p:spPr/>
        <p:txBody>
          <a:bodyPr/>
          <a:lstStyle/>
          <a:p>
            <a:r>
              <a:rPr lang="en-US" dirty="0"/>
              <a:t>PCIT International - </a:t>
            </a:r>
            <a:r>
              <a:rPr lang="en-US" dirty="0">
                <a:hlinkClick r:id="rId2"/>
              </a:rPr>
              <a:t>http://www.pcit.org/covid-19-professional-resources.html</a:t>
            </a:r>
            <a:r>
              <a:rPr lang="en-US" dirty="0"/>
              <a:t> </a:t>
            </a:r>
          </a:p>
          <a:p>
            <a:r>
              <a:rPr lang="en-US" dirty="0"/>
              <a:t>NCTSN - </a:t>
            </a:r>
            <a:r>
              <a:rPr lang="en-US" dirty="0">
                <a:hlinkClick r:id="rId3"/>
              </a:rPr>
              <a:t>https://www.nctsn.org/resources/all-nctsn-resources?search=COVID&amp;resource_type=All&amp;trauma_type=All&amp;language=All&amp;audience=All&amp;other=All</a:t>
            </a:r>
            <a:endParaRPr lang="en-US" dirty="0"/>
          </a:p>
          <a:p>
            <a:r>
              <a:rPr lang="en-US" dirty="0"/>
              <a:t>TF-CBT - </a:t>
            </a:r>
            <a:r>
              <a:rPr lang="en-US" dirty="0">
                <a:hlinkClick r:id="rId4"/>
              </a:rPr>
              <a:t>https://tfcbt.org/telehealth-resources/</a:t>
            </a:r>
            <a:endParaRPr lang="en-US" dirty="0"/>
          </a:p>
          <a:p>
            <a:r>
              <a:rPr lang="en-US" dirty="0"/>
              <a:t>APA - </a:t>
            </a:r>
            <a:r>
              <a:rPr lang="en-US" dirty="0">
                <a:hlinkClick r:id="rId5"/>
              </a:rPr>
              <a:t>https://www.apa.org/topics/covid-19/</a:t>
            </a:r>
            <a:r>
              <a:rPr lang="en-US" dirty="0"/>
              <a:t> </a:t>
            </a:r>
          </a:p>
          <a:p>
            <a:r>
              <a:rPr lang="en-US" dirty="0"/>
              <a:t>ACBS - </a:t>
            </a:r>
            <a:r>
              <a:rPr lang="en-US" dirty="0">
                <a:hlinkClick r:id="rId6"/>
              </a:rPr>
              <a:t>https://contextualscience.org/covid19_therapy_resources</a:t>
            </a:r>
            <a:endParaRPr lang="en-US" dirty="0"/>
          </a:p>
          <a:p>
            <a:r>
              <a:rPr lang="en-US" dirty="0"/>
              <a:t>ABCT - </a:t>
            </a:r>
            <a:r>
              <a:rPr lang="en-US" dirty="0">
                <a:hlinkClick r:id="rId7"/>
              </a:rPr>
              <a:t>http://www.abct.org/Home/</a:t>
            </a:r>
            <a:endParaRPr lang="en-US" dirty="0"/>
          </a:p>
          <a:p>
            <a:r>
              <a:rPr lang="en-US" dirty="0"/>
              <a:t>Nurture in Place (Lisa Coyne) – Website TBA</a:t>
            </a:r>
          </a:p>
        </p:txBody>
      </p:sp>
    </p:spTree>
    <p:extLst>
      <p:ext uri="{BB962C8B-B14F-4D97-AF65-F5344CB8AC3E}">
        <p14:creationId xmlns:p14="http://schemas.microsoft.com/office/powerpoint/2010/main" val="3626338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0208" y="375064"/>
            <a:ext cx="9597659" cy="914400"/>
          </a:xfrm>
        </p:spPr>
        <p:txBody>
          <a:bodyPr>
            <a:noAutofit/>
          </a:bodyPr>
          <a:lstStyle/>
          <a:p>
            <a:r>
              <a:rPr lang="en-US" dirty="0"/>
              <a:t>Audience Questions and Answers</a:t>
            </a:r>
          </a:p>
        </p:txBody>
      </p:sp>
      <p:sp>
        <p:nvSpPr>
          <p:cNvPr id="3" name="Content Placeholder 2"/>
          <p:cNvSpPr>
            <a:spLocks noGrp="1"/>
          </p:cNvSpPr>
          <p:nvPr>
            <p:ph idx="1"/>
          </p:nvPr>
        </p:nvSpPr>
        <p:spPr>
          <a:xfrm>
            <a:off x="510208" y="1063256"/>
            <a:ext cx="11029122" cy="4837814"/>
          </a:xfrm>
        </p:spPr>
        <p:txBody>
          <a:bodyPr>
            <a:noAutofit/>
          </a:bodyPr>
          <a:lstStyle/>
          <a:p>
            <a:pPr marL="0" indent="0">
              <a:lnSpc>
                <a:spcPct val="100000"/>
              </a:lnSpc>
              <a:buNone/>
            </a:pPr>
            <a:endParaRPr lang="en-US" sz="2000" b="1" dirty="0">
              <a:solidFill>
                <a:schemeClr val="accent2"/>
              </a:solidFill>
            </a:endParaRPr>
          </a:p>
          <a:p>
            <a:pPr marL="0" indent="0">
              <a:lnSpc>
                <a:spcPct val="100000"/>
              </a:lnSpc>
              <a:buNone/>
            </a:pPr>
            <a:endParaRPr lang="en-US" sz="2000" b="1" dirty="0">
              <a:solidFill>
                <a:schemeClr val="accent2"/>
              </a:solidFill>
            </a:endParaRPr>
          </a:p>
          <a:p>
            <a:pPr marL="0" indent="0">
              <a:lnSpc>
                <a:spcPct val="100000"/>
              </a:lnSpc>
              <a:buNone/>
            </a:pPr>
            <a:r>
              <a:rPr lang="en-US" sz="2000" b="1" dirty="0">
                <a:solidFill>
                  <a:schemeClr val="accent2"/>
                </a:solidFill>
              </a:rPr>
              <a:t>Submit a question during the webinar:</a:t>
            </a:r>
          </a:p>
          <a:p>
            <a:pPr>
              <a:lnSpc>
                <a:spcPct val="100000"/>
              </a:lnSpc>
            </a:pPr>
            <a:r>
              <a:rPr lang="en-US" sz="2000" dirty="0"/>
              <a:t>Post your questions for the Q&amp;A segment! On right side of screen, click on the Questions tab on the Go-To-Webinar control panel, and submit your questions</a:t>
            </a:r>
          </a:p>
          <a:p>
            <a:pPr marL="0" indent="0">
              <a:lnSpc>
                <a:spcPct val="100000"/>
              </a:lnSpc>
              <a:buNone/>
            </a:pPr>
            <a:r>
              <a:rPr lang="en-US" sz="2000" dirty="0"/>
              <a:t>                                       </a:t>
            </a:r>
          </a:p>
          <a:p>
            <a:pPr marL="0" indent="0">
              <a:lnSpc>
                <a:spcPct val="100000"/>
              </a:lnSpc>
              <a:buNone/>
            </a:pPr>
            <a:endParaRPr lang="en-US" sz="2000" dirty="0"/>
          </a:p>
        </p:txBody>
      </p:sp>
    </p:spTree>
    <p:extLst>
      <p:ext uri="{BB962C8B-B14F-4D97-AF65-F5344CB8AC3E}">
        <p14:creationId xmlns:p14="http://schemas.microsoft.com/office/powerpoint/2010/main" val="3180221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B795-E690-2643-BB1C-438633D04DBD}"/>
              </a:ext>
            </a:extLst>
          </p:cNvPr>
          <p:cNvSpPr>
            <a:spLocks noGrp="1"/>
          </p:cNvSpPr>
          <p:nvPr>
            <p:ph type="title"/>
          </p:nvPr>
        </p:nvSpPr>
        <p:spPr>
          <a:xfrm>
            <a:off x="340243" y="318977"/>
            <a:ext cx="11132288" cy="5114259"/>
          </a:xfrm>
        </p:spPr>
        <p:txBody>
          <a:bodyPr>
            <a:normAutofit fontScale="90000"/>
          </a:bodyPr>
          <a:lstStyle/>
          <a:p>
            <a:pPr algn="ctr"/>
            <a:br>
              <a:rPr lang="en-US" sz="7200" dirty="0"/>
            </a:br>
            <a:br>
              <a:rPr lang="en-US" sz="7200" dirty="0"/>
            </a:br>
            <a:r>
              <a:rPr lang="en-US" sz="7200" dirty="0"/>
              <a:t>Questions?</a:t>
            </a:r>
            <a:br>
              <a:rPr lang="en-US" sz="7200" dirty="0"/>
            </a:br>
            <a:br>
              <a:rPr lang="en-US" sz="7200" dirty="0"/>
            </a:br>
            <a:r>
              <a:rPr lang="en-US" dirty="0"/>
              <a:t>Still have questions?  Please post them on the SCCAP Listserv to continue the community discussion</a:t>
            </a:r>
            <a:br>
              <a:rPr lang="en-US" dirty="0"/>
            </a:br>
            <a:br>
              <a:rPr lang="en-US" dirty="0"/>
            </a:br>
            <a:r>
              <a:rPr lang="en-US" dirty="0">
                <a:hlinkClick r:id="rId2"/>
              </a:rPr>
              <a:t>div53@lists.apa.org</a:t>
            </a:r>
            <a:br>
              <a:rPr lang="en-US" dirty="0"/>
            </a:br>
            <a:br>
              <a:rPr lang="en-US" dirty="0"/>
            </a:br>
            <a:br>
              <a:rPr lang="en-US" dirty="0"/>
            </a:br>
            <a:endParaRPr lang="en-US" sz="1800" dirty="0"/>
          </a:p>
        </p:txBody>
      </p:sp>
    </p:spTree>
    <p:extLst>
      <p:ext uri="{BB962C8B-B14F-4D97-AF65-F5344CB8AC3E}">
        <p14:creationId xmlns:p14="http://schemas.microsoft.com/office/powerpoint/2010/main" val="483513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a:t>Upcoming Webinars</a:t>
            </a:r>
          </a:p>
        </p:txBody>
      </p:sp>
      <p:sp>
        <p:nvSpPr>
          <p:cNvPr id="3" name="Content Placeholder 2"/>
          <p:cNvSpPr>
            <a:spLocks noGrp="1"/>
          </p:cNvSpPr>
          <p:nvPr>
            <p:ph idx="1"/>
          </p:nvPr>
        </p:nvSpPr>
        <p:spPr>
          <a:xfrm>
            <a:off x="728870" y="1351032"/>
            <a:ext cx="10515600" cy="4538780"/>
          </a:xfrm>
        </p:spPr>
        <p:txBody>
          <a:bodyPr>
            <a:normAutofit fontScale="92500" lnSpcReduction="10000"/>
          </a:bodyPr>
          <a:lstStyle/>
          <a:p>
            <a:pPr marL="0" indent="0">
              <a:lnSpc>
                <a:spcPct val="100000"/>
              </a:lnSpc>
              <a:buNone/>
            </a:pPr>
            <a:r>
              <a:rPr lang="en-US" sz="1600" b="1" dirty="0">
                <a:solidFill>
                  <a:schemeClr val="accent2"/>
                </a:solidFill>
              </a:rPr>
              <a:t>Upcoming webinars</a:t>
            </a:r>
            <a:r>
              <a:rPr lang="en-US" sz="1600" dirty="0"/>
              <a:t>:  Submit your ideas for our 2021 Webinar Series:  </a:t>
            </a:r>
            <a:r>
              <a:rPr lang="en-US" sz="1600" dirty="0">
                <a:hlinkClick r:id="rId3"/>
              </a:rPr>
              <a:t>sccapdiv53@gmail.com</a:t>
            </a:r>
            <a:endParaRPr lang="en-US" sz="1600" dirty="0"/>
          </a:p>
          <a:p>
            <a:pPr marL="0" indent="0">
              <a:lnSpc>
                <a:spcPct val="100000"/>
              </a:lnSpc>
              <a:buNone/>
            </a:pPr>
            <a:r>
              <a:rPr lang="en-US" sz="1600" b="1" dirty="0"/>
              <a:t>Previous webinar recordings are available on </a:t>
            </a:r>
            <a:r>
              <a:rPr lang="en-US" sz="1600" b="1" dirty="0">
                <a:hlinkClick r:id="rId4"/>
              </a:rPr>
              <a:t>https://sccap53.org/resources/education-resources/webinars/</a:t>
            </a:r>
            <a:endParaRPr lang="en-US" sz="1600" b="1" dirty="0"/>
          </a:p>
          <a:p>
            <a:pPr marL="0" indent="0">
              <a:lnSpc>
                <a:spcPct val="100000"/>
              </a:lnSpc>
              <a:buNone/>
            </a:pPr>
            <a:r>
              <a:rPr lang="en-US" dirty="0"/>
              <a:t>May 12 Noon ET        </a:t>
            </a:r>
            <a:r>
              <a:rPr lang="en-US" b="1" dirty="0"/>
              <a:t>Addressing Intersectionality When Working with Children 				and Families: Applying the Multicultural Guidelines - 				</a:t>
            </a:r>
            <a:r>
              <a:rPr lang="en-US" dirty="0"/>
              <a:t>Alfonso Mercado PhD, &amp; Earl Turner, PhD</a:t>
            </a:r>
          </a:p>
          <a:p>
            <a:pPr marL="0" indent="0">
              <a:lnSpc>
                <a:spcPct val="100000"/>
              </a:lnSpc>
              <a:buNone/>
            </a:pPr>
            <a:r>
              <a:rPr lang="en-US" dirty="0"/>
              <a:t>June TBA                     </a:t>
            </a:r>
            <a:r>
              <a:rPr lang="en-US" b="1" dirty="0"/>
              <a:t>Working in Integrated Pediatric Primary Care Settings</a:t>
            </a:r>
            <a:r>
              <a:rPr lang="en-US" dirty="0"/>
              <a:t> - 				Meghan Lines, PhD and Cheyenne Hughes-Reid, PhD</a:t>
            </a:r>
          </a:p>
          <a:p>
            <a:pPr marL="0" indent="0">
              <a:lnSpc>
                <a:spcPct val="100000"/>
              </a:lnSpc>
              <a:buNone/>
            </a:pPr>
            <a:r>
              <a:rPr lang="en-US" dirty="0"/>
              <a:t>July TBA                       </a:t>
            </a:r>
            <a:r>
              <a:rPr lang="en-US" b="1" dirty="0"/>
              <a:t>Preparing for Internships </a:t>
            </a:r>
            <a:r>
              <a:rPr lang="en-US" dirty="0"/>
              <a:t>Panel Discussion</a:t>
            </a:r>
          </a:p>
          <a:p>
            <a:pPr marL="0" indent="0">
              <a:lnSpc>
                <a:spcPct val="100000"/>
              </a:lnSpc>
              <a:buNone/>
            </a:pPr>
            <a:r>
              <a:rPr lang="en-US" dirty="0"/>
              <a:t>Sept. 11 Noon ET      </a:t>
            </a:r>
            <a:r>
              <a:rPr lang="en-US" b="1" dirty="0"/>
              <a:t>Children and Technology Use - </a:t>
            </a:r>
            <a:r>
              <a:rPr lang="en-US" dirty="0"/>
              <a:t>Justin Parent, PhD</a:t>
            </a:r>
          </a:p>
          <a:p>
            <a:pPr marL="0" indent="0">
              <a:lnSpc>
                <a:spcPct val="100000"/>
              </a:lnSpc>
              <a:buNone/>
            </a:pPr>
            <a:r>
              <a:rPr lang="en-US" dirty="0"/>
              <a:t>Sept. 29 Noon ET      </a:t>
            </a:r>
            <a:r>
              <a:rPr lang="en-US" b="1" dirty="0"/>
              <a:t>Cannabis Use in Adolescents  </a:t>
            </a:r>
            <a:r>
              <a:rPr lang="en-US" dirty="0"/>
              <a:t>- Mary </a:t>
            </a:r>
            <a:r>
              <a:rPr lang="en-US" dirty="0" err="1"/>
              <a:t>Fristad</a:t>
            </a:r>
            <a:r>
              <a:rPr lang="en-US" dirty="0"/>
              <a:t>, PhD</a:t>
            </a:r>
          </a:p>
          <a:p>
            <a:pPr marL="0" indent="0">
              <a:lnSpc>
                <a:spcPct val="100000"/>
              </a:lnSpc>
              <a:buNone/>
            </a:pPr>
            <a:r>
              <a:rPr lang="en-US" dirty="0"/>
              <a:t>Fall 2020                      </a:t>
            </a:r>
            <a:r>
              <a:rPr lang="en-US" b="1" dirty="0"/>
              <a:t>R. Bob Smith Excellence in Assessment Webinar</a:t>
            </a:r>
            <a:r>
              <a:rPr lang="en-US" dirty="0"/>
              <a:t>, </a:t>
            </a:r>
            <a:r>
              <a:rPr lang="en-US" dirty="0">
                <a:solidFill>
                  <a:srgbClr val="FF0000"/>
                </a:solidFill>
              </a:rPr>
              <a:t>Free Member 			CE – </a:t>
            </a:r>
            <a:r>
              <a:rPr lang="en-US" dirty="0"/>
              <a:t>Catherine Lord, PhD</a:t>
            </a:r>
          </a:p>
          <a:p>
            <a:endParaRPr lang="en-US" dirty="0"/>
          </a:p>
        </p:txBody>
      </p:sp>
    </p:spTree>
    <p:extLst>
      <p:ext uri="{BB962C8B-B14F-4D97-AF65-F5344CB8AC3E}">
        <p14:creationId xmlns:p14="http://schemas.microsoft.com/office/powerpoint/2010/main" val="1091675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B795-E690-2643-BB1C-438633D04DBD}"/>
              </a:ext>
            </a:extLst>
          </p:cNvPr>
          <p:cNvSpPr>
            <a:spLocks noGrp="1"/>
          </p:cNvSpPr>
          <p:nvPr>
            <p:ph type="title"/>
          </p:nvPr>
        </p:nvSpPr>
        <p:spPr>
          <a:xfrm>
            <a:off x="340243" y="318977"/>
            <a:ext cx="11132288" cy="5114259"/>
          </a:xfrm>
        </p:spPr>
        <p:txBody>
          <a:bodyPr>
            <a:normAutofit fontScale="90000"/>
          </a:bodyPr>
          <a:lstStyle/>
          <a:p>
            <a:br>
              <a:rPr lang="en-US" sz="7200" dirty="0"/>
            </a:br>
            <a:r>
              <a:rPr lang="en-US" sz="7200" dirty="0"/>
              <a:t>Technical Issues</a:t>
            </a:r>
            <a:br>
              <a:rPr lang="en-US" sz="7200" dirty="0"/>
            </a:br>
            <a:r>
              <a:rPr lang="en-US" sz="2200" dirty="0"/>
              <a:t>The webinar will be recorded and made available on SCCAP53.org. </a:t>
            </a:r>
            <a:br>
              <a:rPr lang="en-US" sz="2200" dirty="0"/>
            </a:br>
            <a:r>
              <a:rPr lang="en-US" sz="2200" dirty="0"/>
              <a:t> CE will still be awarded to those that registered for CE.</a:t>
            </a:r>
            <a:br>
              <a:rPr lang="en-US" sz="7200" dirty="0"/>
            </a:br>
            <a:br>
              <a:rPr lang="en-US" sz="7200" dirty="0"/>
            </a:br>
            <a:r>
              <a:rPr lang="en-US" sz="2700" dirty="0"/>
              <a:t>If technical sound issues arise, we will:</a:t>
            </a:r>
            <a:br>
              <a:rPr lang="en-US" sz="2700" dirty="0"/>
            </a:br>
            <a:br>
              <a:rPr lang="en-US" sz="2700" dirty="0"/>
            </a:br>
            <a:r>
              <a:rPr lang="en-US" sz="2700" dirty="0"/>
              <a:t>1. Change from live stream images of the presenters to a placeholder slide.</a:t>
            </a:r>
            <a:br>
              <a:rPr lang="en-US" sz="2700" dirty="0"/>
            </a:br>
            <a:r>
              <a:rPr lang="en-US" sz="2700" dirty="0"/>
              <a:t>2. If audio issues continue, we will request participants submit their questions and to sign-off of the webinar.  </a:t>
            </a:r>
            <a:br>
              <a:rPr lang="en-US" sz="2700" dirty="0"/>
            </a:br>
            <a:br>
              <a:rPr lang="en-US" sz="2700" dirty="0"/>
            </a:br>
            <a:r>
              <a:rPr lang="en-US" sz="2700" dirty="0"/>
              <a:t>The panelist will continue to answer these questions on a recording.  The recording will be edited and made available on SCCAP53.org</a:t>
            </a:r>
            <a:br>
              <a:rPr lang="en-US" dirty="0"/>
            </a:br>
            <a:br>
              <a:rPr lang="en-US" dirty="0"/>
            </a:br>
            <a:br>
              <a:rPr lang="en-US" dirty="0"/>
            </a:br>
            <a:endParaRPr lang="en-US" sz="1800" dirty="0"/>
          </a:p>
        </p:txBody>
      </p:sp>
    </p:spTree>
    <p:extLst>
      <p:ext uri="{BB962C8B-B14F-4D97-AF65-F5344CB8AC3E}">
        <p14:creationId xmlns:p14="http://schemas.microsoft.com/office/powerpoint/2010/main" val="320108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lumMod val="20000"/>
              <a:lumOff val="80000"/>
            </a:schemeClr>
          </a:solidFill>
        </p:spPr>
        <p:txBody>
          <a:bodyPr/>
          <a:lstStyle/>
          <a:p>
            <a:r>
              <a:rPr lang="en-US" dirty="0"/>
              <a:t>Source Citation for this Presentation</a:t>
            </a:r>
          </a:p>
        </p:txBody>
      </p:sp>
      <p:sp>
        <p:nvSpPr>
          <p:cNvPr id="3" name="Content Placeholder 2"/>
          <p:cNvSpPr>
            <a:spLocks noGrp="1"/>
          </p:cNvSpPr>
          <p:nvPr>
            <p:ph idx="1"/>
          </p:nvPr>
        </p:nvSpPr>
        <p:spPr>
          <a:xfrm>
            <a:off x="726554" y="1680196"/>
            <a:ext cx="10515600" cy="3927793"/>
          </a:xfrm>
        </p:spPr>
        <p:txBody>
          <a:bodyPr>
            <a:normAutofit fontScale="77500" lnSpcReduction="20000"/>
          </a:bodyPr>
          <a:lstStyle/>
          <a:p>
            <a:pPr marL="0" indent="0">
              <a:buNone/>
            </a:pPr>
            <a:endParaRPr lang="en-US" b="1" dirty="0"/>
          </a:p>
          <a:p>
            <a:pPr marL="0" indent="0">
              <a:buNone/>
            </a:pPr>
            <a:r>
              <a:rPr lang="en-US" b="1" dirty="0"/>
              <a:t>With website link</a:t>
            </a:r>
            <a:endParaRPr lang="en-US" dirty="0"/>
          </a:p>
          <a:p>
            <a:endParaRPr lang="en-US" dirty="0"/>
          </a:p>
          <a:p>
            <a:pPr marL="0" indent="0">
              <a:buNone/>
            </a:pPr>
            <a:r>
              <a:rPr lang="en-US" dirty="0" err="1"/>
              <a:t>Albano,A.M</a:t>
            </a:r>
            <a:r>
              <a:rPr lang="en-US" dirty="0"/>
              <a:t>., </a:t>
            </a:r>
            <a:r>
              <a:rPr lang="en-US" dirty="0" err="1"/>
              <a:t>Alvord,M</a:t>
            </a:r>
            <a:r>
              <a:rPr lang="en-US" dirty="0"/>
              <a:t>., </a:t>
            </a:r>
            <a:r>
              <a:rPr lang="en-US" dirty="0" err="1"/>
              <a:t>Coyne,L</a:t>
            </a:r>
            <a:r>
              <a:rPr lang="en-US" dirty="0"/>
              <a:t>., </a:t>
            </a:r>
            <a:r>
              <a:rPr lang="en-US" dirty="0" err="1"/>
              <a:t>McNeil,C</a:t>
            </a:r>
            <a:r>
              <a:rPr lang="en-US" dirty="0"/>
              <a:t>., (2020).  </a:t>
            </a:r>
            <a:r>
              <a:rPr lang="en-US" b="1" i="1" dirty="0"/>
              <a:t>High-Quality, Evidence-Based Child Treatment During COVID-19: MORE Lessons (Being) Learned by a Panel of Experts </a:t>
            </a:r>
            <a:r>
              <a:rPr lang="en-US" dirty="0"/>
              <a:t>[PowerPoint slides]. Retrieved from </a:t>
            </a:r>
            <a:r>
              <a:rPr lang="en-US" dirty="0">
                <a:hlinkClick r:id="rId3"/>
              </a:rPr>
              <a:t>https://sccap53.org/resources/education-resources/webinars/recordedwebinars/</a:t>
            </a:r>
            <a:endParaRPr lang="en-US" dirty="0"/>
          </a:p>
          <a:p>
            <a:pPr marL="0" indent="0">
              <a:buNone/>
            </a:pPr>
            <a:r>
              <a:rPr lang="en-US" dirty="0"/>
              <a:t> </a:t>
            </a:r>
            <a:endParaRPr lang="en-US" b="1" dirty="0"/>
          </a:p>
          <a:p>
            <a:r>
              <a:rPr lang="en-US" b="1" dirty="0"/>
              <a:t>Without website link</a:t>
            </a:r>
            <a:endParaRPr lang="en-US" dirty="0"/>
          </a:p>
          <a:p>
            <a:pPr marL="0" indent="0">
              <a:buNone/>
            </a:pPr>
            <a:r>
              <a:rPr lang="en-US" b="1" dirty="0"/>
              <a:t> </a:t>
            </a:r>
            <a:endParaRPr lang="en-US" dirty="0"/>
          </a:p>
          <a:p>
            <a:pPr marL="0" indent="0">
              <a:buNone/>
            </a:pPr>
            <a:r>
              <a:rPr lang="en-US" dirty="0" err="1"/>
              <a:t>Albano,A.M</a:t>
            </a:r>
            <a:r>
              <a:rPr lang="en-US" dirty="0"/>
              <a:t>., </a:t>
            </a:r>
            <a:r>
              <a:rPr lang="en-US" dirty="0" err="1"/>
              <a:t>Alvord,M</a:t>
            </a:r>
            <a:r>
              <a:rPr lang="en-US" dirty="0"/>
              <a:t>., </a:t>
            </a:r>
            <a:r>
              <a:rPr lang="en-US" dirty="0" err="1"/>
              <a:t>Coyne,L</a:t>
            </a:r>
            <a:r>
              <a:rPr lang="en-US" dirty="0"/>
              <a:t>., </a:t>
            </a:r>
            <a:r>
              <a:rPr lang="en-US" dirty="0" err="1"/>
              <a:t>McNeil,C</a:t>
            </a:r>
            <a:r>
              <a:rPr lang="en-US" dirty="0"/>
              <a:t>., (2020).  </a:t>
            </a:r>
            <a:r>
              <a:rPr lang="en-US" b="1" i="1" dirty="0"/>
              <a:t>Providing Evidence-Based Child Treatment During COVID-19: MORE Lessons (Being) Learned by a Panel of Experts </a:t>
            </a:r>
            <a:r>
              <a:rPr lang="en-US" dirty="0"/>
              <a:t>[PowerPoint slides]. Webinar sponsored by the Society of Clinical Child and Adolescent Psychology, Division 53 of the American Psychological Association.  New York, NY.</a:t>
            </a:r>
          </a:p>
          <a:p>
            <a:endParaRPr lang="en-US" dirty="0"/>
          </a:p>
          <a:p>
            <a:pPr marL="0" indent="0">
              <a:buNone/>
            </a:pPr>
            <a:endParaRPr lang="en-US" dirty="0"/>
          </a:p>
        </p:txBody>
      </p:sp>
    </p:spTree>
    <p:extLst>
      <p:ext uri="{BB962C8B-B14F-4D97-AF65-F5344CB8AC3E}">
        <p14:creationId xmlns:p14="http://schemas.microsoft.com/office/powerpoint/2010/main" val="2154114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AB795-E690-2643-BB1C-438633D04DBD}"/>
              </a:ext>
            </a:extLst>
          </p:cNvPr>
          <p:cNvSpPr>
            <a:spLocks noGrp="1"/>
          </p:cNvSpPr>
          <p:nvPr>
            <p:ph type="title"/>
          </p:nvPr>
        </p:nvSpPr>
        <p:spPr/>
        <p:txBody>
          <a:bodyPr>
            <a:normAutofit fontScale="90000"/>
          </a:bodyPr>
          <a:lstStyle/>
          <a:p>
            <a:pPr algn="ctr"/>
            <a:br>
              <a:rPr lang="en-US" sz="7200" dirty="0"/>
            </a:br>
            <a:br>
              <a:rPr lang="en-US" sz="7200" dirty="0"/>
            </a:br>
            <a:br>
              <a:rPr lang="en-US" dirty="0"/>
            </a:br>
            <a:br>
              <a:rPr lang="en-US" dirty="0"/>
            </a:br>
            <a:br>
              <a:rPr lang="en-US" dirty="0"/>
            </a:br>
            <a:endParaRPr lang="en-US" sz="1800" dirty="0"/>
          </a:p>
        </p:txBody>
      </p:sp>
      <p:sp>
        <p:nvSpPr>
          <p:cNvPr id="3" name="Content Placeholder 2">
            <a:extLst>
              <a:ext uri="{FF2B5EF4-FFF2-40B4-BE49-F238E27FC236}">
                <a16:creationId xmlns:a16="http://schemas.microsoft.com/office/drawing/2014/main" id="{ECBAEE4B-1AB6-4AAA-A15E-C31AE51BEAD0}"/>
              </a:ext>
            </a:extLst>
          </p:cNvPr>
          <p:cNvSpPr>
            <a:spLocks noGrp="1"/>
          </p:cNvSpPr>
          <p:nvPr>
            <p:ph sz="half" idx="1"/>
          </p:nvPr>
        </p:nvSpPr>
        <p:spPr>
          <a:xfrm>
            <a:off x="-23480" y="130176"/>
            <a:ext cx="6923568" cy="3140813"/>
          </a:xfrm>
        </p:spPr>
        <p:txBody>
          <a:bodyPr/>
          <a:lstStyle/>
          <a:p>
            <a:r>
              <a:rPr lang="en-US" dirty="0"/>
              <a:t>Anna Marie Albano                Mary Alvord</a:t>
            </a:r>
          </a:p>
          <a:p>
            <a:endParaRPr lang="en-US" dirty="0"/>
          </a:p>
        </p:txBody>
      </p:sp>
      <p:sp>
        <p:nvSpPr>
          <p:cNvPr id="5" name="Content Placeholder 4">
            <a:extLst>
              <a:ext uri="{FF2B5EF4-FFF2-40B4-BE49-F238E27FC236}">
                <a16:creationId xmlns:a16="http://schemas.microsoft.com/office/drawing/2014/main" id="{3D9543B5-D7CC-4837-9F32-69499A0B3764}"/>
              </a:ext>
            </a:extLst>
          </p:cNvPr>
          <p:cNvSpPr>
            <a:spLocks noGrp="1"/>
          </p:cNvSpPr>
          <p:nvPr>
            <p:ph sz="half" idx="2"/>
          </p:nvPr>
        </p:nvSpPr>
        <p:spPr>
          <a:xfrm>
            <a:off x="415656" y="3587010"/>
            <a:ext cx="10938144" cy="3431607"/>
          </a:xfrm>
        </p:spPr>
        <p:txBody>
          <a:bodyPr/>
          <a:lstStyle/>
          <a:p>
            <a:r>
              <a:rPr lang="en-US" dirty="0"/>
              <a:t>Lisa Coyne                             Cheryl McNeil                       Jill Ehrenreich-May</a:t>
            </a:r>
          </a:p>
        </p:txBody>
      </p:sp>
      <p:pic>
        <p:nvPicPr>
          <p:cNvPr id="4" name="Picture 3">
            <a:extLst>
              <a:ext uri="{FF2B5EF4-FFF2-40B4-BE49-F238E27FC236}">
                <a16:creationId xmlns:a16="http://schemas.microsoft.com/office/drawing/2014/main" id="{9BDEA37A-300E-429F-9076-3BABA885B7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4036" y="582471"/>
            <a:ext cx="2616052" cy="2616052"/>
          </a:xfrm>
          <a:prstGeom prst="rect">
            <a:avLst/>
          </a:prstGeom>
        </p:spPr>
      </p:pic>
      <p:pic>
        <p:nvPicPr>
          <p:cNvPr id="6" name="Picture 5">
            <a:extLst>
              <a:ext uri="{FF2B5EF4-FFF2-40B4-BE49-F238E27FC236}">
                <a16:creationId xmlns:a16="http://schemas.microsoft.com/office/drawing/2014/main" id="{A3555E3C-8BC6-48EC-BF79-F613A11E77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115" y="3975030"/>
            <a:ext cx="2172808" cy="2743445"/>
          </a:xfrm>
          <a:prstGeom prst="rect">
            <a:avLst/>
          </a:prstGeom>
        </p:spPr>
      </p:pic>
      <p:pic>
        <p:nvPicPr>
          <p:cNvPr id="8" name="Picture 7">
            <a:extLst>
              <a:ext uri="{FF2B5EF4-FFF2-40B4-BE49-F238E27FC236}">
                <a16:creationId xmlns:a16="http://schemas.microsoft.com/office/drawing/2014/main" id="{D25AD42D-5FF4-4F03-B965-2D927241EFD8}"/>
              </a:ext>
            </a:extLst>
          </p:cNvPr>
          <p:cNvPicPr>
            <a:picLocks noChangeAspect="1"/>
          </p:cNvPicPr>
          <p:nvPr/>
        </p:nvPicPr>
        <p:blipFill rotWithShape="1">
          <a:blip r:embed="rId5">
            <a:extLst>
              <a:ext uri="{28A0092B-C50C-407E-A947-70E740481C1C}">
                <a14:useLocalDpi xmlns:a14="http://schemas.microsoft.com/office/drawing/2010/main" val="0"/>
              </a:ext>
            </a:extLst>
          </a:blip>
          <a:srcRect r="-2939" b="17452"/>
          <a:stretch/>
        </p:blipFill>
        <p:spPr>
          <a:xfrm>
            <a:off x="4446513" y="3975030"/>
            <a:ext cx="2359986" cy="2834753"/>
          </a:xfrm>
          <a:prstGeom prst="rect">
            <a:avLst/>
          </a:prstGeom>
        </p:spPr>
      </p:pic>
      <p:pic>
        <p:nvPicPr>
          <p:cNvPr id="14" name="Picture 13">
            <a:extLst>
              <a:ext uri="{FF2B5EF4-FFF2-40B4-BE49-F238E27FC236}">
                <a16:creationId xmlns:a16="http://schemas.microsoft.com/office/drawing/2014/main" id="{F39B7231-3E73-47A7-9CEE-E4656D0679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5656" y="582471"/>
            <a:ext cx="2352454" cy="2688519"/>
          </a:xfrm>
          <a:prstGeom prst="rect">
            <a:avLst/>
          </a:prstGeom>
        </p:spPr>
      </p:pic>
      <p:pic>
        <p:nvPicPr>
          <p:cNvPr id="9" name="Picture 8">
            <a:extLst>
              <a:ext uri="{FF2B5EF4-FFF2-40B4-BE49-F238E27FC236}">
                <a16:creationId xmlns:a16="http://schemas.microsoft.com/office/drawing/2014/main" id="{76041943-440F-4A9F-9761-3CAA81E87AEB}"/>
              </a:ext>
            </a:extLst>
          </p:cNvPr>
          <p:cNvPicPr>
            <a:picLocks noChangeAspect="1"/>
          </p:cNvPicPr>
          <p:nvPr/>
        </p:nvPicPr>
        <p:blipFill>
          <a:blip r:embed="rId7"/>
          <a:stretch>
            <a:fillRect/>
          </a:stretch>
        </p:blipFill>
        <p:spPr>
          <a:xfrm>
            <a:off x="7761768" y="19860"/>
            <a:ext cx="3592032" cy="3178663"/>
          </a:xfrm>
          <a:prstGeom prst="rect">
            <a:avLst/>
          </a:prstGeom>
        </p:spPr>
      </p:pic>
      <p:pic>
        <p:nvPicPr>
          <p:cNvPr id="10" name="Picture 9" descr="A person in glasses looking at the camera&#10;&#10;Description automatically generated">
            <a:extLst>
              <a:ext uri="{FF2B5EF4-FFF2-40B4-BE49-F238E27FC236}">
                <a16:creationId xmlns:a16="http://schemas.microsoft.com/office/drawing/2014/main" id="{9EB86C1D-FF99-D44A-8E4F-C81DC77281D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59118" y="4023246"/>
            <a:ext cx="2078238" cy="2834754"/>
          </a:xfrm>
          <a:prstGeom prst="rect">
            <a:avLst/>
          </a:prstGeom>
        </p:spPr>
      </p:pic>
    </p:spTree>
    <p:extLst>
      <p:ext uri="{BB962C8B-B14F-4D97-AF65-F5344CB8AC3E}">
        <p14:creationId xmlns:p14="http://schemas.microsoft.com/office/powerpoint/2010/main" val="2744453500"/>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377B0"/>
      </a:accent1>
      <a:accent2>
        <a:srgbClr val="F1673B"/>
      </a:accent2>
      <a:accent3>
        <a:srgbClr val="A5A5A5"/>
      </a:accent3>
      <a:accent4>
        <a:srgbClr val="5BC18C"/>
      </a:accent4>
      <a:accent5>
        <a:srgbClr val="F46083"/>
      </a:accent5>
      <a:accent6>
        <a:srgbClr val="7F7F7F"/>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7555</TotalTime>
  <Words>824</Words>
  <Application>Microsoft Macintosh PowerPoint</Application>
  <PresentationFormat>Widescreen</PresentationFormat>
  <Paragraphs>54</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Cambria</vt:lpstr>
      <vt:lpstr>Office Theme</vt:lpstr>
      <vt:lpstr>Providing Evidence-Based Child Treatment During COVID-19:  MORE Lessons (Being) Learned by a Panel of Experts</vt:lpstr>
      <vt:lpstr>Resources Mentioned in the Webinar</vt:lpstr>
      <vt:lpstr>Audience Questions and Answers</vt:lpstr>
      <vt:lpstr>  Questions?  Still have questions?  Please post them on the SCCAP Listserv to continue the community discussion  div53@lists.apa.org   </vt:lpstr>
      <vt:lpstr>Upcoming Webinars</vt:lpstr>
      <vt:lpstr> Technical Issues The webinar will be recorded and made available on SCCAP53.org.   CE will still be awarded to those that registered for CE.  If technical sound issues arise, we will:  1. Change from live stream images of the presenters to a placeholder slide. 2. If audio issues continue, we will request participants submit their questions and to sign-off of the webinar.    The panelist will continue to answer these questions on a recording.  The recording will be edited and made available on SCCAP53.org   </vt:lpstr>
      <vt:lpstr>Source Citation for this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Richard Canty</dc:creator>
  <cp:lastModifiedBy>Ehrenreich-May, Jill, Ph.D.</cp:lastModifiedBy>
  <cp:revision>194</cp:revision>
  <dcterms:created xsi:type="dcterms:W3CDTF">2018-06-08T19:22:06Z</dcterms:created>
  <dcterms:modified xsi:type="dcterms:W3CDTF">2020-04-24T14:44:28Z</dcterms:modified>
</cp:coreProperties>
</file>