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8" r:id="rId2"/>
    <p:sldId id="259" r:id="rId3"/>
    <p:sldId id="377" r:id="rId4"/>
    <p:sldId id="378" r:id="rId5"/>
    <p:sldId id="379" r:id="rId6"/>
    <p:sldId id="410" r:id="rId7"/>
    <p:sldId id="413" r:id="rId8"/>
    <p:sldId id="365" r:id="rId9"/>
    <p:sldId id="384" r:id="rId10"/>
    <p:sldId id="412" r:id="rId11"/>
    <p:sldId id="381" r:id="rId12"/>
    <p:sldId id="326" r:id="rId13"/>
    <p:sldId id="420" r:id="rId14"/>
    <p:sldId id="421" r:id="rId15"/>
    <p:sldId id="419" r:id="rId16"/>
    <p:sldId id="416" r:id="rId17"/>
    <p:sldId id="386" r:id="rId18"/>
    <p:sldId id="356" r:id="rId19"/>
    <p:sldId id="389" r:id="rId20"/>
    <p:sldId id="388" r:id="rId21"/>
    <p:sldId id="414" r:id="rId22"/>
    <p:sldId id="391" r:id="rId23"/>
    <p:sldId id="393" r:id="rId24"/>
    <p:sldId id="392" r:id="rId25"/>
    <p:sldId id="394" r:id="rId26"/>
    <p:sldId id="396" r:id="rId27"/>
    <p:sldId id="357" r:id="rId28"/>
    <p:sldId id="371" r:id="rId29"/>
    <p:sldId id="397" r:id="rId30"/>
    <p:sldId id="367" r:id="rId31"/>
    <p:sldId id="368" r:id="rId32"/>
    <p:sldId id="400" r:id="rId33"/>
    <p:sldId id="401" r:id="rId34"/>
    <p:sldId id="402" r:id="rId35"/>
    <p:sldId id="404" r:id="rId36"/>
    <p:sldId id="372" r:id="rId37"/>
    <p:sldId id="405" r:id="rId38"/>
    <p:sldId id="406" r:id="rId39"/>
    <p:sldId id="407" r:id="rId40"/>
    <p:sldId id="408" r:id="rId41"/>
    <p:sldId id="418" r:id="rId42"/>
    <p:sldId id="409" r:id="rId43"/>
    <p:sldId id="417" r:id="rId44"/>
    <p:sldId id="29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dman, Jamie" initials="FJ" lastIdx="4" clrIdx="0">
    <p:extLst>
      <p:ext uri="{19B8F6BF-5375-455C-9EA6-DF929625EA0E}">
        <p15:presenceInfo xmlns:p15="http://schemas.microsoft.com/office/powerpoint/2012/main" userId="S::feldmanj3@upmc.edu::a59673d9-4d26-403a-8694-d2bcf9f5d1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46" autoAdjust="0"/>
    <p:restoredTop sz="83827"/>
  </p:normalViewPr>
  <p:slideViewPr>
    <p:cSldViewPr snapToGrid="0">
      <p:cViewPr varScale="1">
        <p:scale>
          <a:sx n="67" d="100"/>
          <a:sy n="67" d="100"/>
        </p:scale>
        <p:origin x="12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notesViewPr>
    <p:cSldViewPr snapToGrid="0">
      <p:cViewPr varScale="1">
        <p:scale>
          <a:sx n="117" d="100"/>
          <a:sy n="117" d="100"/>
        </p:scale>
        <p:origin x="29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DC2D1-B9C7-4883-89E3-D479607EC78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F3C51FB-9C5D-4540-8787-0CFE1428E86D}" type="pres">
      <dgm:prSet presAssocID="{8E2DC2D1-B9C7-4883-89E3-D479607EC783}" presName="Name0" presStyleCnt="0">
        <dgm:presLayoutVars>
          <dgm:dir/>
          <dgm:resizeHandles val="exact"/>
        </dgm:presLayoutVars>
      </dgm:prSet>
      <dgm:spPr/>
    </dgm:pt>
  </dgm:ptLst>
  <dgm:cxnLst>
    <dgm:cxn modelId="{B321DABA-FF2C-40CB-8671-1AA9ADCD111B}" type="presOf" srcId="{8E2DC2D1-B9C7-4883-89E3-D479607EC783}" destId="{CF3C51FB-9C5D-4540-8787-0CFE1428E86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153C3-706B-4A4C-9A7C-D2AC84C5D20F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E0A20-DEE2-4ADC-B82E-1970C63B1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7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0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0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9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4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10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0A20-DEE2-4ADC-B82E-1970C63B1C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0A20-DEE2-4ADC-B82E-1970C63B1C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40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6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fld id="{5CBD6D51-B1BF-4715-A036-004D317A57E8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mbria" panose="02040503050406030204" pitchFamily="18" charset="0"/>
              </a:defRPr>
            </a:lvl1pPr>
          </a:lstStyle>
          <a:p>
            <a:fld id="{29BA9B48-D0CA-41FD-A227-DEEB8ACFB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4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7659" cy="9144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5" r="49765"/>
          <a:stretch/>
        </p:blipFill>
        <p:spPr>
          <a:xfrm>
            <a:off x="60960" y="5834813"/>
            <a:ext cx="12070080" cy="10231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4389120"/>
          </a:xfr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200"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 sz="14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834" y="165100"/>
            <a:ext cx="1294297" cy="128930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30480" y="6345936"/>
            <a:ext cx="1225296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SCCAP53.org				effectivechildtherapy.org</a:t>
            </a:r>
          </a:p>
        </p:txBody>
      </p:sp>
    </p:spTree>
    <p:extLst>
      <p:ext uri="{BB962C8B-B14F-4D97-AF65-F5344CB8AC3E}">
        <p14:creationId xmlns:p14="http://schemas.microsoft.com/office/powerpoint/2010/main" val="100361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1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5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5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5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9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6D51-B1BF-4715-A036-004D317A57E8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9B48-D0CA-41FD-A227-DEEB8ACFB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9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cap53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kidsworksonline.pitt.edu/images/pics/programs%20jpg/projects-reach-large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97659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“Will this therapy work for </a:t>
            </a:r>
            <a:r>
              <a:rPr lang="en-US" sz="3200" i="1" dirty="0"/>
              <a:t>me</a:t>
            </a:r>
            <a:r>
              <a:rPr lang="en-US" sz="3200" dirty="0"/>
              <a:t>?”</a:t>
            </a:r>
            <a:br>
              <a:rPr lang="en-US" sz="3200" dirty="0"/>
            </a:br>
            <a:r>
              <a:rPr lang="en-US" sz="3200" dirty="0"/>
              <a:t>Applying Research Findings to Individual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51032"/>
            <a:ext cx="10515600" cy="438912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6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Oliver Lindhiem, PhD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Associate Professor of Psychiatry and Pediatrics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University of Pittsburgh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School of Medicine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Twitter: @lindhiem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Moderator: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Eric Youngstrom, PhD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Professor of Psychology and Neuroscience, and Psychiatry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dirty="0"/>
              <a:t>University of North Carolina at Chapel Hill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97B66-C360-4B4D-9EBA-A5E5D0A37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701" y="1826960"/>
            <a:ext cx="1420510" cy="171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BE2F2F-3DC7-48D0-A2CE-C5079737F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40" y="3942572"/>
            <a:ext cx="1232032" cy="1718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B4549-E76E-414C-85EB-981A9336E1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72" t="8223" r="21103" b="2461"/>
          <a:stretch/>
        </p:blipFill>
        <p:spPr>
          <a:xfrm>
            <a:off x="3635538" y="2982774"/>
            <a:ext cx="775252" cy="61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E44C-92C9-414D-8DCD-DB593999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Quick Quiz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3B0E0-A0F5-49CD-AA8E-168C0C121159}"/>
              </a:ext>
            </a:extLst>
          </p:cNvPr>
          <p:cNvSpPr/>
          <p:nvPr/>
        </p:nvSpPr>
        <p:spPr>
          <a:xfrm>
            <a:off x="1219070" y="2272940"/>
            <a:ext cx="939102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 2" pitchFamily="18" charset="2"/>
              <a:buNone/>
            </a:pPr>
            <a:r>
              <a:rPr lang="en-US" sz="2800" dirty="0"/>
              <a:t>How large of an effect size is required for a treatment to be considered “empirically supported”?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 2" pitchFamily="18" charset="2"/>
              <a:buNone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1800"/>
              </a:spcBef>
              <a:buFont typeface="Wingdings 2" pitchFamily="18" charset="2"/>
              <a:buNone/>
            </a:pPr>
            <a:r>
              <a:rPr lang="en-US" sz="2800" dirty="0"/>
              <a:t>                            </a:t>
            </a:r>
            <a:r>
              <a:rPr lang="en-US" sz="2800" dirty="0">
                <a:solidFill>
                  <a:srgbClr val="FF0000"/>
                </a:solidFill>
              </a:rPr>
              <a:t>Trick question!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/>
              <a:t>	</a:t>
            </a:r>
          </a:p>
        </p:txBody>
      </p:sp>
      <p:pic>
        <p:nvPicPr>
          <p:cNvPr id="5" name="Picture 1" descr="C:\Documents and Settings\lindhiemoj\Local Settings\Temporary Internet Files\Content.IE5\SH2EAY2K\MC900441523[1].wmf">
            <a:extLst>
              <a:ext uri="{FF2B5EF4-FFF2-40B4-BE49-F238E27FC236}">
                <a16:creationId xmlns:a16="http://schemas.microsoft.com/office/drawing/2014/main" id="{974646BE-4175-46C8-885F-B658238E8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6842" y="3517135"/>
            <a:ext cx="1873250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33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EB64508-DD37-49C9-89CF-B0F68C00F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1" y="515307"/>
            <a:ext cx="10139139" cy="5105021"/>
          </a:xfrm>
        </p:spPr>
      </p:pic>
    </p:spTree>
    <p:extLst>
      <p:ext uri="{BB962C8B-B14F-4D97-AF65-F5344CB8AC3E}">
        <p14:creationId xmlns:p14="http://schemas.microsoft.com/office/powerpoint/2010/main" val="394636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024932" y="449262"/>
            <a:ext cx="8048729" cy="685800"/>
          </a:xfrm>
        </p:spPr>
        <p:txBody>
          <a:bodyPr>
            <a:normAutofit fontScale="90000"/>
          </a:bodyPr>
          <a:lstStyle/>
          <a:p>
            <a:r>
              <a:rPr lang="en-US" sz="4600" dirty="0"/>
              <a:t>  Why a patient-centered approach?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2057400" y="1676400"/>
            <a:ext cx="8229600" cy="40411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/>
              <a:t>“Every day, patients and their caregivers are faced with crucial healthcare </a:t>
            </a:r>
            <a:r>
              <a:rPr lang="en-US" u="sng" dirty="0"/>
              <a:t>decisions</a:t>
            </a:r>
            <a:r>
              <a:rPr lang="en-US" dirty="0"/>
              <a:t> while lacking key </a:t>
            </a:r>
            <a:r>
              <a:rPr lang="en-US" u="sng" dirty="0"/>
              <a:t>information</a:t>
            </a:r>
            <a:r>
              <a:rPr lang="en-US" dirty="0"/>
              <a:t> that they need.” </a:t>
            </a:r>
          </a:p>
          <a:p>
            <a:pPr>
              <a:spcBef>
                <a:spcPts val="1800"/>
              </a:spcBef>
              <a:buNone/>
            </a:pPr>
            <a:r>
              <a:rPr lang="en-US" dirty="0"/>
              <a:t>“The needed </a:t>
            </a:r>
            <a:r>
              <a:rPr lang="en-US" u="sng" dirty="0"/>
              <a:t>information</a:t>
            </a:r>
            <a:r>
              <a:rPr lang="en-US" dirty="0"/>
              <a:t> does not deliver verdicts or tell people what to do, but informs them of the trade-offs associated with the </a:t>
            </a:r>
            <a:r>
              <a:rPr lang="en-US" u="sng" dirty="0"/>
              <a:t>options</a:t>
            </a:r>
            <a:r>
              <a:rPr lang="en-US" dirty="0"/>
              <a:t> they have. . . based on the facts, perhaps even </a:t>
            </a:r>
            <a:r>
              <a:rPr lang="en-US" u="sng" dirty="0"/>
              <a:t>personalized</a:t>
            </a:r>
            <a:r>
              <a:rPr lang="en-US" dirty="0"/>
              <a:t> for them, and their own </a:t>
            </a:r>
            <a:r>
              <a:rPr lang="en-US" u="sng" dirty="0"/>
              <a:t>values</a:t>
            </a:r>
            <a:r>
              <a:rPr lang="en-US" dirty="0"/>
              <a:t>, </a:t>
            </a:r>
            <a:r>
              <a:rPr lang="en-US" u="sng" dirty="0"/>
              <a:t>preferences</a:t>
            </a:r>
            <a:r>
              <a:rPr lang="en-US" dirty="0"/>
              <a:t>, and </a:t>
            </a:r>
            <a:r>
              <a:rPr lang="en-US" u="sng" dirty="0"/>
              <a:t>goals</a:t>
            </a:r>
            <a:r>
              <a:rPr lang="en-US" dirty="0"/>
              <a:t>.” 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			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			–PCORI website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8305800" y="5181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www.pcori.org</a:t>
            </a:r>
          </a:p>
        </p:txBody>
      </p:sp>
      <p:pic>
        <p:nvPicPr>
          <p:cNvPr id="4098" name="Picture 2" descr="Image result for –PCORI website">
            <a:extLst>
              <a:ext uri="{FF2B5EF4-FFF2-40B4-BE49-F238E27FC236}">
                <a16:creationId xmlns:a16="http://schemas.microsoft.com/office/drawing/2014/main" id="{E5FFD8E5-673A-43EF-9612-2B4D0040D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4" y="4762942"/>
            <a:ext cx="1107831" cy="83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166118" y="611084"/>
            <a:ext cx="7315200" cy="1143000"/>
          </a:xfrm>
        </p:spPr>
        <p:txBody>
          <a:bodyPr/>
          <a:lstStyle/>
          <a:p>
            <a:pPr algn="ctr"/>
            <a:r>
              <a:rPr lang="en-US" dirty="0"/>
              <a:t>Guiding Principles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1259298" y="2567781"/>
            <a:ext cx="5898029" cy="1722437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 2" pitchFamily="18" charset="2"/>
              <a:buNone/>
            </a:pPr>
            <a:endParaRPr lang="en-US" sz="4000" dirty="0"/>
          </a:p>
          <a:p>
            <a:pPr>
              <a:buFont typeface="Wingdings 2" pitchFamily="18" charset="2"/>
              <a:buNone/>
            </a:pPr>
            <a:r>
              <a:rPr lang="en-US" sz="4000" dirty="0"/>
              <a:t>			</a:t>
            </a:r>
            <a:r>
              <a:rPr lang="en-US" sz="4000" b="1" dirty="0"/>
              <a:t>Transparency</a:t>
            </a:r>
          </a:p>
          <a:p>
            <a:pPr>
              <a:buFont typeface="Wingdings 2" pitchFamily="18" charset="2"/>
              <a:buNone/>
            </a:pPr>
            <a:r>
              <a:rPr lang="en-US" sz="4000" b="1" dirty="0"/>
              <a:t>			Autonomy</a:t>
            </a:r>
          </a:p>
          <a:p>
            <a:pPr>
              <a:buFont typeface="Wingdings 2" pitchFamily="18" charset="2"/>
              <a:buNone/>
            </a:pPr>
            <a:r>
              <a:rPr lang="en-US" sz="4000" b="1" dirty="0"/>
              <a:t>			Personalization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68926-708D-4972-B3EC-8CF06B325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91" y="2442411"/>
            <a:ext cx="3699711" cy="24664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6498-DD57-49FA-AC75-7833B833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85" y="988123"/>
            <a:ext cx="917414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 to Transparency &amp;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007AC-34F3-4D61-B776-2B3B3726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027" y="2470621"/>
            <a:ext cx="7833946" cy="1916757"/>
          </a:xfrm>
        </p:spPr>
        <p:txBody>
          <a:bodyPr/>
          <a:lstStyle/>
          <a:p>
            <a:r>
              <a:rPr lang="en-US" dirty="0"/>
              <a:t>Exceedingly inclusive definitions of terms such as “empirically supported” and “evidence based.”</a:t>
            </a:r>
          </a:p>
          <a:p>
            <a:endParaRPr lang="en-US" dirty="0"/>
          </a:p>
          <a:p>
            <a:r>
              <a:rPr lang="en-US" dirty="0"/>
              <a:t>Effect sizes are difficult for people to interpret.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3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Other Approaches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1981200" y="1985125"/>
            <a:ext cx="8229600" cy="3278896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Success Rate Difference (SRD):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			 Prob(Tx1&gt;Tx2) - Prob(Tx1&lt;Tx2) </a:t>
            </a:r>
          </a:p>
          <a:p>
            <a:pPr>
              <a:spcBef>
                <a:spcPts val="2400"/>
              </a:spcBef>
            </a:pPr>
            <a:r>
              <a:rPr lang="en-US" dirty="0"/>
              <a:t>Number Needed to Treat (NNT):  = 1/SRD</a:t>
            </a:r>
          </a:p>
          <a:p>
            <a:pPr lvl="1"/>
            <a:r>
              <a:rPr lang="en-US" dirty="0"/>
              <a:t>i.e. the number of patients one would have to treat with Tx1 to find one more “success” than Tx2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629400" y="5264021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(Kraemer, Frank, &amp; Kupfer, 2011)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F4720-BC17-44E9-8A9E-AC4A7867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PTB Method</a:t>
            </a:r>
            <a:br>
              <a:rPr lang="en-US" dirty="0"/>
            </a:br>
            <a:r>
              <a:rPr lang="en-US" sz="1800" dirty="0"/>
              <a:t>Lindhiem, Kolko, &amp; Cheng, 2012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322C81-70C9-45D0-9584-30879E17F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666040"/>
              </p:ext>
            </p:extLst>
          </p:nvPr>
        </p:nvGraphicFramePr>
        <p:xfrm>
          <a:off x="838200" y="1552354"/>
          <a:ext cx="10515600" cy="4440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59F93B0-C177-43BE-BC76-708180885003}"/>
              </a:ext>
            </a:extLst>
          </p:cNvPr>
          <p:cNvSpPr/>
          <p:nvPr/>
        </p:nvSpPr>
        <p:spPr>
          <a:xfrm>
            <a:off x="838200" y="1552354"/>
            <a:ext cx="2861930" cy="998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Probabilistic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6E75AC5-0B45-442B-BBC4-425917334AC7}"/>
              </a:ext>
            </a:extLst>
          </p:cNvPr>
          <p:cNvSpPr/>
          <p:nvPr/>
        </p:nvSpPr>
        <p:spPr>
          <a:xfrm>
            <a:off x="4582190" y="1871571"/>
            <a:ext cx="1596655" cy="42530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DFD63-5AD9-48F1-B5E5-10F9FB402FC8}"/>
              </a:ext>
            </a:extLst>
          </p:cNvPr>
          <p:cNvSpPr/>
          <p:nvPr/>
        </p:nvSpPr>
        <p:spPr>
          <a:xfrm>
            <a:off x="7060906" y="1552354"/>
            <a:ext cx="2861931" cy="998565"/>
          </a:xfrm>
          <a:prstGeom prst="rect">
            <a:avLst/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Transparency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343C74-2D75-48DB-839A-E1585BD30429}"/>
              </a:ext>
            </a:extLst>
          </p:cNvPr>
          <p:cNvSpPr/>
          <p:nvPr/>
        </p:nvSpPr>
        <p:spPr>
          <a:xfrm>
            <a:off x="838200" y="2858331"/>
            <a:ext cx="289958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Patient-centered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BD213-0CFD-4419-B891-C543D2944763}"/>
              </a:ext>
            </a:extLst>
          </p:cNvPr>
          <p:cNvSpPr/>
          <p:nvPr/>
        </p:nvSpPr>
        <p:spPr>
          <a:xfrm>
            <a:off x="7060905" y="2897355"/>
            <a:ext cx="2861931" cy="9634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Autonomy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C263C-6778-4AE9-BD95-618282AAE062}"/>
              </a:ext>
            </a:extLst>
          </p:cNvPr>
          <p:cNvSpPr/>
          <p:nvPr/>
        </p:nvSpPr>
        <p:spPr>
          <a:xfrm>
            <a:off x="838200" y="4240011"/>
            <a:ext cx="2836237" cy="9879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Stratified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343B91-C4B1-42FC-92B2-7E7CE8E4F709}"/>
              </a:ext>
            </a:extLst>
          </p:cNvPr>
          <p:cNvSpPr/>
          <p:nvPr/>
        </p:nvSpPr>
        <p:spPr>
          <a:xfrm>
            <a:off x="7029892" y="4301065"/>
            <a:ext cx="2836237" cy="9879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Personalization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7B791D-718D-46FB-9EB8-6CD596CC8F12}"/>
              </a:ext>
            </a:extLst>
          </p:cNvPr>
          <p:cNvSpPr/>
          <p:nvPr/>
        </p:nvSpPr>
        <p:spPr>
          <a:xfrm>
            <a:off x="4601018" y="3216349"/>
            <a:ext cx="1596655" cy="42530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D6362B5-BE40-4681-8FF9-72E146D9648F}"/>
              </a:ext>
            </a:extLst>
          </p:cNvPr>
          <p:cNvSpPr/>
          <p:nvPr/>
        </p:nvSpPr>
        <p:spPr>
          <a:xfrm>
            <a:off x="4601018" y="4561128"/>
            <a:ext cx="1596655" cy="42530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9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F11-11A3-4D59-9805-A822B5AE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Probabilistic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3380-B10B-44E3-A4EF-81E7DF8A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</a:t>
            </a:r>
            <a:r>
              <a:rPr lang="en-US" u="sng" dirty="0"/>
              <a:t>transparency</a:t>
            </a:r>
          </a:p>
          <a:p>
            <a:r>
              <a:rPr lang="en-US" dirty="0"/>
              <a:t>Probabilities are (generally) easy to interpret</a:t>
            </a:r>
          </a:p>
          <a:p>
            <a:pPr lvl="1"/>
            <a:r>
              <a:rPr lang="en-US" dirty="0"/>
              <a:t>Weather forecasts</a:t>
            </a:r>
          </a:p>
          <a:p>
            <a:pPr lvl="1"/>
            <a:r>
              <a:rPr lang="en-US" dirty="0"/>
              <a:t>Batting averages</a:t>
            </a:r>
          </a:p>
          <a:p>
            <a:r>
              <a:rPr lang="en-US" dirty="0"/>
              <a:t>Signal some uncertainty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file3151239849849.jpg">
            <a:extLst>
              <a:ext uri="{FF2B5EF4-FFF2-40B4-BE49-F238E27FC236}">
                <a16:creationId xmlns:a16="http://schemas.microsoft.com/office/drawing/2014/main" id="{B2CAFC66-DA40-40B5-8CFA-5CCCC9B247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378" y="1279525"/>
            <a:ext cx="1838012" cy="23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52D79-88D4-4F68-BA94-2B02A4A5A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32" y="3429000"/>
            <a:ext cx="2374129" cy="20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Patient-centered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2288726" y="1742077"/>
            <a:ext cx="7759626" cy="37172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Principle of </a:t>
            </a:r>
            <a:r>
              <a:rPr lang="en-US" u="sng" dirty="0"/>
              <a:t>autonomy</a:t>
            </a:r>
          </a:p>
          <a:p>
            <a:r>
              <a:rPr lang="en-US" dirty="0"/>
              <a:t>Statistic is patient-centered rather than treatment-centered</a:t>
            </a:r>
          </a:p>
          <a:p>
            <a:r>
              <a:rPr lang="en-US" dirty="0"/>
              <a:t>Absolute (e.g., not relative a control group)</a:t>
            </a:r>
          </a:p>
          <a:p>
            <a:r>
              <a:rPr lang="en-US" dirty="0"/>
              <a:t>Outcomes that matter to the patient</a:t>
            </a:r>
          </a:p>
          <a:p>
            <a:r>
              <a:rPr lang="en-US" dirty="0"/>
              <a:t>Method versus index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3C97-987E-4D12-846D-2008ED29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87" y="243940"/>
            <a:ext cx="9597659" cy="914400"/>
          </a:xfrm>
        </p:spPr>
        <p:txBody>
          <a:bodyPr/>
          <a:lstStyle/>
          <a:p>
            <a:r>
              <a:rPr lang="en-US" dirty="0"/>
              <a:t>         More ideas from meteorology….</a:t>
            </a:r>
          </a:p>
        </p:txBody>
      </p:sp>
      <p:pic>
        <p:nvPicPr>
          <p:cNvPr id="4" name="Content Placeholder 4" descr="Hurrican Michael.jpg">
            <a:extLst>
              <a:ext uri="{FF2B5EF4-FFF2-40B4-BE49-F238E27FC236}">
                <a16:creationId xmlns:a16="http://schemas.microsoft.com/office/drawing/2014/main" id="{28D89083-D60D-40CA-9814-227DFEB426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7679" y="1241050"/>
            <a:ext cx="5469873" cy="43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61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8" y="375064"/>
            <a:ext cx="9597659" cy="914400"/>
          </a:xfrm>
        </p:spPr>
        <p:txBody>
          <a:bodyPr>
            <a:noAutofit/>
          </a:bodyPr>
          <a:lstStyle/>
          <a:p>
            <a:r>
              <a:rPr lang="en-US" dirty="0"/>
              <a:t>Audience 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08" y="1289464"/>
            <a:ext cx="11029122" cy="40301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Submit a question during the webinar: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Post your questions for the Q&amp;A segment! On right side of screen, click on the Questions tab on the Go-To-Webinar control panel, and submit your questions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Continue the conversation after the webinar in the SCCAP53.org Forum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For one month, panel members will respond to as many questions as possible      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Go to </a:t>
            </a:r>
            <a:r>
              <a:rPr lang="en-US" sz="2000" dirty="0">
                <a:hlinkClick r:id="rId3"/>
              </a:rPr>
              <a:t>https://sccap53.org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Log in with your member ID and password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Scroll down and click on the “Forum” box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Under Webinar Discussions, click on “Applying Research Findings to Individual Patients”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See the forum rules posted by the Web Editor, and then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Post away!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accent2"/>
                </a:solidFill>
              </a:rPr>
              <a:t>Up coming webinars</a:t>
            </a:r>
            <a:r>
              <a:rPr lang="en-US" sz="2000" dirty="0"/>
              <a:t>:  Submit your ideas for our 2020 Webinar Series:  sccapdiv53@gmail.com</a:t>
            </a:r>
          </a:p>
        </p:txBody>
      </p:sp>
    </p:spTree>
    <p:extLst>
      <p:ext uri="{BB962C8B-B14F-4D97-AF65-F5344CB8AC3E}">
        <p14:creationId xmlns:p14="http://schemas.microsoft.com/office/powerpoint/2010/main" val="3180221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D3C4-D3C6-4507-86B9-EB387505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840E-2990-41EB-9490-984E3901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58" y="1801132"/>
            <a:ext cx="6765567" cy="287135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Principle of </a:t>
            </a:r>
            <a:r>
              <a:rPr lang="en-US" u="sng" dirty="0"/>
              <a:t>personalization</a:t>
            </a:r>
          </a:p>
          <a:p>
            <a:r>
              <a:rPr lang="en-US" dirty="0"/>
              <a:t>Stratification and matching</a:t>
            </a:r>
          </a:p>
          <a:p>
            <a:r>
              <a:rPr lang="en-US" dirty="0"/>
              <a:t>Averages can be meaningless when applied to individuals</a:t>
            </a:r>
          </a:p>
          <a:p>
            <a:r>
              <a:rPr lang="en-US" dirty="0"/>
              <a:t>Two statisticians go hunting….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FF0437-1EE4-4607-BA7D-52F539BAE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89" y="1993324"/>
            <a:ext cx="2679159" cy="26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2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1BA988-60B6-4F54-ABED-4BB5FFD69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11" y="184800"/>
            <a:ext cx="6891201" cy="5676173"/>
          </a:xfrm>
        </p:spPr>
      </p:pic>
    </p:spTree>
    <p:extLst>
      <p:ext uri="{BB962C8B-B14F-4D97-AF65-F5344CB8AC3E}">
        <p14:creationId xmlns:p14="http://schemas.microsoft.com/office/powerpoint/2010/main" val="95478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FC80-3E9F-4D9A-BDDD-687602BE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67" y="784078"/>
            <a:ext cx="9867481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REACH Study: Effectiveness of Community Services for Conduct Problems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6" descr="Reach logo">
            <a:extLst>
              <a:ext uri="{FF2B5EF4-FFF2-40B4-BE49-F238E27FC236}">
                <a16:creationId xmlns:a16="http://schemas.microsoft.com/office/drawing/2014/main" id="{E520836F-A8A4-4F57-B46F-3A8EEC40A1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963565" y="2028615"/>
            <a:ext cx="2381665" cy="27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A2E860-925F-4E77-BAC1-D73928DC9BDB}"/>
              </a:ext>
            </a:extLst>
          </p:cNvPr>
          <p:cNvSpPr txBox="1"/>
          <p:nvPr/>
        </p:nvSpPr>
        <p:spPr>
          <a:xfrm>
            <a:off x="9104242" y="4949438"/>
            <a:ext cx="2742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R01MH057727; PI: Kolko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9D9D1-F5D0-4F44-BF8E-118D51A34467}"/>
              </a:ext>
            </a:extLst>
          </p:cNvPr>
          <p:cNvSpPr txBox="1"/>
          <p:nvPr/>
        </p:nvSpPr>
        <p:spPr>
          <a:xfrm>
            <a:off x="1205803" y="2128055"/>
            <a:ext cx="6732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Sample (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= 139)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Ages 6-11 (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= 8.8; </a:t>
            </a:r>
            <a:r>
              <a:rPr lang="en-US" sz="2700" i="1" dirty="0">
                <a:latin typeface="Cambria" panose="02040503050406030204" pitchFamily="18" charset="0"/>
                <a:ea typeface="Cambria" panose="02040503050406030204" pitchFamily="18" charset="0"/>
              </a:rPr>
              <a:t>SD</a:t>
            </a: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 = 1.6)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84.9% male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47.5% White; 46.0% African American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82.7% ODD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20.9% CD</a:t>
            </a:r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E89FC-2EA7-4B6C-86F5-05305EF2DC23}"/>
              </a:ext>
            </a:extLst>
          </p:cNvPr>
          <p:cNvSpPr txBox="1"/>
          <p:nvPr/>
        </p:nvSpPr>
        <p:spPr>
          <a:xfrm>
            <a:off x="1316769" y="5193195"/>
            <a:ext cx="7646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Kolko, Dorn, Bukstein, Pardini, Holden, &amp; Hart, 2009</a:t>
            </a:r>
          </a:p>
        </p:txBody>
      </p:sp>
    </p:spTree>
    <p:extLst>
      <p:ext uri="{BB962C8B-B14F-4D97-AF65-F5344CB8AC3E}">
        <p14:creationId xmlns:p14="http://schemas.microsoft.com/office/powerpoint/2010/main" val="178769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BC6F2-C091-4017-A8B8-7737BB06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7" y="365125"/>
            <a:ext cx="9009770" cy="5451090"/>
          </a:xfrm>
        </p:spPr>
      </p:pic>
    </p:spTree>
    <p:extLst>
      <p:ext uri="{BB962C8B-B14F-4D97-AF65-F5344CB8AC3E}">
        <p14:creationId xmlns:p14="http://schemas.microsoft.com/office/powerpoint/2010/main" val="1553338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9783B-97C2-495D-9376-9D7C202A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10" y="365125"/>
            <a:ext cx="8363066" cy="5418730"/>
          </a:xfrm>
        </p:spPr>
      </p:pic>
    </p:spTree>
    <p:extLst>
      <p:ext uri="{BB962C8B-B14F-4D97-AF65-F5344CB8AC3E}">
        <p14:creationId xmlns:p14="http://schemas.microsoft.com/office/powerpoint/2010/main" val="5301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D4D6-8BA0-4906-A77A-D2DB3397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05" y="214400"/>
            <a:ext cx="6537290" cy="914400"/>
          </a:xfrm>
        </p:spPr>
        <p:txBody>
          <a:bodyPr/>
          <a:lstStyle/>
          <a:p>
            <a:r>
              <a:rPr lang="en-US" dirty="0"/>
              <a:t>Outcomes and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F053-FDFF-4830-92DD-E342FFA67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8" y="1305012"/>
            <a:ext cx="8747928" cy="4247976"/>
          </a:xfrm>
        </p:spPr>
        <p:txBody>
          <a:bodyPr>
            <a:normAutofit/>
          </a:bodyPr>
          <a:lstStyle/>
          <a:p>
            <a:r>
              <a:rPr lang="en-US" b="1" dirty="0"/>
              <a:t>CBCL Externalizing Scale</a:t>
            </a:r>
          </a:p>
          <a:p>
            <a:pPr lvl="1"/>
            <a:r>
              <a:rPr lang="en-US" dirty="0"/>
              <a:t>Clinical Range (T-score ≥ 64)</a:t>
            </a:r>
          </a:p>
          <a:p>
            <a:pPr lvl="1"/>
            <a:r>
              <a:rPr lang="en-US" dirty="0"/>
              <a:t>Normal Range (T-score ≤ 60)</a:t>
            </a:r>
          </a:p>
          <a:p>
            <a:pPr lvl="1"/>
            <a:r>
              <a:rPr lang="en-US" dirty="0"/>
              <a:t>Improvement (Reliably better based on RCI of 8pts)</a:t>
            </a:r>
          </a:p>
          <a:p>
            <a:pPr lvl="1"/>
            <a:r>
              <a:rPr lang="en-US" dirty="0"/>
              <a:t>Deterioration (Reliably worse based on RCI of 8pts)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Columbia Impairment Scale (CIS) Global Impairment Scale</a:t>
            </a:r>
          </a:p>
          <a:p>
            <a:pPr lvl="1"/>
            <a:r>
              <a:rPr lang="en-US" dirty="0"/>
              <a:t>Clinical Range (score ≥ 15)</a:t>
            </a:r>
          </a:p>
          <a:p>
            <a:pPr lvl="1"/>
            <a:r>
              <a:rPr lang="en-US" dirty="0"/>
              <a:t>Normal Range (score ≤ 14)</a:t>
            </a:r>
          </a:p>
          <a:p>
            <a:pPr lvl="1"/>
            <a:r>
              <a:rPr lang="en-US" dirty="0"/>
              <a:t>Improvement (Reliably better based on RCI)</a:t>
            </a:r>
          </a:p>
          <a:p>
            <a:pPr lvl="1"/>
            <a:r>
              <a:rPr lang="en-US" dirty="0"/>
              <a:t>Deterioration (Reliably worse based on RCI)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01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6640-7BCC-43FA-A9CC-BD50E04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3" y="402117"/>
            <a:ext cx="7130144" cy="914400"/>
          </a:xfrm>
        </p:spPr>
        <p:txBody>
          <a:bodyPr/>
          <a:lstStyle/>
          <a:p>
            <a:r>
              <a:rPr lang="en-US" dirty="0"/>
              <a:t>Estimating the probabilities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AC4FA-B22C-4CF9-8757-3988D627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61" y="1729096"/>
            <a:ext cx="7130143" cy="3812387"/>
          </a:xfrm>
        </p:spPr>
        <p:txBody>
          <a:bodyPr/>
          <a:lstStyle/>
          <a:p>
            <a:r>
              <a:rPr lang="en-US" dirty="0"/>
              <a:t>Estimated from logistic models</a:t>
            </a:r>
          </a:p>
          <a:p>
            <a:r>
              <a:rPr lang="en-US" dirty="0"/>
              <a:t>After the log odds are estimated from the beta weights, these are converted to probabilities: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1C54-F4A5-47F3-8096-99A771FA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73" y="3146030"/>
            <a:ext cx="5064360" cy="2395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F01465-D27E-4DB1-A5BC-508B856FB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034" y="2317750"/>
            <a:ext cx="3746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9"/>
          <p:cNvGrpSpPr>
            <a:grpSpLocks noChangeAspect="1"/>
          </p:cNvGrpSpPr>
          <p:nvPr/>
        </p:nvGrpSpPr>
        <p:grpSpPr bwMode="auto">
          <a:xfrm>
            <a:off x="2095500" y="1943100"/>
            <a:ext cx="342900" cy="228600"/>
            <a:chOff x="4327" y="2062"/>
            <a:chExt cx="7200" cy="4320"/>
          </a:xfrm>
        </p:grpSpPr>
        <p:sp>
          <p:nvSpPr>
            <p:cNvPr id="2355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327" y="2062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Rectangle 21"/>
          <p:cNvSpPr>
            <a:spLocks noChangeArrowheads="1"/>
          </p:cNvSpPr>
          <p:nvPr/>
        </p:nvSpPr>
        <p:spPr bwMode="auto">
          <a:xfrm>
            <a:off x="2095501" y="19431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6" name="Rectangle 23"/>
          <p:cNvSpPr>
            <a:spLocks noChangeArrowheads="1"/>
          </p:cNvSpPr>
          <p:nvPr/>
        </p:nvSpPr>
        <p:spPr bwMode="auto">
          <a:xfrm>
            <a:off x="2095500" y="1943100"/>
            <a:ext cx="21672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100"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23557" name="Rectangle 253"/>
          <p:cNvSpPr>
            <a:spLocks noGrp="1"/>
          </p:cNvSpPr>
          <p:nvPr>
            <p:ph type="title"/>
          </p:nvPr>
        </p:nvSpPr>
        <p:spPr>
          <a:xfrm>
            <a:off x="1513023" y="14941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PTB Chart - 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E33330-DB21-4BAE-A777-EACDC59D0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70" y="1038504"/>
            <a:ext cx="10151307" cy="47809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1769679" y="203479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PTB Chart - Impairment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0247B-0E5E-4470-AE81-908B87D1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5" y="1247017"/>
            <a:ext cx="9909552" cy="45831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FA95-4372-4486-B95B-D9F1A98F4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32" y="244516"/>
            <a:ext cx="9597659" cy="914400"/>
          </a:xfrm>
        </p:spPr>
        <p:txBody>
          <a:bodyPr/>
          <a:lstStyle/>
          <a:p>
            <a:pPr algn="ctr"/>
            <a:r>
              <a:rPr lang="en-US" dirty="0"/>
              <a:t>PTB Chart with CIs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E7FA7-E5EF-45E3-BA7B-7064EA28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19" y="1158916"/>
            <a:ext cx="8941283" cy="4657990"/>
          </a:xfrm>
        </p:spPr>
      </p:pic>
    </p:spTree>
    <p:extLst>
      <p:ext uri="{BB962C8B-B14F-4D97-AF65-F5344CB8AC3E}">
        <p14:creationId xmlns:p14="http://schemas.microsoft.com/office/powerpoint/2010/main" val="1197727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D4AE62-1188-4C0E-9205-6DE36413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789" y="1204403"/>
            <a:ext cx="3363974" cy="4449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    </a:t>
            </a:r>
            <a:r>
              <a:rPr lang="en-US" sz="2000" u="sng" dirty="0"/>
              <a:t>Webinar Outline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1. History and Context</a:t>
            </a:r>
          </a:p>
          <a:p>
            <a:r>
              <a:rPr lang="en-US" sz="2000" dirty="0"/>
              <a:t>2. Guiding Principles</a:t>
            </a:r>
          </a:p>
          <a:p>
            <a:r>
              <a:rPr lang="en-US" sz="2000" dirty="0"/>
              <a:t>3. The “PTB Method”</a:t>
            </a:r>
          </a:p>
          <a:p>
            <a:r>
              <a:rPr lang="en-US" sz="2000" dirty="0"/>
              <a:t>4. Extensions</a:t>
            </a:r>
          </a:p>
          <a:p>
            <a:r>
              <a:rPr lang="en-US" sz="2000" dirty="0"/>
              <a:t>5. Cautions</a:t>
            </a:r>
          </a:p>
          <a:p>
            <a:r>
              <a:rPr lang="en-US" sz="2000" dirty="0"/>
              <a:t>5. Final Thoughts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867759-7E6A-4A46-88DD-927D57D05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668672"/>
            <a:ext cx="6250769" cy="33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5632-9477-4E5B-B5FB-9CBF4E3E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732" y="508571"/>
            <a:ext cx="9597659" cy="914400"/>
          </a:xfrm>
        </p:spPr>
        <p:txBody>
          <a:bodyPr/>
          <a:lstStyle/>
          <a:p>
            <a:r>
              <a:rPr lang="en-US" dirty="0"/>
              <a:t>Not the only way….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8877-6D6A-4560-861E-002831033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80" y="1619856"/>
            <a:ext cx="5737477" cy="3357031"/>
          </a:xfrm>
        </p:spPr>
        <p:txBody>
          <a:bodyPr/>
          <a:lstStyle/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Machine Learning (ML) algorithms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simple:</a:t>
            </a:r>
          </a:p>
          <a:p>
            <a:pPr lvl="1"/>
            <a:r>
              <a:rPr lang="en-US" dirty="0"/>
              <a:t>Laplace’s rule-of-succession</a:t>
            </a:r>
          </a:p>
          <a:p>
            <a:pPr marL="914400" lvl="2" indent="0">
              <a:buNone/>
            </a:pPr>
            <a:r>
              <a:rPr lang="en-US" dirty="0"/>
              <a:t>     p = (a + 1)/(b +2),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where “a” is the number of successes, and</a:t>
            </a:r>
          </a:p>
          <a:p>
            <a:pPr marL="914400" lvl="2" indent="0">
              <a:buNone/>
            </a:pPr>
            <a:r>
              <a:rPr lang="en-US" dirty="0"/>
              <a:t>“b” is the number of trials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6D2A1-BB0F-4A88-97B1-8CD988CA9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18" y="1619856"/>
            <a:ext cx="2649273" cy="29662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BA708-8AEB-4256-82AF-1A6299A8B38D}"/>
              </a:ext>
            </a:extLst>
          </p:cNvPr>
          <p:cNvSpPr txBox="1"/>
          <p:nvPr/>
        </p:nvSpPr>
        <p:spPr>
          <a:xfrm>
            <a:off x="7795752" y="4783037"/>
            <a:ext cx="2183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Pierre-Simon Laplace</a:t>
            </a:r>
          </a:p>
        </p:txBody>
      </p:sp>
    </p:spTree>
    <p:extLst>
      <p:ext uri="{BB962C8B-B14F-4D97-AF65-F5344CB8AC3E}">
        <p14:creationId xmlns:p14="http://schemas.microsoft.com/office/powerpoint/2010/main" val="72245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E04-3F07-4B98-8B97-3984118F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013"/>
            <a:ext cx="9597659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Extension to multiple 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1F5D3-CFB7-40C2-8CC6-899EC6BBB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8299"/>
            <a:ext cx="10376906" cy="506013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Beidas, Lindhiem, et al.,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9B37A5-A2AE-4467-BD0A-2A095642C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4" y="1399588"/>
            <a:ext cx="9154099" cy="45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4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2616-CECD-44C5-ACDE-B398B944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29" y="654535"/>
            <a:ext cx="4929554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Preferences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FBA5-9716-4956-8194-CA1D6AAA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92050"/>
            <a:ext cx="7471787" cy="3072319"/>
          </a:xfrm>
        </p:spPr>
        <p:txBody>
          <a:bodyPr/>
          <a:lstStyle/>
          <a:p>
            <a:r>
              <a:rPr lang="en-US" dirty="0"/>
              <a:t>Lindhiem, Bennett, Trentacosta, &amp; McLear, 2014</a:t>
            </a:r>
          </a:p>
          <a:p>
            <a:r>
              <a:rPr lang="en-US" dirty="0"/>
              <a:t>Meta-analysis of 32 clinical trials</a:t>
            </a:r>
          </a:p>
          <a:p>
            <a:r>
              <a:rPr lang="en-US" dirty="0"/>
              <a:t>Treatment preference, shared decision making (SDM), or choice associated with:</a:t>
            </a:r>
          </a:p>
          <a:p>
            <a:pPr lvl="1"/>
            <a:r>
              <a:rPr lang="en-US" dirty="0"/>
              <a:t>Higher satisfaction (ES</a:t>
            </a:r>
            <a:r>
              <a:rPr lang="en-US" baseline="-25000" dirty="0"/>
              <a:t>d</a:t>
            </a:r>
            <a:r>
              <a:rPr lang="en-US" dirty="0"/>
              <a:t> = .34; </a:t>
            </a:r>
            <a:r>
              <a:rPr lang="en-US" i="1" dirty="0"/>
              <a:t>p</a:t>
            </a:r>
            <a:r>
              <a:rPr lang="en-US" dirty="0"/>
              <a:t> &lt; .001)</a:t>
            </a:r>
          </a:p>
          <a:p>
            <a:pPr lvl="1"/>
            <a:r>
              <a:rPr lang="en-US" dirty="0"/>
              <a:t>Treatment completion (ES</a:t>
            </a:r>
            <a:r>
              <a:rPr lang="en-US" baseline="-25000" dirty="0"/>
              <a:t>d</a:t>
            </a:r>
            <a:r>
              <a:rPr lang="en-US" dirty="0"/>
              <a:t> = .17; </a:t>
            </a:r>
            <a:r>
              <a:rPr lang="en-US" i="1" dirty="0"/>
              <a:t>p</a:t>
            </a:r>
            <a:r>
              <a:rPr lang="en-US" dirty="0"/>
              <a:t> &lt; .001)</a:t>
            </a:r>
          </a:p>
          <a:p>
            <a:pPr lvl="1"/>
            <a:r>
              <a:rPr lang="en-US" dirty="0"/>
              <a:t>Better clinical outcome (ES</a:t>
            </a:r>
            <a:r>
              <a:rPr lang="en-US" baseline="-25000" dirty="0"/>
              <a:t>d </a:t>
            </a:r>
            <a:r>
              <a:rPr lang="en-US" dirty="0"/>
              <a:t>= .15; </a:t>
            </a:r>
            <a:r>
              <a:rPr lang="en-US" i="1" dirty="0"/>
              <a:t>p</a:t>
            </a:r>
            <a:r>
              <a:rPr lang="en-US" dirty="0"/>
              <a:t> &lt; .0001)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122BB-9DF7-4A9A-9AB7-1EC4056A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24" y="1757191"/>
            <a:ext cx="2507714" cy="33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8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37F0A-16E7-4D7D-AB75-31384E2D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417" y="245785"/>
            <a:ext cx="4276411" cy="914400"/>
          </a:xfrm>
        </p:spPr>
        <p:txBody>
          <a:bodyPr/>
          <a:lstStyle/>
          <a:p>
            <a:r>
              <a:rPr lang="en-US" dirty="0"/>
              <a:t>Decision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3AC1B-95B8-473C-90DD-858C33F7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011" y="1765963"/>
            <a:ext cx="8185221" cy="3464204"/>
          </a:xfrm>
        </p:spPr>
        <p:txBody>
          <a:bodyPr/>
          <a:lstStyle/>
          <a:p>
            <a:r>
              <a:rPr lang="en-US" dirty="0"/>
              <a:t>Structuring decisions</a:t>
            </a:r>
          </a:p>
          <a:p>
            <a:r>
              <a:rPr lang="en-US" dirty="0"/>
              <a:t>Measuring preferences</a:t>
            </a:r>
          </a:p>
          <a:p>
            <a:r>
              <a:rPr lang="en-US" dirty="0"/>
              <a:t>Decision networks</a:t>
            </a:r>
          </a:p>
          <a:p>
            <a:r>
              <a:rPr lang="en-US" dirty="0"/>
              <a:t>Influence diagrams</a:t>
            </a:r>
          </a:p>
          <a:p>
            <a:r>
              <a:rPr lang="en-US" dirty="0"/>
              <a:t>Conditional probabilities</a:t>
            </a:r>
          </a:p>
          <a:p>
            <a:r>
              <a:rPr lang="en-US" dirty="0"/>
              <a:t>Utility theory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1513AF-512A-458D-A1FB-7742A4C3B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50" y="1474044"/>
            <a:ext cx="2952281" cy="38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2DC21D-8E39-46A5-B552-F04F0AC43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39" y="1028317"/>
            <a:ext cx="6542967" cy="443203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2A5C04-6EE8-4290-A320-26BABC5BA1F2}"/>
              </a:ext>
            </a:extLst>
          </p:cNvPr>
          <p:cNvSpPr txBox="1"/>
          <p:nvPr/>
        </p:nvSpPr>
        <p:spPr>
          <a:xfrm>
            <a:off x="5701603" y="5460351"/>
            <a:ext cx="62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Lindhiem, Bennett, Beidas, Grasso, Sakolsky, &amp; Druzdzel, 2018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FDBFFC-B229-415A-978F-B64CD8A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260" y="243901"/>
            <a:ext cx="6044921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Factoring in preference….</a:t>
            </a:r>
          </a:p>
        </p:txBody>
      </p:sp>
    </p:spTree>
    <p:extLst>
      <p:ext uri="{BB962C8B-B14F-4D97-AF65-F5344CB8AC3E}">
        <p14:creationId xmlns:p14="http://schemas.microsoft.com/office/powerpoint/2010/main" val="4254543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9A68-C117-4E69-B59A-DBDAF5A4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85" y="154964"/>
            <a:ext cx="9597659" cy="914400"/>
          </a:xfrm>
        </p:spPr>
        <p:txBody>
          <a:bodyPr/>
          <a:lstStyle/>
          <a:p>
            <a:pPr algn="ctr"/>
            <a:r>
              <a:rPr lang="en-US" dirty="0"/>
              <a:t>Decision-Support Tool Prototype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D8404C8-5C2D-48A9-9A37-62CE06CB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61" y="997264"/>
            <a:ext cx="6805696" cy="438943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4243EF-18CD-481F-B74C-49992273A0B8}"/>
              </a:ext>
            </a:extLst>
          </p:cNvPr>
          <p:cNvSpPr txBox="1"/>
          <p:nvPr/>
        </p:nvSpPr>
        <p:spPr>
          <a:xfrm>
            <a:off x="5701602" y="5460351"/>
            <a:ext cx="641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Lindhiem, Bennett, Beidas, Grasso, Sakolsky, &amp; Druzdzel, 2018</a:t>
            </a:r>
          </a:p>
        </p:txBody>
      </p:sp>
    </p:spTree>
    <p:extLst>
      <p:ext uri="{BB962C8B-B14F-4D97-AF65-F5344CB8AC3E}">
        <p14:creationId xmlns:p14="http://schemas.microsoft.com/office/powerpoint/2010/main" val="3921098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AA39-3C35-409E-B49D-742BFE98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30" y="408667"/>
            <a:ext cx="7935686" cy="914400"/>
          </a:xfrm>
        </p:spPr>
        <p:txBody>
          <a:bodyPr/>
          <a:lstStyle/>
          <a:p>
            <a:r>
              <a:rPr lang="en-US" dirty="0"/>
              <a:t>Grasso, Ford, &amp; Lindhiem,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754BB-8ACC-4115-AACE-887AAE0B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30" y="1548249"/>
            <a:ext cx="7552174" cy="41876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Step-by-step guide for building your own PTB charts</a:t>
            </a:r>
          </a:p>
          <a:p>
            <a:r>
              <a:rPr lang="en-US" dirty="0"/>
              <a:t>Includes a tutorial on how to calculate an RCI</a:t>
            </a:r>
          </a:p>
          <a:p>
            <a:r>
              <a:rPr lang="en-US" dirty="0"/>
              <a:t>Clinical case examples</a:t>
            </a:r>
          </a:p>
          <a:p>
            <a:r>
              <a:rPr lang="en-US" dirty="0"/>
              <a:t>Side-by-side comparison to other statistics including:</a:t>
            </a:r>
          </a:p>
          <a:p>
            <a:pPr lvl="1"/>
            <a:r>
              <a:rPr lang="en-US" dirty="0"/>
              <a:t>Cohen’s </a:t>
            </a:r>
            <a:r>
              <a:rPr lang="en-US" i="1" dirty="0"/>
              <a:t>d</a:t>
            </a:r>
          </a:p>
          <a:p>
            <a:pPr lvl="1"/>
            <a:r>
              <a:rPr lang="en-US" dirty="0"/>
              <a:t>Number-needed-to-treat (NNT)</a:t>
            </a:r>
          </a:p>
          <a:p>
            <a:pPr lvl="1"/>
            <a:r>
              <a:rPr lang="en-US" dirty="0"/>
              <a:t>Absolute risk reduction (ARR)</a:t>
            </a:r>
          </a:p>
        </p:txBody>
      </p:sp>
    </p:spTree>
    <p:extLst>
      <p:ext uri="{BB962C8B-B14F-4D97-AF65-F5344CB8AC3E}">
        <p14:creationId xmlns:p14="http://schemas.microsoft.com/office/powerpoint/2010/main" val="1600714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9875-9F13-4B15-A6D6-50CF3CB9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535" y="244011"/>
            <a:ext cx="6052930" cy="914400"/>
          </a:xfrm>
        </p:spPr>
        <p:txBody>
          <a:bodyPr/>
          <a:lstStyle/>
          <a:p>
            <a:r>
              <a:rPr lang="en-US" dirty="0"/>
              <a:t>Cautions and 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C956-545A-439D-B851-686DF3C7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8798" y="1234440"/>
            <a:ext cx="8478078" cy="4389120"/>
          </a:xfrm>
        </p:spPr>
        <p:txBody>
          <a:bodyPr/>
          <a:lstStyle/>
          <a:p>
            <a:r>
              <a:rPr lang="en-US" dirty="0"/>
              <a:t>Probabilities don’t tell you what to do</a:t>
            </a:r>
          </a:p>
          <a:p>
            <a:r>
              <a:rPr lang="en-US" dirty="0"/>
              <a:t>Lots of probabilities are somewhere in the middle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AC7D8-A416-4AD1-A918-32BF3788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59" y="2300899"/>
            <a:ext cx="5958818" cy="33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03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2A24-7B49-464E-AB36-7A11265A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9" y="253406"/>
            <a:ext cx="5509591" cy="914400"/>
          </a:xfrm>
        </p:spPr>
        <p:txBody>
          <a:bodyPr/>
          <a:lstStyle/>
          <a:p>
            <a:r>
              <a:rPr lang="en-US" dirty="0"/>
              <a:t>But maybe that’s okay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3DD28-9103-43F9-A60A-05AA1B87D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119" y="1361633"/>
            <a:ext cx="7744239" cy="4389120"/>
          </a:xfrm>
        </p:spPr>
        <p:txBody>
          <a:bodyPr/>
          <a:lstStyle/>
          <a:p>
            <a:r>
              <a:rPr lang="en-US" dirty="0"/>
              <a:t>Knowledge is still valuable…and actionable</a:t>
            </a:r>
          </a:p>
          <a:p>
            <a:r>
              <a:rPr lang="en-US" dirty="0"/>
              <a:t>Even 50% predictions can be decisive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E5593-2512-4052-8DE0-D96433C56C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23" y="2746275"/>
            <a:ext cx="4460322" cy="250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5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846F8-3CA1-4A48-BFB4-557094EA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Calibration checks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DA2DB-A817-4D0E-BF36-233DD39C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Make sure the “wheels are aligned”</a:t>
            </a:r>
          </a:p>
          <a:p>
            <a:r>
              <a:rPr lang="en-US" dirty="0"/>
              <a:t>How accurate are your probabilities?</a:t>
            </a:r>
          </a:p>
          <a:p>
            <a:r>
              <a:rPr lang="en-US" dirty="0"/>
              <a:t>The importance of calibration</a:t>
            </a:r>
          </a:p>
        </p:txBody>
      </p:sp>
    </p:spTree>
    <p:extLst>
      <p:ext uri="{BB962C8B-B14F-4D97-AF65-F5344CB8AC3E}">
        <p14:creationId xmlns:p14="http://schemas.microsoft.com/office/powerpoint/2010/main" val="175124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F304-7C9B-47B8-95A0-2637136B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72" y="478499"/>
            <a:ext cx="8940140" cy="914400"/>
          </a:xfrm>
        </p:spPr>
        <p:txBody>
          <a:bodyPr/>
          <a:lstStyle/>
          <a:p>
            <a:pPr algn="ctr"/>
            <a:r>
              <a:rPr lang="en-US" dirty="0"/>
              <a:t>History and 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AAFCDC-A4C2-4026-8359-FE2DDE7A5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85" y="2244409"/>
            <a:ext cx="7728749" cy="229685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00B9AD-A610-4E95-A9F1-D3B0C49CE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909" y="2162421"/>
            <a:ext cx="1948583" cy="2533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A792E1-8277-4C88-957D-D9D5D0EE3AD9}"/>
              </a:ext>
            </a:extLst>
          </p:cNvPr>
          <p:cNvSpPr txBox="1"/>
          <p:nvPr/>
        </p:nvSpPr>
        <p:spPr>
          <a:xfrm>
            <a:off x="4746744" y="1295434"/>
            <a:ext cx="13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(2007)</a:t>
            </a:r>
          </a:p>
        </p:txBody>
      </p:sp>
    </p:spTree>
    <p:extLst>
      <p:ext uri="{BB962C8B-B14F-4D97-AF65-F5344CB8AC3E}">
        <p14:creationId xmlns:p14="http://schemas.microsoft.com/office/powerpoint/2010/main" val="379771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E4A9-9A39-4032-8DE4-D18A70A7A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74" y="446532"/>
            <a:ext cx="3058886" cy="914400"/>
          </a:xfrm>
        </p:spPr>
        <p:txBody>
          <a:bodyPr/>
          <a:lstStyle/>
          <a:p>
            <a:r>
              <a:rPr lang="en-US" dirty="0"/>
              <a:t>Calibration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D66AC-C5FB-463A-9F15-05F52B9DB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814" y="2255493"/>
            <a:ext cx="7709452" cy="2678248"/>
          </a:xfrm>
        </p:spPr>
        <p:txBody>
          <a:bodyPr/>
          <a:lstStyle/>
          <a:p>
            <a:r>
              <a:rPr lang="en-US" dirty="0"/>
              <a:t>Values must match the “true” underlying probabilities</a:t>
            </a:r>
          </a:p>
          <a:p>
            <a:r>
              <a:rPr lang="en-US" dirty="0"/>
              <a:t>This can be tested with actual data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8A8D1-8477-46AC-8F9F-344185B0C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17" y="1928689"/>
            <a:ext cx="2594351" cy="33726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14975-6C49-410E-9822-1FB7C7265CD9}"/>
              </a:ext>
            </a:extLst>
          </p:cNvPr>
          <p:cNvSpPr txBox="1"/>
          <p:nvPr/>
        </p:nvSpPr>
        <p:spPr>
          <a:xfrm>
            <a:off x="1051181" y="5070510"/>
            <a:ext cx="663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Lindhiem, Petersen, Mentch, &amp; Youngstrom, 2018</a:t>
            </a:r>
          </a:p>
        </p:txBody>
      </p:sp>
    </p:spTree>
    <p:extLst>
      <p:ext uri="{BB962C8B-B14F-4D97-AF65-F5344CB8AC3E}">
        <p14:creationId xmlns:p14="http://schemas.microsoft.com/office/powerpoint/2010/main" val="15933811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6632"/>
            <a:ext cx="9597659" cy="914400"/>
          </a:xfrm>
        </p:spPr>
        <p:txBody>
          <a:bodyPr>
            <a:noAutofit/>
          </a:bodyPr>
          <a:lstStyle/>
          <a:p>
            <a:r>
              <a:rPr lang="en-US" sz="3200" dirty="0"/>
              <a:t>If you remember nothing else….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51032"/>
            <a:ext cx="10394655" cy="438912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2600" b="1" dirty="0"/>
          </a:p>
          <a:p>
            <a:pPr marL="0" lvl="0" indent="0">
              <a:spcBef>
                <a:spcPts val="0"/>
              </a:spcBef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915BCB-96D9-4779-903B-876DB58B18BF}"/>
              </a:ext>
            </a:extLst>
          </p:cNvPr>
          <p:cNvSpPr txBox="1">
            <a:spLocks/>
          </p:cNvSpPr>
          <p:nvPr/>
        </p:nvSpPr>
        <p:spPr>
          <a:xfrm>
            <a:off x="1372951" y="1351032"/>
            <a:ext cx="9597659" cy="3300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                                     …remember these principles: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		</a:t>
            </a:r>
            <a:r>
              <a:rPr lang="en-US" sz="4000" dirty="0">
                <a:solidFill>
                  <a:srgbClr val="0070C0"/>
                </a:solidFill>
              </a:rPr>
              <a:t>Transparency</a:t>
            </a:r>
          </a:p>
          <a:p>
            <a:r>
              <a:rPr lang="en-US" sz="4000" dirty="0"/>
              <a:t>		</a:t>
            </a:r>
            <a:r>
              <a:rPr lang="en-US" sz="4000" dirty="0">
                <a:solidFill>
                  <a:srgbClr val="0070C0"/>
                </a:solidFill>
              </a:rPr>
              <a:t>Autonomy</a:t>
            </a:r>
          </a:p>
          <a:p>
            <a:r>
              <a:rPr lang="en-US" sz="4000" dirty="0">
                <a:solidFill>
                  <a:srgbClr val="0070C0"/>
                </a:solidFill>
              </a:rPr>
              <a:t>		Personalization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47049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6890-3A10-4449-A0E4-BDB497813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963" y="326159"/>
            <a:ext cx="7102930" cy="914400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EC93F-D054-4054-8EB1-B187D0E79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54" y="1499482"/>
            <a:ext cx="4386943" cy="42726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Jill Ehrenreich-May</a:t>
            </a:r>
          </a:p>
          <a:p>
            <a:r>
              <a:rPr lang="en-US" dirty="0"/>
              <a:t>Douglas Brodman</a:t>
            </a:r>
          </a:p>
          <a:p>
            <a:r>
              <a:rPr lang="en-US" dirty="0"/>
              <a:t>Isaac Petersen</a:t>
            </a:r>
          </a:p>
          <a:p>
            <a:r>
              <a:rPr lang="en-US" dirty="0"/>
              <a:t>Lucas Mentch</a:t>
            </a:r>
          </a:p>
          <a:p>
            <a:r>
              <a:rPr lang="en-US" dirty="0"/>
              <a:t>Jamie Feldman</a:t>
            </a:r>
          </a:p>
          <a:p>
            <a:r>
              <a:rPr lang="en-US" dirty="0"/>
              <a:t>Jordan L. Harris</a:t>
            </a:r>
          </a:p>
          <a:p>
            <a:r>
              <a:rPr lang="en-US" dirty="0"/>
              <a:t>Chris Trentacosta</a:t>
            </a:r>
          </a:p>
          <a:p>
            <a:r>
              <a:rPr lang="en-US" dirty="0"/>
              <a:t>Caitlin McLear</a:t>
            </a:r>
          </a:p>
          <a:p>
            <a:r>
              <a:rPr lang="en-US" dirty="0"/>
              <a:t>Lynn Canty</a:t>
            </a:r>
          </a:p>
          <a:p>
            <a:r>
              <a:rPr lang="en-US" dirty="0"/>
              <a:t>Sonja Wiggins</a:t>
            </a:r>
          </a:p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CA1E3C-EA50-4AA0-AA24-09F614517CB3}"/>
              </a:ext>
            </a:extLst>
          </p:cNvPr>
          <p:cNvSpPr txBox="1">
            <a:spLocks/>
          </p:cNvSpPr>
          <p:nvPr/>
        </p:nvSpPr>
        <p:spPr>
          <a:xfrm>
            <a:off x="862482" y="1499483"/>
            <a:ext cx="4386943" cy="39115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David Kolko</a:t>
            </a:r>
          </a:p>
          <a:p>
            <a:r>
              <a:rPr lang="en-US" dirty="0"/>
              <a:t>Yu Cheng</a:t>
            </a:r>
          </a:p>
          <a:p>
            <a:r>
              <a:rPr lang="en-US" dirty="0"/>
              <a:t>Damion Grasso</a:t>
            </a:r>
          </a:p>
          <a:p>
            <a:r>
              <a:rPr lang="en-US" dirty="0"/>
              <a:t>Rinad Beidas</a:t>
            </a:r>
          </a:p>
          <a:p>
            <a:r>
              <a:rPr lang="en-US" dirty="0"/>
              <a:t>Charles B. Bennet</a:t>
            </a:r>
          </a:p>
          <a:p>
            <a:r>
              <a:rPr lang="en-US" dirty="0"/>
              <a:t>Dara Sakolsky</a:t>
            </a:r>
          </a:p>
          <a:p>
            <a:r>
              <a:rPr lang="en-US" dirty="0"/>
              <a:t>Marek Druzdzel</a:t>
            </a:r>
          </a:p>
          <a:p>
            <a:r>
              <a:rPr lang="en-US" dirty="0"/>
              <a:t>Eric Youngstrom</a:t>
            </a:r>
          </a:p>
          <a:p>
            <a:r>
              <a:rPr lang="en-US" dirty="0"/>
              <a:t>Janelle Higa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8E17D-4122-41E9-9E28-BF4EB7D87768}"/>
              </a:ext>
            </a:extLst>
          </p:cNvPr>
          <p:cNvSpPr txBox="1"/>
          <p:nvPr/>
        </p:nvSpPr>
        <p:spPr>
          <a:xfrm>
            <a:off x="8071071" y="2547257"/>
            <a:ext cx="2325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Thank </a:t>
            </a:r>
          </a:p>
          <a:p>
            <a:pPr algn="ctr"/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434254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AB795-E690-2643-BB1C-438633D0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318977"/>
            <a:ext cx="11132288" cy="5114259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800" b="1" dirty="0">
                <a:solidFill>
                  <a:srgbClr val="0070C0"/>
                </a:solidFill>
              </a:rPr>
              <a:t>Taking the webinar for CE?  </a:t>
            </a:r>
            <a:r>
              <a:rPr lang="en-US" sz="1800" dirty="0"/>
              <a:t>Did you respond to the Moderator in the tool box on the right of your screen?</a:t>
            </a:r>
            <a:br>
              <a:rPr lang="en-US" sz="1800" dirty="0"/>
            </a:br>
            <a:r>
              <a:rPr lang="en-US" sz="1800" dirty="0"/>
              <a:t>Your response indicates your attendance.</a:t>
            </a:r>
          </a:p>
        </p:txBody>
      </p:sp>
    </p:spTree>
    <p:extLst>
      <p:ext uri="{BB962C8B-B14F-4D97-AF65-F5344CB8AC3E}">
        <p14:creationId xmlns:p14="http://schemas.microsoft.com/office/powerpoint/2010/main" val="4218890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Source Citation for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54" y="1680197"/>
            <a:ext cx="10515600" cy="2439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endParaRPr lang="en-US" dirty="0"/>
          </a:p>
          <a:p>
            <a:r>
              <a:rPr lang="en-US" dirty="0"/>
              <a:t>Lindhiem, O. &amp; Youngstrom, E. A. (2019). </a:t>
            </a:r>
            <a:r>
              <a:rPr lang="en-US" i="1" dirty="0"/>
              <a:t>“Will this therapy work for me?”</a:t>
            </a:r>
            <a:br>
              <a:rPr lang="en-US" i="1" dirty="0"/>
            </a:br>
            <a:r>
              <a:rPr lang="en-US" i="1" dirty="0"/>
              <a:t>Applying Research Findings to Individual Patients </a:t>
            </a:r>
            <a:r>
              <a:rPr lang="en-US" dirty="0"/>
              <a:t>[PowerPoint slides]. Webinar sponsored by the Society of Clinical Child and Adolescent Psychology, Division 53 of the American Psychological Association.  New York, NY.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14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A2618-3F9A-4896-9207-DB81DAA4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Gigerenzer et al., 2007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1F83-B26C-458C-85CA-35D219F37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837464"/>
            <a:ext cx="9833548" cy="269397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“Collective statistical illiteracy refers to the widespread inability to understand the meaning of numbers.”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solidFill>
                  <a:srgbClr val="000000"/>
                </a:solidFill>
              </a:rPr>
              <a:t> “is created by </a:t>
            </a:r>
            <a:r>
              <a:rPr lang="en-US" sz="2800" b="1" u="sng" dirty="0">
                <a:solidFill>
                  <a:srgbClr val="000000"/>
                </a:solidFill>
              </a:rPr>
              <a:t>nontransparent framing of information</a:t>
            </a:r>
            <a:r>
              <a:rPr lang="en-US" sz="2800" dirty="0">
                <a:solidFill>
                  <a:srgbClr val="000000"/>
                </a:solidFill>
              </a:rPr>
              <a:t> that is sometimes an </a:t>
            </a:r>
            <a:r>
              <a:rPr lang="en-US" sz="2800" u="sng" dirty="0">
                <a:solidFill>
                  <a:srgbClr val="000000"/>
                </a:solidFill>
              </a:rPr>
              <a:t>unintentional </a:t>
            </a:r>
            <a:r>
              <a:rPr lang="en-US" sz="2800" dirty="0">
                <a:solidFill>
                  <a:srgbClr val="000000"/>
                </a:solidFill>
              </a:rPr>
              <a:t>result of lack of understanding but can also be a result of </a:t>
            </a:r>
            <a:r>
              <a:rPr lang="en-US" sz="2800" u="sng" dirty="0">
                <a:solidFill>
                  <a:srgbClr val="000000"/>
                </a:solidFill>
              </a:rPr>
              <a:t>intentional</a:t>
            </a:r>
            <a:r>
              <a:rPr lang="en-US" sz="2800" dirty="0">
                <a:solidFill>
                  <a:srgbClr val="000000"/>
                </a:solidFill>
              </a:rPr>
              <a:t> efforts to manipulate or persuade people”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23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900F-42D0-47F6-A81C-79AC5B2409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054225"/>
            <a:ext cx="3668713" cy="2759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Gigerenzer et al., 2007</a:t>
            </a:r>
          </a:p>
        </p:txBody>
      </p:sp>
      <p:pic>
        <p:nvPicPr>
          <p:cNvPr id="1026" name="Picture 2" descr="Image result for medical journals">
            <a:extLst>
              <a:ext uri="{FF2B5EF4-FFF2-40B4-BE49-F238E27FC236}">
                <a16:creationId xmlns:a16="http://schemas.microsoft.com/office/drawing/2014/main" id="{C9ACA97C-AB59-4A4F-88AA-FBF1FE2F8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" b="9606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B0457-E06C-4BB9-AB2D-6E00522199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7361" y="1578835"/>
            <a:ext cx="11797278" cy="3700330"/>
          </a:xfrm>
        </p:spPr>
        <p:txBody>
          <a:bodyPr anchor="ctr">
            <a:normAutofit/>
          </a:bodyPr>
          <a:lstStyle/>
          <a:p>
            <a:pPr lvl="1">
              <a:spcBef>
                <a:spcPts val="1800"/>
              </a:spcBef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“even medical journals often report evidence in nontransparent forms that suggest big beneﬁts of featured interventions”</a:t>
            </a:r>
          </a:p>
          <a:p>
            <a:pPr lvl="1">
              <a:spcBef>
                <a:spcPts val="1800"/>
              </a:spcBef>
            </a:pP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“undermines the goals of informed consent and shared decision making”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13390-BF61-428A-9A42-91FCE5F2B0E6}"/>
              </a:ext>
            </a:extLst>
          </p:cNvPr>
          <p:cNvSpPr txBox="1"/>
          <p:nvPr/>
        </p:nvSpPr>
        <p:spPr>
          <a:xfrm>
            <a:off x="2160396" y="653143"/>
            <a:ext cx="8078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Gigerenzer et al., 2007</a:t>
            </a:r>
          </a:p>
        </p:txBody>
      </p:sp>
    </p:spTree>
    <p:extLst>
      <p:ext uri="{BB962C8B-B14F-4D97-AF65-F5344CB8AC3E}">
        <p14:creationId xmlns:p14="http://schemas.microsoft.com/office/powerpoint/2010/main" val="428922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81F4A2B-E1D5-4731-B3B6-FFD4C0E204A7}"/>
              </a:ext>
            </a:extLst>
          </p:cNvPr>
          <p:cNvSpPr/>
          <p:nvPr/>
        </p:nvSpPr>
        <p:spPr>
          <a:xfrm>
            <a:off x="2689609" y="1123961"/>
            <a:ext cx="6812782" cy="404784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Cohen’s</a:t>
            </a:r>
            <a:r>
              <a:rPr lang="en-US" sz="6600" b="1" dirty="0">
                <a:solidFill>
                  <a:srgbClr val="FF6600"/>
                </a:solidFill>
              </a:rPr>
              <a:t> </a:t>
            </a:r>
            <a:r>
              <a:rPr lang="en-US" sz="6600" b="1" i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7648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E44C-92C9-414D-8DCD-DB593999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Quick Quiz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3B0E0-A0F5-49CD-AA8E-168C0C121159}"/>
              </a:ext>
            </a:extLst>
          </p:cNvPr>
          <p:cNvSpPr/>
          <p:nvPr/>
        </p:nvSpPr>
        <p:spPr>
          <a:xfrm>
            <a:off x="1219070" y="2272940"/>
            <a:ext cx="93910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Font typeface="Wingdings 2" pitchFamily="18" charset="2"/>
              <a:buNone/>
            </a:pPr>
            <a:r>
              <a:rPr lang="en-US" sz="2800" dirty="0"/>
              <a:t>An effect size of Cohen’s </a:t>
            </a:r>
            <a:r>
              <a:rPr lang="en-US" sz="2800" i="1" dirty="0"/>
              <a:t>d</a:t>
            </a:r>
            <a:r>
              <a:rPr lang="en-US" sz="2800" dirty="0"/>
              <a:t> = .50 means that the average patient from the treatment group did better than what percentage of patients from the control group?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69% (making some statistical assumptions)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 2" pitchFamily="18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9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0565-95C1-458E-97D3-83272639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388" y="935354"/>
            <a:ext cx="3085557" cy="777991"/>
          </a:xfrm>
        </p:spPr>
        <p:txBody>
          <a:bodyPr>
            <a:normAutofit fontScale="90000"/>
          </a:bodyPr>
          <a:lstStyle/>
          <a:p>
            <a:r>
              <a:rPr lang="en-US" dirty="0"/>
              <a:t>PAR Assessment </a:t>
            </a:r>
            <a:br>
              <a:rPr lang="en-US" dirty="0"/>
            </a:br>
            <a:r>
              <a:rPr lang="en-US" dirty="0"/>
              <a:t>Toolkit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125A0D-FFEA-4BC5-98ED-C022365A9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" y="694174"/>
            <a:ext cx="2400666" cy="12603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343A2-42BE-4CA8-B7FA-9B9544301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2" y="2330824"/>
            <a:ext cx="5034469" cy="3146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7D2E1-F438-4464-843D-E151E1E53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37" y="871861"/>
            <a:ext cx="3541816" cy="47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90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77B0"/>
      </a:accent1>
      <a:accent2>
        <a:srgbClr val="F1673B"/>
      </a:accent2>
      <a:accent3>
        <a:srgbClr val="A5A5A5"/>
      </a:accent3>
      <a:accent4>
        <a:srgbClr val="5BC18C"/>
      </a:accent4>
      <a:accent5>
        <a:srgbClr val="F46083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1095</Words>
  <Application>Microsoft Office PowerPoint</Application>
  <PresentationFormat>Widescreen</PresentationFormat>
  <Paragraphs>227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Algerian</vt:lpstr>
      <vt:lpstr>Arial</vt:lpstr>
      <vt:lpstr>Calibri</vt:lpstr>
      <vt:lpstr>Calibri Light</vt:lpstr>
      <vt:lpstr>Cambria</vt:lpstr>
      <vt:lpstr>Wingdings 2</vt:lpstr>
      <vt:lpstr>Office Theme</vt:lpstr>
      <vt:lpstr>“Will this therapy work for me?” Applying Research Findings to Individual Patients</vt:lpstr>
      <vt:lpstr>Audience Questions and Answers</vt:lpstr>
      <vt:lpstr>PowerPoint Presentation</vt:lpstr>
      <vt:lpstr>History and Context</vt:lpstr>
      <vt:lpstr>Gigerenzer et al., 2007</vt:lpstr>
      <vt:lpstr>Gigerenzer et al., 2007</vt:lpstr>
      <vt:lpstr>PowerPoint Presentation</vt:lpstr>
      <vt:lpstr>Quick Quiz</vt:lpstr>
      <vt:lpstr>PAR Assessment  Toolkit</vt:lpstr>
      <vt:lpstr>Quick Quiz</vt:lpstr>
      <vt:lpstr>PowerPoint Presentation</vt:lpstr>
      <vt:lpstr>  Why a patient-centered approach?</vt:lpstr>
      <vt:lpstr>Guiding Principles</vt:lpstr>
      <vt:lpstr>Challenges to Transparency &amp; Autonomy</vt:lpstr>
      <vt:lpstr>Other Approaches</vt:lpstr>
      <vt:lpstr>PTB Method Lindhiem, Kolko, &amp; Cheng, 2012</vt:lpstr>
      <vt:lpstr>Probabilistic</vt:lpstr>
      <vt:lpstr>Patient-centered</vt:lpstr>
      <vt:lpstr>         More ideas from meteorology….</vt:lpstr>
      <vt:lpstr>Stratified</vt:lpstr>
      <vt:lpstr>PowerPoint Presentation</vt:lpstr>
      <vt:lpstr>REACH Study: Effectiveness of Community Services for Conduct Problems </vt:lpstr>
      <vt:lpstr>PowerPoint Presentation</vt:lpstr>
      <vt:lpstr>PowerPoint Presentation</vt:lpstr>
      <vt:lpstr>Outcomes and endpoints</vt:lpstr>
      <vt:lpstr>Estimating the probabilities</vt:lpstr>
      <vt:lpstr>PTB Chart - Symptoms</vt:lpstr>
      <vt:lpstr>PTB Chart - Impairment</vt:lpstr>
      <vt:lpstr>PTB Chart with CIs</vt:lpstr>
      <vt:lpstr>Not the only way….</vt:lpstr>
      <vt:lpstr>Extension to multiple treatment options</vt:lpstr>
      <vt:lpstr>     Preferences Matter</vt:lpstr>
      <vt:lpstr>Decision Science</vt:lpstr>
      <vt:lpstr>Factoring in preference….</vt:lpstr>
      <vt:lpstr>Decision-Support Tool Prototype</vt:lpstr>
      <vt:lpstr>Grasso, Ford, &amp; Lindhiem, 2016</vt:lpstr>
      <vt:lpstr>Cautions and caveats</vt:lpstr>
      <vt:lpstr>But maybe that’s okay</vt:lpstr>
      <vt:lpstr>Calibration checks</vt:lpstr>
      <vt:lpstr>Calibration</vt:lpstr>
      <vt:lpstr>If you remember nothing else….</vt:lpstr>
      <vt:lpstr>Acknowledgements</vt:lpstr>
      <vt:lpstr>Questions?   Taking the webinar for CE?  Did you respond to the Moderator in the tool box on the right of your screen? Your response indicates your attendance.</vt:lpstr>
      <vt:lpstr>Source Citation for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“Will this therapy work for me?” Applying Research Findings to Individual Patients</dc:title>
  <dc:creator>Lindhiem, Oliver</dc:creator>
  <cp:lastModifiedBy>Lindhiem, Oliver</cp:lastModifiedBy>
  <cp:revision>71</cp:revision>
  <dcterms:created xsi:type="dcterms:W3CDTF">2019-11-21T13:22:43Z</dcterms:created>
  <dcterms:modified xsi:type="dcterms:W3CDTF">2019-12-03T20:03:26Z</dcterms:modified>
</cp:coreProperties>
</file>