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4"/>
    <p:sldMasterId id="2147484391" r:id="rId5"/>
    <p:sldMasterId id="2147484476" r:id="rId6"/>
    <p:sldMasterId id="2147484550" r:id="rId7"/>
    <p:sldMasterId id="2147484562" r:id="rId8"/>
    <p:sldMasterId id="2147484573" r:id="rId9"/>
    <p:sldMasterId id="2147484588" r:id="rId10"/>
    <p:sldMasterId id="2147484601" r:id="rId11"/>
    <p:sldMasterId id="2147484609" r:id="rId12"/>
    <p:sldMasterId id="2147484623" r:id="rId13"/>
    <p:sldMasterId id="2147484636" r:id="rId14"/>
  </p:sldMasterIdLst>
  <p:notesMasterIdLst>
    <p:notesMasterId r:id="rId30"/>
  </p:notesMasterIdLst>
  <p:handoutMasterIdLst>
    <p:handoutMasterId r:id="rId31"/>
  </p:handoutMasterIdLst>
  <p:sldIdLst>
    <p:sldId id="258" r:id="rId15"/>
    <p:sldId id="259" r:id="rId16"/>
    <p:sldId id="959" r:id="rId17"/>
    <p:sldId id="499" r:id="rId18"/>
    <p:sldId id="960" r:id="rId19"/>
    <p:sldId id="486" r:id="rId20"/>
    <p:sldId id="500" r:id="rId21"/>
    <p:sldId id="484" r:id="rId22"/>
    <p:sldId id="488" r:id="rId23"/>
    <p:sldId id="485" r:id="rId24"/>
    <p:sldId id="495" r:id="rId25"/>
    <p:sldId id="962" r:id="rId26"/>
    <p:sldId id="293" r:id="rId27"/>
    <p:sldId id="365" r:id="rId28"/>
    <p:sldId id="295"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2A1"/>
    <a:srgbClr val="C84245"/>
    <a:srgbClr val="EB9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86" autoAdjust="0"/>
    <p:restoredTop sz="80414" autoAdjust="0"/>
  </p:normalViewPr>
  <p:slideViewPr>
    <p:cSldViewPr snapToGrid="0" snapToObjects="1">
      <p:cViewPr varScale="1">
        <p:scale>
          <a:sx n="58" d="100"/>
          <a:sy n="58" d="100"/>
        </p:scale>
        <p:origin x="528" y="60"/>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846"/>
    </p:cViewPr>
  </p:sorterViewPr>
  <p:notesViewPr>
    <p:cSldViewPr snapToGrid="0" snapToObjects="1">
      <p:cViewPr>
        <p:scale>
          <a:sx n="75" d="100"/>
          <a:sy n="75" d="100"/>
        </p:scale>
        <p:origin x="20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4C361F7E-155D-4441-B10D-443491B35172}" type="datetimeFigureOut">
              <a:rPr lang="en-US" smtClean="0"/>
              <a:t>10/4/2019</a:t>
            </a:fld>
            <a:endParaRPr lang="en-US"/>
          </a:p>
        </p:txBody>
      </p:sp>
      <p:sp>
        <p:nvSpPr>
          <p:cNvPr id="4" name="Footer Placeholder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C5369E98-02E1-7C4E-AFE1-891ED31481D9}" type="slidenum">
              <a:rPr lang="en-US" smtClean="0"/>
              <a:t>‹#›</a:t>
            </a:fld>
            <a:endParaRPr lang="en-US"/>
          </a:p>
        </p:txBody>
      </p:sp>
    </p:spTree>
    <p:extLst>
      <p:ext uri="{BB962C8B-B14F-4D97-AF65-F5344CB8AC3E}">
        <p14:creationId xmlns:p14="http://schemas.microsoft.com/office/powerpoint/2010/main" val="567337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DD9D67A2-7EDE-B84E-88D8-2B623D94AE8E}" type="datetimeFigureOut">
              <a:rPr lang="en-US" smtClean="0"/>
              <a:t>10/4/2019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535570F5-D4D1-0845-96C9-BFDBDC856B0A}" type="slidenum">
              <a:rPr lang="en-US" smtClean="0"/>
              <a:t>‹#›</a:t>
            </a:fld>
            <a:endParaRPr lang="en-US"/>
          </a:p>
        </p:txBody>
      </p:sp>
    </p:spTree>
    <p:extLst>
      <p:ext uri="{BB962C8B-B14F-4D97-AF65-F5344CB8AC3E}">
        <p14:creationId xmlns:p14="http://schemas.microsoft.com/office/powerpoint/2010/main" val="57617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E0A20-DEE2-4ADC-B82E-1970C63B1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00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62788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4076700" y="9002713"/>
            <a:ext cx="31162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2" tIns="47796" rIns="95592" bIns="47796" anchor="b"/>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algn="r"/>
            <a:fld id="{7D21746C-9B44-0448-941C-43BA8E56E945}" type="slidenum">
              <a:rPr lang="en-US" altLang="en-US" sz="1200">
                <a:solidFill>
                  <a:srgbClr val="000000"/>
                </a:solidFill>
                <a:latin typeface="Times" charset="0"/>
              </a:rPr>
              <a:pPr algn="r"/>
              <a:t>13</a:t>
            </a:fld>
            <a:endParaRPr lang="en-US" altLang="en-US" sz="1200">
              <a:solidFill>
                <a:srgbClr val="000000"/>
              </a:solidFill>
              <a:latin typeface="Times" charset="0"/>
            </a:endParaRPr>
          </a:p>
        </p:txBody>
      </p:sp>
      <p:sp>
        <p:nvSpPr>
          <p:cNvPr id="151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958850" y="4503738"/>
            <a:ext cx="5273675" cy="42640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dirty="0">
              <a:latin typeface="Times" charset="0"/>
              <a:ea typeface="MS PGothic" charset="-128"/>
            </a:endParaRPr>
          </a:p>
        </p:txBody>
      </p:sp>
    </p:spTree>
    <p:extLst>
      <p:ext uri="{BB962C8B-B14F-4D97-AF65-F5344CB8AC3E}">
        <p14:creationId xmlns:p14="http://schemas.microsoft.com/office/powerpoint/2010/main" val="151973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E0A20-DEE2-4ADC-B82E-1970C63B1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26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E0A20-DEE2-4ADC-B82E-1970C63B1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94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E0A20-DEE2-4ADC-B82E-1970C63B1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25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B879EBD0-5B8B-41BF-91EF-08B1880B829E}"/>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639E6320-A16C-4286-955C-5A0998B2E1FC}"/>
              </a:ext>
            </a:extLst>
          </p:cNvPr>
          <p:cNvSpPr>
            <a:spLocks noGrp="1" noChangeArrowheads="1"/>
          </p:cNvSpPr>
          <p:nvPr>
            <p:ph type="body" idx="1"/>
          </p:nvPr>
        </p:nvSpPr>
        <p:spPr>
          <a:xfrm>
            <a:off x="936625" y="4422775"/>
            <a:ext cx="5149850" cy="419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Verdana" panose="020B0604030504040204" pitchFamily="34" charset="0"/>
            </a:endParaRPr>
          </a:p>
        </p:txBody>
      </p:sp>
    </p:spTree>
    <p:extLst>
      <p:ext uri="{BB962C8B-B14F-4D97-AF65-F5344CB8AC3E}">
        <p14:creationId xmlns:p14="http://schemas.microsoft.com/office/powerpoint/2010/main" val="271721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965576" y="8820150"/>
            <a:ext cx="303212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781" tIns="45891" rIns="91781" bIns="45891"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6D359F-A2EC-A449-83F3-FA68AF20732F}"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66562" name="Rectangle 2"/>
          <p:cNvSpPr>
            <a:spLocks noGrp="1" noRot="1" noChangeAspect="1" noChangeArrowheads="1" noTextEdit="1"/>
          </p:cNvSpPr>
          <p:nvPr>
            <p:ph type="sldImg"/>
          </p:nvPr>
        </p:nvSpPr>
        <p:spPr>
          <a:xfrm>
            <a:off x="404813" y="693738"/>
            <a:ext cx="6188075" cy="3481387"/>
          </a:xfrm>
          <a:solidFill>
            <a:srgbClr val="FFFFFF"/>
          </a:solidFill>
          <a:ln/>
        </p:spPr>
      </p:sp>
      <p:sp>
        <p:nvSpPr>
          <p:cNvPr id="66563" name="Rectangle 3"/>
          <p:cNvSpPr>
            <a:spLocks noGrp="1" noChangeArrowheads="1"/>
          </p:cNvSpPr>
          <p:nvPr>
            <p:ph type="body" idx="1"/>
          </p:nvPr>
        </p:nvSpPr>
        <p:spPr>
          <a:xfrm>
            <a:off x="933450" y="4410076"/>
            <a:ext cx="5130800" cy="4719638"/>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100">
                <a:latin typeface="Verdana" charset="0"/>
                <a:ea typeface="ＭＳ Ｐゴシック" charset="0"/>
                <a:cs typeface="Verdana" charset="0"/>
              </a:rPr>
              <a:t>This graph reinforces one important takeaway from the video: it’s easier and more effective to get brain development right in the early years than to fix things later</a:t>
            </a:r>
          </a:p>
          <a:p>
            <a:pPr eaLnBrk="1" hangingPunct="1"/>
            <a:r>
              <a:rPr lang="en-US" sz="1100">
                <a:latin typeface="Verdana" charset="0"/>
                <a:ea typeface="ＭＳ Ｐゴシック" charset="0"/>
                <a:cs typeface="Verdana" charset="0"/>
              </a:rPr>
              <a:t>The graph is a conceptual model that illustrates core developmental concepts – it does not reflect precise measurements. As the maturing brain becomes more specialized to assume more complex functions, it is less capable of reorganizing and adapting. For example, by the first year, the parts of the brain that differentiate vocal sounds are becoming specialized to the language the baby has been exposed to and are already starting to lose the ability to recognize sound distinctions found in other languages. </a:t>
            </a:r>
            <a:r>
              <a:rPr lang="en-US" sz="1100">
                <a:solidFill>
                  <a:srgbClr val="000000"/>
                </a:solidFill>
                <a:latin typeface="Verdana" charset="0"/>
                <a:ea typeface="ＭＳ Ｐゴシック" charset="0"/>
                <a:cs typeface="Verdana" charset="0"/>
              </a:rPr>
              <a:t>As the brain prunes away circuits that are not used, those that are used become stronger and increasingly difficult to alter.</a:t>
            </a:r>
            <a:r>
              <a:rPr lang="en-US" sz="1100">
                <a:latin typeface="Verdana" charset="0"/>
                <a:ea typeface="ＭＳ Ｐゴシック" charset="0"/>
                <a:cs typeface="Verdana" charset="0"/>
              </a:rPr>
              <a:t> Declining plasticity means it</a:t>
            </a:r>
            <a:r>
              <a:rPr lang="ja-JP" altLang="en-US" sz="1100">
                <a:latin typeface="Verdana" charset="0"/>
                <a:ea typeface="ＭＳ Ｐゴシック" charset="0"/>
                <a:cs typeface="Verdana" charset="0"/>
              </a:rPr>
              <a:t>’</a:t>
            </a:r>
            <a:r>
              <a:rPr lang="en-US" altLang="ja-JP" sz="1100">
                <a:latin typeface="Verdana" charset="0"/>
                <a:ea typeface="ＭＳ Ｐゴシック" charset="0"/>
                <a:cs typeface="Verdana" charset="0"/>
              </a:rPr>
              <a:t>s easier and more effective to influence a baby</a:t>
            </a:r>
            <a:r>
              <a:rPr lang="ja-JP" altLang="en-US" sz="1100">
                <a:latin typeface="Verdana" charset="0"/>
                <a:ea typeface="ＭＳ Ｐゴシック" charset="0"/>
                <a:cs typeface="Verdana" charset="0"/>
              </a:rPr>
              <a:t>’</a:t>
            </a:r>
            <a:r>
              <a:rPr lang="en-US" altLang="ja-JP" sz="1100">
                <a:latin typeface="Verdana" charset="0"/>
                <a:ea typeface="ＭＳ Ｐゴシック" charset="0"/>
                <a:cs typeface="Verdana" charset="0"/>
              </a:rPr>
              <a:t>s developing brain architecture than it is to rewire parts of its circuitry in the adult years. In other words, we can </a:t>
            </a:r>
            <a:r>
              <a:rPr lang="en-US" altLang="ja-JP" sz="1100" i="1">
                <a:latin typeface="Verdana" charset="0"/>
                <a:ea typeface="ＭＳ Ｐゴシック" charset="0"/>
                <a:cs typeface="Verdana" charset="0"/>
              </a:rPr>
              <a:t>invest now</a:t>
            </a:r>
            <a:r>
              <a:rPr lang="en-US" altLang="ja-JP" sz="1100">
                <a:latin typeface="Verdana" charset="0"/>
                <a:ea typeface="ＭＳ Ｐゴシック" charset="0"/>
                <a:cs typeface="Verdana" charset="0"/>
              </a:rPr>
              <a:t> by ensuring positive conditions for healthy development, or </a:t>
            </a:r>
            <a:r>
              <a:rPr lang="en-US" altLang="ja-JP" sz="1100" i="1">
                <a:latin typeface="Verdana" charset="0"/>
                <a:ea typeface="ＭＳ Ｐゴシック" charset="0"/>
                <a:cs typeface="Verdana" charset="0"/>
              </a:rPr>
              <a:t>pay more later</a:t>
            </a:r>
            <a:r>
              <a:rPr lang="en-US" altLang="ja-JP" sz="1100">
                <a:latin typeface="Verdana" charset="0"/>
                <a:ea typeface="ＭＳ Ｐゴシック" charset="0"/>
                <a:cs typeface="Verdana" charset="0"/>
              </a:rPr>
              <a:t> in the form of costly remediation, health care, mental health services, and increased rates of incarceration.</a:t>
            </a:r>
          </a:p>
          <a:p>
            <a:pPr eaLnBrk="1" hangingPunct="1"/>
            <a:r>
              <a:rPr lang="en-US" altLang="ja-JP" sz="1100">
                <a:latin typeface="Verdana" charset="0"/>
                <a:ea typeface="ＭＳ Ｐゴシック" charset="0"/>
                <a:cs typeface="Verdana" charset="0"/>
              </a:rPr>
              <a:t>Source: Pat Levitt, National Scientific Council on the Developing Child  (2009)</a:t>
            </a:r>
            <a:endParaRPr lang="en-US" sz="1100">
              <a:latin typeface="Verdana" charset="0"/>
              <a:ea typeface="ＭＳ Ｐゴシック" charset="0"/>
              <a:cs typeface="Verdana" charset="0"/>
            </a:endParaRPr>
          </a:p>
          <a:p>
            <a:pPr eaLnBrk="1" hangingPunct="1"/>
            <a:r>
              <a:rPr lang="en-US" altLang="ja-JP">
                <a:latin typeface="Verdana" charset="0"/>
                <a:ea typeface="ＭＳ Ｐゴシック" charset="0"/>
                <a:cs typeface="Verdana" charset="0"/>
              </a:rPr>
              <a:t> </a:t>
            </a:r>
          </a:p>
          <a:p>
            <a:pPr eaLnBrk="1" hangingPunct="1"/>
            <a:endParaRPr lang="en-US" altLang="ja-JP" i="1">
              <a:latin typeface="Verdana" charset="0"/>
              <a:ea typeface="ＭＳ Ｐゴシック" charset="0"/>
              <a:cs typeface="Verdana" charset="0"/>
            </a:endParaRPr>
          </a:p>
        </p:txBody>
      </p:sp>
    </p:spTree>
    <p:extLst>
      <p:ext uri="{BB962C8B-B14F-4D97-AF65-F5344CB8AC3E}">
        <p14:creationId xmlns:p14="http://schemas.microsoft.com/office/powerpoint/2010/main" val="372836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8" tIns="45850" rIns="91698" bIns="45850" anchor="b"/>
          <a:lstStyle>
            <a:lvl1pPr defTabSz="455613">
              <a:defRPr sz="2400">
                <a:solidFill>
                  <a:schemeClr val="tx1"/>
                </a:solidFill>
                <a:latin typeface="Arial" panose="020B0604020202020204" pitchFamily="34" charset="0"/>
                <a:ea typeface="MS PGothic" panose="020B0600070205080204" pitchFamily="34" charset="-128"/>
              </a:defRPr>
            </a:lvl1pPr>
            <a:lvl2pPr marL="742950" indent="-285750" defTabSz="455613">
              <a:defRPr sz="2400">
                <a:solidFill>
                  <a:schemeClr val="tx1"/>
                </a:solidFill>
                <a:latin typeface="Arial" panose="020B0604020202020204" pitchFamily="34" charset="0"/>
                <a:ea typeface="MS PGothic" panose="020B0600070205080204" pitchFamily="34" charset="-128"/>
              </a:defRPr>
            </a:lvl2pPr>
            <a:lvl3pPr marL="1143000" indent="-228600" defTabSz="455613">
              <a:defRPr sz="2400">
                <a:solidFill>
                  <a:schemeClr val="tx1"/>
                </a:solidFill>
                <a:latin typeface="Arial" panose="020B0604020202020204" pitchFamily="34" charset="0"/>
                <a:ea typeface="MS PGothic" panose="020B0600070205080204" pitchFamily="34" charset="-128"/>
              </a:defRPr>
            </a:lvl3pPr>
            <a:lvl4pPr marL="1600200" indent="-228600" defTabSz="455613">
              <a:defRPr sz="2400">
                <a:solidFill>
                  <a:schemeClr val="tx1"/>
                </a:solidFill>
                <a:latin typeface="Arial" panose="020B0604020202020204" pitchFamily="34" charset="0"/>
                <a:ea typeface="MS PGothic" panose="020B0600070205080204" pitchFamily="34" charset="-128"/>
              </a:defRPr>
            </a:lvl4pPr>
            <a:lvl5pPr marL="2057400" indent="-228600" defTabSz="455613">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5613" rtl="0" eaLnBrk="1" fontAlgn="base" latinLnBrk="0" hangingPunct="1">
              <a:lnSpc>
                <a:spcPct val="100000"/>
              </a:lnSpc>
              <a:spcBef>
                <a:spcPct val="0"/>
              </a:spcBef>
              <a:spcAft>
                <a:spcPct val="0"/>
              </a:spcAft>
              <a:buClrTx/>
              <a:buSzTx/>
              <a:buFontTx/>
              <a:buNone/>
              <a:tabLst/>
              <a:defRPr/>
            </a:pPr>
            <a:fld id="{A1A693A2-23BA-4454-8458-943C73CA0843}"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45561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3"/>
          </p:nvPr>
        </p:nvSpPr>
        <p:spPr>
          <a:xfrm>
            <a:off x="989013" y="4356100"/>
            <a:ext cx="5045075" cy="4276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5" rIns="91326" bIns="45665"/>
          <a:lstStyle/>
          <a:p>
            <a:pPr eaLnBrk="1" hangingPunct="1"/>
            <a:endParaRPr lang="en-US" altLang="en-US" sz="900">
              <a:latin typeface="Times" panose="02020603050405020304" pitchFamily="18" charset="0"/>
            </a:endParaRPr>
          </a:p>
        </p:txBody>
      </p:sp>
    </p:spTree>
    <p:extLst>
      <p:ext uri="{BB962C8B-B14F-4D97-AF65-F5344CB8AC3E}">
        <p14:creationId xmlns:p14="http://schemas.microsoft.com/office/powerpoint/2010/main" val="108954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A604125A-3BF9-4141-B3A7-70B70CC3C028}" type="slidenum">
              <a:rPr kumimoji="0" lang="en-US" altLang="en-US" sz="1200" b="0" i="0" u="none" strike="noStrike" kern="1200" cap="none" spc="0" normalizeH="0" baseline="0" noProof="0">
                <a:ln>
                  <a:noFill/>
                </a:ln>
                <a:solidFill>
                  <a:srgbClr val="000000"/>
                </a:solidFill>
                <a:effectLst/>
                <a:uLnTx/>
                <a:uFillTx/>
                <a:latin typeface="Times" charset="0"/>
                <a:ea typeface="MS PGothic"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bwMode="auto">
          <a:xfrm>
            <a:off x="958850" y="4502150"/>
            <a:ext cx="5273675" cy="426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charset="0"/>
              <a:ea typeface="MS PGothic" charset="-128"/>
            </a:endParaRPr>
          </a:p>
        </p:txBody>
      </p:sp>
    </p:spTree>
    <p:extLst>
      <p:ext uri="{BB962C8B-B14F-4D97-AF65-F5344CB8AC3E}">
        <p14:creationId xmlns:p14="http://schemas.microsoft.com/office/powerpoint/2010/main" val="190437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143662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xfrm>
            <a:off x="422275" y="700088"/>
            <a:ext cx="6348413" cy="3571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0851" name="Rectangle 3"/>
          <p:cNvSpPr>
            <a:spLocks noGrp="1" noChangeArrowheads="1"/>
          </p:cNvSpPr>
          <p:nvPr>
            <p:ph type="body" idx="1"/>
          </p:nvPr>
        </p:nvSpPr>
        <p:spPr>
          <a:xfrm>
            <a:off x="958850" y="4508500"/>
            <a:ext cx="5273675" cy="4268788"/>
          </a:xfrm>
          <a:ln/>
        </p:spPr>
        <p:txBody>
          <a:bodyPr wrap="square" numCol="1" anchor="t" anchorCtr="0" compatLnSpc="1">
            <a:prstTxWarp prst="textNoShape">
              <a:avLst/>
            </a:prstTxWarp>
          </a:bodyPr>
          <a:lstStyle/>
          <a:p>
            <a:pPr eaLnBrk="1" hangingPunct="1">
              <a:spcBef>
                <a:spcPct val="0"/>
              </a:spcBef>
              <a:defRPr/>
            </a:pPr>
            <a:r>
              <a:rPr kumimoji="1" lang="en-US" altLang="en-US">
                <a:effectLst>
                  <a:outerShdw blurRad="38100" dist="38100" dir="2700000" algn="tl">
                    <a:srgbClr val="C0C0C0"/>
                  </a:outerShdw>
                </a:effectLst>
                <a:latin typeface="Verdana" panose="020B0604030504040204" pitchFamily="34" charset="0"/>
              </a:rPr>
              <a:t>JACK: I THOUGHT THIS ONE MIGHT BE BETTER FOR LONDON THAN THE ACES SLIDE, BUT WE COULD REMOVE IT FOR IL AND MA…</a:t>
            </a:r>
          </a:p>
          <a:p>
            <a:pPr eaLnBrk="1" hangingPunct="1">
              <a:spcBef>
                <a:spcPct val="0"/>
              </a:spcBef>
              <a:defRPr/>
            </a:pPr>
            <a:endParaRPr kumimoji="1" lang="en-US" altLang="en-US">
              <a:effectLst>
                <a:outerShdw blurRad="38100" dist="38100" dir="2700000" algn="tl">
                  <a:srgbClr val="C0C0C0"/>
                </a:outerShdw>
              </a:effectLst>
              <a:latin typeface="Verdana" panose="020B0604030504040204" pitchFamily="34" charset="0"/>
            </a:endParaRPr>
          </a:p>
          <a:p>
            <a:pPr eaLnBrk="1" hangingPunct="1">
              <a:spcBef>
                <a:spcPct val="0"/>
              </a:spcBef>
              <a:defRPr/>
            </a:pPr>
            <a:r>
              <a:rPr kumimoji="1" lang="en-US" altLang="en-US">
                <a:effectLst>
                  <a:outerShdw blurRad="38100" dist="38100" dir="2700000" algn="tl">
                    <a:srgbClr val="C0C0C0"/>
                  </a:outerShdw>
                </a:effectLst>
                <a:latin typeface="Verdana" panose="020B0604030504040204" pitchFamily="34" charset="0"/>
              </a:rPr>
              <a:t>Increased inflammation is related to adult cardiovascular disease -- even mild elevation in inflammation levels predicts increased risk of CV disease in apparently healthy individuals. </a:t>
            </a:r>
          </a:p>
          <a:p>
            <a:pPr eaLnBrk="1" hangingPunct="1">
              <a:spcBef>
                <a:spcPct val="0"/>
              </a:spcBef>
              <a:defRPr/>
            </a:pPr>
            <a:r>
              <a:rPr kumimoji="1" lang="en-US" altLang="en-US">
                <a:effectLst>
                  <a:outerShdw blurRad="38100" dist="38100" dir="2700000" algn="tl">
                    <a:srgbClr val="C0C0C0"/>
                  </a:outerShdw>
                </a:effectLst>
                <a:latin typeface="Verdana" panose="020B0604030504040204" pitchFamily="34" charset="0"/>
              </a:rPr>
              <a:t>On this graph you see measurements of a known marker of inflammation, high-sensitivity C-Reactive protein (more than 3 mg./L). The same study also measured fibrinogen, white blood cell counts, and chronic activation of the inflammatory response system, and all showed the same pattern of increasing elevation in depressed adults, non-depressed adults who had suffered maltreatment in early childhood, and depressed adults who had suffered maltreatment in early childhood. While depression is itself correlated to heart disease, maltreatment as a child even without depression showed a significantly increased risk.</a:t>
            </a:r>
          </a:p>
          <a:p>
            <a:pPr eaLnBrk="1" hangingPunct="1">
              <a:spcBef>
                <a:spcPct val="0"/>
              </a:spcBef>
              <a:defRPr/>
            </a:pPr>
            <a:r>
              <a:rPr kumimoji="1" lang="en-US" altLang="en-US">
                <a:effectLst>
                  <a:outerShdw blurRad="38100" dist="38100" dir="2700000" algn="tl">
                    <a:srgbClr val="C0C0C0"/>
                  </a:outerShdw>
                </a:effectLst>
                <a:latin typeface="Verdana" panose="020B0604030504040204" pitchFamily="34" charset="0"/>
              </a:rPr>
              <a:t>The population tested here is part of a 35-year longitudinal study in Dunedin, New Zealand, in which victims of childhood maltreatment have been tracked since 1972 -- so unlike other studies that depend on adult recall of childhood maltreatment, this one measures actual biological impact of demonstrated maltreatment in a prospectively followed cohort.</a:t>
            </a:r>
          </a:p>
        </p:txBody>
      </p:sp>
    </p:spTree>
    <p:extLst>
      <p:ext uri="{BB962C8B-B14F-4D97-AF65-F5344CB8AC3E}">
        <p14:creationId xmlns:p14="http://schemas.microsoft.com/office/powerpoint/2010/main" val="40635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2093866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1" y="495300"/>
            <a:ext cx="76750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15"/>
          <p:cNvSpPr>
            <a:spLocks noGrp="1" noChangeArrowheads="1"/>
          </p:cNvSpPr>
          <p:nvPr>
            <p:ph type="ctrTitle" sz="quarter"/>
          </p:nvPr>
        </p:nvSpPr>
        <p:spPr bwMode="ltGray">
          <a:xfrm>
            <a:off x="1320800" y="3200400"/>
            <a:ext cx="9855200" cy="609600"/>
          </a:xfrm>
          <a:ln algn="ctr"/>
        </p:spPr>
        <p:txBody>
          <a:bodyPr>
            <a:spAutoFit/>
          </a:bodyPr>
          <a:lstStyle>
            <a:lvl1pPr algn="r" eaLnBrk="0" hangingPunct="0">
              <a:spcBef>
                <a:spcPct val="50000"/>
              </a:spcBef>
              <a:defRPr sz="3400">
                <a:solidFill>
                  <a:schemeClr val="bg1"/>
                </a:solidFill>
                <a:latin typeface="Arial" pitchFamily="34" charset="0"/>
              </a:defRPr>
            </a:lvl1pPr>
          </a:lstStyle>
          <a:p>
            <a:r>
              <a:rPr lang="en-US"/>
              <a:t>Click to edit Master title style</a:t>
            </a:r>
          </a:p>
        </p:txBody>
      </p:sp>
      <p:sp>
        <p:nvSpPr>
          <p:cNvPr id="6160" name="Rectangle 16"/>
          <p:cNvSpPr>
            <a:spLocks noGrp="1" noChangeArrowheads="1"/>
          </p:cNvSpPr>
          <p:nvPr>
            <p:ph type="subTitle" sz="quarter" idx="1"/>
          </p:nvPr>
        </p:nvSpPr>
        <p:spPr bwMode="ltGray">
          <a:xfrm>
            <a:off x="3556000" y="3962400"/>
            <a:ext cx="7620000" cy="366713"/>
          </a:xfrm>
          <a:ln algn="ctr"/>
        </p:spPr>
        <p:txBody>
          <a:bodyPr>
            <a:spAutoFit/>
          </a:bodyPr>
          <a:lstStyle>
            <a:lvl1pPr marL="0" indent="0" algn="r" eaLnBrk="0" hangingPunct="0">
              <a:spcBef>
                <a:spcPct val="50000"/>
              </a:spcBef>
              <a:buFontTx/>
              <a:buNone/>
              <a:defRPr sz="1800">
                <a:solidFill>
                  <a:schemeClr val="bg1"/>
                </a:solidFill>
              </a:defRPr>
            </a:lvl1pPr>
          </a:lstStyle>
          <a:p>
            <a:r>
              <a:rPr lang="en-US"/>
              <a:t>Click to edit Master subtitle style</a:t>
            </a:r>
          </a:p>
        </p:txBody>
      </p:sp>
    </p:spTree>
    <p:extLst>
      <p:ext uri="{BB962C8B-B14F-4D97-AF65-F5344CB8AC3E}">
        <p14:creationId xmlns:p14="http://schemas.microsoft.com/office/powerpoint/2010/main" val="43356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F1A9138-129A-46AE-A62A-6DA73945380A}"/>
              </a:ext>
            </a:extLst>
          </p:cNvPr>
          <p:cNvGrpSpPr>
            <a:grpSpLocks/>
          </p:cNvGrpSpPr>
          <p:nvPr userDrawn="1"/>
        </p:nvGrpSpPr>
        <p:grpSpPr bwMode="auto">
          <a:xfrm>
            <a:off x="3175" y="6319838"/>
            <a:ext cx="12188825" cy="538162"/>
            <a:chOff x="2381" y="4739878"/>
            <a:chExt cx="9141619" cy="403622"/>
          </a:xfrm>
        </p:grpSpPr>
        <p:sp>
          <p:nvSpPr>
            <p:cNvPr id="3" name="Rectangle 2">
              <a:extLst>
                <a:ext uri="{FF2B5EF4-FFF2-40B4-BE49-F238E27FC236}">
                  <a16:creationId xmlns:a16="http://schemas.microsoft.com/office/drawing/2014/main" id="{6A2E1B92-2C09-4385-9F97-3920EABDC363}"/>
                </a:ext>
              </a:extLst>
            </p:cNvPr>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3200">
                <a:solidFill>
                  <a:srgbClr val="000000"/>
                </a:solidFill>
                <a:latin typeface="Times" panose="02020603050405020304" pitchFamily="18" charset="0"/>
              </a:endParaRPr>
            </a:p>
          </p:txBody>
        </p:sp>
        <p:sp>
          <p:nvSpPr>
            <p:cNvPr id="4" name="Rectangle 3">
              <a:extLst>
                <a:ext uri="{FF2B5EF4-FFF2-40B4-BE49-F238E27FC236}">
                  <a16:creationId xmlns:a16="http://schemas.microsoft.com/office/drawing/2014/main" id="{24840E64-86A4-4AE1-9AF9-EDAA32EFD492}"/>
                </a:ext>
              </a:extLst>
            </p:cNvPr>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3200">
                <a:solidFill>
                  <a:srgbClr val="000000"/>
                </a:solidFill>
                <a:latin typeface="Times" panose="02020603050405020304" pitchFamily="18" charset="0"/>
              </a:endParaRPr>
            </a:p>
          </p:txBody>
        </p:sp>
        <p:pic>
          <p:nvPicPr>
            <p:cNvPr id="5" name="Picture 10" descr="new-gray-bar">
              <a:extLst>
                <a:ext uri="{FF2B5EF4-FFF2-40B4-BE49-F238E27FC236}">
                  <a16:creationId xmlns:a16="http://schemas.microsoft.com/office/drawing/2014/main" id="{8DB59320-C855-4E92-A7BE-80ADAB3EE5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a:extLst>
              <a:ext uri="{FF2B5EF4-FFF2-40B4-BE49-F238E27FC236}">
                <a16:creationId xmlns:a16="http://schemas.microsoft.com/office/drawing/2014/main" id="{B68ED77C-D2F4-48B1-9B28-CE61E30A6567}"/>
              </a:ext>
            </a:extLst>
          </p:cNvPr>
          <p:cNvSpPr txBox="1">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US" altLang="en-US"/>
          </a:p>
        </p:txBody>
      </p:sp>
      <p:sp>
        <p:nvSpPr>
          <p:cNvPr id="7" name="Rectangle 5">
            <a:extLst>
              <a:ext uri="{FF2B5EF4-FFF2-40B4-BE49-F238E27FC236}">
                <a16:creationId xmlns:a16="http://schemas.microsoft.com/office/drawing/2014/main" id="{FD4B805B-525D-4D7D-91B9-760C4B04FC4F}"/>
              </a:ext>
            </a:extLst>
          </p:cNvPr>
          <p:cNvSpPr txBox="1">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defPPr>
              <a:defRPr lang="en-US"/>
            </a:defPPr>
            <a:lvl1pPr algn="ctr" rtl="0" eaLnBrk="1" fontAlgn="base" hangingPunct="1">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US" altLang="en-US"/>
          </a:p>
        </p:txBody>
      </p:sp>
      <p:sp>
        <p:nvSpPr>
          <p:cNvPr id="8" name="Rectangle 6">
            <a:extLst>
              <a:ext uri="{FF2B5EF4-FFF2-40B4-BE49-F238E27FC236}">
                <a16:creationId xmlns:a16="http://schemas.microsoft.com/office/drawing/2014/main" id="{6D40397F-8E9C-4688-948A-338FB30FCE4B}"/>
              </a:ext>
            </a:extLst>
          </p:cNvPr>
          <p:cNvSpPr txBox="1">
            <a:spLocks noChangeArrowheads="1"/>
          </p:cNvSpPr>
          <p:nvPr userDrawn="1"/>
        </p:nvSpPr>
        <p:spPr bwMode="auto">
          <a:xfrm>
            <a:off x="8737600" y="6245225"/>
            <a:ext cx="2844800" cy="476250"/>
          </a:xfrm>
          <a:prstGeom prst="rect">
            <a:avLst/>
          </a:prstGeom>
          <a:noFill/>
          <a:ln w="9525">
            <a:noFill/>
            <a:miter lim="800000"/>
            <a:headEnd/>
            <a:tailEnd/>
          </a:ln>
          <a:effectLst/>
        </p:spPr>
        <p:txBody>
          <a:bodyPr/>
          <a:lstStyle>
            <a:defPPr>
              <a:defRPr lang="en-US"/>
            </a:defPPr>
            <a:lvl1pPr algn="r" rtl="0" eaLnBrk="1" fontAlgn="base" hangingPunct="1">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A4BB8A01-136E-473C-B29E-DECF0DFE7104}" type="slidenum">
              <a:rPr lang="en-US" altLang="en-US" smtClean="0"/>
              <a:pPr>
                <a:defRPr/>
              </a:pPr>
              <a:t>‹#›</a:t>
            </a:fld>
            <a:endParaRPr lang="en-US" altLang="en-US"/>
          </a:p>
        </p:txBody>
      </p:sp>
    </p:spTree>
    <p:extLst>
      <p:ext uri="{BB962C8B-B14F-4D97-AF65-F5344CB8AC3E}">
        <p14:creationId xmlns:p14="http://schemas.microsoft.com/office/powerpoint/2010/main" val="646569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600">
                <a:latin typeface="Cambria" panose="02040503050406030204" pitchFamily="18"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1400">
                <a:latin typeface="Cambria" panose="02040503050406030204" pitchFamily="18" charset="0"/>
              </a:defRPr>
            </a:lvl1pPr>
          </a:lstStyle>
          <a:p>
            <a:fld id="{5CBD6D51-B1BF-4715-A036-004D317A57E8}" type="datetimeFigureOut">
              <a:rPr lang="en-US" smtClean="0"/>
              <a:pPr/>
              <a:t>10/4/2019</a:t>
            </a:fld>
            <a:endParaRPr lang="en-US"/>
          </a:p>
        </p:txBody>
      </p:sp>
      <p:sp>
        <p:nvSpPr>
          <p:cNvPr id="5" name="Footer Placeholder 4"/>
          <p:cNvSpPr>
            <a:spLocks noGrp="1"/>
          </p:cNvSpPr>
          <p:nvPr>
            <p:ph type="ftr" sz="quarter" idx="11"/>
          </p:nvPr>
        </p:nvSpPr>
        <p:spPr/>
        <p:txBody>
          <a:bodyPr/>
          <a:lstStyle>
            <a:lvl1pPr>
              <a:defRPr sz="1400">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sz="1400">
                <a:latin typeface="Cambria" panose="02040503050406030204" pitchFamily="18" charset="0"/>
              </a:defRPr>
            </a:lvl1pPr>
          </a:lstStyle>
          <a:p>
            <a:fld id="{29BA9B48-D0CA-41FD-A227-DEEB8ACFB85B}" type="slidenum">
              <a:rPr lang="en-US" smtClean="0"/>
              <a:pPr/>
              <a:t>‹#›</a:t>
            </a:fld>
            <a:endParaRPr lang="en-US"/>
          </a:p>
        </p:txBody>
      </p:sp>
    </p:spTree>
    <p:extLst>
      <p:ext uri="{BB962C8B-B14F-4D97-AF65-F5344CB8AC3E}">
        <p14:creationId xmlns:p14="http://schemas.microsoft.com/office/powerpoint/2010/main" val="26065735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97659" cy="914400"/>
          </a:xfrm>
        </p:spPr>
        <p:txBody>
          <a:bodyPr/>
          <a:lstStyle>
            <a:lvl1pPr>
              <a:defRPr>
                <a:latin typeface="Cambria" panose="02040503050406030204" pitchFamily="18" charset="0"/>
              </a:defRPr>
            </a:lvl1pPr>
          </a:lstStyle>
          <a:p>
            <a:r>
              <a:rPr lang="en-US" dirty="0"/>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6185" r="49765"/>
          <a:stretch/>
        </p:blipFill>
        <p:spPr>
          <a:xfrm>
            <a:off x="60960" y="5834813"/>
            <a:ext cx="12070080" cy="1023187"/>
          </a:xfrm>
          <a:prstGeom prst="rect">
            <a:avLst/>
          </a:prstGeom>
        </p:spPr>
      </p:pic>
      <p:sp>
        <p:nvSpPr>
          <p:cNvPr id="3" name="Content Placeholder 2"/>
          <p:cNvSpPr>
            <a:spLocks noGrp="1"/>
          </p:cNvSpPr>
          <p:nvPr>
            <p:ph idx="1"/>
          </p:nvPr>
        </p:nvSpPr>
        <p:spPr>
          <a:xfrm>
            <a:off x="838200" y="1539875"/>
            <a:ext cx="10515600" cy="4389120"/>
          </a:xfrm>
        </p:spPr>
        <p:txBody>
          <a:bodyPr/>
          <a:lstStyle>
            <a:lvl1pPr>
              <a:defRPr sz="2400">
                <a:latin typeface="Cambria" panose="02040503050406030204" pitchFamily="18" charset="0"/>
              </a:defRPr>
            </a:lvl1pPr>
            <a:lvl2pPr>
              <a:defRPr sz="2200">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sz="140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834" y="165100"/>
            <a:ext cx="1294297" cy="1289304"/>
          </a:xfrm>
          <a:prstGeom prst="rect">
            <a:avLst/>
          </a:prstGeom>
        </p:spPr>
      </p:pic>
      <p:sp>
        <p:nvSpPr>
          <p:cNvPr id="9" name="Rectangle 8"/>
          <p:cNvSpPr/>
          <p:nvPr userDrawn="1"/>
        </p:nvSpPr>
        <p:spPr>
          <a:xfrm>
            <a:off x="-30480" y="6345936"/>
            <a:ext cx="12252960"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rPr>
              <a:t>SCCAP53.org				effectivechildtherapy.org</a:t>
            </a:r>
          </a:p>
        </p:txBody>
      </p:sp>
    </p:spTree>
    <p:extLst>
      <p:ext uri="{BB962C8B-B14F-4D97-AF65-F5344CB8AC3E}">
        <p14:creationId xmlns:p14="http://schemas.microsoft.com/office/powerpoint/2010/main" val="3281967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D6D51-B1BF-4715-A036-004D317A57E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5430198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BD6D51-B1BF-4715-A036-004D317A57E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16662809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D6D51-B1BF-4715-A036-004D317A57E8}"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5260372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BD6D51-B1BF-4715-A036-004D317A57E8}"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5472748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D6D51-B1BF-4715-A036-004D317A57E8}"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41741482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3750671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8316493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150613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800477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67226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8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36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0112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486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931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647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369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19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6319838"/>
            <a:ext cx="1220046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p:txBody>
          <a:bodyPr/>
          <a:lstStyle>
            <a:lvl1pPr>
              <a:defRPr smtClean="0"/>
            </a:lvl1pPr>
          </a:lstStyle>
          <a:p>
            <a:pPr>
              <a:defRPr/>
            </a:pPr>
            <a:fld id="{6012BCAE-C1F2-4CE2-8903-A7D07A8ECDCC}" type="slidenum">
              <a:rPr lang="en-US">
                <a:solidFill>
                  <a:srgbClr val="000000"/>
                </a:solidFill>
              </a:rPr>
              <a:pPr>
                <a:defRPr/>
              </a:pPr>
              <a:t>‹#›</a:t>
            </a:fld>
            <a:endParaRPr lang="en-US">
              <a:solidFill>
                <a:srgbClr val="009999"/>
              </a:solidFill>
            </a:endParaRPr>
          </a:p>
        </p:txBody>
      </p:sp>
    </p:spTree>
    <p:extLst>
      <p:ext uri="{BB962C8B-B14F-4D97-AF65-F5344CB8AC3E}">
        <p14:creationId xmlns:p14="http://schemas.microsoft.com/office/powerpoint/2010/main" val="272016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descr="new-gray-bar">
            <a:extLst>
              <a:ext uri="{FF2B5EF4-FFF2-40B4-BE49-F238E27FC236}">
                <a16:creationId xmlns:a16="http://schemas.microsoft.com/office/drawing/2014/main" id="{BEEE0023-BD1F-4287-B457-98D0527744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6319838"/>
            <a:ext cx="12201526"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08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95300"/>
            <a:ext cx="7675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651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6319838"/>
            <a:ext cx="12201526"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209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6632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67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726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70229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3175" y="6319838"/>
            <a:ext cx="12188825" cy="538162"/>
            <a:chOff x="2381" y="4739878"/>
            <a:chExt cx="9141619" cy="403622"/>
          </a:xfrm>
        </p:grpSpPr>
        <p:sp>
          <p:nvSpPr>
            <p:cNvPr id="3" name="Rectangle 2">
              <a:extLst/>
            </p:cNvPr>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4" name="Rectangle 3">
              <a:extLst/>
            </p:cNvPr>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5" name="Picture 10"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a:extLst/>
          </p:cNvPr>
          <p:cNvSpPr txBox="1">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US" altLang="en-US"/>
          </a:p>
        </p:txBody>
      </p:sp>
      <p:sp>
        <p:nvSpPr>
          <p:cNvPr id="7" name="Rectangle 5">
            <a:extLst/>
          </p:cNvPr>
          <p:cNvSpPr txBox="1">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defPPr>
              <a:defRPr lang="en-US"/>
            </a:defPPr>
            <a:lvl1pPr algn="ctr" rtl="0" eaLnBrk="1" fontAlgn="base" hangingPunct="1">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US" altLang="en-US"/>
          </a:p>
        </p:txBody>
      </p:sp>
      <p:sp>
        <p:nvSpPr>
          <p:cNvPr id="8" name="Rectangle 6">
            <a:extLst/>
          </p:cNvPr>
          <p:cNvSpPr txBox="1">
            <a:spLocks noChangeArrowheads="1"/>
          </p:cNvSpPr>
          <p:nvPr userDrawn="1"/>
        </p:nvSpPr>
        <p:spPr bwMode="auto">
          <a:xfrm>
            <a:off x="8737600" y="6245225"/>
            <a:ext cx="2844800" cy="476250"/>
          </a:xfrm>
          <a:prstGeom prst="rect">
            <a:avLst/>
          </a:prstGeom>
          <a:noFill/>
          <a:ln w="9525">
            <a:noFill/>
            <a:miter lim="800000"/>
            <a:headEnd/>
            <a:tailEnd/>
          </a:ln>
          <a:effectLst/>
        </p:spPr>
        <p:txBody>
          <a:bodyPr/>
          <a:lstStyle>
            <a:defPPr>
              <a:defRPr lang="en-US"/>
            </a:defPPr>
            <a:lvl1pPr algn="r" rtl="0" eaLnBrk="1" fontAlgn="base" hangingPunct="1">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952888F1-41BB-46BA-A201-227B369E6795}" type="slidenum">
              <a:rPr lang="en-US" altLang="en-US" smtClean="0"/>
              <a:pPr>
                <a:defRPr/>
              </a:pPr>
              <a:t>‹#›</a:t>
            </a:fld>
            <a:endParaRPr lang="en-US" altLang="en-US"/>
          </a:p>
        </p:txBody>
      </p:sp>
    </p:spTree>
    <p:extLst>
      <p:ext uri="{BB962C8B-B14F-4D97-AF65-F5344CB8AC3E}">
        <p14:creationId xmlns:p14="http://schemas.microsoft.com/office/powerpoint/2010/main" val="161884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8283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112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1E08FEBA-3807-0948-98F3-E942C24872B6}"/>
              </a:ext>
            </a:extLst>
          </p:cNvPr>
          <p:cNvGrpSpPr>
            <a:grpSpLocks/>
          </p:cNvGrpSpPr>
          <p:nvPr userDrawn="1"/>
        </p:nvGrpSpPr>
        <p:grpSpPr bwMode="auto">
          <a:xfrm>
            <a:off x="3175" y="6319838"/>
            <a:ext cx="12188825" cy="538162"/>
            <a:chOff x="2381" y="4739878"/>
            <a:chExt cx="9141619" cy="403622"/>
          </a:xfrm>
        </p:grpSpPr>
        <p:sp>
          <p:nvSpPr>
            <p:cNvPr id="3" name="Rectangle 2">
              <a:extLst>
                <a:ext uri="{FF2B5EF4-FFF2-40B4-BE49-F238E27FC236}">
                  <a16:creationId xmlns:a16="http://schemas.microsoft.com/office/drawing/2014/main" id="{FF8ECF9C-07F3-A846-BF80-6EAC1F5504C6}"/>
                </a:ext>
              </a:extLst>
            </p:cNvPr>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3200">
                <a:solidFill>
                  <a:srgbClr val="000000"/>
                </a:solidFill>
                <a:latin typeface="Times" panose="02020603050405020304" pitchFamily="18" charset="0"/>
              </a:endParaRPr>
            </a:p>
          </p:txBody>
        </p:sp>
        <p:sp>
          <p:nvSpPr>
            <p:cNvPr id="4" name="Rectangle 3">
              <a:extLst>
                <a:ext uri="{FF2B5EF4-FFF2-40B4-BE49-F238E27FC236}">
                  <a16:creationId xmlns:a16="http://schemas.microsoft.com/office/drawing/2014/main" id="{7CA866E8-F85C-FD43-B160-35DACE80231F}"/>
                </a:ext>
              </a:extLst>
            </p:cNvPr>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3200">
                <a:solidFill>
                  <a:srgbClr val="000000"/>
                </a:solidFill>
                <a:latin typeface="Times" panose="02020603050405020304" pitchFamily="18" charset="0"/>
              </a:endParaRPr>
            </a:p>
          </p:txBody>
        </p:sp>
        <p:pic>
          <p:nvPicPr>
            <p:cNvPr id="5" name="Picture 10" descr="new-gray-bar">
              <a:extLst>
                <a:ext uri="{FF2B5EF4-FFF2-40B4-BE49-F238E27FC236}">
                  <a16:creationId xmlns:a16="http://schemas.microsoft.com/office/drawing/2014/main" id="{FFE50685-6627-104A-B3FE-1B7B6B7ECA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a:extLst>
              <a:ext uri="{FF2B5EF4-FFF2-40B4-BE49-F238E27FC236}">
                <a16:creationId xmlns:a16="http://schemas.microsoft.com/office/drawing/2014/main" id="{E720BC73-0B56-4541-9DA2-0B7D19A99175}"/>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BD35B76-F3B8-1F4B-8D69-600268C403A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9A9AA66-FDA3-0F46-B9AB-BD8ED30D1C20}"/>
              </a:ext>
            </a:extLst>
          </p:cNvPr>
          <p:cNvSpPr>
            <a:spLocks noGrp="1" noChangeArrowheads="1"/>
          </p:cNvSpPr>
          <p:nvPr>
            <p:ph type="sldNum" sz="quarter" idx="12"/>
          </p:nvPr>
        </p:nvSpPr>
        <p:spPr/>
        <p:txBody>
          <a:bodyPr/>
          <a:lstStyle>
            <a:lvl1pPr>
              <a:defRPr/>
            </a:lvl1pPr>
          </a:lstStyle>
          <a:p>
            <a:pPr>
              <a:defRPr/>
            </a:pPr>
            <a:fld id="{7CF4F47F-2ECB-DC42-BA93-AD14C1D7ECCC}" type="slidenum">
              <a:rPr lang="en-US" altLang="en-US"/>
              <a:pPr>
                <a:defRPr/>
              </a:pPr>
              <a:t>‹#›</a:t>
            </a:fld>
            <a:endParaRPr lang="en-US" altLang="en-US"/>
          </a:p>
        </p:txBody>
      </p:sp>
    </p:spTree>
    <p:extLst>
      <p:ext uri="{BB962C8B-B14F-4D97-AF65-F5344CB8AC3E}">
        <p14:creationId xmlns:p14="http://schemas.microsoft.com/office/powerpoint/2010/main" val="1334214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803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276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971A83-708C-2347-A132-FB754680E23F}" type="datetimeFigureOut">
              <a:rPr lang="en-US" altLang="en-US"/>
              <a:pPr>
                <a:defRPr/>
              </a:pPr>
              <a:t>10/4/2019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05E8C0-80F3-104C-9457-19ED3099E3F9}" type="slidenum">
              <a:rPr lang="en-US" altLang="en-US"/>
              <a:pPr>
                <a:defRPr/>
              </a:pPr>
              <a:t>‹#›</a:t>
            </a:fld>
            <a:endParaRPr lang="en-US" altLang="en-US"/>
          </a:p>
        </p:txBody>
      </p:sp>
    </p:spTree>
    <p:extLst>
      <p:ext uri="{BB962C8B-B14F-4D97-AF65-F5344CB8AC3E}">
        <p14:creationId xmlns:p14="http://schemas.microsoft.com/office/powerpoint/2010/main" val="1776281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652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234" y="6320368"/>
            <a:ext cx="12200467" cy="537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839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 y="612648"/>
            <a:ext cx="11679936" cy="1170432"/>
          </a:xfrm>
        </p:spPr>
        <p:txBody>
          <a:bodyPr>
            <a:normAutofit/>
          </a:bodyPr>
          <a:lstStyle>
            <a:lvl1pPr>
              <a:defRPr sz="2800" b="1">
                <a:solidFill>
                  <a:srgbClr val="13A89C"/>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1016000" y="2057400"/>
            <a:ext cx="10359136" cy="2898648"/>
          </a:xfrm>
        </p:spPr>
        <p:txBody>
          <a:bodyPr/>
          <a:lstStyle>
            <a:lvl1pPr>
              <a:buNone/>
              <a:defRPr sz="2000">
                <a:latin typeface="Verdana"/>
                <a:cs typeface="Verdana"/>
              </a:defRPr>
            </a:lvl1pPr>
            <a:lvl2pPr>
              <a:defRPr sz="2000">
                <a:latin typeface="Verdana"/>
                <a:cs typeface="Verdana"/>
              </a:defRPr>
            </a:lvl2pPr>
            <a:lvl3pPr>
              <a:defRPr sz="2000">
                <a:latin typeface="Verdana"/>
                <a:cs typeface="Verdana"/>
              </a:defRPr>
            </a:lvl3pPr>
            <a:lvl4pPr>
              <a:defRPr sz="1600">
                <a:latin typeface="Verdana"/>
                <a:cs typeface="Verdana"/>
              </a:defRPr>
            </a:lvl4pPr>
            <a:lvl5pPr>
              <a:defRPr sz="16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BEB55D16-6FF3-D84A-A66F-0014518149B3}"/>
              </a:ext>
            </a:extLst>
          </p:cNvPr>
          <p:cNvGrpSpPr/>
          <p:nvPr userDrawn="1"/>
        </p:nvGrpSpPr>
        <p:grpSpPr>
          <a:xfrm>
            <a:off x="3176" y="6319837"/>
            <a:ext cx="12188825" cy="538163"/>
            <a:chOff x="2381" y="4739878"/>
            <a:chExt cx="9141619" cy="403622"/>
          </a:xfrm>
        </p:grpSpPr>
        <p:sp>
          <p:nvSpPr>
            <p:cNvPr id="6" name="Rectangle 5">
              <a:extLst>
                <a:ext uri="{FF2B5EF4-FFF2-40B4-BE49-F238E27FC236}">
                  <a16:creationId xmlns:a16="http://schemas.microsoft.com/office/drawing/2014/main" id="{6570760F-0F59-6C4A-BB00-2D476CA7272F}"/>
                </a:ext>
              </a:extLst>
            </p:cNvPr>
            <p:cNvSpPr/>
            <p:nvPr userDrawn="1"/>
          </p:nvSpPr>
          <p:spPr bwMode="auto">
            <a:xfrm>
              <a:off x="8003382" y="4739878"/>
              <a:ext cx="1140618" cy="403622"/>
            </a:xfrm>
            <a:prstGeom prst="rect">
              <a:avLst/>
            </a:prstGeom>
            <a:solidFill>
              <a:srgbClr val="BDB7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solidFill>
                  <a:srgbClr val="000000"/>
                </a:solidFill>
                <a:latin typeface="Times" pitchFamily="-112"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1CB4817F-42A6-124A-B91D-6FA06085DF65}"/>
                </a:ext>
              </a:extLst>
            </p:cNvPr>
            <p:cNvSpPr/>
            <p:nvPr userDrawn="1"/>
          </p:nvSpPr>
          <p:spPr bwMode="auto">
            <a:xfrm>
              <a:off x="2381" y="4739878"/>
              <a:ext cx="1216819" cy="403622"/>
            </a:xfrm>
            <a:prstGeom prst="rect">
              <a:avLst/>
            </a:prstGeom>
            <a:solidFill>
              <a:srgbClr val="BDB7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solidFill>
                  <a:srgbClr val="000000"/>
                </a:solidFill>
                <a:latin typeface="Times" pitchFamily="-112" charset="0"/>
                <a:ea typeface="ＭＳ Ｐゴシック" charset="0"/>
                <a:cs typeface="ＭＳ Ｐゴシック" charset="0"/>
              </a:endParaRPr>
            </a:p>
          </p:txBody>
        </p:sp>
        <p:pic>
          <p:nvPicPr>
            <p:cNvPr id="8" name="Picture 7" descr="new-gray-bar">
              <a:extLst>
                <a:ext uri="{FF2B5EF4-FFF2-40B4-BE49-F238E27FC236}">
                  <a16:creationId xmlns:a16="http://schemas.microsoft.com/office/drawing/2014/main" id="{13E2464B-2AAE-4E4C-96A5-38D29DD5893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900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234" y="6320368"/>
            <a:ext cx="12200467" cy="537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358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04801" y="495301"/>
            <a:ext cx="767503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215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117600" y="6248400"/>
            <a:ext cx="10160000" cy="457200"/>
          </a:xfrm>
        </p:spPr>
        <p:txBody>
          <a:bodyPr/>
          <a:lstStyle>
            <a:lvl1pPr>
              <a:defRPr>
                <a:solidFill>
                  <a:srgbClr val="000000"/>
                </a:solidFill>
              </a:defRPr>
            </a:lvl1pPr>
          </a:lstStyle>
          <a:p>
            <a:pPr>
              <a:defRPr/>
            </a:pPr>
            <a:endParaRPr lang="en-US"/>
          </a:p>
        </p:txBody>
      </p:sp>
    </p:spTree>
    <p:extLst>
      <p:ext uri="{BB962C8B-B14F-4D97-AF65-F5344CB8AC3E}">
        <p14:creationId xmlns:p14="http://schemas.microsoft.com/office/powerpoint/2010/main" val="789716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2117" y="6320368"/>
            <a:ext cx="12189883" cy="537633"/>
            <a:chOff x="2381" y="4739878"/>
            <a:chExt cx="9141619" cy="403622"/>
          </a:xfrm>
        </p:grpSpPr>
        <p:sp>
          <p:nvSpPr>
            <p:cNvPr id="3" name="Rectangle 2"/>
            <p:cNvSpPr>
              <a:spLocks noChangeArrowheads="1"/>
            </p:cNvSpPr>
            <p:nvPr userDrawn="1"/>
          </p:nvSpPr>
          <p:spPr bwMode="auto">
            <a:xfrm>
              <a:off x="8002687" y="4739878"/>
              <a:ext cx="1141313" cy="403622"/>
            </a:xfrm>
            <a:prstGeom prst="rect">
              <a:avLst/>
            </a:prstGeom>
            <a:solidFill>
              <a:srgbClr val="BDB7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eaLnBrk="0" fontAlgn="base" hangingPunct="0">
                <a:spcBef>
                  <a:spcPct val="0"/>
                </a:spcBef>
                <a:spcAft>
                  <a:spcPct val="0"/>
                </a:spcAft>
                <a:defRPr/>
              </a:pPr>
              <a:endParaRPr lang="x-none" altLang="x-none" sz="3200">
                <a:solidFill>
                  <a:srgbClr val="000000"/>
                </a:solidFill>
                <a:latin typeface="Times" charset="0"/>
                <a:ea typeface="ＭＳ Ｐゴシック" charset="-128"/>
                <a:cs typeface="ＭＳ Ｐゴシック" charset="-128"/>
              </a:endParaRPr>
            </a:p>
          </p:txBody>
        </p:sp>
        <p:sp>
          <p:nvSpPr>
            <p:cNvPr id="4" name="Rectangle 3"/>
            <p:cNvSpPr>
              <a:spLocks noChangeArrowheads="1"/>
            </p:cNvSpPr>
            <p:nvPr userDrawn="1"/>
          </p:nvSpPr>
          <p:spPr bwMode="auto">
            <a:xfrm>
              <a:off x="2381" y="4739878"/>
              <a:ext cx="1217506" cy="403622"/>
            </a:xfrm>
            <a:prstGeom prst="rect">
              <a:avLst/>
            </a:prstGeom>
            <a:solidFill>
              <a:srgbClr val="BDB7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eaLnBrk="0" fontAlgn="base" hangingPunct="0">
                <a:spcBef>
                  <a:spcPct val="0"/>
                </a:spcBef>
                <a:spcAft>
                  <a:spcPct val="0"/>
                </a:spcAft>
                <a:defRPr/>
              </a:pPr>
              <a:endParaRPr lang="x-none" altLang="x-none" sz="3200">
                <a:solidFill>
                  <a:srgbClr val="000000"/>
                </a:solidFill>
                <a:latin typeface="Times" charset="0"/>
                <a:ea typeface="ＭＳ Ｐゴシック" charset="-128"/>
                <a:cs typeface="ＭＳ Ｐゴシック" charset="-128"/>
              </a:endParaRPr>
            </a:p>
          </p:txBody>
        </p:sp>
        <p:pic>
          <p:nvPicPr>
            <p:cNvPr id="5" name="Picture 9" descr="new-gray-ba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431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2" descr="FOI logo - full 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234950"/>
            <a:ext cx="2900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49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line titl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762000"/>
          </a:xfrm>
          <a:prstGeom prst="rect">
            <a:avLst/>
          </a:prstGeom>
        </p:spPr>
        <p:txBody>
          <a:bodyPr lIns="0" tIns="0" rIns="0" bIns="0" anchor="b" anchorCtr="0"/>
          <a:lstStyle>
            <a:lvl1pPr>
              <a:defRPr b="1"/>
            </a:lvl1pPr>
          </a:lstStyle>
          <a:p>
            <a:r>
              <a:rPr lang="en-US" dirty="0"/>
              <a:t>Click to edit Master 1-line title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en-US">
                <a:solidFill>
                  <a:srgbClr val="FFFFFF">
                    <a:tint val="75000"/>
                  </a:srgbClr>
                </a:solidFill>
              </a:rPr>
              <a:t>Date here</a:t>
            </a:r>
            <a:endParaRPr lang="en-US" dirty="0">
              <a:solidFill>
                <a:srgbClr val="FFFFFF">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dirty="0">
                <a:solidFill>
                  <a:srgbClr val="FFFF00"/>
                </a:solidFill>
              </a:rPr>
              <a:t>Footer here</a:t>
            </a:r>
            <a:r>
              <a:rPr lang="en-US" dirty="0">
                <a:solidFill>
                  <a:srgbClr val="FFFFFF">
                    <a:tint val="75000"/>
                  </a:srgbClr>
                </a:solidFill>
              </a:rPr>
              <a:t>	</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1B1114E-2FD7-49E6-A864-8FEA1291084A}" type="slidenum">
              <a:rPr lang="en-US" smtClean="0">
                <a:solidFill>
                  <a:srgbClr val="FFFFFF">
                    <a:tint val="75000"/>
                  </a:srgbClr>
                </a:solidFill>
              </a:rPr>
              <a:pPr/>
              <a:t>‹#›</a:t>
            </a:fld>
            <a:endParaRPr lang="en-US" dirty="0">
              <a:solidFill>
                <a:srgbClr val="FFFFFF">
                  <a:tint val="75000"/>
                </a:srgbClr>
              </a:solidFill>
            </a:endParaRPr>
          </a:p>
        </p:txBody>
      </p:sp>
      <p:sp>
        <p:nvSpPr>
          <p:cNvPr id="7" name="Content Placeholder 2"/>
          <p:cNvSpPr>
            <a:spLocks noGrp="1"/>
          </p:cNvSpPr>
          <p:nvPr>
            <p:ph idx="1"/>
          </p:nvPr>
        </p:nvSpPr>
        <p:spPr>
          <a:xfrm>
            <a:off x="609600" y="1219201"/>
            <a:ext cx="10972800" cy="4525963"/>
          </a:xfrm>
          <a:prstGeom prst="rect">
            <a:avLst/>
          </a:prstGeom>
        </p:spPr>
        <p:txBody>
          <a:bodyPr/>
          <a:lstStyle>
            <a:lvl1pPr>
              <a:buFont typeface="Arial" pitchFamily="34" charset="0"/>
              <a:buNone/>
              <a:defRPr/>
            </a:lvl1pPr>
            <a:lvl2pPr marL="457200" indent="0">
              <a:defRPr/>
            </a:lvl2pPr>
            <a:lvl3pPr marL="685800" indent="0">
              <a:defRPr/>
            </a:lvl3pPr>
          </a:lstStyle>
          <a:p>
            <a:pPr lvl="0"/>
            <a:r>
              <a:rPr lang="en-US" dirty="0"/>
              <a:t>Click to edit Master text styles</a:t>
            </a:r>
          </a:p>
          <a:p>
            <a:pPr lvl="1"/>
            <a:r>
              <a:rPr lang="en-US" dirty="0"/>
              <a:t> Second level</a:t>
            </a:r>
          </a:p>
          <a:p>
            <a:pPr lvl="2"/>
            <a:r>
              <a:rPr lang="en-US" dirty="0"/>
              <a:t>Third level</a:t>
            </a:r>
          </a:p>
        </p:txBody>
      </p:sp>
    </p:spTree>
    <p:extLst>
      <p:ext uri="{BB962C8B-B14F-4D97-AF65-F5344CB8AC3E}">
        <p14:creationId xmlns:p14="http://schemas.microsoft.com/office/powerpoint/2010/main" val="2221844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descr="Bannertest6.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59500"/>
            <a:ext cx="1219200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251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3398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4234" y="6320368"/>
            <a:ext cx="12187767" cy="537633"/>
            <a:chOff x="2381" y="4739878"/>
            <a:chExt cx="9141619" cy="403622"/>
          </a:xfrm>
        </p:grpSpPr>
        <p:sp>
          <p:nvSpPr>
            <p:cNvPr id="5" name="Rectangle 4"/>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483873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4234" y="6320368"/>
            <a:ext cx="12187767" cy="537633"/>
            <a:chOff x="2381" y="4739878"/>
            <a:chExt cx="9141619" cy="403622"/>
          </a:xfrm>
        </p:grpSpPr>
        <p:sp>
          <p:nvSpPr>
            <p:cNvPr id="5" name="Rectangle 4"/>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29558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4234" y="6320368"/>
            <a:ext cx="12187767" cy="537633"/>
            <a:chOff x="2381" y="4739878"/>
            <a:chExt cx="9141619" cy="403622"/>
          </a:xfrm>
        </p:grpSpPr>
        <p:sp>
          <p:nvSpPr>
            <p:cNvPr id="6" name="Rectangle 5"/>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7" name="Rectangle 6"/>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8"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820992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4234" y="6320368"/>
            <a:ext cx="12187767" cy="537633"/>
            <a:chOff x="2381" y="4739878"/>
            <a:chExt cx="9141619" cy="403622"/>
          </a:xfrm>
        </p:grpSpPr>
        <p:sp>
          <p:nvSpPr>
            <p:cNvPr id="8" name="Rectangle 7"/>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9" name="Rectangle 8"/>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10"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vert="horz"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a:prstGeom prst="rect">
            <a:avLst/>
          </a:prstGeom>
        </p:spPr>
        <p:txBody>
          <a:bodyPr vert="horz"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vert="horz"/>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685664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4234" y="6320368"/>
            <a:ext cx="12187767" cy="537633"/>
            <a:chOff x="2381" y="4739878"/>
            <a:chExt cx="9141619" cy="403622"/>
          </a:xfrm>
        </p:grpSpPr>
        <p:sp>
          <p:nvSpPr>
            <p:cNvPr id="4" name="Rectangle 3"/>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5" name="Rectangle 4"/>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6"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916024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4234" y="6320368"/>
            <a:ext cx="12187767" cy="537633"/>
            <a:chOff x="2381" y="4739878"/>
            <a:chExt cx="9141619" cy="403622"/>
          </a:xfrm>
        </p:grpSpPr>
        <p:sp>
          <p:nvSpPr>
            <p:cNvPr id="3" name="Rectangle 2"/>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4" name="Rectangle 3"/>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5"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97499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4234" y="6320368"/>
            <a:ext cx="12187767" cy="537633"/>
            <a:chOff x="2381" y="4739878"/>
            <a:chExt cx="9141619" cy="403622"/>
          </a:xfrm>
        </p:grpSpPr>
        <p:sp>
          <p:nvSpPr>
            <p:cNvPr id="6" name="Rectangle 5"/>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7" name="Rectangle 6"/>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8"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5" y="273049"/>
            <a:ext cx="4011084" cy="1162051"/>
          </a:xfrm>
          <a:prstGeom prst="rect">
            <a:avLst/>
          </a:prstGeom>
        </p:spPr>
        <p:txBody>
          <a:bodyPr vert="horz"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vert="horz"/>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9" name="Rectangle 8"/>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411394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996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4234" y="6320368"/>
            <a:ext cx="12187767" cy="537633"/>
            <a:chOff x="2381" y="4739878"/>
            <a:chExt cx="9141619" cy="403622"/>
          </a:xfrm>
        </p:grpSpPr>
        <p:sp>
          <p:nvSpPr>
            <p:cNvPr id="6" name="Rectangle 5"/>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7" name="Rectangle 6"/>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8"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389717" y="4800601"/>
            <a:ext cx="7315200" cy="566739"/>
          </a:xfrm>
          <a:prstGeom prst="rect">
            <a:avLst/>
          </a:prstGeom>
        </p:spPr>
        <p:txBody>
          <a:bodyPr vert="horz"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3"/>
          </a:xfrm>
          <a:prstGeom prst="rect">
            <a:avLst/>
          </a:prstGeom>
        </p:spPr>
        <p:txBody>
          <a:bodyPr vert="horz"/>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9" name="Rectangle 8"/>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142491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4234" y="6320368"/>
            <a:ext cx="12187767" cy="537633"/>
            <a:chOff x="2381" y="4739878"/>
            <a:chExt cx="9141619" cy="403622"/>
          </a:xfrm>
        </p:grpSpPr>
        <p:sp>
          <p:nvSpPr>
            <p:cNvPr id="5" name="Rectangle 4"/>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742052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4234" y="6320368"/>
            <a:ext cx="12187767" cy="537633"/>
            <a:chOff x="2381" y="4739878"/>
            <a:chExt cx="9141619" cy="403622"/>
          </a:xfrm>
        </p:grpSpPr>
        <p:sp>
          <p:nvSpPr>
            <p:cNvPr id="5" name="Rectangle 4"/>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4204613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4234" y="6320368"/>
            <a:ext cx="12187767" cy="537633"/>
            <a:chOff x="2381" y="4739878"/>
            <a:chExt cx="9141619" cy="403622"/>
          </a:xfrm>
        </p:grpSpPr>
        <p:sp>
          <p:nvSpPr>
            <p:cNvPr id="3" name="Rectangle 2"/>
            <p:cNvSpPr>
              <a:spLocks noChangeArrowheads="1"/>
            </p:cNvSpPr>
            <p:nvPr userDrawn="1"/>
          </p:nvSpPr>
          <p:spPr bwMode="auto">
            <a:xfrm>
              <a:off x="8004076" y="4739878"/>
              <a:ext cx="1139924"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sp>
          <p:nvSpPr>
            <p:cNvPr id="4" name="Rectangle 3"/>
            <p:cNvSpPr>
              <a:spLocks noChangeArrowheads="1"/>
            </p:cNvSpPr>
            <p:nvPr userDrawn="1"/>
          </p:nvSpPr>
          <p:spPr bwMode="auto">
            <a:xfrm>
              <a:off x="2381" y="4739878"/>
              <a:ext cx="1216131"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2400">
                <a:solidFill>
                  <a:srgbClr val="000000"/>
                </a:solidFill>
                <a:latin typeface="Times" panose="02020603050405020304" pitchFamily="18" charset="0"/>
              </a:endParaRPr>
            </a:p>
          </p:txBody>
        </p:sp>
        <p:pic>
          <p:nvPicPr>
            <p:cNvPr id="5"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18317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6320368"/>
            <a:ext cx="12200467" cy="53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406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95301"/>
            <a:ext cx="619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017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3175" y="6319838"/>
            <a:ext cx="12188825" cy="538162"/>
            <a:chOff x="2381" y="4739878"/>
            <a:chExt cx="9141619" cy="403622"/>
          </a:xfrm>
        </p:grpSpPr>
        <p:sp>
          <p:nvSpPr>
            <p:cNvPr id="5" name="Rectangle 4">
              <a:extLst/>
            </p:cNvPr>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6" name="Rectangle 5">
              <a:extLst/>
            </p:cNvPr>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7" name="Picture 10"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8" name="Rectangle 4">
            <a:extLst/>
          </p:cNvPr>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9" name="Rectangle 5">
            <a:extLst/>
          </p:cNvPr>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10" name="Rectangle 6">
            <a:extLst/>
          </p:cNvPr>
          <p:cNvSpPr>
            <a:spLocks noGrp="1" noChangeArrowheads="1"/>
          </p:cNvSpPr>
          <p:nvPr>
            <p:ph type="sldNum" sz="quarter" idx="12"/>
          </p:nvPr>
        </p:nvSpPr>
        <p:spPr/>
        <p:txBody>
          <a:bodyPr/>
          <a:lstStyle>
            <a:lvl1pPr>
              <a:defRPr/>
            </a:lvl1pPr>
          </a:lstStyle>
          <a:p>
            <a:pPr>
              <a:defRPr/>
            </a:pPr>
            <a:fld id="{967A7832-66B3-4CED-B816-578A6E890E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9431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34DD91A4-AEF7-47B9-87ED-FE0BC4A6CB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4666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5E42794E-375E-4034-902F-FC497272C1B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4517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657AF330-0E42-4FF4-8CC2-7FE40E7CF2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183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6319838"/>
            <a:ext cx="12201526"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856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AC122DA6-E8F2-4D3A-ACA2-06EDB5CAB0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4190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2D84862B-4D5F-4233-82DB-6B6F2921A5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206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3175" y="6319838"/>
            <a:ext cx="12188825" cy="538162"/>
            <a:chOff x="2381" y="4739878"/>
            <a:chExt cx="9141619" cy="403622"/>
          </a:xfrm>
        </p:grpSpPr>
        <p:sp>
          <p:nvSpPr>
            <p:cNvPr id="3" name="Rectangle 2">
              <a:extLst/>
            </p:cNvPr>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4" name="Rectangle 3">
              <a:extLst/>
            </p:cNvPr>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5" name="Picture 10"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a:extLst/>
          </p:cNvPr>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a:extLst/>
          </p:cNvPr>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6">
            <a:extLst/>
          </p:cNvPr>
          <p:cNvSpPr>
            <a:spLocks noGrp="1" noChangeArrowheads="1"/>
          </p:cNvSpPr>
          <p:nvPr>
            <p:ph type="sldNum" sz="quarter" idx="12"/>
          </p:nvPr>
        </p:nvSpPr>
        <p:spPr/>
        <p:txBody>
          <a:bodyPr/>
          <a:lstStyle>
            <a:lvl1pPr>
              <a:defRPr/>
            </a:lvl1pPr>
          </a:lstStyle>
          <a:p>
            <a:pPr>
              <a:defRPr/>
            </a:pPr>
            <a:fld id="{B308DE09-16FF-40B1-8D08-0B25FE56CB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6605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F8E74083-0E78-4470-B268-D3A17177C5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7713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85D520E7-A4CF-485E-8900-61345691A0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5673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7AFA5454-15CE-4231-90F4-A4FCBE2E5D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47306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63FE8CF2-7606-420B-9B12-34556972F6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4986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a:extLst/>
          </p:cNvPr>
          <p:cNvSpPr>
            <a:spLocks noGrp="1" noChangeArrowheads="1"/>
          </p:cNvSpPr>
          <p:nvPr>
            <p:ph type="sldNum" sz="quarter" idx="12"/>
          </p:nvPr>
        </p:nvSpPr>
        <p:spPr>
          <a:ln/>
        </p:spPr>
        <p:txBody>
          <a:bodyPr/>
          <a:lstStyle>
            <a:lvl1pPr>
              <a:defRPr/>
            </a:lvl1pPr>
          </a:lstStyle>
          <a:p>
            <a:pPr>
              <a:defRPr/>
            </a:pPr>
            <a:fld id="{77072C33-783D-4758-BF86-C38F68B09DB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4896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A33906-2E5E-4D49-9D50-7361A98D1176}" type="datetimeFigureOut">
              <a:rPr lang="en-US" altLang="en-US"/>
              <a:pPr>
                <a:defRPr/>
              </a:pPr>
              <a:t>10/4/2019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B45E6-3BCB-CC49-B025-1074D565232C}" type="slidenum">
              <a:rPr lang="en-US" altLang="en-US"/>
              <a:pPr>
                <a:defRPr/>
              </a:pPr>
              <a:t>‹#›</a:t>
            </a:fld>
            <a:endParaRPr lang="en-US" altLang="en-US"/>
          </a:p>
        </p:txBody>
      </p:sp>
    </p:spTree>
    <p:extLst>
      <p:ext uri="{BB962C8B-B14F-4D97-AF65-F5344CB8AC3E}">
        <p14:creationId xmlns:p14="http://schemas.microsoft.com/office/powerpoint/2010/main" val="33981155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62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95300"/>
            <a:ext cx="7675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3286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6320368"/>
            <a:ext cx="12200467" cy="537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57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6320368"/>
            <a:ext cx="12200467" cy="537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437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1" y="495301"/>
            <a:ext cx="767503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091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117600" y="6248400"/>
            <a:ext cx="10160000" cy="457200"/>
          </a:xfrm>
        </p:spPr>
        <p:txBody>
          <a:bodyPr/>
          <a:lstStyle>
            <a:lvl1pPr>
              <a:defRPr>
                <a:solidFill>
                  <a:srgbClr val="000000"/>
                </a:solidFill>
              </a:defRPr>
            </a:lvl1pPr>
          </a:lstStyle>
          <a:p>
            <a:pPr>
              <a:defRPr/>
            </a:pPr>
            <a:endParaRPr lang="en-US"/>
          </a:p>
        </p:txBody>
      </p:sp>
    </p:spTree>
    <p:extLst>
      <p:ext uri="{BB962C8B-B14F-4D97-AF65-F5344CB8AC3E}">
        <p14:creationId xmlns:p14="http://schemas.microsoft.com/office/powerpoint/2010/main" val="27930440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2117" y="6320368"/>
            <a:ext cx="12189883" cy="537633"/>
            <a:chOff x="2381" y="4739878"/>
            <a:chExt cx="9141619" cy="403622"/>
          </a:xfrm>
        </p:grpSpPr>
        <p:sp>
          <p:nvSpPr>
            <p:cNvPr id="3" name="Rectangle 2"/>
            <p:cNvSpPr>
              <a:spLocks noChangeArrowheads="1"/>
            </p:cNvSpPr>
            <p:nvPr userDrawn="1"/>
          </p:nvSpPr>
          <p:spPr bwMode="auto">
            <a:xfrm>
              <a:off x="8002687" y="4739878"/>
              <a:ext cx="1141313" cy="403622"/>
            </a:xfrm>
            <a:prstGeom prst="rect">
              <a:avLst/>
            </a:prstGeom>
            <a:solidFill>
              <a:srgbClr val="BDB7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eaLnBrk="0" fontAlgn="base" hangingPunct="0">
                <a:spcBef>
                  <a:spcPct val="0"/>
                </a:spcBef>
                <a:spcAft>
                  <a:spcPct val="0"/>
                </a:spcAft>
                <a:defRPr/>
              </a:pPr>
              <a:endParaRPr lang="x-none" altLang="x-none" sz="3200">
                <a:solidFill>
                  <a:srgbClr val="000000"/>
                </a:solidFill>
                <a:latin typeface="Times" charset="0"/>
                <a:ea typeface="ＭＳ Ｐゴシック" charset="-128"/>
                <a:cs typeface="ＭＳ Ｐゴシック" charset="-128"/>
              </a:endParaRPr>
            </a:p>
          </p:txBody>
        </p:sp>
        <p:sp>
          <p:nvSpPr>
            <p:cNvPr id="4" name="Rectangle 3"/>
            <p:cNvSpPr>
              <a:spLocks noChangeArrowheads="1"/>
            </p:cNvSpPr>
            <p:nvPr userDrawn="1"/>
          </p:nvSpPr>
          <p:spPr bwMode="auto">
            <a:xfrm>
              <a:off x="2381" y="4739878"/>
              <a:ext cx="1217506" cy="403622"/>
            </a:xfrm>
            <a:prstGeom prst="rect">
              <a:avLst/>
            </a:prstGeom>
            <a:solidFill>
              <a:srgbClr val="BDB7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eaLnBrk="0" fontAlgn="base" hangingPunct="0">
                <a:spcBef>
                  <a:spcPct val="0"/>
                </a:spcBef>
                <a:spcAft>
                  <a:spcPct val="0"/>
                </a:spcAft>
                <a:defRPr/>
              </a:pPr>
              <a:endParaRPr lang="x-none" altLang="x-none" sz="3200">
                <a:solidFill>
                  <a:srgbClr val="000000"/>
                </a:solidFill>
                <a:latin typeface="Times" charset="0"/>
                <a:ea typeface="ＭＳ Ｐゴシック" charset="-128"/>
                <a:cs typeface="ＭＳ Ｐゴシック" charset="-128"/>
              </a:endParaRPr>
            </a:p>
          </p:txBody>
        </p:sp>
        <p:pic>
          <p:nvPicPr>
            <p:cNvPr id="5" name="Picture 9"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66763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750212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3175" y="6319838"/>
            <a:ext cx="12188825" cy="538162"/>
            <a:chOff x="2381" y="4739878"/>
            <a:chExt cx="9141619" cy="403622"/>
          </a:xfrm>
        </p:grpSpPr>
        <p:sp>
          <p:nvSpPr>
            <p:cNvPr id="5" name="Rectangle 4"/>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1148650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3175" y="6319838"/>
            <a:ext cx="12188825" cy="538162"/>
            <a:chOff x="2381" y="4739878"/>
            <a:chExt cx="9141619" cy="403622"/>
          </a:xfrm>
        </p:grpSpPr>
        <p:sp>
          <p:nvSpPr>
            <p:cNvPr id="5" name="Rectangle 4"/>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8"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7965434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3175" y="6319838"/>
            <a:ext cx="12188825" cy="538162"/>
            <a:chOff x="2381" y="4739878"/>
            <a:chExt cx="9141619" cy="403622"/>
          </a:xfrm>
        </p:grpSpPr>
        <p:sp>
          <p:nvSpPr>
            <p:cNvPr id="6" name="Rectangle 5"/>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7" name="Rectangle 6"/>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8"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2522366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3175" y="6319838"/>
            <a:ext cx="12188825" cy="538162"/>
            <a:chOff x="2381" y="4739878"/>
            <a:chExt cx="9141619" cy="403622"/>
          </a:xfrm>
        </p:grpSpPr>
        <p:sp>
          <p:nvSpPr>
            <p:cNvPr id="8" name="Rectangle 7"/>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9" name="Rectangle 8"/>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10"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vert="horz"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vert="horz"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137397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1"/>
          <p:cNvGrpSpPr>
            <a:grpSpLocks/>
          </p:cNvGrpSpPr>
          <p:nvPr userDrawn="1"/>
        </p:nvGrpSpPr>
        <p:grpSpPr bwMode="auto">
          <a:xfrm>
            <a:off x="3175" y="6319838"/>
            <a:ext cx="12188825" cy="538162"/>
            <a:chOff x="2381" y="4739878"/>
            <a:chExt cx="9141619" cy="403622"/>
          </a:xfrm>
        </p:grpSpPr>
        <p:sp>
          <p:nvSpPr>
            <p:cNvPr id="3" name="Rectangle 2">
              <a:extLst/>
            </p:cNvPr>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4" name="Rectangle 3">
              <a:extLst/>
            </p:cNvPr>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5"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a:extLst/>
          </p:cNvPr>
          <p:cNvSpPr>
            <a:spLocks noGrp="1" noChangeArrowheads="1"/>
          </p:cNvSpPr>
          <p:nvPr>
            <p:ph type="dt" sz="half" idx="10"/>
          </p:nvPr>
        </p:nvSpPr>
        <p:spPr>
          <a:xfrm>
            <a:off x="609600" y="6245225"/>
            <a:ext cx="2844800" cy="476250"/>
          </a:xfrm>
          <a:prstGeom prst="rect">
            <a:avLst/>
          </a:prstGeom>
        </p:spPr>
        <p:txBody>
          <a:bodyPr/>
          <a:lstStyle>
            <a:lvl1pPr>
              <a:defRPr sz="1800">
                <a:solidFill>
                  <a:prstClr val="black"/>
                </a:solidFill>
                <a:latin typeface="Arial" panose="020B0604020202020204" pitchFamily="34" charset="0"/>
                <a:ea typeface="ＭＳ Ｐゴシック" panose="020B0600070205080204" pitchFamily="34" charset="-128"/>
                <a:cs typeface="+mn-cs"/>
              </a:defRPr>
            </a:lvl1pPr>
          </a:lstStyle>
          <a:p>
            <a:pPr eaLnBrk="0" fontAlgn="base" hangingPunct="0">
              <a:spcBef>
                <a:spcPct val="0"/>
              </a:spcBef>
              <a:spcAft>
                <a:spcPct val="0"/>
              </a:spcAft>
              <a:defRPr/>
            </a:pPr>
            <a:endParaRPr lang="en-US"/>
          </a:p>
        </p:txBody>
      </p:sp>
      <p:sp>
        <p:nvSpPr>
          <p:cNvPr id="7" name="Rectangle 5">
            <a:extLst/>
          </p:cNvPr>
          <p:cNvSpPr>
            <a:spLocks noGrp="1" noChangeArrowheads="1"/>
          </p:cNvSpPr>
          <p:nvPr>
            <p:ph type="ftr" sz="quarter" idx="11"/>
          </p:nvPr>
        </p:nvSpPr>
        <p:spPr>
          <a:xfrm>
            <a:off x="4165600" y="6245225"/>
            <a:ext cx="3860800" cy="476250"/>
          </a:xfrm>
          <a:prstGeom prst="rect">
            <a:avLst/>
          </a:prstGeom>
        </p:spPr>
        <p:txBody>
          <a:bodyPr/>
          <a:lstStyle>
            <a:lvl1pPr>
              <a:defRPr sz="1800">
                <a:solidFill>
                  <a:prstClr val="black"/>
                </a:solidFill>
                <a:latin typeface="Arial" panose="020B0604020202020204" pitchFamily="34" charset="0"/>
                <a:ea typeface="ＭＳ Ｐゴシック" panose="020B0600070205080204" pitchFamily="34" charset="-128"/>
                <a:cs typeface="+mn-cs"/>
              </a:defRPr>
            </a:lvl1pPr>
          </a:lstStyle>
          <a:p>
            <a:pPr eaLnBrk="0" fontAlgn="base" hangingPunct="0">
              <a:spcBef>
                <a:spcPct val="0"/>
              </a:spcBef>
              <a:spcAft>
                <a:spcPct val="0"/>
              </a:spcAft>
              <a:defRPr/>
            </a:pPr>
            <a:endParaRPr lang="en-US"/>
          </a:p>
        </p:txBody>
      </p:sp>
      <p:sp>
        <p:nvSpPr>
          <p:cNvPr id="8" name="Rectangle 6">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pPr eaLnBrk="0" fontAlgn="base" hangingPunct="0">
              <a:spcBef>
                <a:spcPct val="0"/>
              </a:spcBef>
              <a:spcAft>
                <a:spcPct val="0"/>
              </a:spcAft>
              <a:defRPr/>
            </a:pPr>
            <a:fld id="{2DDA20DB-369B-4C3C-9E1F-C098309E4163}" type="slidenum">
              <a:rPr lang="en-US" altLang="en-US">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453913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3175" y="6319838"/>
            <a:ext cx="12188825" cy="538162"/>
            <a:chOff x="2381" y="4739878"/>
            <a:chExt cx="9141619" cy="403622"/>
          </a:xfrm>
        </p:grpSpPr>
        <p:sp>
          <p:nvSpPr>
            <p:cNvPr id="4" name="Rectangle 3"/>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5" name="Rectangle 4"/>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6"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7"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31811005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3175" y="6319838"/>
            <a:ext cx="12188825" cy="538162"/>
            <a:chOff x="2381" y="4739878"/>
            <a:chExt cx="9141619" cy="403622"/>
          </a:xfrm>
        </p:grpSpPr>
        <p:sp>
          <p:nvSpPr>
            <p:cNvPr id="3" name="Rectangle 2"/>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4" name="Rectangle 3"/>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5"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221732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3175" y="6319838"/>
            <a:ext cx="12188825" cy="538162"/>
            <a:chOff x="2381" y="4739878"/>
            <a:chExt cx="9141619" cy="403622"/>
          </a:xfrm>
        </p:grpSpPr>
        <p:sp>
          <p:nvSpPr>
            <p:cNvPr id="6" name="Rectangle 5"/>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7" name="Rectangle 6"/>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8"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2" y="273049"/>
            <a:ext cx="4011084" cy="1162051"/>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vert="horz"/>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Rectangle 8"/>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38938948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3175" y="6319838"/>
            <a:ext cx="12188825" cy="538162"/>
            <a:chOff x="2381" y="4739878"/>
            <a:chExt cx="9141619" cy="403622"/>
          </a:xfrm>
        </p:grpSpPr>
        <p:sp>
          <p:nvSpPr>
            <p:cNvPr id="6" name="Rectangle 5"/>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7" name="Rectangle 6"/>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8"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389717" y="4800600"/>
            <a:ext cx="7315200" cy="566739"/>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a:prstGeom prst="rect">
            <a:avLst/>
          </a:prstGeom>
        </p:spPr>
        <p:txBody>
          <a:bodyPr vert="horz"/>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Rectangle 8"/>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25980700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3175" y="6319838"/>
            <a:ext cx="12188825" cy="538162"/>
            <a:chOff x="2381" y="4739878"/>
            <a:chExt cx="9141619" cy="403622"/>
          </a:xfrm>
        </p:grpSpPr>
        <p:sp>
          <p:nvSpPr>
            <p:cNvPr id="5" name="Rectangle 4"/>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19906973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3175" y="6319838"/>
            <a:ext cx="12188825" cy="538162"/>
            <a:chOff x="2381" y="4739878"/>
            <a:chExt cx="9141619" cy="403622"/>
          </a:xfrm>
        </p:grpSpPr>
        <p:sp>
          <p:nvSpPr>
            <p:cNvPr id="5" name="Rectangle 4"/>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6" name="Rectangle 5"/>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7"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defTabSz="914400">
              <a:defRPr/>
            </a:lvl1pPr>
          </a:lstStyle>
          <a:p>
            <a:pPr>
              <a:defRPr/>
            </a:pPr>
            <a:r>
              <a:rPr lang="en-US"/>
              <a:t>5/12/2018</a:t>
            </a:r>
          </a:p>
        </p:txBody>
      </p:sp>
    </p:spTree>
    <p:extLst>
      <p:ext uri="{BB962C8B-B14F-4D97-AF65-F5344CB8AC3E}">
        <p14:creationId xmlns:p14="http://schemas.microsoft.com/office/powerpoint/2010/main" val="21006125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3175" y="6319838"/>
            <a:ext cx="12188825" cy="538162"/>
            <a:chOff x="2381" y="4739878"/>
            <a:chExt cx="9141619" cy="403622"/>
          </a:xfrm>
        </p:grpSpPr>
        <p:sp>
          <p:nvSpPr>
            <p:cNvPr id="3" name="Rectangle 2"/>
            <p:cNvSpPr>
              <a:spLocks noChangeArrowheads="1"/>
            </p:cNvSpPr>
            <p:nvPr userDrawn="1"/>
          </p:nvSpPr>
          <p:spPr bwMode="auto">
            <a:xfrm>
              <a:off x="8003381" y="4739878"/>
              <a:ext cx="11406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sp>
          <p:nvSpPr>
            <p:cNvPr id="4" name="Rectangle 3"/>
            <p:cNvSpPr>
              <a:spLocks noChangeArrowheads="1"/>
            </p:cNvSpPr>
            <p:nvPr userDrawn="1"/>
          </p:nvSpPr>
          <p:spPr bwMode="auto">
            <a:xfrm>
              <a:off x="2381" y="4739878"/>
              <a:ext cx="1216819" cy="403622"/>
            </a:xfrm>
            <a:prstGeom prst="rect">
              <a:avLst/>
            </a:prstGeom>
            <a:solidFill>
              <a:srgbClr val="BDB7B7"/>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defTabSz="1217613">
                <a:defRPr sz="2400">
                  <a:solidFill>
                    <a:schemeClr val="tx1"/>
                  </a:solidFill>
                  <a:latin typeface="Arial" panose="020B0604020202020204" pitchFamily="34" charset="0"/>
                  <a:ea typeface="MS PGothic" panose="020B0600070205080204" pitchFamily="34" charset="-128"/>
                </a:defRPr>
              </a:lvl1pPr>
              <a:lvl2pPr marL="742950" indent="-285750" defTabSz="1217613">
                <a:defRPr sz="2400">
                  <a:solidFill>
                    <a:schemeClr val="tx1"/>
                  </a:solidFill>
                  <a:latin typeface="Arial" panose="020B0604020202020204" pitchFamily="34" charset="0"/>
                  <a:ea typeface="MS PGothic" panose="020B0600070205080204" pitchFamily="34" charset="-128"/>
                </a:defRPr>
              </a:lvl2pPr>
              <a:lvl3pPr marL="1143000" indent="-228600" defTabSz="1217613">
                <a:defRPr sz="2400">
                  <a:solidFill>
                    <a:schemeClr val="tx1"/>
                  </a:solidFill>
                  <a:latin typeface="Arial" panose="020B0604020202020204" pitchFamily="34" charset="0"/>
                  <a:ea typeface="MS PGothic" panose="020B0600070205080204" pitchFamily="34" charset="-128"/>
                </a:defRPr>
              </a:lvl3pPr>
              <a:lvl4pPr marL="1600200" indent="-228600" defTabSz="1217613">
                <a:defRPr sz="2400">
                  <a:solidFill>
                    <a:schemeClr val="tx1"/>
                  </a:solidFill>
                  <a:latin typeface="Arial" panose="020B0604020202020204" pitchFamily="34" charset="0"/>
                  <a:ea typeface="MS PGothic" panose="020B0600070205080204" pitchFamily="34" charset="-128"/>
                </a:defRPr>
              </a:lvl4pPr>
              <a:lvl5pPr marL="2057400" indent="-228600" defTabSz="1217613">
                <a:defRPr sz="2400">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endParaRPr lang="en-US" altLang="en-US" sz="3200">
                <a:solidFill>
                  <a:srgbClr val="000000"/>
                </a:solidFill>
                <a:latin typeface="Times" panose="02020603050405020304" pitchFamily="18" charset="0"/>
              </a:endParaRPr>
            </a:p>
          </p:txBody>
        </p:sp>
        <p:pic>
          <p:nvPicPr>
            <p:cNvPr id="5" name="Picture 5"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619" y="4739878"/>
              <a:ext cx="6862763" cy="403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54429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95300"/>
            <a:ext cx="61976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4445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srcRect/>
          <a:stretch>
            <a:fillRect/>
          </a:stretch>
        </p:blipFill>
        <p:spPr bwMode="auto">
          <a:xfrm>
            <a:off x="304801" y="495300"/>
            <a:ext cx="7675033" cy="647700"/>
          </a:xfrm>
          <a:prstGeom prst="rect">
            <a:avLst/>
          </a:prstGeom>
          <a:noFill/>
          <a:ln w="9525">
            <a:noFill/>
            <a:miter lim="800000"/>
            <a:headEnd/>
            <a:tailEnd/>
          </a:ln>
        </p:spPr>
      </p:pic>
    </p:spTree>
    <p:extLst>
      <p:ext uri="{BB962C8B-B14F-4D97-AF65-F5344CB8AC3E}">
        <p14:creationId xmlns:p14="http://schemas.microsoft.com/office/powerpoint/2010/main" val="167244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srcRect/>
          <a:stretch>
            <a:fillRect/>
          </a:stretch>
        </p:blipFill>
        <p:spPr bwMode="auto">
          <a:xfrm>
            <a:off x="-4234" y="6319838"/>
            <a:ext cx="12200467" cy="538162"/>
          </a:xfrm>
          <a:prstGeom prst="rect">
            <a:avLst/>
          </a:prstGeom>
          <a:noFill/>
          <a:ln w="9525">
            <a:noFill/>
            <a:miter lim="800000"/>
            <a:headEnd/>
            <a:tailEnd/>
          </a:ln>
        </p:spPr>
      </p:pic>
    </p:spTree>
    <p:extLst>
      <p:ext uri="{BB962C8B-B14F-4D97-AF65-F5344CB8AC3E}">
        <p14:creationId xmlns:p14="http://schemas.microsoft.com/office/powerpoint/2010/main" val="235154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5DDC981-1158-4A39-9856-331420AC9A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95300"/>
            <a:ext cx="7675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6855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4506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667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88356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533550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6199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04118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6473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1106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2822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19838"/>
            <a:ext cx="12200467" cy="53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50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1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7874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43467" y="1524000"/>
            <a:ext cx="1036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4"/>
          </p:nvPr>
        </p:nvSpPr>
        <p:spPr>
          <a:xfrm>
            <a:off x="8940800" y="6477000"/>
            <a:ext cx="28448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charset="0"/>
                <a:ea typeface="ＭＳ Ｐゴシック" charset="-128"/>
              </a:defRPr>
            </a:lvl1pPr>
          </a:lstStyle>
          <a:p>
            <a:pPr fontAlgn="base">
              <a:spcBef>
                <a:spcPct val="20000"/>
              </a:spcBef>
              <a:spcAft>
                <a:spcPct val="0"/>
              </a:spcAft>
              <a:defRPr/>
            </a:pPr>
            <a:fld id="{6B5B344A-AFFB-4A60-966B-69CE569723FD}" type="slidenum">
              <a:rPr lang="en-US" sz="1400">
                <a:solidFill>
                  <a:srgbClr val="000000"/>
                </a:solidFill>
              </a:rPr>
              <a:pPr fontAlgn="base">
                <a:spcBef>
                  <a:spcPct val="20000"/>
                </a:spcBef>
                <a:spcAft>
                  <a:spcPct val="0"/>
                </a:spcAft>
                <a:defRPr/>
              </a:pPr>
              <a:t>‹#›</a:t>
            </a:fld>
            <a:endParaRPr lang="en-US" sz="1400">
              <a:solidFill>
                <a:srgbClr val="009999"/>
              </a:solidFill>
            </a:endParaRPr>
          </a:p>
        </p:txBody>
      </p:sp>
    </p:spTree>
    <p:extLst>
      <p:ext uri="{BB962C8B-B14F-4D97-AF65-F5344CB8AC3E}">
        <p14:creationId xmlns:p14="http://schemas.microsoft.com/office/powerpoint/2010/main" val="4278648351"/>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475" r:id="rId3"/>
  </p:sldLayoutIdLst>
  <p:hf hdr="0" ftr="0" dt="0"/>
  <p:txStyles>
    <p:titleStyle>
      <a:lvl1pPr algn="l" rtl="0" eaLnBrk="0" fontAlgn="base" hangingPunct="0">
        <a:spcBef>
          <a:spcPct val="0"/>
        </a:spcBef>
        <a:spcAft>
          <a:spcPct val="0"/>
        </a:spcAft>
        <a:defRPr sz="2000" b="1">
          <a:solidFill>
            <a:schemeClr val="tx2"/>
          </a:solidFill>
          <a:latin typeface="+mj-lt"/>
          <a:ea typeface="MS PGothic" pitchFamily="34" charset="-128"/>
          <a:cs typeface="+mj-cs"/>
        </a:defRPr>
      </a:lvl1pPr>
      <a:lvl2pPr algn="l" rtl="0" eaLnBrk="0" fontAlgn="base" hangingPunct="0">
        <a:spcBef>
          <a:spcPct val="0"/>
        </a:spcBef>
        <a:spcAft>
          <a:spcPct val="0"/>
        </a:spcAft>
        <a:defRPr sz="2000" b="1">
          <a:solidFill>
            <a:schemeClr val="tx2"/>
          </a:solidFill>
          <a:latin typeface="Verdana" pitchFamily="-106" charset="0"/>
          <a:ea typeface="MS PGothic" pitchFamily="34" charset="-128"/>
          <a:cs typeface="ＭＳ Ｐゴシック" pitchFamily="-106" charset="-128"/>
        </a:defRPr>
      </a:lvl2pPr>
      <a:lvl3pPr algn="l" rtl="0" eaLnBrk="0" fontAlgn="base" hangingPunct="0">
        <a:spcBef>
          <a:spcPct val="0"/>
        </a:spcBef>
        <a:spcAft>
          <a:spcPct val="0"/>
        </a:spcAft>
        <a:defRPr sz="2000" b="1">
          <a:solidFill>
            <a:schemeClr val="tx2"/>
          </a:solidFill>
          <a:latin typeface="Verdana" pitchFamily="-106" charset="0"/>
          <a:ea typeface="MS PGothic" pitchFamily="34" charset="-128"/>
          <a:cs typeface="ＭＳ Ｐゴシック" pitchFamily="-106" charset="-128"/>
        </a:defRPr>
      </a:lvl3pPr>
      <a:lvl4pPr algn="l" rtl="0" eaLnBrk="0" fontAlgn="base" hangingPunct="0">
        <a:spcBef>
          <a:spcPct val="0"/>
        </a:spcBef>
        <a:spcAft>
          <a:spcPct val="0"/>
        </a:spcAft>
        <a:defRPr sz="2000" b="1">
          <a:solidFill>
            <a:schemeClr val="tx2"/>
          </a:solidFill>
          <a:latin typeface="Verdana" pitchFamily="-106" charset="0"/>
          <a:ea typeface="MS PGothic" pitchFamily="34" charset="-128"/>
          <a:cs typeface="ＭＳ Ｐゴシック" pitchFamily="-106" charset="-128"/>
        </a:defRPr>
      </a:lvl4pPr>
      <a:lvl5pPr algn="l" rtl="0" eaLnBrk="0" fontAlgn="base" hangingPunct="0">
        <a:spcBef>
          <a:spcPct val="0"/>
        </a:spcBef>
        <a:spcAft>
          <a:spcPct val="0"/>
        </a:spcAft>
        <a:defRPr sz="2000" b="1">
          <a:solidFill>
            <a:schemeClr val="tx2"/>
          </a:solidFill>
          <a:latin typeface="Verdana" pitchFamily="-106" charset="0"/>
          <a:ea typeface="MS PGothic" pitchFamily="34" charset="-128"/>
          <a:cs typeface="ＭＳ Ｐゴシック" pitchFamily="-106" charset="-128"/>
        </a:defRPr>
      </a:lvl5pPr>
      <a:lvl6pPr marL="457200" algn="l" rtl="0" fontAlgn="base">
        <a:spcBef>
          <a:spcPct val="0"/>
        </a:spcBef>
        <a:spcAft>
          <a:spcPct val="0"/>
        </a:spcAft>
        <a:defRPr sz="2000">
          <a:solidFill>
            <a:schemeClr val="tx2"/>
          </a:solidFill>
          <a:latin typeface="Times New Roman" pitchFamily="18" charset="0"/>
        </a:defRPr>
      </a:lvl6pPr>
      <a:lvl7pPr marL="914400" algn="l" rtl="0" fontAlgn="base">
        <a:spcBef>
          <a:spcPct val="0"/>
        </a:spcBef>
        <a:spcAft>
          <a:spcPct val="0"/>
        </a:spcAft>
        <a:defRPr sz="2000">
          <a:solidFill>
            <a:schemeClr val="tx2"/>
          </a:solidFill>
          <a:latin typeface="Times New Roman" pitchFamily="18" charset="0"/>
        </a:defRPr>
      </a:lvl7pPr>
      <a:lvl8pPr marL="1371600" algn="l" rtl="0" fontAlgn="base">
        <a:spcBef>
          <a:spcPct val="0"/>
        </a:spcBef>
        <a:spcAft>
          <a:spcPct val="0"/>
        </a:spcAft>
        <a:defRPr sz="2000">
          <a:solidFill>
            <a:schemeClr val="tx2"/>
          </a:solidFill>
          <a:latin typeface="Times New Roman" pitchFamily="18" charset="0"/>
        </a:defRPr>
      </a:lvl8pPr>
      <a:lvl9pPr marL="1828800" algn="l" rtl="0" fontAlgn="base">
        <a:spcBef>
          <a:spcPct val="0"/>
        </a:spcBef>
        <a:spcAft>
          <a:spcPct val="0"/>
        </a:spcAft>
        <a:defRPr sz="2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600">
          <a:solidFill>
            <a:schemeClr val="tx1"/>
          </a:solidFill>
          <a:latin typeface="+mn-lt"/>
          <a:ea typeface="MS PGothic" pitchFamily="34" charset="-128"/>
          <a:cs typeface="Verdana"/>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Verdana"/>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cs typeface="Verdana"/>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Verdana"/>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688690"/>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Lst>
  <p:txStyles>
    <p:titleStyle>
      <a:lvl1pPr algn="l" rtl="0" eaLnBrk="0" fontAlgn="base" hangingPunct="0">
        <a:spcBef>
          <a:spcPct val="0"/>
        </a:spcBef>
        <a:spcAft>
          <a:spcPct val="0"/>
        </a:spcAft>
        <a:defRPr sz="4400">
          <a:solidFill>
            <a:schemeClr val="tx2"/>
          </a:solidFill>
          <a:latin typeface="+mj-lt"/>
          <a:ea typeface="ＭＳ Ｐゴシック"/>
          <a:cs typeface="ＭＳ Ｐゴシック" charset="0"/>
        </a:defRPr>
      </a:lvl1pPr>
      <a:lvl2pPr algn="l" rtl="0" eaLnBrk="0" fontAlgn="base" hangingPunct="0">
        <a:spcBef>
          <a:spcPct val="0"/>
        </a:spcBef>
        <a:spcAft>
          <a:spcPct val="0"/>
        </a:spcAft>
        <a:defRPr sz="4400">
          <a:solidFill>
            <a:schemeClr val="tx2"/>
          </a:solidFill>
          <a:latin typeface="Univers ThinUltraCondensed" charset="0"/>
          <a:ea typeface="ＭＳ Ｐゴシック"/>
          <a:cs typeface="ＭＳ Ｐゴシック" charset="0"/>
        </a:defRPr>
      </a:lvl2pPr>
      <a:lvl3pPr algn="l" rtl="0" eaLnBrk="0" fontAlgn="base" hangingPunct="0">
        <a:spcBef>
          <a:spcPct val="0"/>
        </a:spcBef>
        <a:spcAft>
          <a:spcPct val="0"/>
        </a:spcAft>
        <a:defRPr sz="4400">
          <a:solidFill>
            <a:schemeClr val="tx2"/>
          </a:solidFill>
          <a:latin typeface="Univers ThinUltraCondensed" charset="0"/>
          <a:ea typeface="ＭＳ Ｐゴシック"/>
          <a:cs typeface="ＭＳ Ｐゴシック" charset="0"/>
        </a:defRPr>
      </a:lvl3pPr>
      <a:lvl4pPr algn="l" rtl="0" eaLnBrk="0" fontAlgn="base" hangingPunct="0">
        <a:spcBef>
          <a:spcPct val="0"/>
        </a:spcBef>
        <a:spcAft>
          <a:spcPct val="0"/>
        </a:spcAft>
        <a:defRPr sz="4400">
          <a:solidFill>
            <a:schemeClr val="tx2"/>
          </a:solidFill>
          <a:latin typeface="Univers ThinUltraCondensed" charset="0"/>
          <a:ea typeface="ＭＳ Ｐゴシック"/>
          <a:cs typeface="ＭＳ Ｐゴシック" charset="0"/>
        </a:defRPr>
      </a:lvl4pPr>
      <a:lvl5pPr algn="l" rtl="0" eaLnBrk="0" fontAlgn="base" hangingPunct="0">
        <a:spcBef>
          <a:spcPct val="0"/>
        </a:spcBef>
        <a:spcAft>
          <a:spcPct val="0"/>
        </a:spcAft>
        <a:defRPr sz="4400">
          <a:solidFill>
            <a:schemeClr val="tx2"/>
          </a:solidFill>
          <a:latin typeface="Univers ThinUltraCondensed" charset="0"/>
          <a:ea typeface="ＭＳ Ｐゴシック"/>
          <a:cs typeface="ＭＳ Ｐゴシック" charset="0"/>
        </a:defRPr>
      </a:lvl5pPr>
      <a:lvl6pPr marL="457200" algn="l" rtl="0" fontAlgn="base">
        <a:spcBef>
          <a:spcPct val="0"/>
        </a:spcBef>
        <a:spcAft>
          <a:spcPct val="0"/>
        </a:spcAft>
        <a:defRPr sz="4400">
          <a:solidFill>
            <a:schemeClr val="tx2"/>
          </a:solidFill>
          <a:latin typeface="Univers ThinUltraCondensed" charset="0"/>
        </a:defRPr>
      </a:lvl6pPr>
      <a:lvl7pPr marL="914400" algn="l" rtl="0" fontAlgn="base">
        <a:spcBef>
          <a:spcPct val="0"/>
        </a:spcBef>
        <a:spcAft>
          <a:spcPct val="0"/>
        </a:spcAft>
        <a:defRPr sz="4400">
          <a:solidFill>
            <a:schemeClr val="tx2"/>
          </a:solidFill>
          <a:latin typeface="Univers ThinUltraCondensed" charset="0"/>
        </a:defRPr>
      </a:lvl7pPr>
      <a:lvl8pPr marL="1371600" algn="l" rtl="0" fontAlgn="base">
        <a:spcBef>
          <a:spcPct val="0"/>
        </a:spcBef>
        <a:spcAft>
          <a:spcPct val="0"/>
        </a:spcAft>
        <a:defRPr sz="4400">
          <a:solidFill>
            <a:schemeClr val="tx2"/>
          </a:solidFill>
          <a:latin typeface="Univers ThinUltraCondensed" charset="0"/>
        </a:defRPr>
      </a:lvl8pPr>
      <a:lvl9pPr marL="1828800" algn="l" rtl="0" fontAlgn="base">
        <a:spcBef>
          <a:spcPct val="0"/>
        </a:spcBef>
        <a:spcAft>
          <a:spcPct val="0"/>
        </a:spcAft>
        <a:defRPr sz="4400">
          <a:solidFill>
            <a:schemeClr val="tx2"/>
          </a:solidFill>
          <a:latin typeface="Univers ThinUltraCondensed"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a:cs typeface="ＭＳ Ｐゴシック" pitchFamily="34"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Times" pitchFamily="-97" charset="0"/>
          <a:ea typeface="ＭＳ Ｐゴシック"/>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Times" pitchFamily="-97" charset="0"/>
          <a:ea typeface="ＭＳ Ｐゴシック"/>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D6D51-B1BF-4715-A036-004D317A57E8}" type="datetimeFigureOut">
              <a:rPr lang="en-US" smtClean="0"/>
              <a:t>10/4/2019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A9B48-D0CA-41FD-A227-DEEB8ACFB85B}" type="slidenum">
              <a:rPr lang="en-US" smtClean="0"/>
              <a:t>‹#›</a:t>
            </a:fld>
            <a:endParaRPr lang="en-US"/>
          </a:p>
        </p:txBody>
      </p:sp>
    </p:spTree>
    <p:extLst>
      <p:ext uri="{BB962C8B-B14F-4D97-AF65-F5344CB8AC3E}">
        <p14:creationId xmlns:p14="http://schemas.microsoft.com/office/powerpoint/2010/main" val="395637419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643711"/>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charset="0"/>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charset="0"/>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4133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Lst>
  <p:hf hdr="0" dt="0"/>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4400">
          <a:solidFill>
            <a:schemeClr val="tx2"/>
          </a:solidFill>
          <a:latin typeface="Univers ThinUltraCondensed" charset="0"/>
        </a:defRPr>
      </a:lvl6pPr>
      <a:lvl7pPr marL="914400" algn="l" rtl="0" fontAlgn="base">
        <a:spcBef>
          <a:spcPct val="0"/>
        </a:spcBef>
        <a:spcAft>
          <a:spcPct val="0"/>
        </a:spcAft>
        <a:defRPr sz="4400">
          <a:solidFill>
            <a:schemeClr val="tx2"/>
          </a:solidFill>
          <a:latin typeface="Univers ThinUltraCondensed" charset="0"/>
        </a:defRPr>
      </a:lvl7pPr>
      <a:lvl8pPr marL="1371600" algn="l" rtl="0" fontAlgn="base">
        <a:spcBef>
          <a:spcPct val="0"/>
        </a:spcBef>
        <a:spcAft>
          <a:spcPct val="0"/>
        </a:spcAft>
        <a:defRPr sz="4400">
          <a:solidFill>
            <a:schemeClr val="tx2"/>
          </a:solidFill>
          <a:latin typeface="Univers ThinUltraCondensed" charset="0"/>
        </a:defRPr>
      </a:lvl8pPr>
      <a:lvl9pPr marL="1828800" algn="l" rtl="0" fontAlgn="base">
        <a:spcBef>
          <a:spcPct val="0"/>
        </a:spcBef>
        <a:spcAft>
          <a:spcPct val="0"/>
        </a:spcAft>
        <a:defRPr sz="4400">
          <a:solidFill>
            <a:schemeClr val="tx2"/>
          </a:solidFill>
          <a:latin typeface="Univers ThinUltraCondensed"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Times" pitchFamily="-97" charset="0"/>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pitchFamily="-97" charset="0"/>
          <a:ea typeface="MS PGothic" panose="020B0600070205080204" pitchFamily="34" charset="-128"/>
          <a:cs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002790"/>
      </p:ext>
    </p:extLst>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hf hdr="0" dt="0"/>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4400">
          <a:solidFill>
            <a:schemeClr val="tx2"/>
          </a:solidFill>
          <a:latin typeface="Univers ThinUltraCondensed" charset="0"/>
        </a:defRPr>
      </a:lvl6pPr>
      <a:lvl7pPr marL="914400" algn="l" rtl="0" eaLnBrk="1" fontAlgn="base" hangingPunct="1">
        <a:spcBef>
          <a:spcPct val="0"/>
        </a:spcBef>
        <a:spcAft>
          <a:spcPct val="0"/>
        </a:spcAft>
        <a:defRPr sz="4400">
          <a:solidFill>
            <a:schemeClr val="tx2"/>
          </a:solidFill>
          <a:latin typeface="Univers ThinUltraCondensed" charset="0"/>
        </a:defRPr>
      </a:lvl7pPr>
      <a:lvl8pPr marL="1371600" algn="l" rtl="0" eaLnBrk="1" fontAlgn="base" hangingPunct="1">
        <a:spcBef>
          <a:spcPct val="0"/>
        </a:spcBef>
        <a:spcAft>
          <a:spcPct val="0"/>
        </a:spcAft>
        <a:defRPr sz="4400">
          <a:solidFill>
            <a:schemeClr val="tx2"/>
          </a:solidFill>
          <a:latin typeface="Univers ThinUltraCondensed" charset="0"/>
        </a:defRPr>
      </a:lvl8pPr>
      <a:lvl9pPr marL="1828800" algn="l" rtl="0" eaLnBrk="1" fontAlgn="base" hangingPunct="1">
        <a:spcBef>
          <a:spcPct val="0"/>
        </a:spcBef>
        <a:spcAft>
          <a:spcPct val="0"/>
        </a:spcAft>
        <a:defRPr sz="4400">
          <a:solidFill>
            <a:schemeClr val="tx2"/>
          </a:solidFill>
          <a:latin typeface="Univers ThinUltraCondensed"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Times" pitchFamily="-97" charset="0"/>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pitchFamily="-97" charset="0"/>
          <a:ea typeface="MS PGothic" panose="020B0600070205080204" pitchFamily="34" charset="-128"/>
          <a:cs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Times" pitchFamily="-97" charset="0"/>
          <a:ea typeface="ＭＳ Ｐゴシック" pitchFamily="-97" charset="-128"/>
        </a:defRPr>
      </a:lvl6pPr>
      <a:lvl7pPr marL="2971800" indent="-228600" algn="l" rtl="0" eaLnBrk="1" fontAlgn="base" hangingPunct="1">
        <a:spcBef>
          <a:spcPct val="20000"/>
        </a:spcBef>
        <a:spcAft>
          <a:spcPct val="0"/>
        </a:spcAft>
        <a:buChar char="»"/>
        <a:defRPr sz="2000">
          <a:solidFill>
            <a:schemeClr val="tx1"/>
          </a:solidFill>
          <a:latin typeface="Times" pitchFamily="-97" charset="0"/>
          <a:ea typeface="ＭＳ Ｐゴシック" pitchFamily="-97" charset="-128"/>
        </a:defRPr>
      </a:lvl7pPr>
      <a:lvl8pPr marL="3429000" indent="-228600" algn="l" rtl="0" eaLnBrk="1" fontAlgn="base" hangingPunct="1">
        <a:spcBef>
          <a:spcPct val="20000"/>
        </a:spcBef>
        <a:spcAft>
          <a:spcPct val="0"/>
        </a:spcAft>
        <a:buChar char="»"/>
        <a:defRPr sz="2000">
          <a:solidFill>
            <a:schemeClr val="tx1"/>
          </a:solidFill>
          <a:latin typeface="Times" pitchFamily="-97" charset="0"/>
          <a:ea typeface="ＭＳ Ｐゴシック" pitchFamily="-97" charset="-128"/>
        </a:defRPr>
      </a:lvl8pPr>
      <a:lvl9pPr marL="3886200" indent="-228600" algn="l" rtl="0" eaLnBrk="1" fontAlgn="base" hangingPunct="1">
        <a:spcBef>
          <a:spcPct val="20000"/>
        </a:spcBef>
        <a:spcAft>
          <a:spcPct val="0"/>
        </a:spcAft>
        <a:buChar char="»"/>
        <a:defRPr sz="2000">
          <a:solidFill>
            <a:schemeClr val="tx1"/>
          </a:solidFill>
          <a:latin typeface="Times" pitchFamily="-97" charset="0"/>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ea typeface="MS PGothic" panose="020B0600070205080204" pitchFamily="34" charset="-128"/>
              </a:defRPr>
            </a:lvl1pPr>
          </a:lstStyle>
          <a:p>
            <a:pPr eaLnBrk="0" fontAlgn="base" hangingPunct="0">
              <a:spcBef>
                <a:spcPct val="0"/>
              </a:spcBef>
              <a:spcAft>
                <a:spcPct val="0"/>
              </a:spcAft>
              <a:defRPr/>
            </a:pPr>
            <a:fld id="{7DDD56C0-1AC6-5D40-BA3E-AE69EC519E43}" type="datetimeFigureOut">
              <a:rPr lang="en-US" altLang="en-US"/>
              <a:pPr eaLnBrk="0" fontAlgn="base" hangingPunct="0">
                <a:spcBef>
                  <a:spcPct val="0"/>
                </a:spcBef>
                <a:spcAft>
                  <a:spcPct val="0"/>
                </a:spcAft>
                <a:defRPr/>
              </a:pPr>
              <a:t>10/4/2019</a:t>
            </a:fld>
            <a:endParaRPr lang="en-US" alt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prstClr val="black">
                    <a:tint val="75000"/>
                  </a:prstClr>
                </a:solidFill>
                <a:latin typeface="Calibri" charset="0"/>
                <a:ea typeface="ＭＳ Ｐゴシック" charset="0"/>
                <a:cs typeface="+mn-cs"/>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ea typeface="MS PGothic" panose="020B0600070205080204" pitchFamily="34" charset="-128"/>
              </a:defRPr>
            </a:lvl1pPr>
          </a:lstStyle>
          <a:p>
            <a:pPr eaLnBrk="0" fontAlgn="base" hangingPunct="0">
              <a:spcBef>
                <a:spcPct val="0"/>
              </a:spcBef>
              <a:spcAft>
                <a:spcPct val="0"/>
              </a:spcAft>
              <a:defRPr/>
            </a:pPr>
            <a:fld id="{2C11536C-B2BF-0646-BCB9-43350FE3834E}"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494549257"/>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Lst>
  <p:txStyles>
    <p:titleStyle>
      <a:lvl1pPr algn="ctr" defTabSz="457189"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189"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377"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566"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754"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891" indent="-342891" algn="l" defTabSz="457189"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32" indent="-285744" algn="l" defTabSz="457189"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2971" indent="-228594" algn="l" defTabSz="457189"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1117600" y="6248400"/>
            <a:ext cx="1016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Verdana" pitchFamily="-106" charset="0"/>
                <a:ea typeface="ＭＳ Ｐゴシック" pitchFamily="-106" charset="-128"/>
                <a:cs typeface="ＭＳ Ｐゴシック" pitchFamily="-106" charset="-128"/>
              </a:defRPr>
            </a:lvl1pPr>
          </a:lstStyle>
          <a:p>
            <a:pPr eaLnBrk="0" fontAlgn="base" hangingPunct="0">
              <a:spcBef>
                <a:spcPct val="0"/>
              </a:spcBef>
              <a:spcAft>
                <a:spcPct val="0"/>
              </a:spcAft>
              <a:defRPr/>
            </a:pPr>
            <a:endParaRPr lang="en-US"/>
          </a:p>
        </p:txBody>
      </p:sp>
    </p:spTree>
    <p:extLst>
      <p:ext uri="{BB962C8B-B14F-4D97-AF65-F5344CB8AC3E}">
        <p14:creationId xmlns:p14="http://schemas.microsoft.com/office/powerpoint/2010/main" val="2630566371"/>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85" r:id="rId12"/>
    <p:sldLayoutId id="2147484586" r:id="rId13"/>
    <p:sldLayoutId id="2147484587" r:id="rId14"/>
  </p:sldLayoutIdLst>
  <p:txStyles>
    <p:titleStyle>
      <a:lvl1pPr algn="l"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3200">
          <a:solidFill>
            <a:schemeClr val="tx2"/>
          </a:solidFill>
          <a:latin typeface="Univers ThinUltraCondensed" charset="0"/>
          <a:ea typeface="MS PGothic" panose="020B0600070205080204" pitchFamily="34" charset="-128"/>
          <a:cs typeface="ＭＳ Ｐゴシック" pitchFamily="-112" charset="-128"/>
        </a:defRPr>
      </a:lvl2pPr>
      <a:lvl3pPr algn="l" rtl="0" eaLnBrk="0" fontAlgn="base" hangingPunct="0">
        <a:spcBef>
          <a:spcPct val="0"/>
        </a:spcBef>
        <a:spcAft>
          <a:spcPct val="0"/>
        </a:spcAft>
        <a:defRPr sz="3200">
          <a:solidFill>
            <a:schemeClr val="tx2"/>
          </a:solidFill>
          <a:latin typeface="Univers ThinUltraCondensed" charset="0"/>
          <a:ea typeface="MS PGothic" panose="020B0600070205080204" pitchFamily="34" charset="-128"/>
          <a:cs typeface="ＭＳ Ｐゴシック" pitchFamily="-112" charset="-128"/>
        </a:defRPr>
      </a:lvl3pPr>
      <a:lvl4pPr algn="l" rtl="0" eaLnBrk="0" fontAlgn="base" hangingPunct="0">
        <a:spcBef>
          <a:spcPct val="0"/>
        </a:spcBef>
        <a:spcAft>
          <a:spcPct val="0"/>
        </a:spcAft>
        <a:defRPr sz="3200">
          <a:solidFill>
            <a:schemeClr val="tx2"/>
          </a:solidFill>
          <a:latin typeface="Univers ThinUltraCondensed" charset="0"/>
          <a:ea typeface="MS PGothic" panose="020B0600070205080204" pitchFamily="34" charset="-128"/>
          <a:cs typeface="ＭＳ Ｐゴシック" pitchFamily="-112" charset="-128"/>
        </a:defRPr>
      </a:lvl4pPr>
      <a:lvl5pPr algn="l" rtl="0" eaLnBrk="0" fontAlgn="base" hangingPunct="0">
        <a:spcBef>
          <a:spcPct val="0"/>
        </a:spcBef>
        <a:spcAft>
          <a:spcPct val="0"/>
        </a:spcAft>
        <a:defRPr sz="3200">
          <a:solidFill>
            <a:schemeClr val="tx2"/>
          </a:solidFill>
          <a:latin typeface="Univers ThinUltraCondensed" charset="0"/>
          <a:ea typeface="MS PGothic" panose="020B0600070205080204" pitchFamily="34" charset="-128"/>
          <a:cs typeface="ＭＳ Ｐゴシック" pitchFamily="-112" charset="-128"/>
        </a:defRPr>
      </a:lvl5pPr>
      <a:lvl6pPr marL="342891" algn="l" rtl="0" fontAlgn="base">
        <a:spcBef>
          <a:spcPct val="0"/>
        </a:spcBef>
        <a:spcAft>
          <a:spcPct val="0"/>
        </a:spcAft>
        <a:defRPr sz="3300">
          <a:solidFill>
            <a:schemeClr val="tx2"/>
          </a:solidFill>
          <a:latin typeface="Univers ThinUltraCondensed" charset="0"/>
        </a:defRPr>
      </a:lvl6pPr>
      <a:lvl7pPr marL="685783" algn="l" rtl="0" fontAlgn="base">
        <a:spcBef>
          <a:spcPct val="0"/>
        </a:spcBef>
        <a:spcAft>
          <a:spcPct val="0"/>
        </a:spcAft>
        <a:defRPr sz="3300">
          <a:solidFill>
            <a:schemeClr val="tx2"/>
          </a:solidFill>
          <a:latin typeface="Univers ThinUltraCondensed" charset="0"/>
        </a:defRPr>
      </a:lvl7pPr>
      <a:lvl8pPr marL="1028674" algn="l" rtl="0" fontAlgn="base">
        <a:spcBef>
          <a:spcPct val="0"/>
        </a:spcBef>
        <a:spcAft>
          <a:spcPct val="0"/>
        </a:spcAft>
        <a:defRPr sz="3300">
          <a:solidFill>
            <a:schemeClr val="tx2"/>
          </a:solidFill>
          <a:latin typeface="Univers ThinUltraCondensed" charset="0"/>
        </a:defRPr>
      </a:lvl8pPr>
      <a:lvl9pPr marL="1371566" algn="l" rtl="0" fontAlgn="base">
        <a:spcBef>
          <a:spcPct val="0"/>
        </a:spcBef>
        <a:spcAft>
          <a:spcPct val="0"/>
        </a:spcAft>
        <a:defRPr sz="3300">
          <a:solidFill>
            <a:schemeClr val="tx2"/>
          </a:solidFill>
          <a:latin typeface="Univers ThinUltraCondensed" charset="0"/>
        </a:defRPr>
      </a:lvl9pPr>
    </p:titleStyle>
    <p:bodyStyle>
      <a:lvl1pPr marL="256111" indent="-256111" algn="l" rtl="0" eaLnBrk="0" fontAlgn="base" hangingPunct="0">
        <a:spcBef>
          <a:spcPct val="20000"/>
        </a:spcBef>
        <a:spcAft>
          <a:spcPct val="0"/>
        </a:spcAft>
        <a:buChar char="•"/>
        <a:defRPr b="1">
          <a:solidFill>
            <a:schemeClr val="tx1"/>
          </a:solidFill>
          <a:latin typeface="+mn-lt"/>
          <a:ea typeface="MS PGothic" panose="020B0600070205080204" pitchFamily="34" charset="-128"/>
          <a:cs typeface="ＭＳ Ｐゴシック" pitchFamily="-112" charset="-128"/>
        </a:defRPr>
      </a:lvl1pPr>
      <a:lvl2pPr marL="556670" indent="-213779" algn="l" rtl="0" eaLnBrk="0" fontAlgn="base" hangingPunct="0">
        <a:spcBef>
          <a:spcPct val="20000"/>
        </a:spcBef>
        <a:spcAft>
          <a:spcPct val="0"/>
        </a:spcAft>
        <a:defRPr sz="2000">
          <a:solidFill>
            <a:schemeClr val="tx1"/>
          </a:solidFill>
          <a:latin typeface="+mn-lt"/>
          <a:ea typeface="MS PGothic" panose="020B0600070205080204" pitchFamily="34" charset="-128"/>
        </a:defRPr>
      </a:lvl2pPr>
      <a:lvl3pPr marL="857229" indent="-171446" algn="l" rtl="0" eaLnBrk="0" fontAlgn="base" hangingPunct="0">
        <a:spcBef>
          <a:spcPct val="20000"/>
        </a:spcBef>
        <a:spcAft>
          <a:spcPct val="0"/>
        </a:spcAft>
        <a:defRPr>
          <a:solidFill>
            <a:schemeClr val="tx1"/>
          </a:solidFill>
          <a:latin typeface="+mn-lt"/>
          <a:ea typeface="MS PGothic" panose="020B0600070205080204" pitchFamily="34" charset="-128"/>
        </a:defRPr>
      </a:lvl3pPr>
      <a:lvl4pPr marL="1200121" indent="-171446" algn="l" rtl="0" eaLnBrk="0" fontAlgn="base" hangingPunct="0">
        <a:spcBef>
          <a:spcPct val="20000"/>
        </a:spcBef>
        <a:spcAft>
          <a:spcPct val="0"/>
        </a:spcAft>
        <a:buChar char="–"/>
        <a:defRPr sz="1467">
          <a:solidFill>
            <a:schemeClr val="tx1"/>
          </a:solidFill>
          <a:latin typeface="Times" pitchFamily="-112" charset="0"/>
          <a:ea typeface="MS PGothic" panose="020B0600070205080204" pitchFamily="34" charset="-128"/>
        </a:defRPr>
      </a:lvl4pPr>
      <a:lvl5pPr marL="1543012" indent="-171446" algn="l" rtl="0" eaLnBrk="0" fontAlgn="base" hangingPunct="0">
        <a:spcBef>
          <a:spcPct val="20000"/>
        </a:spcBef>
        <a:spcAft>
          <a:spcPct val="0"/>
        </a:spcAft>
        <a:buChar char="»"/>
        <a:defRPr sz="1467">
          <a:solidFill>
            <a:schemeClr val="tx1"/>
          </a:solidFill>
          <a:latin typeface="Times" pitchFamily="-112" charset="0"/>
          <a:ea typeface="MS PGothic" panose="020B0600070205080204" pitchFamily="34" charset="-128"/>
        </a:defRPr>
      </a:lvl5pPr>
      <a:lvl6pPr marL="1885904" indent="-171446" algn="l" rtl="0" fontAlgn="base">
        <a:spcBef>
          <a:spcPct val="20000"/>
        </a:spcBef>
        <a:spcAft>
          <a:spcPct val="0"/>
        </a:spcAft>
        <a:buChar char="»"/>
        <a:defRPr sz="1500">
          <a:solidFill>
            <a:schemeClr val="tx1"/>
          </a:solidFill>
          <a:latin typeface="Times" pitchFamily="-112" charset="0"/>
          <a:ea typeface="ＭＳ Ｐゴシック" pitchFamily="-112" charset="-128"/>
        </a:defRPr>
      </a:lvl6pPr>
      <a:lvl7pPr marL="2228795" indent="-171446" algn="l" rtl="0" fontAlgn="base">
        <a:spcBef>
          <a:spcPct val="20000"/>
        </a:spcBef>
        <a:spcAft>
          <a:spcPct val="0"/>
        </a:spcAft>
        <a:buChar char="»"/>
        <a:defRPr sz="1500">
          <a:solidFill>
            <a:schemeClr val="tx1"/>
          </a:solidFill>
          <a:latin typeface="Times" pitchFamily="-112" charset="0"/>
          <a:ea typeface="ＭＳ Ｐゴシック" pitchFamily="-112" charset="-128"/>
        </a:defRPr>
      </a:lvl7pPr>
      <a:lvl8pPr marL="2571686" indent="-171446" algn="l" rtl="0" fontAlgn="base">
        <a:spcBef>
          <a:spcPct val="20000"/>
        </a:spcBef>
        <a:spcAft>
          <a:spcPct val="0"/>
        </a:spcAft>
        <a:buChar char="»"/>
        <a:defRPr sz="1500">
          <a:solidFill>
            <a:schemeClr val="tx1"/>
          </a:solidFill>
          <a:latin typeface="Times" pitchFamily="-112" charset="0"/>
          <a:ea typeface="ＭＳ Ｐゴシック" pitchFamily="-112" charset="-128"/>
        </a:defRPr>
      </a:lvl8pPr>
      <a:lvl9pPr marL="2914578" indent="-171446" algn="l" rtl="0" fontAlgn="base">
        <a:spcBef>
          <a:spcPct val="20000"/>
        </a:spcBef>
        <a:spcAft>
          <a:spcPct val="0"/>
        </a:spcAft>
        <a:buChar char="»"/>
        <a:defRPr sz="1500">
          <a:solidFill>
            <a:schemeClr val="tx1"/>
          </a:solidFill>
          <a:latin typeface="Times" pitchFamily="-112" charset="0"/>
          <a:ea typeface="ＭＳ Ｐゴシック" pitchFamily="-112" charset="-128"/>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9572" name="Rectangle 4">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a:solidFill>
                <a:srgbClr val="000000"/>
              </a:solidFill>
              <a:ea typeface="MS PGothic" panose="020B0600070205080204" pitchFamily="34" charset="-128"/>
            </a:endParaRPr>
          </a:p>
        </p:txBody>
      </p:sp>
      <p:sp>
        <p:nvSpPr>
          <p:cNvPr id="109573" name="Rectangle 5">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a:solidFill>
                <a:srgbClr val="000000"/>
              </a:solidFill>
              <a:ea typeface="MS PGothic" panose="020B0600070205080204" pitchFamily="34" charset="-128"/>
            </a:endParaRPr>
          </a:p>
        </p:txBody>
      </p:sp>
      <p:sp>
        <p:nvSpPr>
          <p:cNvPr id="109574" name="Rectangle 6">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MS PGothic" panose="020B0600070205080204" pitchFamily="34" charset="-128"/>
              </a:defRPr>
            </a:lvl1pPr>
          </a:lstStyle>
          <a:p>
            <a:pPr fontAlgn="base">
              <a:spcBef>
                <a:spcPct val="0"/>
              </a:spcBef>
              <a:spcAft>
                <a:spcPct val="0"/>
              </a:spcAft>
              <a:defRPr/>
            </a:pPr>
            <a:fld id="{1E9149DC-1939-485E-B8DF-ECD62F237A2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7" descr="new-gray-ba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38" y="6316663"/>
            <a:ext cx="121999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997259"/>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 id="2147484600" r:id="rId12"/>
  </p:sldLayoutIdLst>
  <p:hf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ea typeface="MS PGothic" panose="020B0600070205080204" pitchFamily="34" charset="-128"/>
              </a:defRPr>
            </a:lvl1pPr>
          </a:lstStyle>
          <a:p>
            <a:pPr eaLnBrk="0" fontAlgn="base" hangingPunct="0">
              <a:spcBef>
                <a:spcPct val="0"/>
              </a:spcBef>
              <a:spcAft>
                <a:spcPct val="0"/>
              </a:spcAft>
              <a:defRPr/>
            </a:pPr>
            <a:fld id="{353B80A8-8B39-C94D-966D-F77B952C6618}" type="datetimeFigureOut">
              <a:rPr lang="en-US" altLang="en-US"/>
              <a:pPr eaLnBrk="0" fontAlgn="base" hangingPunct="0">
                <a:spcBef>
                  <a:spcPct val="0"/>
                </a:spcBef>
                <a:spcAft>
                  <a:spcPct val="0"/>
                </a:spcAft>
                <a:defRPr/>
              </a:pPr>
              <a:t>10/4/2019</a:t>
            </a:fld>
            <a:endParaRPr lang="en-US" alt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prstClr val="black">
                    <a:tint val="75000"/>
                  </a:prstClr>
                </a:solidFill>
                <a:latin typeface="Calibri" charset="0"/>
                <a:ea typeface="ＭＳ Ｐゴシック" charset="0"/>
                <a:cs typeface="+mn-cs"/>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ea typeface="MS PGothic" panose="020B0600070205080204" pitchFamily="34" charset="-128"/>
              </a:defRPr>
            </a:lvl1pPr>
          </a:lstStyle>
          <a:p>
            <a:pPr eaLnBrk="0" fontAlgn="base" hangingPunct="0">
              <a:spcBef>
                <a:spcPct val="0"/>
              </a:spcBef>
              <a:spcAft>
                <a:spcPct val="0"/>
              </a:spcAft>
              <a:defRPr/>
            </a:pPr>
            <a:fld id="{C0E7C3FF-E0E0-9849-976A-1E1F1D9BC385}"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136792128"/>
      </p:ext>
    </p:extLst>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Lst>
  <p:txStyles>
    <p:titleStyle>
      <a:lvl1pPr algn="ctr" defTabSz="457189"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189"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189"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377"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566"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754" algn="ctr" defTabSz="457189"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891" indent="-342891" algn="l" defTabSz="457189"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32" indent="-285744" algn="l" defTabSz="457189"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2971" indent="-228594" algn="l" defTabSz="457189"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1117600" y="6248400"/>
            <a:ext cx="1016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1219170">
              <a:defRPr sz="1200">
                <a:solidFill>
                  <a:srgbClr val="000000"/>
                </a:solidFill>
                <a:latin typeface="Verdana" pitchFamily="-106" charset="0"/>
                <a:ea typeface="ＭＳ Ｐゴシック" pitchFamily="-106" charset="-128"/>
                <a:cs typeface="ＭＳ Ｐゴシック" pitchFamily="-106" charset="-128"/>
              </a:defRPr>
            </a:lvl1pPr>
          </a:lstStyle>
          <a:p>
            <a:pPr eaLnBrk="0" fontAlgn="base" hangingPunct="0">
              <a:spcBef>
                <a:spcPct val="0"/>
              </a:spcBef>
              <a:spcAft>
                <a:spcPct val="0"/>
              </a:spcAft>
              <a:defRPr/>
            </a:pPr>
            <a:r>
              <a:rPr lang="en-US"/>
              <a:t>5/12/2018</a:t>
            </a:r>
          </a:p>
        </p:txBody>
      </p:sp>
    </p:spTree>
    <p:extLst>
      <p:ext uri="{BB962C8B-B14F-4D97-AF65-F5344CB8AC3E}">
        <p14:creationId xmlns:p14="http://schemas.microsoft.com/office/powerpoint/2010/main" val="2967530535"/>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Lst>
  <p:hf sldNum="0" hdr="0" ftr="0" dt="0"/>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112" charset="-128"/>
        </a:defRPr>
      </a:lvl2pPr>
      <a:lvl3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112" charset="-128"/>
        </a:defRPr>
      </a:lvl3pPr>
      <a:lvl4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112" charset="-128"/>
        </a:defRPr>
      </a:lvl4pPr>
      <a:lvl5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112" charset="-128"/>
        </a:defRPr>
      </a:lvl5pPr>
      <a:lvl6pPr marL="457189" algn="l" rtl="0" fontAlgn="base">
        <a:spcBef>
          <a:spcPct val="0"/>
        </a:spcBef>
        <a:spcAft>
          <a:spcPct val="0"/>
        </a:spcAft>
        <a:defRPr sz="4400">
          <a:solidFill>
            <a:schemeClr val="tx2"/>
          </a:solidFill>
          <a:latin typeface="Univers ThinUltraCondensed" charset="0"/>
        </a:defRPr>
      </a:lvl6pPr>
      <a:lvl7pPr marL="914377" algn="l" rtl="0" fontAlgn="base">
        <a:spcBef>
          <a:spcPct val="0"/>
        </a:spcBef>
        <a:spcAft>
          <a:spcPct val="0"/>
        </a:spcAft>
        <a:defRPr sz="4400">
          <a:solidFill>
            <a:schemeClr val="tx2"/>
          </a:solidFill>
          <a:latin typeface="Univers ThinUltraCondensed" charset="0"/>
        </a:defRPr>
      </a:lvl7pPr>
      <a:lvl8pPr marL="1371566" algn="l" rtl="0" fontAlgn="base">
        <a:spcBef>
          <a:spcPct val="0"/>
        </a:spcBef>
        <a:spcAft>
          <a:spcPct val="0"/>
        </a:spcAft>
        <a:defRPr sz="4400">
          <a:solidFill>
            <a:schemeClr val="tx2"/>
          </a:solidFill>
          <a:latin typeface="Univers ThinUltraCondensed" charset="0"/>
        </a:defRPr>
      </a:lvl8pPr>
      <a:lvl9pPr marL="1828754" algn="l" rtl="0" fontAlgn="base">
        <a:spcBef>
          <a:spcPct val="0"/>
        </a:spcBef>
        <a:spcAft>
          <a:spcPct val="0"/>
        </a:spcAft>
        <a:defRPr sz="4400">
          <a:solidFill>
            <a:schemeClr val="tx2"/>
          </a:solidFill>
          <a:latin typeface="Univers ThinUltraCondensed" charset="0"/>
        </a:defRPr>
      </a:lvl9pPr>
    </p:titleStyle>
    <p:bodyStyle>
      <a:lvl1pPr marL="341313" indent="-341313"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ＭＳ Ｐゴシック" pitchFamily="-112" charset="-128"/>
        </a:defRPr>
      </a:lvl1pPr>
      <a:lvl2pPr marL="741363" indent="-284163" algn="l" rtl="0" eaLnBrk="0" fontAlgn="base" hangingPunct="0">
        <a:spcBef>
          <a:spcPct val="20000"/>
        </a:spcBef>
        <a:spcAft>
          <a:spcPct val="0"/>
        </a:spcAft>
        <a:defRPr sz="28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defRPr sz="24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har char="–"/>
        <a:defRPr sz="2000">
          <a:solidFill>
            <a:schemeClr val="tx1"/>
          </a:solidFill>
          <a:latin typeface="Times" pitchFamily="-112" charset="0"/>
          <a:ea typeface="MS PGothic" panose="020B0600070205080204" pitchFamily="34" charset="-128"/>
        </a:defRPr>
      </a:lvl4pPr>
      <a:lvl5pPr marL="2055813" indent="-227013" algn="l" rtl="0" eaLnBrk="0" fontAlgn="base" hangingPunct="0">
        <a:spcBef>
          <a:spcPct val="20000"/>
        </a:spcBef>
        <a:spcAft>
          <a:spcPct val="0"/>
        </a:spcAft>
        <a:buChar char="»"/>
        <a:defRPr sz="2000">
          <a:solidFill>
            <a:schemeClr val="tx1"/>
          </a:solidFill>
          <a:latin typeface="Times" pitchFamily="-112" charset="0"/>
          <a:ea typeface="MS PGothic" panose="020B0600070205080204" pitchFamily="34"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lick.info.apa.org/?qs=eb9511d26b172f19f6fbab5d737087f0785a59c02b1084819c8fbf9f39f93699c4863af002c92d9620fabe7082e24ea3b40d255d1b6754c0" TargetMode="External"/><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s://sccap53.org/" TargetMode="External"/><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hyperlink" Target="https://sccap53.org/resources/education-resources/webinars/recordedwebinars/" TargetMode="External"/><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hyperlink" Target="https://sccap53.org/" TargetMode="External"/><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6.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377324"/>
            <a:ext cx="9586204" cy="914400"/>
          </a:xfrm>
        </p:spPr>
        <p:txBody>
          <a:bodyPr>
            <a:noAutofit/>
          </a:bodyPr>
          <a:lstStyle/>
          <a:p>
            <a:r>
              <a:rPr lang="en-US" sz="3200" b="1" dirty="0"/>
              <a:t>Like Setting a Home on Fire: How the Stress of  Separation ad Detention is Harming Immigrant Children</a:t>
            </a:r>
            <a:endParaRPr lang="en-US" sz="3200" dirty="0"/>
          </a:p>
        </p:txBody>
      </p:sp>
      <p:sp>
        <p:nvSpPr>
          <p:cNvPr id="3" name="Content Placeholder 2"/>
          <p:cNvSpPr>
            <a:spLocks noGrp="1"/>
          </p:cNvSpPr>
          <p:nvPr>
            <p:ph idx="1"/>
          </p:nvPr>
        </p:nvSpPr>
        <p:spPr>
          <a:xfrm>
            <a:off x="728870" y="1687916"/>
            <a:ext cx="10515600" cy="4389120"/>
          </a:xfrm>
        </p:spPr>
        <p:txBody>
          <a:bodyPr>
            <a:normAutofit lnSpcReduction="10000"/>
          </a:bodyPr>
          <a:lstStyle/>
          <a:p>
            <a:r>
              <a:rPr lang="en-US" u="sng" dirty="0"/>
              <a:t>Presenter:</a:t>
            </a:r>
            <a:r>
              <a:rPr lang="en-US" dirty="0"/>
              <a:t> </a:t>
            </a:r>
            <a:r>
              <a:rPr lang="en-US" b="1" dirty="0"/>
              <a:t>Jack P. Shonkoff, MD,</a:t>
            </a:r>
            <a:r>
              <a:rPr lang="en-US" dirty="0"/>
              <a:t> the Julius B. Richmond </a:t>
            </a:r>
            <a:r>
              <a:rPr lang="en-US" dirty="0" err="1"/>
              <a:t>FAMRI</a:t>
            </a:r>
            <a:r>
              <a:rPr lang="en-US" dirty="0"/>
              <a:t> Professor of Child Health and Development at the Harvard </a:t>
            </a:r>
            <a:r>
              <a:rPr lang="en-US" dirty="0" err="1"/>
              <a:t>T.H</a:t>
            </a:r>
            <a:r>
              <a:rPr lang="en-US" dirty="0"/>
              <a:t>. Chan School of Public Health and the Harvard Graduate School of Education; Professor of Pediatrics at Harvard Medical School and Boston Children’s Hospital; and Director of the university-wide </a:t>
            </a:r>
            <a:r>
              <a:rPr lang="en-US" dirty="0">
                <a:hlinkClick r:id="rId3"/>
              </a:rPr>
              <a:t>Center on the Developing Child at Harvard University</a:t>
            </a:r>
            <a:r>
              <a:rPr lang="en-US" dirty="0"/>
              <a:t>.</a:t>
            </a:r>
          </a:p>
          <a:p>
            <a:r>
              <a:rPr lang="en-US" sz="2000" u="sng" dirty="0"/>
              <a:t>Moderator:</a:t>
            </a:r>
            <a:r>
              <a:rPr lang="en-US" sz="2000" dirty="0"/>
              <a:t> </a:t>
            </a:r>
            <a:r>
              <a:rPr lang="en-US" sz="2000" b="1" dirty="0"/>
              <a:t>Dr. Erlanger Turner,</a:t>
            </a:r>
            <a:r>
              <a:rPr lang="en-US" sz="2000" dirty="0"/>
              <a:t>  Assistant Professor in the Graduate School of Education and Psychology at Pepperdine University, SCCAP Diversity Committee Chair.</a:t>
            </a:r>
          </a:p>
          <a:p>
            <a:pPr marL="0" lvl="0" indent="0">
              <a:spcBef>
                <a:spcPts val="0"/>
              </a:spcBef>
              <a:buNone/>
            </a:pPr>
            <a:endParaRPr lang="en-US" sz="2000" b="1" dirty="0"/>
          </a:p>
          <a:p>
            <a:pPr marL="0" indent="0">
              <a:buNone/>
            </a:pPr>
            <a:r>
              <a:rPr lang="en-US" sz="1600" b="1" dirty="0">
                <a:solidFill>
                  <a:schemeClr val="accent2"/>
                </a:solidFill>
              </a:rPr>
              <a:t>Up coming webinars</a:t>
            </a:r>
            <a:r>
              <a:rPr lang="en-US" sz="1600" dirty="0"/>
              <a:t>:  </a:t>
            </a:r>
          </a:p>
          <a:p>
            <a:r>
              <a:rPr lang="en-US" sz="1600" b="1" i="1" dirty="0"/>
              <a:t>Nov 12 </a:t>
            </a:r>
            <a:r>
              <a:rPr lang="en-US" sz="1600" dirty="0"/>
              <a:t>1:00pm ET</a:t>
            </a:r>
            <a:r>
              <a:rPr lang="en-US" sz="1600" b="1" i="1" dirty="0"/>
              <a:t>; R. Bob Smith III Excellence in Assessment Award Webinar;</a:t>
            </a:r>
            <a:r>
              <a:rPr lang="en-US" sz="1600" b="1" dirty="0"/>
              <a:t>  Improving Mental Health Services with Multicultural Assessment of Child, Youth &amp; Parent Psychopathology, </a:t>
            </a:r>
            <a:r>
              <a:rPr lang="en-US" sz="1600" dirty="0"/>
              <a:t>Thomas Achenbach, PhD</a:t>
            </a:r>
          </a:p>
          <a:p>
            <a:r>
              <a:rPr lang="en-US" sz="1600" b="1" dirty="0"/>
              <a:t>Dec 5</a:t>
            </a:r>
            <a:r>
              <a:rPr lang="en-US" sz="1600" dirty="0"/>
              <a:t> Noon ET : </a:t>
            </a:r>
            <a:r>
              <a:rPr lang="en-US" sz="1600" b="1" dirty="0"/>
              <a:t>“But will this therapy Help </a:t>
            </a:r>
            <a:r>
              <a:rPr lang="en-US" sz="1600" b="1" i="1" u="sng" dirty="0"/>
              <a:t>me</a:t>
            </a:r>
            <a:r>
              <a:rPr lang="en-US" sz="1600" b="1" dirty="0"/>
              <a:t>?”: Applying Research Findings to Individual Patients, </a:t>
            </a:r>
            <a:r>
              <a:rPr lang="en-US" sz="1600" dirty="0"/>
              <a:t>Oliver </a:t>
            </a:r>
            <a:r>
              <a:rPr lang="en-US" sz="1600" dirty="0" err="1"/>
              <a:t>Lindhiem</a:t>
            </a:r>
            <a:r>
              <a:rPr lang="en-US" sz="1600" dirty="0"/>
              <a:t>, PhD</a:t>
            </a:r>
          </a:p>
          <a:p>
            <a:r>
              <a:rPr lang="en-US" sz="1600" dirty="0"/>
              <a:t>Submit your 2020 webinar ideas to SCCAP53.org</a:t>
            </a:r>
          </a:p>
          <a:p>
            <a:pPr marL="0" lvl="0" indent="0">
              <a:spcBef>
                <a:spcPts val="0"/>
              </a:spcBef>
              <a:buNone/>
            </a:pPr>
            <a:endParaRPr lang="en-US" sz="1600" dirty="0"/>
          </a:p>
          <a:p>
            <a:endParaRPr lang="en-US" dirty="0"/>
          </a:p>
        </p:txBody>
      </p:sp>
    </p:spTree>
    <p:extLst>
      <p:ext uri="{BB962C8B-B14F-4D97-AF65-F5344CB8AC3E}">
        <p14:creationId xmlns:p14="http://schemas.microsoft.com/office/powerpoint/2010/main" val="418515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Line 2"/>
          <p:cNvSpPr>
            <a:spLocks noChangeShapeType="1"/>
          </p:cNvSpPr>
          <p:nvPr/>
        </p:nvSpPr>
        <p:spPr bwMode="auto">
          <a:xfrm rot="5400000">
            <a:off x="7089776" y="-705909"/>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18" name="Line 3"/>
          <p:cNvSpPr>
            <a:spLocks noChangeShapeType="1"/>
          </p:cNvSpPr>
          <p:nvPr/>
        </p:nvSpPr>
        <p:spPr bwMode="auto">
          <a:xfrm rot="5400000">
            <a:off x="7089776" y="284692"/>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19" name="Line 4"/>
          <p:cNvSpPr>
            <a:spLocks noChangeShapeType="1"/>
          </p:cNvSpPr>
          <p:nvPr/>
        </p:nvSpPr>
        <p:spPr bwMode="auto">
          <a:xfrm rot="5400000">
            <a:off x="7089776" y="614892"/>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20" name="Line 5"/>
          <p:cNvSpPr>
            <a:spLocks noChangeShapeType="1"/>
          </p:cNvSpPr>
          <p:nvPr/>
        </p:nvSpPr>
        <p:spPr bwMode="auto">
          <a:xfrm rot="5400000">
            <a:off x="7089776" y="1275292"/>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21" name="Rectangle 6"/>
          <p:cNvSpPr>
            <a:spLocks noGrp="1" noChangeArrowheads="1"/>
          </p:cNvSpPr>
          <p:nvPr>
            <p:ph type="title" idx="4294967295"/>
          </p:nvPr>
        </p:nvSpPr>
        <p:spPr>
          <a:xfrm>
            <a:off x="292608" y="186267"/>
            <a:ext cx="11686031" cy="1170517"/>
          </a:xfrm>
        </p:spPr>
        <p:txBody>
          <a:bodyPr/>
          <a:lstStyle/>
          <a:p>
            <a:r>
              <a:rPr lang="en-US" sz="2400" b="1" dirty="0">
                <a:solidFill>
                  <a:srgbClr val="000000"/>
                </a:solidFill>
                <a:latin typeface="Verdana" pitchFamily="34" charset="0"/>
              </a:rPr>
              <a:t>Worst Case Scenario #3: </a:t>
            </a: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Biological </a:t>
            </a:r>
            <a:r>
              <a:rPr lang="ja-JP" altLang="en-US" sz="2400" b="1" dirty="0">
                <a:solidFill>
                  <a:srgbClr val="000000"/>
                </a:solidFill>
                <a:latin typeface="Verdana" panose="020B0604030504040204" pitchFamily="34" charset="0"/>
                <a:ea typeface="MS PGothic" charset="-128"/>
                <a:cs typeface="Verdana" panose="020B0604030504040204" pitchFamily="34" charset="0"/>
              </a:rPr>
              <a:t>“</a:t>
            </a:r>
            <a:r>
              <a:rPr lang="en-US" altLang="ja-JP" sz="2400" b="1" dirty="0">
                <a:solidFill>
                  <a:srgbClr val="000000"/>
                </a:solidFill>
                <a:latin typeface="Verdana" panose="020B0604030504040204" pitchFamily="34" charset="0"/>
                <a:ea typeface="Verdana" panose="020B0604030504040204" pitchFamily="34" charset="0"/>
                <a:cs typeface="Verdana" panose="020B0604030504040204" pitchFamily="34" charset="0"/>
              </a:rPr>
              <a:t>Memories</a:t>
            </a:r>
            <a:r>
              <a:rPr lang="ja-JP" altLang="en-US" sz="2400" b="1" dirty="0">
                <a:solidFill>
                  <a:srgbClr val="000000"/>
                </a:solidFill>
                <a:latin typeface="Verdana" panose="020B0604030504040204" pitchFamily="34" charset="0"/>
                <a:ea typeface="MS PGothic" charset="-128"/>
                <a:cs typeface="Verdana" panose="020B0604030504040204" pitchFamily="34" charset="0"/>
              </a:rPr>
              <a:t>”</a:t>
            </a:r>
            <a:r>
              <a:rPr lang="en-US" altLang="ja-JP" sz="2400" b="1" dirty="0">
                <a:solidFill>
                  <a:srgbClr val="000000"/>
                </a:solidFill>
                <a:latin typeface="Verdana" panose="020B0604030504040204" pitchFamily="34" charset="0"/>
                <a:ea typeface="Verdana" panose="020B0604030504040204" pitchFamily="34" charset="0"/>
                <a:cs typeface="Verdana" panose="020B0604030504040204" pitchFamily="34" charset="0"/>
              </a:rPr>
              <a:t> Link Maltreatment in Childhood to Greater Risk of Adult Disease</a:t>
            </a:r>
            <a:endPar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4039" name="Text Box 8"/>
          <p:cNvSpPr txBox="1">
            <a:spLocks noChangeArrowheads="1"/>
          </p:cNvSpPr>
          <p:nvPr/>
        </p:nvSpPr>
        <p:spPr bwMode="auto">
          <a:xfrm>
            <a:off x="1735545" y="2359373"/>
            <a:ext cx="1981200"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 typeface="Arial" charset="0"/>
              <a:buNone/>
              <a:tabLst/>
              <a:defRPr/>
            </a:pPr>
            <a:r>
              <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MS PGothic" charset="-128"/>
                <a:cs typeface="+mn-cs"/>
              </a:rPr>
              <a:t>Percent of adults with elevated </a:t>
            </a:r>
          </a:p>
          <a:p>
            <a:pPr marL="0" marR="0" lvl="0" indent="0" algn="r" defTabSz="914400" rtl="0" eaLnBrk="1" fontAlgn="auto" latinLnBrk="0" hangingPunct="1">
              <a:lnSpc>
                <a:spcPct val="100000"/>
              </a:lnSpc>
              <a:spcBef>
                <a:spcPts val="0"/>
              </a:spcBef>
              <a:spcAft>
                <a:spcPts val="0"/>
              </a:spcAft>
              <a:buClrTx/>
              <a:buSzTx/>
              <a:buFont typeface="Arial" charset="0"/>
              <a:buNone/>
              <a:tabLst/>
              <a:defRPr/>
            </a:pPr>
            <a:r>
              <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MS PGothic" charset="-128"/>
                <a:cs typeface="+mn-cs"/>
              </a:rPr>
              <a:t>C-reactive protein</a:t>
            </a:r>
            <a:br>
              <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MS PGothic" charset="-128"/>
                <a:cs typeface="+mn-cs"/>
              </a:rPr>
            </a:br>
            <a:endPar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MS PGothic" charset="-128"/>
              <a:cs typeface="+mn-cs"/>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defRPr/>
            </a:pPr>
            <a:br>
              <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MS PGothic" charset="-128"/>
                <a:cs typeface="+mn-cs"/>
              </a:rPr>
            </a:br>
            <a:endPar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MS PGothic"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Verdana" charset="0"/>
                <a:ea typeface="MS PGothic" charset="-128"/>
                <a:cs typeface="+mn-cs"/>
              </a:rPr>
            </a:br>
            <a:endParaRPr kumimoji="0" lang="en-US" altLang="en-US" sz="1400" b="1" i="0" u="none" strike="noStrike" kern="1200" cap="none" spc="0" normalizeH="0" baseline="0" noProof="0" dirty="0">
              <a:ln>
                <a:noFill/>
              </a:ln>
              <a:solidFill>
                <a:srgbClr val="000000"/>
              </a:solidFill>
              <a:effectLst/>
              <a:uLnTx/>
              <a:uFillTx/>
              <a:latin typeface="Verdana" charset="0"/>
              <a:ea typeface="MS PGothic" charset="-128"/>
              <a:cs typeface="+mn-cs"/>
            </a:endParaRPr>
          </a:p>
        </p:txBody>
      </p:sp>
      <p:sp>
        <p:nvSpPr>
          <p:cNvPr id="44040" name="Text Box 9"/>
          <p:cNvSpPr txBox="1">
            <a:spLocks noChangeArrowheads="1"/>
          </p:cNvSpPr>
          <p:nvPr/>
        </p:nvSpPr>
        <p:spPr bwMode="auto">
          <a:xfrm>
            <a:off x="1676401" y="5643034"/>
            <a:ext cx="2077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Verdana" charset="0"/>
                <a:ea typeface="MS PGothic" charset="-128"/>
                <a:cs typeface="+mn-cs"/>
              </a:rPr>
              <a:t>Source: Danese et al. (2008)</a:t>
            </a:r>
          </a:p>
        </p:txBody>
      </p:sp>
      <p:sp>
        <p:nvSpPr>
          <p:cNvPr id="137224" name="Line 10"/>
          <p:cNvSpPr>
            <a:spLocks noChangeShapeType="1"/>
          </p:cNvSpPr>
          <p:nvPr/>
        </p:nvSpPr>
        <p:spPr bwMode="auto">
          <a:xfrm rot="5400000">
            <a:off x="7089776" y="1605492"/>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25" name="Line 11"/>
          <p:cNvSpPr>
            <a:spLocks noChangeShapeType="1"/>
          </p:cNvSpPr>
          <p:nvPr/>
        </p:nvSpPr>
        <p:spPr bwMode="auto">
          <a:xfrm rot="5400000">
            <a:off x="7089776" y="945092"/>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26" name="Line 12"/>
          <p:cNvSpPr>
            <a:spLocks noChangeShapeType="1"/>
          </p:cNvSpPr>
          <p:nvPr/>
        </p:nvSpPr>
        <p:spPr bwMode="auto">
          <a:xfrm rot="5400000">
            <a:off x="7089776" y="-45509"/>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27" name="Line 13"/>
          <p:cNvSpPr>
            <a:spLocks noChangeShapeType="1"/>
          </p:cNvSpPr>
          <p:nvPr/>
        </p:nvSpPr>
        <p:spPr bwMode="auto">
          <a:xfrm rot="5400000">
            <a:off x="7089776" y="-375709"/>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28" name="Line 14"/>
          <p:cNvSpPr>
            <a:spLocks noChangeShapeType="1"/>
          </p:cNvSpPr>
          <p:nvPr/>
        </p:nvSpPr>
        <p:spPr bwMode="auto">
          <a:xfrm rot="5400000">
            <a:off x="7089776" y="1935692"/>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29" name="Line 15"/>
          <p:cNvSpPr>
            <a:spLocks noChangeShapeType="1"/>
          </p:cNvSpPr>
          <p:nvPr/>
        </p:nvSpPr>
        <p:spPr bwMode="auto">
          <a:xfrm rot="5400000">
            <a:off x="7089776" y="2234142"/>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30" name="Line 16"/>
          <p:cNvSpPr>
            <a:spLocks noChangeShapeType="1"/>
          </p:cNvSpPr>
          <p:nvPr/>
        </p:nvSpPr>
        <p:spPr bwMode="auto">
          <a:xfrm>
            <a:off x="4379384" y="1667933"/>
            <a:ext cx="0" cy="3270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31" name="Line 17"/>
          <p:cNvSpPr>
            <a:spLocks noChangeShapeType="1"/>
          </p:cNvSpPr>
          <p:nvPr/>
        </p:nvSpPr>
        <p:spPr bwMode="auto">
          <a:xfrm rot="5400000">
            <a:off x="6914092" y="2403476"/>
            <a:ext cx="0" cy="5069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89842" name="AutoShape 18"/>
          <p:cNvSpPr>
            <a:spLocks noChangeArrowheads="1"/>
          </p:cNvSpPr>
          <p:nvPr/>
        </p:nvSpPr>
        <p:spPr bwMode="auto">
          <a:xfrm>
            <a:off x="4779433" y="3632200"/>
            <a:ext cx="821267" cy="1295400"/>
          </a:xfrm>
          <a:prstGeom prst="cube">
            <a:avLst>
              <a:gd name="adj" fmla="val 25000"/>
            </a:avLst>
          </a:prstGeom>
          <a:solidFill>
            <a:schemeClr val="hlink"/>
          </a:solidFill>
          <a:ln w="9525">
            <a:solidFill>
              <a:schemeClr val="tx1"/>
            </a:solidFill>
            <a:miter lim="800000"/>
            <a:headEnd/>
            <a:tailEnd/>
          </a:ln>
        </p:spPr>
        <p:txBody>
          <a:bodyPr wrap="none" anchor="ctr"/>
          <a:lstStyle>
            <a:lvl1pPr>
              <a:spcBef>
                <a:spcPct val="20000"/>
              </a:spcBef>
              <a:buFont typeface="Arial" charset="0"/>
              <a:buChar char="•"/>
              <a:defRPr sz="2400">
                <a:solidFill>
                  <a:schemeClr val="tx1"/>
                </a:solidFill>
                <a:latin typeface="Calibri" charset="0"/>
                <a:ea typeface="MS PGothic" charset="-128"/>
              </a:defRPr>
            </a:lvl1pPr>
            <a:lvl2pPr marL="742950" indent="-285750">
              <a:spcBef>
                <a:spcPct val="20000"/>
              </a:spcBef>
              <a:buFont typeface="Arial" charset="0"/>
              <a:buChar char="–"/>
              <a:defRPr sz="2100">
                <a:solidFill>
                  <a:schemeClr val="tx1"/>
                </a:solidFill>
                <a:latin typeface="Calibri" charset="0"/>
                <a:ea typeface="MS PGothic" charset="-128"/>
              </a:defRPr>
            </a:lvl2pPr>
            <a:lvl3pPr marL="1143000" indent="-228600">
              <a:spcBef>
                <a:spcPct val="20000"/>
              </a:spcBef>
              <a:buFont typeface="Arial" charset="0"/>
              <a:buChar char="•"/>
              <a:defRPr>
                <a:solidFill>
                  <a:schemeClr val="tx1"/>
                </a:solidFill>
                <a:latin typeface="Calibri" charset="0"/>
                <a:ea typeface="MS PGothic" charset="-128"/>
              </a:defRPr>
            </a:lvl3pPr>
            <a:lvl4pPr marL="1600200" indent="-228600">
              <a:spcBef>
                <a:spcPct val="20000"/>
              </a:spcBef>
              <a:buFont typeface="Arial" charset="0"/>
              <a:buChar char="–"/>
              <a:defRPr sz="1500">
                <a:solidFill>
                  <a:schemeClr val="tx1"/>
                </a:solidFill>
                <a:latin typeface="Calibri" charset="0"/>
                <a:ea typeface="MS PGothic" charset="-128"/>
              </a:defRPr>
            </a:lvl4pPr>
            <a:lvl5pPr marL="2057400" indent="-228600">
              <a:spcBef>
                <a:spcPct val="20000"/>
              </a:spcBef>
              <a:buFont typeface="Arial" charset="0"/>
              <a:buChar char="»"/>
              <a:defRPr sz="15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CC3300"/>
              </a:solidFill>
              <a:effectLst/>
              <a:uLnTx/>
              <a:uFillTx/>
              <a:latin typeface="Verdana" charset="0"/>
              <a:ea typeface="MS PGothic" charset="-128"/>
              <a:cs typeface="+mn-cs"/>
            </a:endParaRPr>
          </a:p>
        </p:txBody>
      </p:sp>
      <p:sp>
        <p:nvSpPr>
          <p:cNvPr id="589843" name="AutoShape 19"/>
          <p:cNvSpPr>
            <a:spLocks noChangeArrowheads="1"/>
          </p:cNvSpPr>
          <p:nvPr/>
        </p:nvSpPr>
        <p:spPr bwMode="auto">
          <a:xfrm>
            <a:off x="6030384" y="3111501"/>
            <a:ext cx="821267" cy="1816100"/>
          </a:xfrm>
          <a:prstGeom prst="cube">
            <a:avLst>
              <a:gd name="adj" fmla="val 25000"/>
            </a:avLst>
          </a:prstGeom>
          <a:solidFill>
            <a:srgbClr val="952F37"/>
          </a:solidFill>
          <a:ln w="9525">
            <a:solidFill>
              <a:schemeClr val="tx1"/>
            </a:solidFill>
            <a:miter lim="800000"/>
            <a:headEnd/>
            <a:tailEnd/>
          </a:ln>
        </p:spPr>
        <p:txBody>
          <a:bodyPr wrap="none" anchor="ctr"/>
          <a:lstStyle>
            <a:lvl1pPr>
              <a:spcBef>
                <a:spcPct val="20000"/>
              </a:spcBef>
              <a:buFont typeface="Arial" charset="0"/>
              <a:buChar char="•"/>
              <a:defRPr sz="2400">
                <a:solidFill>
                  <a:schemeClr val="tx1"/>
                </a:solidFill>
                <a:latin typeface="Calibri" charset="0"/>
                <a:ea typeface="MS PGothic" charset="-128"/>
              </a:defRPr>
            </a:lvl1pPr>
            <a:lvl2pPr marL="742950" indent="-285750">
              <a:spcBef>
                <a:spcPct val="20000"/>
              </a:spcBef>
              <a:buFont typeface="Arial" charset="0"/>
              <a:buChar char="–"/>
              <a:defRPr sz="2100">
                <a:solidFill>
                  <a:schemeClr val="tx1"/>
                </a:solidFill>
                <a:latin typeface="Calibri" charset="0"/>
                <a:ea typeface="MS PGothic" charset="-128"/>
              </a:defRPr>
            </a:lvl2pPr>
            <a:lvl3pPr marL="1143000" indent="-228600">
              <a:spcBef>
                <a:spcPct val="20000"/>
              </a:spcBef>
              <a:buFont typeface="Arial" charset="0"/>
              <a:buChar char="•"/>
              <a:defRPr>
                <a:solidFill>
                  <a:schemeClr val="tx1"/>
                </a:solidFill>
                <a:latin typeface="Calibri" charset="0"/>
                <a:ea typeface="MS PGothic" charset="-128"/>
              </a:defRPr>
            </a:lvl3pPr>
            <a:lvl4pPr marL="1600200" indent="-228600">
              <a:spcBef>
                <a:spcPct val="20000"/>
              </a:spcBef>
              <a:buFont typeface="Arial" charset="0"/>
              <a:buChar char="–"/>
              <a:defRPr sz="1500">
                <a:solidFill>
                  <a:schemeClr val="tx1"/>
                </a:solidFill>
                <a:latin typeface="Calibri" charset="0"/>
                <a:ea typeface="MS PGothic" charset="-128"/>
              </a:defRPr>
            </a:lvl4pPr>
            <a:lvl5pPr marL="2057400" indent="-228600">
              <a:spcBef>
                <a:spcPct val="20000"/>
              </a:spcBef>
              <a:buFont typeface="Arial" charset="0"/>
              <a:buChar char="»"/>
              <a:defRPr sz="15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CC3300"/>
              </a:solidFill>
              <a:effectLst/>
              <a:uLnTx/>
              <a:uFillTx/>
              <a:latin typeface="Verdana" charset="0"/>
              <a:ea typeface="MS PGothic" charset="-128"/>
              <a:cs typeface="+mn-cs"/>
            </a:endParaRPr>
          </a:p>
        </p:txBody>
      </p:sp>
      <p:sp>
        <p:nvSpPr>
          <p:cNvPr id="589844" name="AutoShape 20"/>
          <p:cNvSpPr>
            <a:spLocks noChangeArrowheads="1"/>
          </p:cNvSpPr>
          <p:nvPr/>
        </p:nvSpPr>
        <p:spPr bwMode="auto">
          <a:xfrm>
            <a:off x="7281333" y="2730501"/>
            <a:ext cx="823384" cy="2197100"/>
          </a:xfrm>
          <a:prstGeom prst="cube">
            <a:avLst>
              <a:gd name="adj" fmla="val 25000"/>
            </a:avLst>
          </a:prstGeom>
          <a:solidFill>
            <a:srgbClr val="FFBE00"/>
          </a:solidFill>
          <a:ln w="9525">
            <a:solidFill>
              <a:schemeClr val="tx1"/>
            </a:solidFill>
            <a:miter lim="800000"/>
            <a:headEnd/>
            <a:tailEnd/>
          </a:ln>
        </p:spPr>
        <p:txBody>
          <a:bodyPr wrap="none" anchor="ctr"/>
          <a:lstStyle>
            <a:lvl1pPr>
              <a:spcBef>
                <a:spcPct val="20000"/>
              </a:spcBef>
              <a:buFont typeface="Arial" charset="0"/>
              <a:buChar char="•"/>
              <a:defRPr sz="2400">
                <a:solidFill>
                  <a:schemeClr val="tx1"/>
                </a:solidFill>
                <a:latin typeface="Calibri" charset="0"/>
                <a:ea typeface="MS PGothic" charset="-128"/>
              </a:defRPr>
            </a:lvl1pPr>
            <a:lvl2pPr marL="742950" indent="-285750">
              <a:spcBef>
                <a:spcPct val="20000"/>
              </a:spcBef>
              <a:buFont typeface="Arial" charset="0"/>
              <a:buChar char="–"/>
              <a:defRPr sz="2100">
                <a:solidFill>
                  <a:schemeClr val="tx1"/>
                </a:solidFill>
                <a:latin typeface="Calibri" charset="0"/>
                <a:ea typeface="MS PGothic" charset="-128"/>
              </a:defRPr>
            </a:lvl2pPr>
            <a:lvl3pPr marL="1143000" indent="-228600">
              <a:spcBef>
                <a:spcPct val="20000"/>
              </a:spcBef>
              <a:buFont typeface="Arial" charset="0"/>
              <a:buChar char="•"/>
              <a:defRPr>
                <a:solidFill>
                  <a:schemeClr val="tx1"/>
                </a:solidFill>
                <a:latin typeface="Calibri" charset="0"/>
                <a:ea typeface="MS PGothic" charset="-128"/>
              </a:defRPr>
            </a:lvl3pPr>
            <a:lvl4pPr marL="1600200" indent="-228600">
              <a:spcBef>
                <a:spcPct val="20000"/>
              </a:spcBef>
              <a:buFont typeface="Arial" charset="0"/>
              <a:buChar char="–"/>
              <a:defRPr sz="1500">
                <a:solidFill>
                  <a:schemeClr val="tx1"/>
                </a:solidFill>
                <a:latin typeface="Calibri" charset="0"/>
                <a:ea typeface="MS PGothic" charset="-128"/>
              </a:defRPr>
            </a:lvl4pPr>
            <a:lvl5pPr marL="2057400" indent="-228600">
              <a:spcBef>
                <a:spcPct val="20000"/>
              </a:spcBef>
              <a:buFont typeface="Arial" charset="0"/>
              <a:buChar char="»"/>
              <a:defRPr sz="15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CC3300"/>
              </a:solidFill>
              <a:effectLst/>
              <a:uLnTx/>
              <a:uFillTx/>
              <a:latin typeface="Verdana" charset="0"/>
              <a:ea typeface="MS PGothic" charset="-128"/>
              <a:cs typeface="+mn-cs"/>
            </a:endParaRPr>
          </a:p>
        </p:txBody>
      </p:sp>
      <p:sp>
        <p:nvSpPr>
          <p:cNvPr id="589845" name="AutoShape 21"/>
          <p:cNvSpPr>
            <a:spLocks noChangeArrowheads="1"/>
          </p:cNvSpPr>
          <p:nvPr/>
        </p:nvSpPr>
        <p:spPr bwMode="auto">
          <a:xfrm>
            <a:off x="8534400" y="2247901"/>
            <a:ext cx="823384" cy="2690284"/>
          </a:xfrm>
          <a:prstGeom prst="cube">
            <a:avLst>
              <a:gd name="adj" fmla="val 25000"/>
            </a:avLst>
          </a:prstGeom>
          <a:solidFill>
            <a:srgbClr val="000066"/>
          </a:solidFill>
          <a:ln w="9525">
            <a:solidFill>
              <a:schemeClr val="tx1"/>
            </a:solidFill>
            <a:miter lim="800000"/>
            <a:headEnd/>
            <a:tailEnd/>
          </a:ln>
        </p:spPr>
        <p:txBody>
          <a:bodyPr wrap="none" anchor="ctr"/>
          <a:lstStyle>
            <a:lvl1pPr>
              <a:spcBef>
                <a:spcPct val="20000"/>
              </a:spcBef>
              <a:buFont typeface="Arial" charset="0"/>
              <a:buChar char="•"/>
              <a:defRPr sz="2400">
                <a:solidFill>
                  <a:schemeClr val="tx1"/>
                </a:solidFill>
                <a:latin typeface="Calibri" charset="0"/>
                <a:ea typeface="MS PGothic" charset="-128"/>
              </a:defRPr>
            </a:lvl1pPr>
            <a:lvl2pPr marL="742950" indent="-285750">
              <a:spcBef>
                <a:spcPct val="20000"/>
              </a:spcBef>
              <a:buFont typeface="Arial" charset="0"/>
              <a:buChar char="–"/>
              <a:defRPr sz="2100">
                <a:solidFill>
                  <a:schemeClr val="tx1"/>
                </a:solidFill>
                <a:latin typeface="Calibri" charset="0"/>
                <a:ea typeface="MS PGothic" charset="-128"/>
              </a:defRPr>
            </a:lvl2pPr>
            <a:lvl3pPr marL="1143000" indent="-228600">
              <a:spcBef>
                <a:spcPct val="20000"/>
              </a:spcBef>
              <a:buFont typeface="Arial" charset="0"/>
              <a:buChar char="•"/>
              <a:defRPr>
                <a:solidFill>
                  <a:schemeClr val="tx1"/>
                </a:solidFill>
                <a:latin typeface="Calibri" charset="0"/>
                <a:ea typeface="MS PGothic" charset="-128"/>
              </a:defRPr>
            </a:lvl3pPr>
            <a:lvl4pPr marL="1600200" indent="-228600">
              <a:spcBef>
                <a:spcPct val="20000"/>
              </a:spcBef>
              <a:buFont typeface="Arial" charset="0"/>
              <a:buChar char="–"/>
              <a:defRPr sz="1500">
                <a:solidFill>
                  <a:schemeClr val="tx1"/>
                </a:solidFill>
                <a:latin typeface="Calibri" charset="0"/>
                <a:ea typeface="MS PGothic" charset="-128"/>
              </a:defRPr>
            </a:lvl4pPr>
            <a:lvl5pPr marL="2057400" indent="-228600">
              <a:spcBef>
                <a:spcPct val="20000"/>
              </a:spcBef>
              <a:buFont typeface="Arial" charset="0"/>
              <a:buChar char="»"/>
              <a:defRPr sz="15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CC3300"/>
              </a:solidFill>
              <a:effectLst/>
              <a:uLnTx/>
              <a:uFillTx/>
              <a:latin typeface="Verdana" charset="0"/>
              <a:ea typeface="MS PGothic" charset="-128"/>
              <a:cs typeface="+mn-cs"/>
            </a:endParaRPr>
          </a:p>
        </p:txBody>
      </p:sp>
      <p:sp>
        <p:nvSpPr>
          <p:cNvPr id="137236" name="Line 22"/>
          <p:cNvSpPr>
            <a:spLocks noChangeShapeType="1"/>
          </p:cNvSpPr>
          <p:nvPr/>
        </p:nvSpPr>
        <p:spPr bwMode="auto">
          <a:xfrm>
            <a:off x="4555067" y="1509184"/>
            <a:ext cx="0" cy="32596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37" name="Line 23"/>
          <p:cNvSpPr>
            <a:spLocks noChangeShapeType="1"/>
          </p:cNvSpPr>
          <p:nvPr/>
        </p:nvSpPr>
        <p:spPr bwMode="auto">
          <a:xfrm flipH="1">
            <a:off x="4379384" y="4768851"/>
            <a:ext cx="175683"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38" name="Line 24"/>
          <p:cNvSpPr>
            <a:spLocks noChangeShapeType="1"/>
          </p:cNvSpPr>
          <p:nvPr/>
        </p:nvSpPr>
        <p:spPr bwMode="auto">
          <a:xfrm flipH="1">
            <a:off x="4377267" y="14986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39" name="Line 25"/>
          <p:cNvSpPr>
            <a:spLocks noChangeShapeType="1"/>
          </p:cNvSpPr>
          <p:nvPr/>
        </p:nvSpPr>
        <p:spPr bwMode="auto">
          <a:xfrm rot="5400000">
            <a:off x="7106709" y="-1008591"/>
            <a:ext cx="0" cy="5069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0" name="Line 26"/>
          <p:cNvSpPr>
            <a:spLocks noChangeShapeType="1"/>
          </p:cNvSpPr>
          <p:nvPr/>
        </p:nvSpPr>
        <p:spPr bwMode="auto">
          <a:xfrm>
            <a:off x="9624484" y="1498600"/>
            <a:ext cx="0" cy="3270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1" name="Line 27"/>
          <p:cNvSpPr>
            <a:spLocks noChangeShapeType="1"/>
          </p:cNvSpPr>
          <p:nvPr/>
        </p:nvSpPr>
        <p:spPr bwMode="auto">
          <a:xfrm flipH="1">
            <a:off x="9448801" y="4768851"/>
            <a:ext cx="175684"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2" name="Line 28"/>
          <p:cNvSpPr>
            <a:spLocks noChangeShapeType="1"/>
          </p:cNvSpPr>
          <p:nvPr/>
        </p:nvSpPr>
        <p:spPr bwMode="auto">
          <a:xfrm flipH="1">
            <a:off x="4377267" y="44704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3" name="Line 29"/>
          <p:cNvSpPr>
            <a:spLocks noChangeShapeType="1"/>
          </p:cNvSpPr>
          <p:nvPr/>
        </p:nvSpPr>
        <p:spPr bwMode="auto">
          <a:xfrm flipH="1">
            <a:off x="4377267" y="41402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4" name="Line 30"/>
          <p:cNvSpPr>
            <a:spLocks noChangeShapeType="1"/>
          </p:cNvSpPr>
          <p:nvPr/>
        </p:nvSpPr>
        <p:spPr bwMode="auto">
          <a:xfrm flipH="1">
            <a:off x="4377267" y="38100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5" name="Line 31"/>
          <p:cNvSpPr>
            <a:spLocks noChangeShapeType="1"/>
          </p:cNvSpPr>
          <p:nvPr/>
        </p:nvSpPr>
        <p:spPr bwMode="auto">
          <a:xfrm flipH="1">
            <a:off x="4377267" y="34798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6" name="Line 32"/>
          <p:cNvSpPr>
            <a:spLocks noChangeShapeType="1"/>
          </p:cNvSpPr>
          <p:nvPr/>
        </p:nvSpPr>
        <p:spPr bwMode="auto">
          <a:xfrm flipH="1">
            <a:off x="4377267" y="31496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47" name="Line 33"/>
          <p:cNvSpPr>
            <a:spLocks noChangeShapeType="1"/>
          </p:cNvSpPr>
          <p:nvPr/>
        </p:nvSpPr>
        <p:spPr bwMode="auto">
          <a:xfrm flipH="1">
            <a:off x="4377267" y="28194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89858" name="Text Box 34"/>
          <p:cNvSpPr txBox="1">
            <a:spLocks noChangeArrowheads="1"/>
          </p:cNvSpPr>
          <p:nvPr/>
        </p:nvSpPr>
        <p:spPr bwMode="auto">
          <a:xfrm>
            <a:off x="4671485" y="4925485"/>
            <a:ext cx="9220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Control</a:t>
            </a:r>
            <a:endParaRPr kumimoji="0" lang="en-US" altLang="en-US" sz="1400" b="1"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44066" name="Text Box 35"/>
          <p:cNvSpPr txBox="1">
            <a:spLocks noChangeArrowheads="1"/>
          </p:cNvSpPr>
          <p:nvPr/>
        </p:nvSpPr>
        <p:spPr bwMode="auto">
          <a:xfrm>
            <a:off x="3644900" y="4241800"/>
            <a:ext cx="755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charset="0"/>
                <a:ea typeface="MS PGothic" charset="-128"/>
                <a:cs typeface="+mn-cs"/>
              </a:rPr>
              <a:t>10%</a:t>
            </a:r>
            <a:endParaRPr kumimoji="0" lang="en-US" altLang="en-US" sz="1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44067" name="Text Box 36"/>
          <p:cNvSpPr txBox="1">
            <a:spLocks noChangeArrowheads="1"/>
          </p:cNvSpPr>
          <p:nvPr/>
        </p:nvSpPr>
        <p:spPr bwMode="auto">
          <a:xfrm>
            <a:off x="3757084" y="3575052"/>
            <a:ext cx="606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charset="0"/>
                <a:ea typeface="MS PGothic" charset="-128"/>
                <a:cs typeface="+mn-cs"/>
              </a:rPr>
              <a:t>20%</a:t>
            </a:r>
            <a:endParaRPr kumimoji="0" lang="en-US" altLang="en-US" sz="1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44068" name="Text Box 37"/>
          <p:cNvSpPr txBox="1">
            <a:spLocks noChangeArrowheads="1"/>
          </p:cNvSpPr>
          <p:nvPr/>
        </p:nvSpPr>
        <p:spPr bwMode="auto">
          <a:xfrm>
            <a:off x="3742267" y="2241552"/>
            <a:ext cx="606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charset="0"/>
                <a:ea typeface="MS PGothic" charset="-128"/>
                <a:cs typeface="+mn-cs"/>
              </a:rPr>
              <a:t>40%</a:t>
            </a:r>
            <a:endParaRPr kumimoji="0" lang="en-US" altLang="en-US" sz="1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44069" name="Text Box 38"/>
          <p:cNvSpPr txBox="1">
            <a:spLocks noChangeArrowheads="1"/>
          </p:cNvSpPr>
          <p:nvPr/>
        </p:nvSpPr>
        <p:spPr bwMode="auto">
          <a:xfrm>
            <a:off x="3763434" y="2908301"/>
            <a:ext cx="606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charset="0"/>
                <a:ea typeface="MS PGothic" charset="-128"/>
                <a:cs typeface="+mn-cs"/>
              </a:rPr>
              <a:t>30%</a:t>
            </a:r>
            <a:endParaRPr kumimoji="0" lang="en-US" altLang="en-US" sz="1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44070" name="Text Box 39"/>
          <p:cNvSpPr txBox="1">
            <a:spLocks noChangeArrowheads="1"/>
          </p:cNvSpPr>
          <p:nvPr/>
        </p:nvSpPr>
        <p:spPr bwMode="auto">
          <a:xfrm>
            <a:off x="3767667" y="1574801"/>
            <a:ext cx="606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charset="0"/>
                <a:ea typeface="MS PGothic" charset="-128"/>
                <a:cs typeface="+mn-cs"/>
              </a:rPr>
              <a:t>50%</a:t>
            </a:r>
            <a:endParaRPr kumimoji="0" lang="en-US" altLang="en-US" sz="1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137254" name="Line 40"/>
          <p:cNvSpPr>
            <a:spLocks noChangeShapeType="1"/>
          </p:cNvSpPr>
          <p:nvPr/>
        </p:nvSpPr>
        <p:spPr bwMode="auto">
          <a:xfrm flipH="1">
            <a:off x="4377267" y="24892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55" name="Line 41"/>
          <p:cNvSpPr>
            <a:spLocks noChangeShapeType="1"/>
          </p:cNvSpPr>
          <p:nvPr/>
        </p:nvSpPr>
        <p:spPr bwMode="auto">
          <a:xfrm flipH="1">
            <a:off x="4377267" y="21590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37256" name="Line 42"/>
          <p:cNvSpPr>
            <a:spLocks noChangeShapeType="1"/>
          </p:cNvSpPr>
          <p:nvPr/>
        </p:nvSpPr>
        <p:spPr bwMode="auto">
          <a:xfrm flipH="1">
            <a:off x="4377267" y="1828800"/>
            <a:ext cx="165100"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89867" name="Text Box 43"/>
          <p:cNvSpPr txBox="1">
            <a:spLocks noChangeArrowheads="1"/>
          </p:cNvSpPr>
          <p:nvPr/>
        </p:nvSpPr>
        <p:spPr bwMode="auto">
          <a:xfrm>
            <a:off x="5647389" y="4927600"/>
            <a:ext cx="1309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Depression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(age 32)</a:t>
            </a:r>
            <a:endParaRPr kumimoji="0" lang="en-US" altLang="en-US" sz="1400" b="1"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589868" name="Text Box 44"/>
          <p:cNvSpPr txBox="1">
            <a:spLocks noChangeArrowheads="1"/>
          </p:cNvSpPr>
          <p:nvPr/>
        </p:nvSpPr>
        <p:spPr bwMode="auto">
          <a:xfrm>
            <a:off x="8314809" y="4927601"/>
            <a:ext cx="13324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Depression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(age 32)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Maltreated </a:t>
            </a:r>
            <a:b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b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(as a child)</a:t>
            </a:r>
            <a:endParaRPr kumimoji="0" lang="en-US" altLang="en-US" sz="1400" b="1"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589869" name="Text Box 45"/>
          <p:cNvSpPr txBox="1">
            <a:spLocks noChangeArrowheads="1"/>
          </p:cNvSpPr>
          <p:nvPr/>
        </p:nvSpPr>
        <p:spPr bwMode="auto">
          <a:xfrm>
            <a:off x="7019409" y="4927600"/>
            <a:ext cx="1332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Maltreated </a:t>
            </a:r>
            <a:b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br>
            <a:r>
              <a:rPr kumimoji="0" lang="en-US" altLang="en-US" sz="1400" b="1" i="0" u="none" strike="noStrike" kern="1200" cap="none" spc="0" normalizeH="0" baseline="0" noProof="0">
                <a:ln>
                  <a:noFill/>
                </a:ln>
                <a:solidFill>
                  <a:srgbClr val="000000"/>
                </a:solidFill>
                <a:effectLst/>
                <a:uLnTx/>
                <a:uFillTx/>
                <a:latin typeface="Verdana" charset="0"/>
                <a:ea typeface="MS PGothic" charset="-128"/>
                <a:cs typeface="+mn-cs"/>
              </a:rPr>
              <a:t>(as a child)</a:t>
            </a:r>
            <a:endParaRPr kumimoji="0" lang="en-US" altLang="en-US" sz="1400" b="1" i="0" u="none" strike="noStrike" kern="1200" cap="none" spc="0" normalizeH="0" baseline="0" noProof="0">
              <a:ln>
                <a:noFill/>
              </a:ln>
              <a:solidFill>
                <a:srgbClr val="000000"/>
              </a:solidFill>
              <a:effectLst/>
              <a:uLnTx/>
              <a:uFillTx/>
              <a:latin typeface="Times" charset="0"/>
              <a:ea typeface="MS PGothic" charset="-128"/>
              <a:cs typeface="+mn-cs"/>
            </a:endParaRPr>
          </a:p>
        </p:txBody>
      </p:sp>
    </p:spTree>
    <p:extLst>
      <p:ext uri="{BB962C8B-B14F-4D97-AF65-F5344CB8AC3E}">
        <p14:creationId xmlns:p14="http://schemas.microsoft.com/office/powerpoint/2010/main" val="235642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9842"/>
                                        </p:tgtEl>
                                        <p:attrNameLst>
                                          <p:attrName>style.visibility</p:attrName>
                                        </p:attrNameLst>
                                      </p:cBhvr>
                                      <p:to>
                                        <p:strVal val="visible"/>
                                      </p:to>
                                    </p:set>
                                    <p:animEffect transition="in" filter="wipe(down)">
                                      <p:cBhvr>
                                        <p:cTn id="7" dur="1000"/>
                                        <p:tgtEl>
                                          <p:spTgt spid="5898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9858"/>
                                        </p:tgtEl>
                                        <p:attrNameLst>
                                          <p:attrName>style.visibility</p:attrName>
                                        </p:attrNameLst>
                                      </p:cBhvr>
                                      <p:to>
                                        <p:strVal val="visible"/>
                                      </p:to>
                                    </p:set>
                                    <p:animEffect transition="in" filter="dissolve">
                                      <p:cBhvr>
                                        <p:cTn id="10" dur="1000"/>
                                        <p:tgtEl>
                                          <p:spTgt spid="5898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89843"/>
                                        </p:tgtEl>
                                        <p:attrNameLst>
                                          <p:attrName>style.visibility</p:attrName>
                                        </p:attrNameLst>
                                      </p:cBhvr>
                                      <p:to>
                                        <p:strVal val="visible"/>
                                      </p:to>
                                    </p:set>
                                    <p:animEffect transition="in" filter="wipe(down)">
                                      <p:cBhvr>
                                        <p:cTn id="15" dur="1000"/>
                                        <p:tgtEl>
                                          <p:spTgt spid="58984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89867"/>
                                        </p:tgtEl>
                                        <p:attrNameLst>
                                          <p:attrName>style.visibility</p:attrName>
                                        </p:attrNameLst>
                                      </p:cBhvr>
                                      <p:to>
                                        <p:strVal val="visible"/>
                                      </p:to>
                                    </p:set>
                                    <p:animEffect transition="in" filter="dissolve">
                                      <p:cBhvr>
                                        <p:cTn id="18" dur="1000"/>
                                        <p:tgtEl>
                                          <p:spTgt spid="5898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89844"/>
                                        </p:tgtEl>
                                        <p:attrNameLst>
                                          <p:attrName>style.visibility</p:attrName>
                                        </p:attrNameLst>
                                      </p:cBhvr>
                                      <p:to>
                                        <p:strVal val="visible"/>
                                      </p:to>
                                    </p:set>
                                    <p:animEffect transition="in" filter="wipe(down)">
                                      <p:cBhvr>
                                        <p:cTn id="23" dur="1000"/>
                                        <p:tgtEl>
                                          <p:spTgt spid="58984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89869"/>
                                        </p:tgtEl>
                                        <p:attrNameLst>
                                          <p:attrName>style.visibility</p:attrName>
                                        </p:attrNameLst>
                                      </p:cBhvr>
                                      <p:to>
                                        <p:strVal val="visible"/>
                                      </p:to>
                                    </p:set>
                                    <p:animEffect transition="in" filter="dissolve">
                                      <p:cBhvr>
                                        <p:cTn id="26" dur="1000"/>
                                        <p:tgtEl>
                                          <p:spTgt spid="5898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89845"/>
                                        </p:tgtEl>
                                        <p:attrNameLst>
                                          <p:attrName>style.visibility</p:attrName>
                                        </p:attrNameLst>
                                      </p:cBhvr>
                                      <p:to>
                                        <p:strVal val="visible"/>
                                      </p:to>
                                    </p:set>
                                    <p:animEffect transition="in" filter="wipe(down)">
                                      <p:cBhvr>
                                        <p:cTn id="31" dur="1000"/>
                                        <p:tgtEl>
                                          <p:spTgt spid="58984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89868"/>
                                        </p:tgtEl>
                                        <p:attrNameLst>
                                          <p:attrName>style.visibility</p:attrName>
                                        </p:attrNameLst>
                                      </p:cBhvr>
                                      <p:to>
                                        <p:strVal val="visible"/>
                                      </p:to>
                                    </p:set>
                                    <p:animEffect transition="in" filter="dissolve">
                                      <p:cBhvr>
                                        <p:cTn id="34" dur="1000"/>
                                        <p:tgtEl>
                                          <p:spTgt spid="589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2" grpId="0" animBg="1"/>
      <p:bldP spid="589843" grpId="0" animBg="1"/>
      <p:bldP spid="589844" grpId="0" animBg="1"/>
      <p:bldP spid="589845" grpId="0" animBg="1"/>
      <p:bldP spid="589858" grpId="0"/>
      <p:bldP spid="589867" grpId="0"/>
      <p:bldP spid="589868" grpId="0"/>
      <p:bldP spid="5898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521368" y="965485"/>
            <a:ext cx="111492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C00000"/>
                </a:solidFill>
                <a:latin typeface="Verdana" panose="020B0604030504040204" pitchFamily="34" charset="0"/>
              </a:rPr>
              <a:t>Connecting the Dots Between</a:t>
            </a:r>
            <a:r>
              <a:rPr kumimoji="0" lang="en-US" altLang="en-US" sz="2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 Policy and Science</a:t>
            </a:r>
            <a:endParaRPr kumimoji="0" lang="en-US" altLang="en-US" sz="2800" b="1" i="0" u="none" strike="noStrike" kern="1200" cap="none" spc="0" normalizeH="0" baseline="0" noProof="0" dirty="0">
              <a:ln>
                <a:noFill/>
              </a:ln>
              <a:solidFill>
                <a:srgbClr val="BF2F37"/>
              </a:solidFill>
              <a:effectLst/>
              <a:uLnTx/>
              <a:uFillTx/>
              <a:latin typeface="Verdana" panose="020B0604030504040204" pitchFamily="34" charset="0"/>
              <a:ea typeface="MS PGothic" panose="020B0600070205080204" pitchFamily="34" charset="-128"/>
              <a:cs typeface="+mn-cs"/>
            </a:endParaRPr>
          </a:p>
        </p:txBody>
      </p:sp>
      <p:sp>
        <p:nvSpPr>
          <p:cNvPr id="464899" name="Text Box 3"/>
          <p:cNvSpPr txBox="1">
            <a:spLocks noChangeArrowheads="1"/>
          </p:cNvSpPr>
          <p:nvPr/>
        </p:nvSpPr>
        <p:spPr bwMode="auto">
          <a:xfrm>
            <a:off x="1530626" y="2476195"/>
            <a:ext cx="945741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1778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fontAlgn="base">
              <a:spcBef>
                <a:spcPct val="0"/>
              </a:spcBef>
              <a:spcAft>
                <a:spcPct val="0"/>
              </a:spcAft>
            </a:pPr>
            <a:r>
              <a:rPr lang="en-US" dirty="0"/>
              <a:t>Forcibly separating children from their parents is like setting a home on fire</a:t>
            </a: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p>
          <a:p>
            <a:pPr marL="17780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lvl="0" fontAlgn="base">
              <a:spcBef>
                <a:spcPct val="0"/>
              </a:spcBef>
              <a:spcAft>
                <a:spcPct val="0"/>
              </a:spcAft>
            </a:pPr>
            <a:r>
              <a:rPr lang="en-US" dirty="0"/>
              <a:t>Preventing rapid reunification is like blocking the first responders from doing their job</a:t>
            </a: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p>
          <a:p>
            <a:pPr marL="17780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lvl="0" fontAlgn="base">
              <a:spcBef>
                <a:spcPct val="0"/>
              </a:spcBef>
              <a:spcAft>
                <a:spcPct val="0"/>
              </a:spcAft>
            </a:pPr>
            <a:r>
              <a:rPr lang="en-US" dirty="0"/>
              <a:t>Subjecting children to prolonged detention (even with their parents) is like dripping gasoline on smoldering embers that will keep the fire going</a:t>
            </a: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Tree>
    <p:extLst>
      <p:ext uri="{BB962C8B-B14F-4D97-AF65-F5344CB8AC3E}">
        <p14:creationId xmlns:p14="http://schemas.microsoft.com/office/powerpoint/2010/main" val="292811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Effect transition="in" filter="dissolve">
                                      <p:cBhvr>
                                        <p:cTn id="7" dur="500"/>
                                        <p:tgtEl>
                                          <p:spTgt spid="464899">
                                            <p:txEl>
                                              <p:pRg st="0" end="0"/>
                                            </p:txEl>
                                          </p:spTgt>
                                        </p:tgtEl>
                                      </p:cBhvr>
                                    </p:animEffect>
                                  </p:childTnLst>
                                  <p:subTnLst>
                                    <p:animClr clrSpc="rgb" dir="cw">
                                      <p:cBhvr override="childStyle">
                                        <p:cTn dur="1" fill="hold" display="0" masterRel="nextClick" afterEffect="1"/>
                                        <p:tgtEl>
                                          <p:spTgt spid="464899">
                                            <p:txEl>
                                              <p:pRg st="0" end="0"/>
                                            </p:txEl>
                                          </p:spTgt>
                                        </p:tgtEl>
                                        <p:attrNameLst>
                                          <p:attrName>ppt_c</p:attrName>
                                        </p:attrNameLst>
                                      </p:cBhvr>
                                      <p:to>
                                        <a:srgbClr val="999999"/>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4899">
                                            <p:txEl>
                                              <p:pRg st="2" end="2"/>
                                            </p:txEl>
                                          </p:spTgt>
                                        </p:tgtEl>
                                        <p:attrNameLst>
                                          <p:attrName>style.visibility</p:attrName>
                                        </p:attrNameLst>
                                      </p:cBhvr>
                                      <p:to>
                                        <p:strVal val="visible"/>
                                      </p:to>
                                    </p:set>
                                    <p:animEffect transition="in" filter="dissolve">
                                      <p:cBhvr>
                                        <p:cTn id="12" dur="500"/>
                                        <p:tgtEl>
                                          <p:spTgt spid="464899">
                                            <p:txEl>
                                              <p:pRg st="2" end="2"/>
                                            </p:txEl>
                                          </p:spTgt>
                                        </p:tgtEl>
                                      </p:cBhvr>
                                    </p:animEffect>
                                  </p:childTnLst>
                                  <p:subTnLst>
                                    <p:animClr clrSpc="rgb" dir="cw">
                                      <p:cBhvr override="childStyle">
                                        <p:cTn dur="1" fill="hold" display="0" masterRel="nextClick" afterEffect="1"/>
                                        <p:tgtEl>
                                          <p:spTgt spid="464899">
                                            <p:txEl>
                                              <p:pRg st="2" end="2"/>
                                            </p:txEl>
                                          </p:spTgt>
                                        </p:tgtEl>
                                        <p:attrNameLst>
                                          <p:attrName>ppt_c</p:attrName>
                                        </p:attrNameLst>
                                      </p:cBhvr>
                                      <p:to>
                                        <a:srgbClr val="999999"/>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4899">
                                            <p:txEl>
                                              <p:pRg st="4" end="4"/>
                                            </p:txEl>
                                          </p:spTgt>
                                        </p:tgtEl>
                                        <p:attrNameLst>
                                          <p:attrName>style.visibility</p:attrName>
                                        </p:attrNameLst>
                                      </p:cBhvr>
                                      <p:to>
                                        <p:strVal val="visible"/>
                                      </p:to>
                                    </p:set>
                                    <p:animEffect transition="in" filter="dissolve">
                                      <p:cBhvr>
                                        <p:cTn id="17" dur="500"/>
                                        <p:tgtEl>
                                          <p:spTgt spid="464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579581" y="652809"/>
            <a:ext cx="1103283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Confronting Complex Interactions Among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Science, Politics, and Policy</a:t>
            </a:r>
            <a:endParaRPr kumimoji="0" lang="en-US" altLang="en-US" sz="2800" b="1" i="0" u="none" strike="noStrike" kern="1200" cap="none" spc="0" normalizeH="0" baseline="0" noProof="0" dirty="0">
              <a:ln>
                <a:noFill/>
              </a:ln>
              <a:solidFill>
                <a:srgbClr val="BF2F37"/>
              </a:solidFill>
              <a:effectLst/>
              <a:uLnTx/>
              <a:uFillTx/>
              <a:latin typeface="Verdana" panose="020B0604030504040204" pitchFamily="34" charset="0"/>
              <a:ea typeface="MS PGothic" panose="020B0600070205080204" pitchFamily="34" charset="-128"/>
              <a:cs typeface="+mn-cs"/>
            </a:endParaRPr>
          </a:p>
        </p:txBody>
      </p:sp>
      <p:sp>
        <p:nvSpPr>
          <p:cNvPr id="464899" name="Text Box 3"/>
          <p:cNvSpPr txBox="1">
            <a:spLocks noChangeArrowheads="1"/>
          </p:cNvSpPr>
          <p:nvPr/>
        </p:nvSpPr>
        <p:spPr bwMode="auto">
          <a:xfrm>
            <a:off x="1159163" y="2073782"/>
            <a:ext cx="987367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1778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7780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 society in which there is no broadly-trusted authority to define established knowledge, assess the credibility of conflicting information, and call out false assertions presents extraordinary challenges. </a:t>
            </a:r>
          </a:p>
          <a:p>
            <a:pPr marL="17780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17780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Credible scientific concepts and rigorous empirical data offer powerful tools to explain the consequences of current policies for immigrant children and families, but significant change will require a well-defined, actionable strategy that transcends partisan politics, activates key constituencies, and addresses broadly-supported </a:t>
            </a:r>
            <a:r>
              <a:rPr kumimoji="1" lang="en-US" altLang="en-US" dirty="0">
                <a:solidFill>
                  <a:srgbClr val="000000"/>
                </a:solidFill>
                <a:latin typeface="Verdana" panose="020B0604030504040204" pitchFamily="34" charset="0"/>
              </a:rPr>
              <a:t>values</a:t>
            </a: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p>
          <a:p>
            <a:pPr marL="17780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938542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Effect transition="in" filter="dissolve">
                                      <p:cBhvr>
                                        <p:cTn id="7" dur="500"/>
                                        <p:tgtEl>
                                          <p:spTgt spid="464899">
                                            <p:txEl>
                                              <p:pRg st="0" end="0"/>
                                            </p:txEl>
                                          </p:spTgt>
                                        </p:tgtEl>
                                      </p:cBhvr>
                                    </p:animEffect>
                                  </p:childTnLst>
                                  <p:subTnLst>
                                    <p:animClr clrSpc="rgb" dir="cw">
                                      <p:cBhvr override="childStyle">
                                        <p:cTn dur="1" fill="hold" display="0" masterRel="nextClick" afterEffect="1"/>
                                        <p:tgtEl>
                                          <p:spTgt spid="464899">
                                            <p:txEl>
                                              <p:pRg st="0" end="0"/>
                                            </p:txEl>
                                          </p:spTgt>
                                        </p:tgtEl>
                                        <p:attrNameLst>
                                          <p:attrName>ppt_c</p:attrName>
                                        </p:attrNameLst>
                                      </p:cBhvr>
                                      <p:to>
                                        <a:srgbClr val="999999"/>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4899">
                                            <p:txEl>
                                              <p:pRg st="2" end="2"/>
                                            </p:txEl>
                                          </p:spTgt>
                                        </p:tgtEl>
                                        <p:attrNameLst>
                                          <p:attrName>style.visibility</p:attrName>
                                        </p:attrNameLst>
                                      </p:cBhvr>
                                      <p:to>
                                        <p:strVal val="visible"/>
                                      </p:to>
                                    </p:set>
                                    <p:animEffect transition="in" filter="dissolve">
                                      <p:cBhvr>
                                        <p:cTn id="12" dur="500"/>
                                        <p:tgtEl>
                                          <p:spTgt spid="464899">
                                            <p:txEl>
                                              <p:pRg st="2" end="2"/>
                                            </p:txEl>
                                          </p:spTgt>
                                        </p:tgtEl>
                                      </p:cBhvr>
                                    </p:animEffect>
                                  </p:childTnLst>
                                  <p:subTnLst>
                                    <p:animClr clrSpc="rgb" dir="cw">
                                      <p:cBhvr override="childStyle">
                                        <p:cTn dur="1" fill="hold" display="0" masterRel="nextClick" afterEffect="1"/>
                                        <p:tgtEl>
                                          <p:spTgt spid="464899">
                                            <p:txEl>
                                              <p:pRg st="2" end="2"/>
                                            </p:txEl>
                                          </p:spTgt>
                                        </p:tgtEl>
                                        <p:attrNameLst>
                                          <p:attrName>ppt_c</p:attrName>
                                        </p:attrNameLst>
                                      </p:cBhvr>
                                      <p:to>
                                        <a:srgbClr val="9999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0" y="1295400"/>
            <a:ext cx="9144000" cy="4267200"/>
          </a:xfrm>
          <a:prstGeom prst="rect">
            <a:avLst/>
          </a:prstGeom>
          <a:gradFill flip="none" rotWithShape="1">
            <a:gsLst>
              <a:gs pos="48000">
                <a:schemeClr val="bg2">
                  <a:lumMod val="40000"/>
                  <a:lumOff val="60000"/>
                  <a:alpha val="51000"/>
                </a:schemeClr>
              </a:gs>
              <a:gs pos="100000">
                <a:srgbClr val="FFFFFF"/>
              </a:gs>
            </a:gsLst>
            <a:lin ang="5400000" scaled="0"/>
            <a:tileRect/>
          </a:gradFill>
          <a:ln w="9525" cap="flat" cmpd="sng" algn="ctr">
            <a:noFill/>
            <a:prstDash val="solid"/>
            <a:round/>
            <a:headEnd type="none" w="med" len="med"/>
            <a:tailEnd type="none" w="med" len="med"/>
          </a:ln>
          <a:effec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defRPr/>
            </a:pPr>
            <a:endParaRPr lang="en-US" sz="2400">
              <a:solidFill>
                <a:srgbClr val="000000"/>
              </a:solidFill>
              <a:latin typeface="Times" charset="0"/>
              <a:cs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2" y="1447800"/>
            <a:ext cx="3790951" cy="3388784"/>
          </a:xfrm>
          <a:prstGeom prst="rect">
            <a:avLst/>
          </a:prstGeom>
          <a:noFill/>
          <a:ln>
            <a:noFill/>
          </a:ln>
          <a:effectLst>
            <a:outerShdw blurRad="63500" dist="38100" dir="10199997" algn="tl" rotWithShape="0">
              <a:schemeClr val="tx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2" name="Text Box 2"/>
          <p:cNvSpPr txBox="1">
            <a:spLocks noChangeArrowheads="1"/>
          </p:cNvSpPr>
          <p:nvPr/>
        </p:nvSpPr>
        <p:spPr bwMode="auto">
          <a:xfrm>
            <a:off x="1817158" y="5313756"/>
            <a:ext cx="8693151" cy="892617"/>
          </a:xfrm>
          <a:prstGeom prst="rect">
            <a:avLst/>
          </a:prstGeom>
          <a:noFill/>
          <a:ln w="12700" cap="sq">
            <a:noFill/>
            <a:miter lim="800000"/>
            <a:headEnd type="none" w="sm" len="sm"/>
            <a:tailEnd type="none" w="sm" len="sm"/>
          </a:ln>
          <a:effectLst/>
        </p:spPr>
        <p:txBody>
          <a:bodyPr>
            <a:spAutoFit/>
          </a:bodyPr>
          <a:lstStyle>
            <a:lvl1pPr>
              <a:defRPr>
                <a:solidFill>
                  <a:schemeClr val="tx1"/>
                </a:solidFill>
                <a:latin typeface="Calibri" charset="0"/>
                <a:ea typeface="ＭＳ Ｐゴシック" charset="0"/>
              </a:defRPr>
            </a:lvl1pPr>
            <a:lvl2pPr marL="37931725" indent="-37474525">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lnSpc>
                <a:spcPct val="75000"/>
              </a:lnSpc>
              <a:defRPr/>
            </a:pPr>
            <a:r>
              <a:rPr kumimoji="1" lang="en-US" sz="2667" b="1" dirty="0" err="1">
                <a:solidFill>
                  <a:srgbClr val="000000"/>
                </a:solidFill>
                <a:latin typeface="Verdana" charset="0"/>
                <a:ea typeface="MS PGothic" charset="0"/>
                <a:cs typeface="MS PGothic" charset="0"/>
              </a:rPr>
              <a:t>www.developingchild.harvard.edu</a:t>
            </a:r>
            <a:endParaRPr kumimoji="1" lang="en-US" sz="2667" b="1" dirty="0">
              <a:solidFill>
                <a:srgbClr val="000000"/>
              </a:solidFill>
              <a:latin typeface="Verdana" charset="0"/>
              <a:ea typeface="MS PGothic" charset="0"/>
              <a:cs typeface="MS PGothic" charset="0"/>
            </a:endParaRPr>
          </a:p>
          <a:p>
            <a:pPr algn="ctr" eaLnBrk="1" hangingPunct="1">
              <a:defRPr/>
            </a:pPr>
            <a:endParaRPr lang="en-US" sz="3200" b="1" dirty="0">
              <a:solidFill>
                <a:srgbClr val="CC3300"/>
              </a:solidFill>
              <a:effectLst>
                <a:outerShdw blurRad="38100" dist="38100" dir="2700000" algn="tl">
                  <a:srgbClr val="DDDDDD"/>
                </a:outerShdw>
              </a:effectLst>
              <a:latin typeface="Verdana" charset="0"/>
              <a:ea typeface="MS PGothic" charset="0"/>
              <a:cs typeface="MS PGothic" charset="0"/>
            </a:endParaRPr>
          </a:p>
        </p:txBody>
      </p:sp>
      <p:pic>
        <p:nvPicPr>
          <p:cNvPr id="7188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901" y="1572686"/>
            <a:ext cx="3767667" cy="3388783"/>
          </a:xfrm>
          <a:prstGeom prst="rect">
            <a:avLst/>
          </a:prstGeom>
          <a:noFill/>
          <a:ln>
            <a:noFill/>
          </a:ln>
          <a:effectLst>
            <a:outerShdw blurRad="63500" dist="38096" dir="10259958"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1752600"/>
            <a:ext cx="3970867" cy="3124200"/>
          </a:xfrm>
          <a:prstGeom prst="rect">
            <a:avLst/>
          </a:prstGeom>
          <a:noFill/>
          <a:ln>
            <a:noFill/>
          </a:ln>
          <a:effectLst>
            <a:outerShdw blurRad="63500" dist="35921" dir="1026003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C4117057-1636-D94F-83CD-193A81DB8BF2}"/>
              </a:ext>
            </a:extLst>
          </p:cNvPr>
          <p:cNvGrpSpPr/>
          <p:nvPr/>
        </p:nvGrpSpPr>
        <p:grpSpPr>
          <a:xfrm>
            <a:off x="1311276" y="5761486"/>
            <a:ext cx="2430490" cy="484716"/>
            <a:chOff x="1099241" y="5761486"/>
            <a:chExt cx="2430490" cy="484716"/>
          </a:xfrm>
        </p:grpSpPr>
        <p:sp>
          <p:nvSpPr>
            <p:cNvPr id="150536" name="Text Box 3"/>
            <p:cNvSpPr txBox="1">
              <a:spLocks noChangeArrowheads="1"/>
            </p:cNvSpPr>
            <p:nvPr/>
          </p:nvSpPr>
          <p:spPr bwMode="auto">
            <a:xfrm>
              <a:off x="1489264" y="5834567"/>
              <a:ext cx="2040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charset="0"/>
                  <a:ea typeface="MS PGothic" charset="-128"/>
                </a:defRPr>
              </a:lvl1pPr>
              <a:lvl2pPr marL="742950" indent="-285750">
                <a:spcBef>
                  <a:spcPct val="20000"/>
                </a:spcBef>
                <a:buFont typeface="Arial" charset="0"/>
                <a:buChar char="–"/>
                <a:defRPr sz="2100">
                  <a:solidFill>
                    <a:schemeClr val="tx1"/>
                  </a:solidFill>
                  <a:latin typeface="Calibri" charset="0"/>
                  <a:ea typeface="MS PGothic" charset="-128"/>
                </a:defRPr>
              </a:lvl2pPr>
              <a:lvl3pPr marL="1143000" indent="-228600">
                <a:spcBef>
                  <a:spcPct val="20000"/>
                </a:spcBef>
                <a:buFont typeface="Arial" charset="0"/>
                <a:buChar char="•"/>
                <a:defRPr>
                  <a:solidFill>
                    <a:schemeClr val="tx1"/>
                  </a:solidFill>
                  <a:latin typeface="Calibri" charset="0"/>
                  <a:ea typeface="MS PGothic" charset="-128"/>
                </a:defRPr>
              </a:lvl3pPr>
              <a:lvl4pPr marL="1600200" indent="-228600">
                <a:spcBef>
                  <a:spcPct val="20000"/>
                </a:spcBef>
                <a:buFont typeface="Arial" charset="0"/>
                <a:buChar char="–"/>
                <a:defRPr sz="1500">
                  <a:solidFill>
                    <a:schemeClr val="tx1"/>
                  </a:solidFill>
                  <a:latin typeface="Calibri" charset="0"/>
                  <a:ea typeface="MS PGothic" charset="-128"/>
                </a:defRPr>
              </a:lvl4pPr>
              <a:lvl5pPr marL="2057400" indent="-228600">
                <a:spcBef>
                  <a:spcPct val="20000"/>
                </a:spcBef>
                <a:buFont typeface="Arial" charset="0"/>
                <a:buChar char="»"/>
                <a:defRPr sz="15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9pPr>
            </a:lstStyle>
            <a:p>
              <a:pPr algn="ctr">
                <a:spcBef>
                  <a:spcPct val="0"/>
                </a:spcBef>
                <a:buFontTx/>
                <a:buNone/>
              </a:pPr>
              <a:r>
                <a:rPr lang="en-US" altLang="en-US" sz="1600" dirty="0">
                  <a:solidFill>
                    <a:srgbClr val="000000"/>
                  </a:solidFill>
                  <a:latin typeface="Verdana" charset="0"/>
                </a:rPr>
                <a:t>@</a:t>
              </a:r>
              <a:r>
                <a:rPr lang="en-US" altLang="en-US" sz="1600" dirty="0" err="1">
                  <a:solidFill>
                    <a:srgbClr val="000000"/>
                  </a:solidFill>
                  <a:latin typeface="Verdana" charset="0"/>
                </a:rPr>
                <a:t>HarvardCenter</a:t>
              </a:r>
              <a:endParaRPr lang="en-US" altLang="en-US" sz="1600" dirty="0">
                <a:solidFill>
                  <a:srgbClr val="000000"/>
                </a:solidFill>
                <a:latin typeface="Verdana" charset="0"/>
              </a:endParaRPr>
            </a:p>
          </p:txBody>
        </p:sp>
        <p:pic>
          <p:nvPicPr>
            <p:cNvPr id="150537" name="Picture 6" descr="Twitter_bird_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9241" y="5761486"/>
              <a:ext cx="484717" cy="4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053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391586"/>
            <a:ext cx="57573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08DC50CF-EEFB-FD43-B622-227B526BA689}"/>
              </a:ext>
            </a:extLst>
          </p:cNvPr>
          <p:cNvGrpSpPr/>
          <p:nvPr/>
        </p:nvGrpSpPr>
        <p:grpSpPr>
          <a:xfrm>
            <a:off x="4390271" y="5761486"/>
            <a:ext cx="3411459" cy="484716"/>
            <a:chOff x="4059267" y="5761486"/>
            <a:chExt cx="3411459" cy="484716"/>
          </a:xfrm>
        </p:grpSpPr>
        <p:sp>
          <p:nvSpPr>
            <p:cNvPr id="10" name="Text Box 3">
              <a:extLst>
                <a:ext uri="{FF2B5EF4-FFF2-40B4-BE49-F238E27FC236}">
                  <a16:creationId xmlns:a16="http://schemas.microsoft.com/office/drawing/2014/main" id="{F4A7B81A-FECC-DD4C-A830-226074396BCB}"/>
                </a:ext>
              </a:extLst>
            </p:cNvPr>
            <p:cNvSpPr txBox="1">
              <a:spLocks noChangeArrowheads="1"/>
            </p:cNvSpPr>
            <p:nvPr/>
          </p:nvSpPr>
          <p:spPr bwMode="auto">
            <a:xfrm>
              <a:off x="4290265" y="5834567"/>
              <a:ext cx="31804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Calibri" charset="0"/>
                  <a:ea typeface="MS PGothic" charset="-128"/>
                </a:defRPr>
              </a:lvl1pPr>
              <a:lvl2pPr marL="742950" indent="-285750">
                <a:spcBef>
                  <a:spcPct val="20000"/>
                </a:spcBef>
                <a:buFont typeface="Arial" charset="0"/>
                <a:buChar char="–"/>
                <a:defRPr sz="2100">
                  <a:solidFill>
                    <a:schemeClr val="tx1"/>
                  </a:solidFill>
                  <a:latin typeface="Calibri" charset="0"/>
                  <a:ea typeface="MS PGothic" charset="-128"/>
                </a:defRPr>
              </a:lvl2pPr>
              <a:lvl3pPr marL="1143000" indent="-228600">
                <a:spcBef>
                  <a:spcPct val="20000"/>
                </a:spcBef>
                <a:buFont typeface="Arial" charset="0"/>
                <a:buChar char="•"/>
                <a:defRPr>
                  <a:solidFill>
                    <a:schemeClr val="tx1"/>
                  </a:solidFill>
                  <a:latin typeface="Calibri" charset="0"/>
                  <a:ea typeface="MS PGothic" charset="-128"/>
                </a:defRPr>
              </a:lvl3pPr>
              <a:lvl4pPr marL="1600200" indent="-228600">
                <a:spcBef>
                  <a:spcPct val="20000"/>
                </a:spcBef>
                <a:buFont typeface="Arial" charset="0"/>
                <a:buChar char="–"/>
                <a:defRPr sz="1500">
                  <a:solidFill>
                    <a:schemeClr val="tx1"/>
                  </a:solidFill>
                  <a:latin typeface="Calibri" charset="0"/>
                  <a:ea typeface="MS PGothic" charset="-128"/>
                </a:defRPr>
              </a:lvl4pPr>
              <a:lvl5pPr marL="2057400" indent="-228600">
                <a:spcBef>
                  <a:spcPct val="20000"/>
                </a:spcBef>
                <a:buFont typeface="Arial" charset="0"/>
                <a:buChar char="»"/>
                <a:defRPr sz="15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9pPr>
            </a:lstStyle>
            <a:p>
              <a:pPr algn="ctr">
                <a:spcBef>
                  <a:spcPct val="0"/>
                </a:spcBef>
                <a:buFontTx/>
                <a:buNone/>
              </a:pPr>
              <a:r>
                <a:rPr lang="en-US" altLang="en-US" sz="1600" dirty="0">
                  <a:solidFill>
                    <a:srgbClr val="000000"/>
                  </a:solidFill>
                  <a:latin typeface="Verdana" charset="0"/>
                </a:rPr>
                <a:t>@</a:t>
              </a:r>
              <a:r>
                <a:rPr lang="en-US" altLang="en-US" sz="1600" dirty="0" err="1">
                  <a:solidFill>
                    <a:srgbClr val="000000"/>
                  </a:solidFill>
                  <a:latin typeface="Verdana" charset="0"/>
                </a:rPr>
                <a:t>CenterDevelopingChild</a:t>
              </a:r>
              <a:endParaRPr lang="en-US" altLang="en-US" sz="1600" dirty="0">
                <a:solidFill>
                  <a:srgbClr val="000000"/>
                </a:solidFill>
                <a:latin typeface="Verdana" charset="0"/>
              </a:endParaRPr>
            </a:p>
          </p:txBody>
        </p:sp>
        <p:pic>
          <p:nvPicPr>
            <p:cNvPr id="11" name="Picture 6">
              <a:extLst>
                <a:ext uri="{FF2B5EF4-FFF2-40B4-BE49-F238E27FC236}">
                  <a16:creationId xmlns:a16="http://schemas.microsoft.com/office/drawing/2014/main" id="{5C9E7981-3318-C34A-9961-F43E99D7330D}"/>
                </a:ext>
              </a:extLst>
            </p:cNvPr>
            <p:cNvPicPr>
              <a:picLocks noChangeAspect="1"/>
            </p:cNvPicPr>
            <p:nvPr/>
          </p:nvPicPr>
          <p:blipFill>
            <a:blip r:embed="rId8"/>
            <a:stretch>
              <a:fillRect/>
            </a:stretch>
          </p:blipFill>
          <p:spPr bwMode="auto">
            <a:xfrm>
              <a:off x="4059267" y="5761486"/>
              <a:ext cx="484716" cy="4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6F1F0823-0850-D545-A0C1-3093FD3C2C08}"/>
              </a:ext>
            </a:extLst>
          </p:cNvPr>
          <p:cNvGrpSpPr/>
          <p:nvPr/>
        </p:nvGrpSpPr>
        <p:grpSpPr>
          <a:xfrm>
            <a:off x="8053822" y="5710546"/>
            <a:ext cx="3475570" cy="586596"/>
            <a:chOff x="8053822" y="5710546"/>
            <a:chExt cx="3475570" cy="586596"/>
          </a:xfrm>
        </p:grpSpPr>
        <p:sp>
          <p:nvSpPr>
            <p:cNvPr id="12" name="Text Box 3">
              <a:extLst>
                <a:ext uri="{FF2B5EF4-FFF2-40B4-BE49-F238E27FC236}">
                  <a16:creationId xmlns:a16="http://schemas.microsoft.com/office/drawing/2014/main" id="{D416735C-F167-474D-8E22-C1718D39AFAE}"/>
                </a:ext>
              </a:extLst>
            </p:cNvPr>
            <p:cNvSpPr txBox="1">
              <a:spLocks noChangeArrowheads="1"/>
            </p:cNvSpPr>
            <p:nvPr/>
          </p:nvSpPr>
          <p:spPr bwMode="auto">
            <a:xfrm>
              <a:off x="8404089" y="5834567"/>
              <a:ext cx="31253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Calibri" charset="0"/>
                  <a:ea typeface="MS PGothic" charset="-128"/>
                </a:defRPr>
              </a:lvl1pPr>
              <a:lvl2pPr marL="742950" indent="-285750">
                <a:spcBef>
                  <a:spcPct val="20000"/>
                </a:spcBef>
                <a:buFont typeface="Arial" charset="0"/>
                <a:buChar char="–"/>
                <a:defRPr sz="2100">
                  <a:solidFill>
                    <a:schemeClr val="tx1"/>
                  </a:solidFill>
                  <a:latin typeface="Calibri" charset="0"/>
                  <a:ea typeface="MS PGothic" charset="-128"/>
                </a:defRPr>
              </a:lvl2pPr>
              <a:lvl3pPr marL="1143000" indent="-228600">
                <a:spcBef>
                  <a:spcPct val="20000"/>
                </a:spcBef>
                <a:buFont typeface="Arial" charset="0"/>
                <a:buChar char="•"/>
                <a:defRPr>
                  <a:solidFill>
                    <a:schemeClr val="tx1"/>
                  </a:solidFill>
                  <a:latin typeface="Calibri" charset="0"/>
                  <a:ea typeface="MS PGothic" charset="-128"/>
                </a:defRPr>
              </a:lvl3pPr>
              <a:lvl4pPr marL="1600200" indent="-228600">
                <a:spcBef>
                  <a:spcPct val="20000"/>
                </a:spcBef>
                <a:buFont typeface="Arial" charset="0"/>
                <a:buChar char="–"/>
                <a:defRPr sz="1500">
                  <a:solidFill>
                    <a:schemeClr val="tx1"/>
                  </a:solidFill>
                  <a:latin typeface="Calibri" charset="0"/>
                  <a:ea typeface="MS PGothic" charset="-128"/>
                </a:defRPr>
              </a:lvl4pPr>
              <a:lvl5pPr marL="2057400" indent="-228600">
                <a:spcBef>
                  <a:spcPct val="20000"/>
                </a:spcBef>
                <a:buFont typeface="Arial" charset="0"/>
                <a:buChar char="»"/>
                <a:defRPr sz="15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1500">
                  <a:solidFill>
                    <a:schemeClr val="tx1"/>
                  </a:solidFill>
                  <a:latin typeface="Calibri" charset="0"/>
                  <a:ea typeface="MS PGothic" charset="-128"/>
                </a:defRPr>
              </a:lvl9pPr>
            </a:lstStyle>
            <a:p>
              <a:pPr algn="ctr">
                <a:spcBef>
                  <a:spcPct val="0"/>
                </a:spcBef>
                <a:buFontTx/>
                <a:buNone/>
              </a:pPr>
              <a:r>
                <a:rPr lang="en-US" altLang="en-US" sz="1600" dirty="0">
                  <a:solidFill>
                    <a:srgbClr val="000000"/>
                  </a:solidFill>
                  <a:latin typeface="Verdana" charset="0"/>
                </a:rPr>
                <a:t>@</a:t>
              </a:r>
              <a:r>
                <a:rPr lang="en-US" altLang="en-US" sz="1600" dirty="0" err="1">
                  <a:solidFill>
                    <a:srgbClr val="000000"/>
                  </a:solidFill>
                  <a:latin typeface="Verdana" charset="0"/>
                </a:rPr>
                <a:t>DevelopingChildHarvard</a:t>
              </a:r>
              <a:endParaRPr lang="en-US" altLang="en-US" sz="1600" dirty="0">
                <a:solidFill>
                  <a:srgbClr val="000000"/>
                </a:solidFill>
                <a:latin typeface="Verdana" charset="0"/>
              </a:endParaRPr>
            </a:p>
          </p:txBody>
        </p:sp>
        <p:pic>
          <p:nvPicPr>
            <p:cNvPr id="13" name="Picture 6">
              <a:extLst>
                <a:ext uri="{FF2B5EF4-FFF2-40B4-BE49-F238E27FC236}">
                  <a16:creationId xmlns:a16="http://schemas.microsoft.com/office/drawing/2014/main" id="{2BBDB70B-A584-F94A-8CB4-BDCE2A662BD8}"/>
                </a:ext>
              </a:extLst>
            </p:cNvPr>
            <p:cNvPicPr>
              <a:picLocks noChangeAspect="1"/>
            </p:cNvPicPr>
            <p:nvPr/>
          </p:nvPicPr>
          <p:blipFill>
            <a:blip r:embed="rId9"/>
            <a:stretch>
              <a:fillRect/>
            </a:stretch>
          </p:blipFill>
          <p:spPr bwMode="auto">
            <a:xfrm>
              <a:off x="8053822" y="5710546"/>
              <a:ext cx="586596" cy="58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630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1000"/>
                                  </p:stCondLst>
                                  <p:childTnLst>
                                    <p:set>
                                      <p:cBhvr>
                                        <p:cTn id="6" dur="1" fill="hold">
                                          <p:stCondLst>
                                            <p:cond delay="0"/>
                                          </p:stCondLst>
                                        </p:cTn>
                                        <p:tgtEl>
                                          <p:spTgt spid="718853"/>
                                        </p:tgtEl>
                                        <p:attrNameLst>
                                          <p:attrName>style.visibility</p:attrName>
                                        </p:attrNameLst>
                                      </p:cBhvr>
                                      <p:to>
                                        <p:strVal val="visible"/>
                                      </p:to>
                                    </p:set>
                                    <p:animEffect transition="in" filter="slide(fromLeft)">
                                      <p:cBhvr>
                                        <p:cTn id="7" dur="1000"/>
                                        <p:tgtEl>
                                          <p:spTgt spid="718853"/>
                                        </p:tgtEl>
                                      </p:cBhvr>
                                    </p:animEffect>
                                  </p:childTnLst>
                                </p:cTn>
                              </p:par>
                            </p:childTnLst>
                          </p:cTn>
                        </p:par>
                        <p:par>
                          <p:cTn id="8" fill="hold" nodeType="afterGroup">
                            <p:stCondLst>
                              <p:cond delay="2000"/>
                            </p:stCondLst>
                            <p:childTnLst>
                              <p:par>
                                <p:cTn id="9" presetID="12" presetClass="entr" presetSubtype="8" fill="hold" nodeType="afterEffect">
                                  <p:stCondLst>
                                    <p:cond delay="1000"/>
                                  </p:stCondLst>
                                  <p:childTnLst>
                                    <p:set>
                                      <p:cBhvr>
                                        <p:cTn id="10" dur="1" fill="hold">
                                          <p:stCondLst>
                                            <p:cond delay="0"/>
                                          </p:stCondLst>
                                        </p:cTn>
                                        <p:tgtEl>
                                          <p:spTgt spid="718854"/>
                                        </p:tgtEl>
                                        <p:attrNameLst>
                                          <p:attrName>style.visibility</p:attrName>
                                        </p:attrNameLst>
                                      </p:cBhvr>
                                      <p:to>
                                        <p:strVal val="visible"/>
                                      </p:to>
                                    </p:set>
                                    <p:animEffect transition="in" filter="slide(fromLeft)">
                                      <p:cBhvr>
                                        <p:cTn id="11" dur="1000"/>
                                        <p:tgtEl>
                                          <p:spTgt spid="71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375064"/>
            <a:ext cx="9597659" cy="914400"/>
          </a:xfrm>
        </p:spPr>
        <p:txBody>
          <a:bodyPr>
            <a:noAutofit/>
          </a:bodyPr>
          <a:lstStyle/>
          <a:p>
            <a:r>
              <a:rPr lang="en-US" dirty="0"/>
              <a:t>Audience Questions and Answers</a:t>
            </a:r>
          </a:p>
        </p:txBody>
      </p:sp>
      <p:sp>
        <p:nvSpPr>
          <p:cNvPr id="3" name="Content Placeholder 2"/>
          <p:cNvSpPr>
            <a:spLocks noGrp="1"/>
          </p:cNvSpPr>
          <p:nvPr>
            <p:ph idx="1"/>
          </p:nvPr>
        </p:nvSpPr>
        <p:spPr>
          <a:xfrm>
            <a:off x="510208" y="1289464"/>
            <a:ext cx="11029122" cy="4675401"/>
          </a:xfrm>
        </p:spPr>
        <p:txBody>
          <a:bodyPr>
            <a:noAutofit/>
          </a:bodyPr>
          <a:lstStyle/>
          <a:p>
            <a:pPr marL="0" indent="0">
              <a:lnSpc>
                <a:spcPct val="100000"/>
              </a:lnSpc>
              <a:buNone/>
            </a:pPr>
            <a:r>
              <a:rPr lang="en-US" sz="2000" b="1" dirty="0">
                <a:solidFill>
                  <a:schemeClr val="accent2"/>
                </a:solidFill>
              </a:rPr>
              <a:t>Submit a question during the webinar:</a:t>
            </a:r>
          </a:p>
          <a:p>
            <a:pPr>
              <a:lnSpc>
                <a:spcPct val="100000"/>
              </a:lnSpc>
            </a:pPr>
            <a:r>
              <a:rPr lang="en-US" sz="2000" dirty="0"/>
              <a:t>Post your questions for the Q&amp;A segment! On right side of screen, click on the Questions tab on the Go-To-Webinar control panel, and submit your questions</a:t>
            </a:r>
          </a:p>
          <a:p>
            <a:pPr>
              <a:lnSpc>
                <a:spcPct val="100000"/>
              </a:lnSpc>
            </a:pPr>
            <a:endParaRPr lang="en-US" sz="2000" dirty="0"/>
          </a:p>
          <a:p>
            <a:pPr marL="0" indent="0">
              <a:lnSpc>
                <a:spcPct val="100000"/>
              </a:lnSpc>
              <a:buNone/>
            </a:pPr>
            <a:r>
              <a:rPr lang="en-US" sz="2000" b="1" dirty="0">
                <a:solidFill>
                  <a:schemeClr val="accent2"/>
                </a:solidFill>
              </a:rPr>
              <a:t>Continue the conversation after the webinar in the SCCAP53.org Forum</a:t>
            </a:r>
          </a:p>
          <a:p>
            <a:pPr>
              <a:lnSpc>
                <a:spcPct val="100000"/>
              </a:lnSpc>
              <a:spcBef>
                <a:spcPts val="0"/>
              </a:spcBef>
            </a:pPr>
            <a:r>
              <a:rPr lang="en-US" sz="2000" dirty="0"/>
              <a:t>For one month, panel members will respond to as many questions as possible       </a:t>
            </a:r>
          </a:p>
          <a:p>
            <a:pPr>
              <a:lnSpc>
                <a:spcPct val="100000"/>
              </a:lnSpc>
              <a:spcBef>
                <a:spcPts val="0"/>
              </a:spcBef>
            </a:pPr>
            <a:r>
              <a:rPr lang="en-US" sz="2000" dirty="0"/>
              <a:t>Go to </a:t>
            </a:r>
            <a:r>
              <a:rPr lang="en-US" sz="2000" dirty="0">
                <a:hlinkClick r:id="rId3"/>
              </a:rPr>
              <a:t>https://sccap53.org</a:t>
            </a:r>
            <a:endParaRPr lang="en-US" sz="2000" dirty="0"/>
          </a:p>
          <a:p>
            <a:pPr>
              <a:lnSpc>
                <a:spcPct val="100000"/>
              </a:lnSpc>
              <a:spcBef>
                <a:spcPts val="0"/>
              </a:spcBef>
            </a:pPr>
            <a:r>
              <a:rPr lang="en-US" sz="2000" dirty="0"/>
              <a:t>Log in with your member email and password</a:t>
            </a:r>
          </a:p>
          <a:p>
            <a:pPr>
              <a:lnSpc>
                <a:spcPct val="100000"/>
              </a:lnSpc>
              <a:spcBef>
                <a:spcPts val="0"/>
              </a:spcBef>
            </a:pPr>
            <a:r>
              <a:rPr lang="en-US" sz="2000" dirty="0"/>
              <a:t>Scroll down and click on the “Forum” box</a:t>
            </a:r>
          </a:p>
          <a:p>
            <a:pPr>
              <a:lnSpc>
                <a:spcPct val="100000"/>
              </a:lnSpc>
              <a:spcBef>
                <a:spcPts val="0"/>
              </a:spcBef>
            </a:pPr>
            <a:r>
              <a:rPr lang="en-US" sz="2000" dirty="0"/>
              <a:t>Under Webinar Discussions, click on “Border Separation”</a:t>
            </a:r>
          </a:p>
          <a:p>
            <a:pPr>
              <a:lnSpc>
                <a:spcPct val="100000"/>
              </a:lnSpc>
              <a:spcBef>
                <a:spcPts val="0"/>
              </a:spcBef>
            </a:pPr>
            <a:r>
              <a:rPr lang="en-US" sz="2000" dirty="0"/>
              <a:t>See the forum rules posted by the Web Editor, and then</a:t>
            </a:r>
          </a:p>
          <a:p>
            <a:pPr>
              <a:lnSpc>
                <a:spcPct val="100000"/>
              </a:lnSpc>
              <a:spcBef>
                <a:spcPts val="0"/>
              </a:spcBef>
            </a:pPr>
            <a:r>
              <a:rPr lang="en-US" sz="2000" dirty="0"/>
              <a:t>Post away!</a:t>
            </a:r>
          </a:p>
          <a:p>
            <a:pPr marL="0" indent="0">
              <a:lnSpc>
                <a:spcPct val="100000"/>
              </a:lnSpc>
              <a:buNone/>
            </a:pPr>
            <a:endParaRPr lang="en-US" sz="2000" dirty="0"/>
          </a:p>
        </p:txBody>
      </p:sp>
    </p:spTree>
    <p:extLst>
      <p:ext uri="{BB962C8B-B14F-4D97-AF65-F5344CB8AC3E}">
        <p14:creationId xmlns:p14="http://schemas.microsoft.com/office/powerpoint/2010/main" val="246496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a:t>Source Citation for this Presentation</a:t>
            </a:r>
          </a:p>
        </p:txBody>
      </p:sp>
      <p:sp>
        <p:nvSpPr>
          <p:cNvPr id="3" name="Content Placeholder 2"/>
          <p:cNvSpPr>
            <a:spLocks noGrp="1"/>
          </p:cNvSpPr>
          <p:nvPr>
            <p:ph idx="1"/>
          </p:nvPr>
        </p:nvSpPr>
        <p:spPr>
          <a:xfrm>
            <a:off x="726554" y="1680196"/>
            <a:ext cx="10515600" cy="3927793"/>
          </a:xfrm>
        </p:spPr>
        <p:txBody>
          <a:bodyPr>
            <a:normAutofit fontScale="92500" lnSpcReduction="20000"/>
          </a:bodyPr>
          <a:lstStyle/>
          <a:p>
            <a:pPr marL="0" indent="0">
              <a:buNone/>
            </a:pPr>
            <a:r>
              <a:rPr lang="en-US" dirty="0"/>
              <a:t> </a:t>
            </a:r>
            <a:r>
              <a:rPr lang="en-US" b="1" dirty="0"/>
              <a:t>With website link</a:t>
            </a:r>
            <a:endParaRPr lang="en-US" dirty="0"/>
          </a:p>
          <a:p>
            <a:endParaRPr lang="en-US" dirty="0"/>
          </a:p>
          <a:p>
            <a:r>
              <a:rPr lang="en-US" dirty="0" err="1"/>
              <a:t>Shonkoff,J.P</a:t>
            </a:r>
            <a:r>
              <a:rPr lang="en-US" dirty="0"/>
              <a:t>.,(2019). </a:t>
            </a:r>
            <a:r>
              <a:rPr lang="en-US" b="1" i="1" dirty="0"/>
              <a:t>Like Setting a Home on Fire: The Effects of Separating Families at the Border</a:t>
            </a:r>
            <a:r>
              <a:rPr lang="en-US" i="1" dirty="0"/>
              <a:t> </a:t>
            </a:r>
            <a:r>
              <a:rPr lang="en-US" dirty="0"/>
              <a:t>[PowerPoint slides]. Retrieved from </a:t>
            </a:r>
            <a:r>
              <a:rPr lang="en-US" dirty="0">
                <a:hlinkClick r:id="rId3"/>
              </a:rPr>
              <a:t>https://sccap53.org/resources/education-resources/webinars/recordedwebinars/</a:t>
            </a:r>
            <a:endParaRPr lang="en-US" b="1" dirty="0"/>
          </a:p>
          <a:p>
            <a:endParaRPr lang="en-US" b="1" dirty="0"/>
          </a:p>
          <a:p>
            <a:r>
              <a:rPr lang="en-US" b="1" dirty="0"/>
              <a:t>Without website link</a:t>
            </a:r>
            <a:endParaRPr lang="en-US" dirty="0"/>
          </a:p>
          <a:p>
            <a:pPr marL="0" indent="0">
              <a:buNone/>
            </a:pPr>
            <a:r>
              <a:rPr lang="en-US" b="1" dirty="0"/>
              <a:t> </a:t>
            </a:r>
            <a:endParaRPr lang="en-US" dirty="0"/>
          </a:p>
          <a:p>
            <a:r>
              <a:rPr lang="en-US" i="1" dirty="0"/>
              <a:t> </a:t>
            </a:r>
            <a:r>
              <a:rPr lang="en-US" dirty="0" err="1"/>
              <a:t>Shonkoff,J.P</a:t>
            </a:r>
            <a:r>
              <a:rPr lang="en-US" dirty="0"/>
              <a:t>.,(2019). </a:t>
            </a:r>
            <a:r>
              <a:rPr lang="en-US" b="1" dirty="0"/>
              <a:t>Like Setting a Home on Fire: The Effects of Separating Families at the Border </a:t>
            </a:r>
            <a:r>
              <a:rPr lang="en-US" dirty="0"/>
              <a:t>[PowerPoint slides]. Webinar sponsored by the Society of Clinical Child and Adolescent Psychology, Division 53 of the American Psychological Association. Washington, D.C.</a:t>
            </a:r>
          </a:p>
          <a:p>
            <a:endParaRPr lang="en-US" dirty="0"/>
          </a:p>
          <a:p>
            <a:pPr marL="0" indent="0">
              <a:buNone/>
            </a:pPr>
            <a:endParaRPr lang="en-US" dirty="0"/>
          </a:p>
        </p:txBody>
      </p:sp>
    </p:spTree>
    <p:extLst>
      <p:ext uri="{BB962C8B-B14F-4D97-AF65-F5344CB8AC3E}">
        <p14:creationId xmlns:p14="http://schemas.microsoft.com/office/powerpoint/2010/main" val="215411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375064"/>
            <a:ext cx="9597659" cy="914400"/>
          </a:xfrm>
        </p:spPr>
        <p:txBody>
          <a:bodyPr>
            <a:noAutofit/>
          </a:bodyPr>
          <a:lstStyle/>
          <a:p>
            <a:r>
              <a:rPr lang="en-US" dirty="0"/>
              <a:t>Audience Questions and Answers</a:t>
            </a:r>
          </a:p>
        </p:txBody>
      </p:sp>
      <p:sp>
        <p:nvSpPr>
          <p:cNvPr id="3" name="Content Placeholder 2"/>
          <p:cNvSpPr>
            <a:spLocks noGrp="1"/>
          </p:cNvSpPr>
          <p:nvPr>
            <p:ph idx="1"/>
          </p:nvPr>
        </p:nvSpPr>
        <p:spPr>
          <a:xfrm>
            <a:off x="510208" y="1289464"/>
            <a:ext cx="11029122" cy="4675401"/>
          </a:xfrm>
        </p:spPr>
        <p:txBody>
          <a:bodyPr>
            <a:noAutofit/>
          </a:bodyPr>
          <a:lstStyle/>
          <a:p>
            <a:pPr marL="0" indent="0">
              <a:lnSpc>
                <a:spcPct val="100000"/>
              </a:lnSpc>
              <a:buNone/>
            </a:pPr>
            <a:r>
              <a:rPr lang="en-US" sz="2000" b="1" dirty="0">
                <a:solidFill>
                  <a:schemeClr val="accent2"/>
                </a:solidFill>
              </a:rPr>
              <a:t>Submit a question during the webinar:</a:t>
            </a:r>
          </a:p>
          <a:p>
            <a:pPr>
              <a:lnSpc>
                <a:spcPct val="100000"/>
              </a:lnSpc>
            </a:pPr>
            <a:r>
              <a:rPr lang="en-US" sz="2000" dirty="0"/>
              <a:t>Post your questions for the Q&amp;A segment! On right side of screen, click on the Questions tab on the Go-To-Webinar control panel, and submit your questions</a:t>
            </a:r>
          </a:p>
          <a:p>
            <a:pPr>
              <a:lnSpc>
                <a:spcPct val="100000"/>
              </a:lnSpc>
            </a:pPr>
            <a:endParaRPr lang="en-US" sz="2000" dirty="0"/>
          </a:p>
          <a:p>
            <a:pPr marL="0" indent="0">
              <a:lnSpc>
                <a:spcPct val="100000"/>
              </a:lnSpc>
              <a:buNone/>
            </a:pPr>
            <a:r>
              <a:rPr lang="en-US" sz="2000" b="1" dirty="0">
                <a:solidFill>
                  <a:schemeClr val="accent2"/>
                </a:solidFill>
              </a:rPr>
              <a:t>Continue the conversation after the webinar in the SCCAP53.org Forum</a:t>
            </a:r>
          </a:p>
          <a:p>
            <a:pPr>
              <a:lnSpc>
                <a:spcPct val="100000"/>
              </a:lnSpc>
              <a:spcBef>
                <a:spcPts val="0"/>
              </a:spcBef>
            </a:pPr>
            <a:r>
              <a:rPr lang="en-US" sz="2000" dirty="0"/>
              <a:t>For one month, panel members will respond to as many questions as possible       </a:t>
            </a:r>
          </a:p>
          <a:p>
            <a:pPr>
              <a:lnSpc>
                <a:spcPct val="100000"/>
              </a:lnSpc>
              <a:spcBef>
                <a:spcPts val="0"/>
              </a:spcBef>
            </a:pPr>
            <a:r>
              <a:rPr lang="en-US" sz="2000" dirty="0"/>
              <a:t>Go to </a:t>
            </a:r>
            <a:r>
              <a:rPr lang="en-US" sz="2000" dirty="0">
                <a:hlinkClick r:id="rId3"/>
              </a:rPr>
              <a:t>https://sccap53.org</a:t>
            </a:r>
            <a:endParaRPr lang="en-US" sz="2000" dirty="0"/>
          </a:p>
          <a:p>
            <a:pPr>
              <a:lnSpc>
                <a:spcPct val="100000"/>
              </a:lnSpc>
              <a:spcBef>
                <a:spcPts val="0"/>
              </a:spcBef>
            </a:pPr>
            <a:r>
              <a:rPr lang="en-US" sz="2000" dirty="0"/>
              <a:t>Log in with your member email and password</a:t>
            </a:r>
          </a:p>
          <a:p>
            <a:pPr>
              <a:lnSpc>
                <a:spcPct val="100000"/>
              </a:lnSpc>
              <a:spcBef>
                <a:spcPts val="0"/>
              </a:spcBef>
            </a:pPr>
            <a:r>
              <a:rPr lang="en-US" sz="2000" dirty="0"/>
              <a:t>Scroll down and click on the “Forum” box</a:t>
            </a:r>
          </a:p>
          <a:p>
            <a:pPr>
              <a:lnSpc>
                <a:spcPct val="100000"/>
              </a:lnSpc>
              <a:spcBef>
                <a:spcPts val="0"/>
              </a:spcBef>
            </a:pPr>
            <a:r>
              <a:rPr lang="en-US" sz="2000" dirty="0"/>
              <a:t>Under Webinar Discussions, click on “Border Separation”</a:t>
            </a:r>
          </a:p>
          <a:p>
            <a:pPr>
              <a:lnSpc>
                <a:spcPct val="100000"/>
              </a:lnSpc>
              <a:spcBef>
                <a:spcPts val="0"/>
              </a:spcBef>
            </a:pPr>
            <a:r>
              <a:rPr lang="en-US" sz="2000" dirty="0"/>
              <a:t>See the forum rules posted by the Web Editor, and then</a:t>
            </a:r>
          </a:p>
          <a:p>
            <a:pPr>
              <a:lnSpc>
                <a:spcPct val="100000"/>
              </a:lnSpc>
              <a:spcBef>
                <a:spcPts val="0"/>
              </a:spcBef>
            </a:pPr>
            <a:r>
              <a:rPr lang="en-US" sz="2000" dirty="0"/>
              <a:t>Post away!</a:t>
            </a:r>
          </a:p>
          <a:p>
            <a:pPr marL="0" indent="0">
              <a:lnSpc>
                <a:spcPct val="100000"/>
              </a:lnSpc>
              <a:buNone/>
            </a:pPr>
            <a:endParaRPr lang="en-US" sz="2000" dirty="0"/>
          </a:p>
        </p:txBody>
      </p:sp>
    </p:spTree>
    <p:extLst>
      <p:ext uri="{BB962C8B-B14F-4D97-AF65-F5344CB8AC3E}">
        <p14:creationId xmlns:p14="http://schemas.microsoft.com/office/powerpoint/2010/main" val="318022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41806A82-8956-4E86-BD06-42004DE7EB20}"/>
              </a:ext>
            </a:extLst>
          </p:cNvPr>
          <p:cNvSpPr>
            <a:spLocks noGrp="1" noChangeArrowheads="1"/>
          </p:cNvSpPr>
          <p:nvPr>
            <p:ph type="ctrTitle" idx="4294967295"/>
          </p:nvPr>
        </p:nvSpPr>
        <p:spPr bwMode="auto">
          <a:xfrm>
            <a:off x="914400" y="381000"/>
            <a:ext cx="10287000" cy="1098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altLang="en-US" sz="2800" b="1">
                <a:solidFill>
                  <a:srgbClr val="B92D36"/>
                </a:solidFill>
                <a:latin typeface="Verdana" panose="020B0604030504040204" pitchFamily="34" charset="0"/>
              </a:rPr>
              <a:t>Early Life Experiences Are Built Into Our Bodies (For Better or For Worse)</a:t>
            </a:r>
          </a:p>
        </p:txBody>
      </p:sp>
      <p:sp>
        <p:nvSpPr>
          <p:cNvPr id="428035" name="Text Box 3">
            <a:extLst>
              <a:ext uri="{FF2B5EF4-FFF2-40B4-BE49-F238E27FC236}">
                <a16:creationId xmlns:a16="http://schemas.microsoft.com/office/drawing/2014/main" id="{ADC8FDE9-E438-40B8-805D-44601935CB78}"/>
              </a:ext>
            </a:extLst>
          </p:cNvPr>
          <p:cNvSpPr txBox="1">
            <a:spLocks noChangeArrowheads="1"/>
          </p:cNvSpPr>
          <p:nvPr/>
        </p:nvSpPr>
        <p:spPr bwMode="auto">
          <a:xfrm>
            <a:off x="533400" y="1905000"/>
            <a:ext cx="11163300" cy="3785652"/>
          </a:xfrm>
          <a:prstGeom prst="rect">
            <a:avLst/>
          </a:prstGeom>
          <a:noFill/>
          <a:ln w="12700" cap="sq">
            <a:noFill/>
            <a:miter lim="800000"/>
            <a:headEnd type="none" w="sm" len="sm"/>
            <a:tailEnd type="none" w="sm" len="sm"/>
          </a:ln>
          <a:effec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855663" indent="-855663">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855663" marR="0" lvl="1" indent="-855663"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Stable and supportive relationships, mutually responsive </a:t>
            </a:r>
            <a:r>
              <a:rPr kumimoji="1" lang="ja-JP"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1" lang="en-US" altLang="ja-JP"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serve and return</a:t>
            </a:r>
            <a:r>
              <a:rPr kumimoji="1" lang="ja-JP"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1" lang="en-US" altLang="ja-JP"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interactions, and opportunities to deal with manageable stressors promote sturdy brain architecture and heathy biological systems… </a:t>
            </a:r>
          </a:p>
          <a:p>
            <a:pPr marL="855663" marR="0" lvl="1" indent="-855663"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855663" marR="0" lvl="1" indent="-855663"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…but excessive or prolonged activation of stress response systems in the absence of the buffering protection of supportive relationships can lead to long-term disruptions in brain circuitry, immune status, metabolic systems, cardiovascular function, and gene expression.</a:t>
            </a:r>
            <a:endParaRPr kumimoji="1" lang="en-US"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626485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dissolve">
                                      <p:cBhvr>
                                        <p:cTn id="7" dur="500"/>
                                        <p:tgtEl>
                                          <p:spTgt spid="428035">
                                            <p:txEl>
                                              <p:pRg st="0" end="0"/>
                                            </p:txEl>
                                          </p:spTgt>
                                        </p:tgtEl>
                                      </p:cBhvr>
                                    </p:animEffect>
                                  </p:childTnLst>
                                  <p:subTnLst>
                                    <p:animClr clrSpc="rgb" dir="cw">
                                      <p:cBhvr override="childStyle">
                                        <p:cTn dur="1" fill="hold" display="0" masterRel="nextClick" afterEffect="1"/>
                                        <p:tgtEl>
                                          <p:spTgt spid="428035">
                                            <p:txEl>
                                              <p:pRg st="0" end="0"/>
                                            </p:txEl>
                                          </p:spTgt>
                                        </p:tgtEl>
                                        <p:attrNameLst>
                                          <p:attrName>ppt_c</p:attrName>
                                        </p:attrNameLst>
                                      </p:cBhvr>
                                      <p:to>
                                        <a:srgbClr val="959595"/>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8035">
                                            <p:txEl>
                                              <p:pRg st="2" end="2"/>
                                            </p:txEl>
                                          </p:spTgt>
                                        </p:tgtEl>
                                        <p:attrNameLst>
                                          <p:attrName>style.visibility</p:attrName>
                                        </p:attrNameLst>
                                      </p:cBhvr>
                                      <p:to>
                                        <p:strVal val="visible"/>
                                      </p:to>
                                    </p:set>
                                    <p:animEffect transition="in" filter="dissolve">
                                      <p:cBhvr>
                                        <p:cTn id="12" dur="500"/>
                                        <p:tgtEl>
                                          <p:spTgt spid="428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a:cxnSpLocks/>
          </p:cNvCxnSpPr>
          <p:nvPr/>
        </p:nvCxnSpPr>
        <p:spPr bwMode="auto">
          <a:xfrm>
            <a:off x="2054087" y="3432313"/>
            <a:ext cx="8017376" cy="68533"/>
          </a:xfrm>
          <a:prstGeom prst="straightConnector1">
            <a:avLst/>
          </a:prstGeom>
          <a:noFill/>
          <a:ln w="38100" algn="ctr">
            <a:solidFill>
              <a:srgbClr val="4882A1"/>
            </a:solidFill>
            <a:round/>
            <a:headEnd/>
            <a:tailEnd type="triangle" w="med" len="med"/>
          </a:ln>
          <a:extLst>
            <a:ext uri="{909E8E84-426E-40dd-AFC4-6F175D3DCCD1}">
              <a14:hiddenFill xmlns="" xmlns:a14="http://schemas.microsoft.com/office/drawing/2010/main">
                <a:noFill/>
              </a14:hiddenFill>
            </a:ext>
          </a:extLst>
        </p:spPr>
      </p:cxnSp>
      <p:sp>
        <p:nvSpPr>
          <p:cNvPr id="23" name="Oval 22">
            <a:extLst/>
          </p:cNvPr>
          <p:cNvSpPr/>
          <p:nvPr/>
        </p:nvSpPr>
        <p:spPr bwMode="auto">
          <a:xfrm>
            <a:off x="3613971" y="1401663"/>
            <a:ext cx="4893577" cy="4425395"/>
          </a:xfrm>
          <a:prstGeom prst="ellipse">
            <a:avLst/>
          </a:prstGeom>
          <a:gradFill flip="none" rotWithShape="1">
            <a:gsLst>
              <a:gs pos="0">
                <a:srgbClr val="84ABD2">
                  <a:tint val="66000"/>
                  <a:satMod val="160000"/>
                </a:srgbClr>
              </a:gs>
              <a:gs pos="50000">
                <a:srgbClr val="84ABD2">
                  <a:tint val="44500"/>
                  <a:satMod val="160000"/>
                </a:srgbClr>
              </a:gs>
              <a:gs pos="100000">
                <a:srgbClr val="84ABD2">
                  <a:tint val="23500"/>
                  <a:satMod val="160000"/>
                </a:srgbClr>
              </a:gs>
            </a:gsLst>
            <a:path path="circle">
              <a:fillToRect l="50000" t="50000" r="50000" b="50000"/>
            </a:path>
            <a:tileRect/>
          </a:gradFill>
          <a:ln w="28575" cap="flat" cmpd="sng" algn="ctr">
            <a:solidFill>
              <a:srgbClr val="4882A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S PGothic" panose="020B0600070205080204" pitchFamily="34" charset="-128"/>
              <a:cs typeface="+mn-cs"/>
            </a:endParaRPr>
          </a:p>
        </p:txBody>
      </p:sp>
      <p:sp>
        <p:nvSpPr>
          <p:cNvPr id="169989" name="Content Placeholder 2"/>
          <p:cNvSpPr>
            <a:spLocks noGrp="1"/>
          </p:cNvSpPr>
          <p:nvPr>
            <p:ph idx="1"/>
          </p:nvPr>
        </p:nvSpPr>
        <p:spPr bwMode="auto">
          <a:xfrm>
            <a:off x="488950" y="2541588"/>
            <a:ext cx="1555750" cy="5730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FontTx/>
              <a:buNone/>
            </a:pPr>
            <a:r>
              <a:rPr lang="en-US" altLang="en-US" sz="1600">
                <a:solidFill>
                  <a:srgbClr val="4882A1"/>
                </a:solidFill>
              </a:rPr>
              <a:t>Genetic Variation</a:t>
            </a:r>
          </a:p>
        </p:txBody>
      </p:sp>
      <p:pic>
        <p:nvPicPr>
          <p:cNvPr id="1699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218585">
            <a:off x="1088232" y="1805781"/>
            <a:ext cx="882650"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99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413" y="1554163"/>
            <a:ext cx="398462"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p:cNvPr>
          <p:cNvSpPr txBox="1">
            <a:spLocks/>
          </p:cNvSpPr>
          <p:nvPr/>
        </p:nvSpPr>
        <p:spPr>
          <a:xfrm>
            <a:off x="144463" y="3770313"/>
            <a:ext cx="2244725" cy="658812"/>
          </a:xfrm>
          <a:prstGeom prst="rect">
            <a:avLst/>
          </a:prstGeom>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4882A1"/>
                </a:solidFill>
                <a:effectLst/>
                <a:uLnTx/>
                <a:uFillTx/>
                <a:latin typeface="Verdana"/>
                <a:ea typeface="Verdana" charset="0"/>
                <a:cs typeface="Verdana" charset="0"/>
              </a:rPr>
              <a:t>Environmental Stressor</a:t>
            </a:r>
          </a:p>
        </p:txBody>
      </p:sp>
      <p:pic>
        <p:nvPicPr>
          <p:cNvPr id="169993" name="Picture 7"/>
          <p:cNvPicPr>
            <a:picLocks noChangeAspect="1"/>
          </p:cNvPicPr>
          <p:nvPr/>
        </p:nvPicPr>
        <p:blipFill>
          <a:blip r:embed="rId4">
            <a:extLst>
              <a:ext uri="{28A0092B-C50C-407E-A947-70E740481C1C}">
                <a14:useLocalDpi xmlns:a14="http://schemas.microsoft.com/office/drawing/2010/main" val="0"/>
              </a:ext>
            </a:extLst>
          </a:blip>
          <a:srcRect l="11194" t="12737" r="8321" b="8556"/>
          <a:stretch>
            <a:fillRect/>
          </a:stretch>
        </p:blipFill>
        <p:spPr bwMode="auto">
          <a:xfrm>
            <a:off x="301625" y="4429125"/>
            <a:ext cx="1968500"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9994" name="TextBox 10"/>
          <p:cNvSpPr txBox="1">
            <a:spLocks noChangeArrowheads="1"/>
          </p:cNvSpPr>
          <p:nvPr/>
        </p:nvSpPr>
        <p:spPr bwMode="auto">
          <a:xfrm>
            <a:off x="1085850" y="3292475"/>
            <a:ext cx="3619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4882A1"/>
                </a:solidFill>
                <a:effectLst/>
                <a:uLnTx/>
                <a:uFillTx/>
                <a:latin typeface="Verdana" panose="020B0604030504040204" pitchFamily="34" charset="0"/>
                <a:ea typeface="MS PGothic" panose="020B0600070205080204" pitchFamily="34" charset="-128"/>
                <a:cs typeface="+mn-cs"/>
              </a:rPr>
              <a:t>X</a:t>
            </a:r>
          </a:p>
        </p:txBody>
      </p:sp>
      <p:sp>
        <p:nvSpPr>
          <p:cNvPr id="14" name="Content Placeholder 2">
            <a:extLst/>
          </p:cNvPr>
          <p:cNvSpPr txBox="1">
            <a:spLocks/>
          </p:cNvSpPr>
          <p:nvPr/>
        </p:nvSpPr>
        <p:spPr>
          <a:xfrm>
            <a:off x="9730606" y="3112860"/>
            <a:ext cx="2185987" cy="968375"/>
          </a:xfrm>
          <a:prstGeom prst="rect">
            <a:avLst/>
          </a:prstGeom>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4882A1"/>
                </a:solidFill>
                <a:effectLst/>
                <a:uLnTx/>
                <a:uFillTx/>
                <a:latin typeface="Verdana"/>
                <a:ea typeface="Verdana" charset="0"/>
                <a:cs typeface="Verdana" charset="0"/>
              </a:rPr>
              <a:t>Learning, Behavior </a:t>
            </a:r>
            <a:br>
              <a:rPr kumimoji="0" lang="en-US" sz="1600" b="1" i="0" u="none" strike="noStrike" kern="0" cap="none" spc="0" normalizeH="0" baseline="0" noProof="0" dirty="0">
                <a:ln>
                  <a:noFill/>
                </a:ln>
                <a:solidFill>
                  <a:srgbClr val="4882A1"/>
                </a:solidFill>
                <a:effectLst/>
                <a:uLnTx/>
                <a:uFillTx/>
                <a:latin typeface="Verdana"/>
                <a:ea typeface="Verdana" charset="0"/>
                <a:cs typeface="Verdana" charset="0"/>
              </a:rPr>
            </a:br>
            <a:r>
              <a:rPr kumimoji="0" lang="en-US" sz="1600" b="1" i="0" u="none" strike="noStrike" kern="0" cap="none" spc="0" normalizeH="0" baseline="0" noProof="0" dirty="0">
                <a:ln>
                  <a:noFill/>
                </a:ln>
                <a:solidFill>
                  <a:srgbClr val="4882A1"/>
                </a:solidFill>
                <a:effectLst/>
                <a:uLnTx/>
                <a:uFillTx/>
                <a:latin typeface="Verdana"/>
                <a:ea typeface="Verdana" charset="0"/>
                <a:cs typeface="Verdana" charset="0"/>
              </a:rPr>
              <a:t>&amp; Health</a:t>
            </a:r>
          </a:p>
        </p:txBody>
      </p:sp>
      <p:sp>
        <p:nvSpPr>
          <p:cNvPr id="15" name="Content Placeholder 2">
            <a:extLst/>
          </p:cNvPr>
          <p:cNvSpPr txBox="1">
            <a:spLocks/>
          </p:cNvSpPr>
          <p:nvPr/>
        </p:nvSpPr>
        <p:spPr>
          <a:xfrm>
            <a:off x="3528173" y="2641152"/>
            <a:ext cx="1951037" cy="433639"/>
          </a:xfrm>
          <a:prstGeom prst="rect">
            <a:avLst/>
          </a:prstGeom>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HPA axis</a:t>
            </a:r>
          </a:p>
        </p:txBody>
      </p:sp>
      <p:sp>
        <p:nvSpPr>
          <p:cNvPr id="16" name="Content Placeholder 2">
            <a:extLst/>
          </p:cNvPr>
          <p:cNvSpPr txBox="1">
            <a:spLocks/>
          </p:cNvSpPr>
          <p:nvPr/>
        </p:nvSpPr>
        <p:spPr>
          <a:xfrm>
            <a:off x="6291010" y="2641152"/>
            <a:ext cx="2395538" cy="439673"/>
          </a:xfrm>
          <a:prstGeom prst="rect">
            <a:avLst/>
          </a:prstGeom>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Inflammation</a:t>
            </a:r>
          </a:p>
        </p:txBody>
      </p:sp>
      <p:sp>
        <p:nvSpPr>
          <p:cNvPr id="17" name="Content Placeholder 2">
            <a:extLst/>
          </p:cNvPr>
          <p:cNvSpPr txBox="1">
            <a:spLocks/>
          </p:cNvSpPr>
          <p:nvPr/>
        </p:nvSpPr>
        <p:spPr>
          <a:xfrm>
            <a:off x="4811713" y="4624388"/>
            <a:ext cx="2595562" cy="887412"/>
          </a:xfrm>
          <a:prstGeom prst="rect">
            <a:avLst/>
          </a:prstGeom>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Epigenetic marks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(gene expression and developmental pacing)</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endParaRPr>
          </a:p>
        </p:txBody>
      </p:sp>
      <p:sp>
        <p:nvSpPr>
          <p:cNvPr id="18" name="Content Placeholder 2">
            <a:extLst/>
          </p:cNvPr>
          <p:cNvSpPr txBox="1">
            <a:spLocks/>
          </p:cNvSpPr>
          <p:nvPr/>
        </p:nvSpPr>
        <p:spPr>
          <a:xfrm>
            <a:off x="6305373" y="3909145"/>
            <a:ext cx="2309812" cy="437959"/>
          </a:xfrm>
          <a:prstGeom prst="rect">
            <a:avLst/>
          </a:prstGeom>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Oxidative stress</a:t>
            </a:r>
          </a:p>
        </p:txBody>
      </p:sp>
      <p:sp>
        <p:nvSpPr>
          <p:cNvPr id="19" name="Content Placeholder 2">
            <a:extLst/>
          </p:cNvPr>
          <p:cNvSpPr txBox="1">
            <a:spLocks/>
          </p:cNvSpPr>
          <p:nvPr/>
        </p:nvSpPr>
        <p:spPr>
          <a:xfrm>
            <a:off x="5100420" y="1530354"/>
            <a:ext cx="1952143" cy="1012493"/>
          </a:xfrm>
          <a:prstGeom prst="rect">
            <a:avLst/>
          </a:prstGeom>
          <a:noFill/>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Autonomic nervous system</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(“flight or fight”) </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endParaRPr>
          </a:p>
        </p:txBody>
      </p:sp>
      <p:sp>
        <p:nvSpPr>
          <p:cNvPr id="20" name="Content Placeholder 2">
            <a:extLst/>
          </p:cNvPr>
          <p:cNvSpPr txBox="1">
            <a:spLocks/>
          </p:cNvSpPr>
          <p:nvPr/>
        </p:nvSpPr>
        <p:spPr>
          <a:xfrm>
            <a:off x="3663959" y="3928133"/>
            <a:ext cx="2376487" cy="509735"/>
          </a:xfrm>
          <a:prstGeom prst="rect">
            <a:avLst/>
          </a:prstGeom>
          <a:noFill/>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rPr>
              <a:t>Brain circuitry </a:t>
            </a:r>
          </a:p>
        </p:txBody>
      </p:sp>
      <p:sp>
        <p:nvSpPr>
          <p:cNvPr id="21" name="Content Placeholder 2">
            <a:extLst/>
          </p:cNvPr>
          <p:cNvSpPr txBox="1">
            <a:spLocks/>
          </p:cNvSpPr>
          <p:nvPr/>
        </p:nvSpPr>
        <p:spPr>
          <a:xfrm>
            <a:off x="4378325" y="3157538"/>
            <a:ext cx="3273425" cy="569912"/>
          </a:xfrm>
          <a:prstGeom prst="rect">
            <a:avLst/>
          </a:prstGeom>
          <a:noFill/>
        </p:spPr>
        <p:txBody>
          <a:bodyPr/>
          <a:lstStyle>
            <a:lvl1pPr marL="342891" indent="-342891" algn="l" rtl="0" eaLnBrk="0" fontAlgn="base" hangingPunct="0">
              <a:spcBef>
                <a:spcPct val="20000"/>
              </a:spcBef>
              <a:spcAft>
                <a:spcPct val="0"/>
              </a:spcAft>
              <a:buChar char="•"/>
              <a:defRPr sz="2400" b="1">
                <a:solidFill>
                  <a:schemeClr val="tx1"/>
                </a:solidFill>
                <a:latin typeface="+mn-lt"/>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defRPr sz="2800">
                <a:solidFill>
                  <a:schemeClr val="tx1"/>
                </a:solidFill>
                <a:latin typeface="+mn-lt"/>
                <a:ea typeface="ＭＳ Ｐゴシック" pitchFamily="-112" charset="-128"/>
              </a:defRPr>
            </a:lvl2pPr>
            <a:lvl3pPr marL="1142971" indent="-228594" algn="l" rtl="0" eaLnBrk="0" fontAlgn="base" hangingPunct="0">
              <a:spcBef>
                <a:spcPct val="20000"/>
              </a:spcBef>
              <a:spcAft>
                <a:spcPct val="0"/>
              </a:spcAft>
              <a:defRPr sz="2400">
                <a:solidFill>
                  <a:schemeClr val="tx1"/>
                </a:solidFill>
                <a:latin typeface="+mn-lt"/>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Times" pitchFamily="-112" charset="0"/>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Times" pitchFamily="-112" charset="0"/>
                <a:ea typeface="ＭＳ Ｐゴシック" pitchFamily="-112"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Verdana"/>
              <a:ea typeface="Verdana" charset="0"/>
              <a:cs typeface="Verdana" charset="0"/>
            </a:endParaRPr>
          </a:p>
        </p:txBody>
      </p:sp>
      <p:sp>
        <p:nvSpPr>
          <p:cNvPr id="170004" name="Rectangle 2"/>
          <p:cNvSpPr>
            <a:spLocks noChangeArrowheads="1"/>
          </p:cNvSpPr>
          <p:nvPr/>
        </p:nvSpPr>
        <p:spPr bwMode="auto">
          <a:xfrm>
            <a:off x="110811" y="-100355"/>
            <a:ext cx="12039600" cy="1631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Biology of Adversity </a:t>
            </a:r>
            <a:r>
              <a:rPr lang="en-US" altLang="en-US" b="1" dirty="0">
                <a:solidFill>
                  <a:srgbClr val="000000"/>
                </a:solidFill>
                <a:latin typeface="Verdana" panose="020B0604030504040204" pitchFamily="34" charset="0"/>
              </a:rPr>
              <a:t>is</a:t>
            </a:r>
            <a:r>
              <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Reflected in Multiple Effects at the Molecular, Cellular and Systems Levels  </a:t>
            </a:r>
          </a:p>
        </p:txBody>
      </p:sp>
      <p:sp>
        <p:nvSpPr>
          <p:cNvPr id="24" name="Arc 23">
            <a:extLst/>
          </p:cNvPr>
          <p:cNvSpPr/>
          <p:nvPr/>
        </p:nvSpPr>
        <p:spPr bwMode="auto">
          <a:xfrm rot="13863201">
            <a:off x="4270618" y="1785346"/>
            <a:ext cx="3481388" cy="3652837"/>
          </a:xfrm>
          <a:prstGeom prst="arc">
            <a:avLst>
              <a:gd name="adj1" fmla="val 20478273"/>
              <a:gd name="adj2" fmla="val 538270"/>
            </a:avLst>
          </a:prstGeom>
          <a:noFill/>
          <a:ln w="38100" cap="flat" cmpd="sng" algn="ctr">
            <a:solidFill>
              <a:srgbClr val="4882A1"/>
            </a:solidFill>
            <a:prstDash val="solid"/>
            <a:round/>
            <a:headEnd type="arrow" w="med" len="med"/>
            <a:tailEnd type="arrow"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S PGothic" panose="020B0600070205080204" pitchFamily="34" charset="-128"/>
              <a:cs typeface="+mn-cs"/>
            </a:endParaRPr>
          </a:p>
        </p:txBody>
      </p:sp>
      <p:sp>
        <p:nvSpPr>
          <p:cNvPr id="25" name="Arc 24">
            <a:extLst/>
          </p:cNvPr>
          <p:cNvSpPr/>
          <p:nvPr/>
        </p:nvSpPr>
        <p:spPr bwMode="auto">
          <a:xfrm rot="20540765">
            <a:off x="4431506" y="1771422"/>
            <a:ext cx="3481388" cy="3651250"/>
          </a:xfrm>
          <a:prstGeom prst="arc">
            <a:avLst>
              <a:gd name="adj1" fmla="val 19104445"/>
              <a:gd name="adj2" fmla="val 20616846"/>
            </a:avLst>
          </a:prstGeom>
          <a:noFill/>
          <a:ln w="38100" cap="flat" cmpd="sng" algn="ctr">
            <a:solidFill>
              <a:srgbClr val="4882A1"/>
            </a:solidFill>
            <a:prstDash val="solid"/>
            <a:round/>
            <a:headEnd type="arrow" w="med" len="med"/>
            <a:tailEnd type="arrow"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S PGothic" panose="020B0600070205080204" pitchFamily="34" charset="-128"/>
              <a:cs typeface="+mn-cs"/>
            </a:endParaRPr>
          </a:p>
        </p:txBody>
      </p:sp>
      <p:sp>
        <p:nvSpPr>
          <p:cNvPr id="26" name="Arc 25">
            <a:extLst/>
          </p:cNvPr>
          <p:cNvSpPr/>
          <p:nvPr/>
        </p:nvSpPr>
        <p:spPr bwMode="auto">
          <a:xfrm rot="8039401" flipV="1">
            <a:off x="4377964" y="1640953"/>
            <a:ext cx="3481387" cy="3651250"/>
          </a:xfrm>
          <a:prstGeom prst="arc">
            <a:avLst>
              <a:gd name="adj1" fmla="val 20572185"/>
              <a:gd name="adj2" fmla="val 422085"/>
            </a:avLst>
          </a:prstGeom>
          <a:noFill/>
          <a:ln w="38100" cap="flat" cmpd="sng" algn="ctr">
            <a:solidFill>
              <a:srgbClr val="4882A1"/>
            </a:solidFill>
            <a:prstDash val="solid"/>
            <a:round/>
            <a:headEnd type="arrow" w="med" len="med"/>
            <a:tailEnd type="arrow"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S PGothic" panose="020B0600070205080204" pitchFamily="34" charset="-128"/>
              <a:cs typeface="+mn-cs"/>
            </a:endParaRPr>
          </a:p>
        </p:txBody>
      </p:sp>
      <p:sp>
        <p:nvSpPr>
          <p:cNvPr id="27" name="Arc 26">
            <a:extLst/>
          </p:cNvPr>
          <p:cNvSpPr/>
          <p:nvPr/>
        </p:nvSpPr>
        <p:spPr bwMode="auto">
          <a:xfrm rot="1239764" flipV="1">
            <a:off x="4377965" y="1606688"/>
            <a:ext cx="3481387" cy="3651250"/>
          </a:xfrm>
          <a:prstGeom prst="arc">
            <a:avLst>
              <a:gd name="adj1" fmla="val 19616752"/>
              <a:gd name="adj2" fmla="val 21060468"/>
            </a:avLst>
          </a:prstGeom>
          <a:noFill/>
          <a:ln w="38100" cap="flat" cmpd="sng" algn="ctr">
            <a:solidFill>
              <a:srgbClr val="4882A1"/>
            </a:solidFill>
            <a:prstDash val="solid"/>
            <a:round/>
            <a:headEnd type="arrow" w="med" len="med"/>
            <a:tailEnd type="arrow"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S PGothic" panose="020B0600070205080204" pitchFamily="34" charset="-128"/>
              <a:cs typeface="+mn-cs"/>
            </a:endParaRPr>
          </a:p>
        </p:txBody>
      </p:sp>
      <p:sp>
        <p:nvSpPr>
          <p:cNvPr id="32" name="Arc 31">
            <a:extLst>
              <a:ext uri="{FF2B5EF4-FFF2-40B4-BE49-F238E27FC236}">
                <a16:creationId xmlns:a16="http://schemas.microsoft.com/office/drawing/2014/main" id="{43A8375D-3D6F-4C41-A31B-533A0328C95B}"/>
              </a:ext>
            </a:extLst>
          </p:cNvPr>
          <p:cNvSpPr/>
          <p:nvPr/>
        </p:nvSpPr>
        <p:spPr bwMode="auto">
          <a:xfrm rot="20744341" flipV="1">
            <a:off x="4338423" y="1469782"/>
            <a:ext cx="3481387" cy="3651250"/>
          </a:xfrm>
          <a:prstGeom prst="arc">
            <a:avLst>
              <a:gd name="adj1" fmla="val 19548284"/>
              <a:gd name="adj2" fmla="val 21445588"/>
            </a:avLst>
          </a:prstGeom>
          <a:noFill/>
          <a:ln w="38100" cap="flat" cmpd="sng" algn="ctr">
            <a:solidFill>
              <a:srgbClr val="4882A1"/>
            </a:solidFill>
            <a:prstDash val="solid"/>
            <a:round/>
            <a:headEnd type="arrow" w="med" len="med"/>
            <a:tailEnd type="arrow"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S PGothic" panose="020B0600070205080204" pitchFamily="34" charset="-128"/>
              <a:cs typeface="+mn-cs"/>
            </a:endParaRPr>
          </a:p>
        </p:txBody>
      </p:sp>
      <p:sp>
        <p:nvSpPr>
          <p:cNvPr id="33" name="Arc 32">
            <a:extLst>
              <a:ext uri="{FF2B5EF4-FFF2-40B4-BE49-F238E27FC236}">
                <a16:creationId xmlns:a16="http://schemas.microsoft.com/office/drawing/2014/main" id="{9EB5638A-8DF2-7942-BB1A-DF7632803705}"/>
              </a:ext>
            </a:extLst>
          </p:cNvPr>
          <p:cNvSpPr/>
          <p:nvPr/>
        </p:nvSpPr>
        <p:spPr bwMode="auto">
          <a:xfrm rot="855659" flipH="1" flipV="1">
            <a:off x="4389918" y="1577374"/>
            <a:ext cx="3481387" cy="3651250"/>
          </a:xfrm>
          <a:prstGeom prst="arc">
            <a:avLst>
              <a:gd name="adj1" fmla="val 19862537"/>
              <a:gd name="adj2" fmla="val 21445588"/>
            </a:avLst>
          </a:prstGeom>
          <a:noFill/>
          <a:ln w="38100" cap="flat" cmpd="sng" algn="ctr">
            <a:solidFill>
              <a:srgbClr val="4882A1"/>
            </a:solidFill>
            <a:prstDash val="solid"/>
            <a:round/>
            <a:headEnd type="arrow" w="med" len="med"/>
            <a:tailEnd type="arrow"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S PGothic" panose="020B0600070205080204" pitchFamily="34" charset="-128"/>
              <a:cs typeface="+mn-cs"/>
            </a:endParaRPr>
          </a:p>
        </p:txBody>
      </p:sp>
      <p:sp>
        <p:nvSpPr>
          <p:cNvPr id="3" name="Circular Arrow 2">
            <a:extLst>
              <a:ext uri="{FF2B5EF4-FFF2-40B4-BE49-F238E27FC236}">
                <a16:creationId xmlns:a16="http://schemas.microsoft.com/office/drawing/2014/main" id="{A8827A3D-99E8-F447-A40C-6B34548E50C6}"/>
              </a:ext>
            </a:extLst>
          </p:cNvPr>
          <p:cNvSpPr/>
          <p:nvPr/>
        </p:nvSpPr>
        <p:spPr bwMode="auto">
          <a:xfrm>
            <a:off x="2403322" y="3267146"/>
            <a:ext cx="1678548" cy="1471058"/>
          </a:xfrm>
          <a:prstGeom prst="circularArrow">
            <a:avLst>
              <a:gd name="adj1" fmla="val 12500"/>
              <a:gd name="adj2" fmla="val 1142319"/>
              <a:gd name="adj3" fmla="val 20457681"/>
              <a:gd name="adj4" fmla="val 14951283"/>
              <a:gd name="adj5" fmla="val 12500"/>
            </a:avLst>
          </a:prstGeom>
          <a:gradFill flip="none" rotWithShape="1">
            <a:gsLst>
              <a:gs pos="0">
                <a:srgbClr val="4882A1"/>
              </a:gs>
              <a:gs pos="50000">
                <a:srgbClr val="84ABD2">
                  <a:tint val="44500"/>
                  <a:satMod val="160000"/>
                </a:srgbClr>
              </a:gs>
              <a:gs pos="100000">
                <a:srgbClr val="84ABD2">
                  <a:tint val="23500"/>
                  <a:satMod val="160000"/>
                  <a:alpha val="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n-ea"/>
              <a:cs typeface="+mn-cs"/>
            </a:endParaRPr>
          </a:p>
        </p:txBody>
      </p:sp>
      <p:sp>
        <p:nvSpPr>
          <p:cNvPr id="34" name="Circular Arrow 33">
            <a:extLst>
              <a:ext uri="{FF2B5EF4-FFF2-40B4-BE49-F238E27FC236}">
                <a16:creationId xmlns:a16="http://schemas.microsoft.com/office/drawing/2014/main" id="{01EF770C-0E2A-3B4E-AD56-668B56882509}"/>
              </a:ext>
            </a:extLst>
          </p:cNvPr>
          <p:cNvSpPr/>
          <p:nvPr/>
        </p:nvSpPr>
        <p:spPr bwMode="auto">
          <a:xfrm flipV="1">
            <a:off x="2454202" y="2166892"/>
            <a:ext cx="1678548" cy="1471058"/>
          </a:xfrm>
          <a:prstGeom prst="circularArrow">
            <a:avLst>
              <a:gd name="adj1" fmla="val 12500"/>
              <a:gd name="adj2" fmla="val 1142319"/>
              <a:gd name="adj3" fmla="val 20457681"/>
              <a:gd name="adj4" fmla="val 14951283"/>
              <a:gd name="adj5" fmla="val 12500"/>
            </a:avLst>
          </a:prstGeom>
          <a:gradFill flip="none" rotWithShape="1">
            <a:gsLst>
              <a:gs pos="0">
                <a:srgbClr val="4882A1"/>
              </a:gs>
              <a:gs pos="50000">
                <a:srgbClr val="84ABD2">
                  <a:tint val="44500"/>
                  <a:satMod val="160000"/>
                </a:srgbClr>
              </a:gs>
              <a:gs pos="100000">
                <a:srgbClr val="84ABD2">
                  <a:tint val="23500"/>
                  <a:satMod val="160000"/>
                  <a:alpha val="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n-ea"/>
              <a:cs typeface="+mn-cs"/>
            </a:endParaRPr>
          </a:p>
        </p:txBody>
      </p:sp>
      <p:sp>
        <p:nvSpPr>
          <p:cNvPr id="35" name="Circular Arrow 34">
            <a:extLst>
              <a:ext uri="{FF2B5EF4-FFF2-40B4-BE49-F238E27FC236}">
                <a16:creationId xmlns:a16="http://schemas.microsoft.com/office/drawing/2014/main" id="{8ED6191C-AF5D-2A40-AC86-3D116E870CD8}"/>
              </a:ext>
            </a:extLst>
          </p:cNvPr>
          <p:cNvSpPr/>
          <p:nvPr/>
        </p:nvSpPr>
        <p:spPr bwMode="auto">
          <a:xfrm rot="4666529" flipV="1">
            <a:off x="7973097" y="2112207"/>
            <a:ext cx="1678548" cy="1471058"/>
          </a:xfrm>
          <a:prstGeom prst="circularArrow">
            <a:avLst>
              <a:gd name="adj1" fmla="val 12500"/>
              <a:gd name="adj2" fmla="val 1142319"/>
              <a:gd name="adj3" fmla="val 20457681"/>
              <a:gd name="adj4" fmla="val 14951283"/>
              <a:gd name="adj5" fmla="val 14168"/>
            </a:avLst>
          </a:prstGeom>
          <a:gradFill flip="none" rotWithShape="1">
            <a:gsLst>
              <a:gs pos="0">
                <a:srgbClr val="4882A1"/>
              </a:gs>
              <a:gs pos="50000">
                <a:srgbClr val="84ABD2">
                  <a:tint val="44500"/>
                  <a:satMod val="160000"/>
                </a:srgbClr>
              </a:gs>
              <a:gs pos="100000">
                <a:srgbClr val="84ABD2">
                  <a:tint val="23500"/>
                  <a:satMod val="160000"/>
                  <a:alpha val="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n-ea"/>
              <a:cs typeface="+mn-cs"/>
            </a:endParaRPr>
          </a:p>
        </p:txBody>
      </p:sp>
      <p:sp>
        <p:nvSpPr>
          <p:cNvPr id="36" name="Circular Arrow 35">
            <a:extLst>
              <a:ext uri="{FF2B5EF4-FFF2-40B4-BE49-F238E27FC236}">
                <a16:creationId xmlns:a16="http://schemas.microsoft.com/office/drawing/2014/main" id="{1A1D2E7A-4BFD-004D-9854-86169164BEDB}"/>
              </a:ext>
            </a:extLst>
          </p:cNvPr>
          <p:cNvSpPr/>
          <p:nvPr/>
        </p:nvSpPr>
        <p:spPr bwMode="auto">
          <a:xfrm rot="16714810">
            <a:off x="8013981" y="3375134"/>
            <a:ext cx="1678548" cy="1471058"/>
          </a:xfrm>
          <a:prstGeom prst="circularArrow">
            <a:avLst>
              <a:gd name="adj1" fmla="val 12500"/>
              <a:gd name="adj2" fmla="val 1142319"/>
              <a:gd name="adj3" fmla="val 20457681"/>
              <a:gd name="adj4" fmla="val 14951283"/>
              <a:gd name="adj5" fmla="val 15128"/>
            </a:avLst>
          </a:prstGeom>
          <a:gradFill flip="none" rotWithShape="1">
            <a:gsLst>
              <a:gs pos="0">
                <a:srgbClr val="4882A1"/>
              </a:gs>
              <a:gs pos="50000">
                <a:srgbClr val="84ABD2">
                  <a:tint val="44500"/>
                  <a:satMod val="160000"/>
                </a:srgbClr>
              </a:gs>
              <a:gs pos="100000">
                <a:srgbClr val="84ABD2">
                  <a:tint val="23500"/>
                  <a:satMod val="160000"/>
                  <a:alpha val="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2" charset="0"/>
              <a:ea typeface="+mn-ea"/>
              <a:cs typeface="+mn-cs"/>
            </a:endParaRPr>
          </a:p>
        </p:txBody>
      </p:sp>
    </p:spTree>
    <p:extLst>
      <p:ext uri="{BB962C8B-B14F-4D97-AF65-F5344CB8AC3E}">
        <p14:creationId xmlns:p14="http://schemas.microsoft.com/office/powerpoint/2010/main" val="1442575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outVertical)">
                                      <p:cBhvr>
                                        <p:cTn id="41" dur="500"/>
                                        <p:tgtEl>
                                          <p:spTgt spid="2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par>
                                <p:cTn id="50" presetID="16" presetClass="entr" presetSubtype="37"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outHorizontal)">
                                      <p:cBhvr>
                                        <p:cTn id="57" dur="500"/>
                                        <p:tgtEl>
                                          <p:spTgt spid="3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outVertical)">
                                      <p:cBhvr>
                                        <p:cTn id="65" dur="500"/>
                                        <p:tgtEl>
                                          <p:spTgt spid="2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ssolv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outVertical)">
                                      <p:cBhvr>
                                        <p:cTn id="73" dur="500"/>
                                        <p:tgtEl>
                                          <p:spTgt spid="2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dissolve">
                                      <p:cBhvr>
                                        <p:cTn id="76" dur="500"/>
                                        <p:tgtEl>
                                          <p:spTgt spid="20"/>
                                        </p:tgtEl>
                                      </p:cBhvr>
                                    </p:animEffect>
                                  </p:childTnLst>
                                </p:cTn>
                              </p:par>
                            </p:childTnLst>
                          </p:cTn>
                        </p:par>
                        <p:par>
                          <p:cTn id="77" fill="hold">
                            <p:stCondLst>
                              <p:cond delay="500"/>
                            </p:stCondLst>
                            <p:childTnLst>
                              <p:par>
                                <p:cTn id="78" presetID="16" presetClass="entr" presetSubtype="42"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outHorizontal)">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p:bldP spid="15" grpId="0"/>
      <p:bldP spid="16" grpId="0"/>
      <p:bldP spid="17" grpId="0"/>
      <p:bldP spid="18" grpId="0"/>
      <p:bldP spid="19" grpId="0"/>
      <p:bldP spid="20" grpId="0"/>
      <p:bldP spid="32" grpId="0" animBg="1"/>
      <p:bldP spid="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1026048" y="4085235"/>
            <a:ext cx="10026793" cy="381000"/>
          </a:xfrm>
          <a:prstGeom prst="rect">
            <a:avLst/>
          </a:prstGeom>
          <a:solidFill>
            <a:srgbClr val="FFCC99">
              <a:alpha val="6784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38" name="Rectangle 3"/>
          <p:cNvSpPr>
            <a:spLocks noChangeArrowheads="1"/>
          </p:cNvSpPr>
          <p:nvPr/>
        </p:nvSpPr>
        <p:spPr bwMode="auto">
          <a:xfrm>
            <a:off x="1026048" y="3704235"/>
            <a:ext cx="10026793" cy="381000"/>
          </a:xfrm>
          <a:prstGeom prst="rect">
            <a:avLst/>
          </a:prstGeom>
          <a:solidFill>
            <a:srgbClr val="FFCC99">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39" name="Rectangle 4"/>
          <p:cNvSpPr>
            <a:spLocks noChangeArrowheads="1"/>
          </p:cNvSpPr>
          <p:nvPr/>
        </p:nvSpPr>
        <p:spPr bwMode="auto">
          <a:xfrm>
            <a:off x="1026048" y="3323235"/>
            <a:ext cx="10026793" cy="381000"/>
          </a:xfrm>
          <a:prstGeom prst="rect">
            <a:avLst/>
          </a:prstGeom>
          <a:solidFill>
            <a:srgbClr val="FFCC99">
              <a:alpha val="6784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40" name="Rectangle 5"/>
          <p:cNvSpPr>
            <a:spLocks noChangeArrowheads="1"/>
          </p:cNvSpPr>
          <p:nvPr/>
        </p:nvSpPr>
        <p:spPr bwMode="auto">
          <a:xfrm>
            <a:off x="1026048" y="2942235"/>
            <a:ext cx="10026793" cy="381000"/>
          </a:xfrm>
          <a:prstGeom prst="rect">
            <a:avLst/>
          </a:prstGeom>
          <a:solidFill>
            <a:srgbClr val="FFCC99">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41" name="Rectangle 6"/>
          <p:cNvSpPr>
            <a:spLocks noChangeArrowheads="1"/>
          </p:cNvSpPr>
          <p:nvPr/>
        </p:nvSpPr>
        <p:spPr bwMode="auto">
          <a:xfrm>
            <a:off x="1026048" y="2561235"/>
            <a:ext cx="10026793" cy="381000"/>
          </a:xfrm>
          <a:prstGeom prst="rect">
            <a:avLst/>
          </a:prstGeom>
          <a:solidFill>
            <a:srgbClr val="FFCC99">
              <a:alpha val="6784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42" name="Rectangle 7"/>
          <p:cNvSpPr>
            <a:spLocks noChangeArrowheads="1"/>
          </p:cNvSpPr>
          <p:nvPr/>
        </p:nvSpPr>
        <p:spPr bwMode="auto">
          <a:xfrm>
            <a:off x="1026048" y="1799235"/>
            <a:ext cx="10026793" cy="381000"/>
          </a:xfrm>
          <a:prstGeom prst="rect">
            <a:avLst/>
          </a:prstGeom>
          <a:solidFill>
            <a:srgbClr val="FFCC99">
              <a:alpha val="6784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43" name="Rectangle 8"/>
          <p:cNvSpPr>
            <a:spLocks noChangeArrowheads="1"/>
          </p:cNvSpPr>
          <p:nvPr/>
        </p:nvSpPr>
        <p:spPr bwMode="auto">
          <a:xfrm>
            <a:off x="1026048" y="2180235"/>
            <a:ext cx="10026793" cy="381000"/>
          </a:xfrm>
          <a:prstGeom prst="rect">
            <a:avLst/>
          </a:prstGeom>
          <a:solidFill>
            <a:srgbClr val="FFCC99">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44" name="Rectangle 9"/>
          <p:cNvSpPr>
            <a:spLocks noChangeArrowheads="1"/>
          </p:cNvSpPr>
          <p:nvPr/>
        </p:nvSpPr>
        <p:spPr bwMode="auto">
          <a:xfrm>
            <a:off x="1026048" y="1418235"/>
            <a:ext cx="10026793" cy="381000"/>
          </a:xfrm>
          <a:prstGeom prst="rect">
            <a:avLst/>
          </a:prstGeom>
          <a:solidFill>
            <a:srgbClr val="FFCC99">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45" name="Rectangle 10"/>
          <p:cNvSpPr>
            <a:spLocks noChangeArrowheads="1"/>
          </p:cNvSpPr>
          <p:nvPr/>
        </p:nvSpPr>
        <p:spPr bwMode="auto">
          <a:xfrm>
            <a:off x="1026048" y="4466235"/>
            <a:ext cx="10026793" cy="381000"/>
          </a:xfrm>
          <a:prstGeom prst="rect">
            <a:avLst/>
          </a:prstGeom>
          <a:solidFill>
            <a:srgbClr val="FFCC99">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46" name="Rectangle 11"/>
          <p:cNvSpPr>
            <a:spLocks noChangeArrowheads="1"/>
          </p:cNvSpPr>
          <p:nvPr/>
        </p:nvSpPr>
        <p:spPr bwMode="auto">
          <a:xfrm>
            <a:off x="1026048" y="4847235"/>
            <a:ext cx="10026793" cy="381000"/>
          </a:xfrm>
          <a:prstGeom prst="rect">
            <a:avLst/>
          </a:prstGeom>
          <a:solidFill>
            <a:srgbClr val="FFCC99">
              <a:alpha val="6784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302089" name="Rectangle 9"/>
          <p:cNvSpPr>
            <a:spLocks noChangeArrowheads="1"/>
          </p:cNvSpPr>
          <p:nvPr/>
        </p:nvSpPr>
        <p:spPr bwMode="auto">
          <a:xfrm>
            <a:off x="2" y="306373"/>
            <a:ext cx="12191999" cy="170239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667" b="1" i="0" u="none" strike="noStrike" kern="1200" cap="none" spc="0" normalizeH="0" baseline="0" noProof="0" dirty="0">
                <a:ln>
                  <a:noFill/>
                </a:ln>
                <a:solidFill>
                  <a:srgbClr val="000000"/>
                </a:solidFill>
                <a:effectLst/>
                <a:uLnTx/>
                <a:uFillTx/>
                <a:latin typeface="Verdana"/>
                <a:ea typeface="ＭＳ Ｐゴシック"/>
                <a:cs typeface="Verdana"/>
              </a:rPr>
              <a:t>Early Matters Because the Brain’s Ability to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667" b="1" i="0" u="none" strike="noStrike" kern="1200" cap="none" spc="0" normalizeH="0" baseline="0" noProof="0" dirty="0">
                <a:ln>
                  <a:noFill/>
                </a:ln>
                <a:solidFill>
                  <a:srgbClr val="000000"/>
                </a:solidFill>
                <a:effectLst/>
                <a:uLnTx/>
                <a:uFillTx/>
                <a:latin typeface="Verdana"/>
                <a:ea typeface="ＭＳ Ｐゴシック"/>
                <a:cs typeface="Verdana"/>
              </a:rPr>
              <a:t>Decreases Over Time </a:t>
            </a:r>
            <a:br>
              <a:rPr kumimoji="1" lang="en-US" sz="3067" b="1" i="0" u="none" strike="noStrike" kern="1200" cap="none" spc="0" normalizeH="0" baseline="0" noProof="0" dirty="0">
                <a:ln>
                  <a:noFill/>
                </a:ln>
                <a:solidFill>
                  <a:srgbClr val="000000"/>
                </a:solidFill>
                <a:effectLst/>
                <a:uLnTx/>
                <a:uFillTx/>
                <a:latin typeface="Verdana"/>
                <a:ea typeface="ＭＳ Ｐゴシック"/>
                <a:cs typeface="Verdana"/>
              </a:rPr>
            </a:br>
            <a:br>
              <a:rPr kumimoji="1" lang="en-US" sz="3067"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Verdana"/>
                <a:ea typeface="ＭＳ Ｐゴシック"/>
                <a:cs typeface="Verdana"/>
              </a:rPr>
            </a:br>
            <a:endParaRPr kumimoji="1" lang="en-US" sz="3067"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Verdana"/>
              <a:ea typeface="ＭＳ Ｐゴシック"/>
              <a:cs typeface="Verdana"/>
            </a:endParaRPr>
          </a:p>
        </p:txBody>
      </p:sp>
      <p:sp>
        <p:nvSpPr>
          <p:cNvPr id="430093" name="Text Box 11"/>
          <p:cNvSpPr txBox="1">
            <a:spLocks noChangeArrowheads="1"/>
          </p:cNvSpPr>
          <p:nvPr/>
        </p:nvSpPr>
        <p:spPr bwMode="auto">
          <a:xfrm>
            <a:off x="9009712" y="6008900"/>
            <a:ext cx="2133600" cy="523220"/>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Verdana" pitchFamily="-111" charset="0"/>
                <a:ea typeface="ＭＳ Ｐゴシック" pitchFamily="-111" charset="-128"/>
                <a:cs typeface=""/>
              </a:rPr>
              <a:t>Source: Levitt, P. (2009)</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Verdana" pitchFamily="-111" charset="0"/>
              <a:ea typeface="ＭＳ Ｐゴシック" pitchFamily="-111" charset="-128"/>
              <a:cs typeface=""/>
            </a:endParaRPr>
          </a:p>
        </p:txBody>
      </p:sp>
      <p:sp>
        <p:nvSpPr>
          <p:cNvPr id="65549" name="Rectangle 12"/>
          <p:cNvSpPr>
            <a:spLocks noChangeArrowheads="1"/>
          </p:cNvSpPr>
          <p:nvPr/>
        </p:nvSpPr>
        <p:spPr bwMode="auto">
          <a:xfrm>
            <a:off x="2362200" y="5609235"/>
            <a:ext cx="533400" cy="3048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50" name="Line 14"/>
          <p:cNvSpPr>
            <a:spLocks noChangeShapeType="1"/>
          </p:cNvSpPr>
          <p:nvPr/>
        </p:nvSpPr>
        <p:spPr bwMode="auto">
          <a:xfrm>
            <a:off x="1026049" y="5228235"/>
            <a:ext cx="100459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51" name="Text Box 15"/>
          <p:cNvSpPr txBox="1">
            <a:spLocks noChangeArrowheads="1"/>
          </p:cNvSpPr>
          <p:nvPr/>
        </p:nvSpPr>
        <p:spPr bwMode="auto">
          <a:xfrm>
            <a:off x="1189960" y="5332207"/>
            <a:ext cx="812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charset="0"/>
                <a:ea typeface="ＭＳ Ｐゴシック" charset="0"/>
              </a:rPr>
              <a:t>Birth</a:t>
            </a:r>
            <a:endParaRPr kumimoji="0" lang="en-US" sz="1200" b="1" i="0" u="none" strike="noStrike" kern="1200" cap="none" spc="0" normalizeH="0" baseline="0" noProof="0" dirty="0">
              <a:ln>
                <a:noFill/>
              </a:ln>
              <a:solidFill>
                <a:srgbClr val="000000"/>
              </a:solidFill>
              <a:effectLst/>
              <a:uLnTx/>
              <a:uFillTx/>
              <a:latin typeface="Verdana" charset="0"/>
              <a:ea typeface="ＭＳ Ｐゴシック" charset="0"/>
            </a:endParaRPr>
          </a:p>
        </p:txBody>
      </p:sp>
      <p:sp>
        <p:nvSpPr>
          <p:cNvPr id="65552" name="Text Box 16"/>
          <p:cNvSpPr txBox="1">
            <a:spLocks noChangeArrowheads="1"/>
          </p:cNvSpPr>
          <p:nvPr/>
        </p:nvSpPr>
        <p:spPr bwMode="auto">
          <a:xfrm>
            <a:off x="2822662" y="5304435"/>
            <a:ext cx="5111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Verdana" charset="0"/>
                <a:ea typeface="ＭＳ Ｐゴシック" charset="0"/>
              </a:rPr>
              <a:t>10</a:t>
            </a:r>
            <a:endParaRPr kumimoji="0" lang="en-US" sz="1200" b="1"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65553" name="Text Box 17"/>
          <p:cNvSpPr txBox="1">
            <a:spLocks noChangeArrowheads="1"/>
          </p:cNvSpPr>
          <p:nvPr/>
        </p:nvSpPr>
        <p:spPr bwMode="auto">
          <a:xfrm>
            <a:off x="4153737" y="5304435"/>
            <a:ext cx="533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Verdana" charset="0"/>
                <a:ea typeface="ＭＳ Ｐゴシック" charset="0"/>
              </a:rPr>
              <a:t>20</a:t>
            </a:r>
            <a:endParaRPr kumimoji="0" lang="en-US" sz="1200" b="1"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65554" name="Text Box 18"/>
          <p:cNvSpPr txBox="1">
            <a:spLocks noChangeArrowheads="1"/>
          </p:cNvSpPr>
          <p:nvPr/>
        </p:nvSpPr>
        <p:spPr bwMode="auto">
          <a:xfrm>
            <a:off x="5507039" y="5304435"/>
            <a:ext cx="533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charset="0"/>
                <a:ea typeface="ＭＳ Ｐゴシック" charset="0"/>
              </a:rPr>
              <a:t>30</a:t>
            </a:r>
            <a:endParaRPr kumimoji="0" lang="en-US" sz="1200" b="1" i="0" u="none" strike="noStrike" kern="1200" cap="none" spc="0" normalizeH="0" baseline="0" noProof="0" dirty="0">
              <a:ln>
                <a:noFill/>
              </a:ln>
              <a:solidFill>
                <a:srgbClr val="000000"/>
              </a:solidFill>
              <a:effectLst/>
              <a:uLnTx/>
              <a:uFillTx/>
              <a:latin typeface="Verdana" charset="0"/>
              <a:ea typeface="ＭＳ Ｐゴシック" charset="0"/>
            </a:endParaRPr>
          </a:p>
        </p:txBody>
      </p:sp>
      <p:sp>
        <p:nvSpPr>
          <p:cNvPr id="65555" name="Rectangle 19"/>
          <p:cNvSpPr>
            <a:spLocks noChangeArrowheads="1"/>
          </p:cNvSpPr>
          <p:nvPr/>
        </p:nvSpPr>
        <p:spPr bwMode="auto">
          <a:xfrm>
            <a:off x="9525000" y="5609235"/>
            <a:ext cx="228600" cy="2286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56" name="Line 20"/>
          <p:cNvSpPr>
            <a:spLocks noChangeShapeType="1"/>
          </p:cNvSpPr>
          <p:nvPr/>
        </p:nvSpPr>
        <p:spPr bwMode="auto">
          <a:xfrm>
            <a:off x="1026049" y="1418235"/>
            <a:ext cx="0" cy="38100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302104" name="Text Box 24"/>
          <p:cNvSpPr txBox="1">
            <a:spLocks noChangeArrowheads="1"/>
          </p:cNvSpPr>
          <p:nvPr/>
        </p:nvSpPr>
        <p:spPr bwMode="auto">
          <a:xfrm>
            <a:off x="5771636" y="1878292"/>
            <a:ext cx="3276600" cy="95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Verdana" charset="0"/>
                <a:ea typeface="ＭＳ Ｐゴシック" charset="0"/>
              </a:rPr>
              <a:t>Physiological </a:t>
            </a:r>
            <a:r>
              <a:rPr kumimoji="0" lang="ja-JP" altLang="en-US" sz="1867" b="0" i="0" u="none" strike="noStrike" kern="1200" cap="none" spc="0" normalizeH="0" baseline="0" noProof="0" dirty="0">
                <a:ln>
                  <a:noFill/>
                </a:ln>
                <a:solidFill>
                  <a:srgbClr val="000000"/>
                </a:solidFill>
                <a:effectLst/>
                <a:uLnTx/>
                <a:uFillTx/>
                <a:latin typeface="Verdana" charset="0"/>
                <a:ea typeface="ＭＳ Ｐゴシック" charset="0"/>
              </a:rPr>
              <a:t>“</a:t>
            </a:r>
            <a:r>
              <a:rPr kumimoji="0" lang="en-US" altLang="ja-JP" sz="1867" b="0" i="0" u="none" strike="noStrike" kern="1200" cap="none" spc="0" normalizeH="0" baseline="0" noProof="0" dirty="0">
                <a:ln>
                  <a:noFill/>
                </a:ln>
                <a:solidFill>
                  <a:srgbClr val="000000"/>
                </a:solidFill>
                <a:effectLst/>
                <a:uLnTx/>
                <a:uFillTx/>
                <a:latin typeface="Verdana" charset="0"/>
                <a:ea typeface="ＭＳ Ｐゴシック" charset="0"/>
              </a:rPr>
              <a:t>Effort</a:t>
            </a:r>
            <a:r>
              <a:rPr kumimoji="0" lang="ja-JP" altLang="en-US" sz="1867" b="0" i="0" u="none" strike="noStrike" kern="1200" cap="none" spc="0" normalizeH="0" baseline="0" noProof="0" dirty="0">
                <a:ln>
                  <a:noFill/>
                </a:ln>
                <a:solidFill>
                  <a:srgbClr val="000000"/>
                </a:solidFill>
                <a:effectLst/>
                <a:uLnTx/>
                <a:uFillTx/>
                <a:latin typeface="Verdana" charset="0"/>
                <a:ea typeface="ＭＳ Ｐゴシック" charset="0"/>
              </a:rPr>
              <a:t>”</a:t>
            </a:r>
            <a:r>
              <a:rPr kumimoji="0" lang="en-US" altLang="ja-JP" sz="1867" b="0" i="0" u="none" strike="noStrike" kern="1200" cap="none" spc="0" normalizeH="0" baseline="0" noProof="0" dirty="0">
                <a:ln>
                  <a:noFill/>
                </a:ln>
                <a:solidFill>
                  <a:srgbClr val="000000"/>
                </a:solidFill>
                <a:effectLst/>
                <a:uLnTx/>
                <a:uFillTx/>
                <a:latin typeface="Verdana" charset="0"/>
                <a:ea typeface="ＭＳ Ｐゴシック" charset="0"/>
              </a:rPr>
              <a:t> Required to Enhance Neural Connections</a:t>
            </a:r>
            <a:endParaRPr kumimoji="0" lang="en-US" sz="1867" b="0" i="0" u="none" strike="noStrike" kern="1200" cap="none" spc="0" normalizeH="0" baseline="0" noProof="0" dirty="0">
              <a:ln>
                <a:noFill/>
              </a:ln>
              <a:solidFill>
                <a:srgbClr val="000000"/>
              </a:solidFill>
              <a:effectLst/>
              <a:uLnTx/>
              <a:uFillTx/>
              <a:latin typeface="Verdana" charset="0"/>
              <a:ea typeface="ＭＳ Ｐゴシック" charset="0"/>
            </a:endParaRPr>
          </a:p>
        </p:txBody>
      </p:sp>
      <p:sp>
        <p:nvSpPr>
          <p:cNvPr id="302105" name="Text Box 25"/>
          <p:cNvSpPr txBox="1">
            <a:spLocks noChangeArrowheads="1"/>
          </p:cNvSpPr>
          <p:nvPr/>
        </p:nvSpPr>
        <p:spPr bwMode="auto">
          <a:xfrm>
            <a:off x="1759093" y="1849599"/>
            <a:ext cx="2667000" cy="95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Verdana" charset="0"/>
                <a:ea typeface="ＭＳ Ｐゴシック" charset="0"/>
              </a:rPr>
              <a:t>Normal Brain Plasticity Influenced by Experience</a:t>
            </a:r>
          </a:p>
        </p:txBody>
      </p:sp>
      <p:sp>
        <p:nvSpPr>
          <p:cNvPr id="65559" name="Text Box 26"/>
          <p:cNvSpPr txBox="1">
            <a:spLocks noChangeArrowheads="1"/>
          </p:cNvSpPr>
          <p:nvPr/>
        </p:nvSpPr>
        <p:spPr bwMode="auto">
          <a:xfrm>
            <a:off x="4876800" y="5761635"/>
            <a:ext cx="2133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Verdana" charset="0"/>
                <a:ea typeface="ＭＳ Ｐゴシック" charset="0"/>
              </a:rPr>
              <a:t>Age (Years)</a:t>
            </a:r>
          </a:p>
        </p:txBody>
      </p:sp>
      <p:sp>
        <p:nvSpPr>
          <p:cNvPr id="255002" name="Freeform 26"/>
          <p:cNvSpPr>
            <a:spLocks/>
          </p:cNvSpPr>
          <p:nvPr/>
        </p:nvSpPr>
        <p:spPr bwMode="auto">
          <a:xfrm>
            <a:off x="1332615" y="1646835"/>
            <a:ext cx="9341736" cy="3264933"/>
          </a:xfrm>
          <a:custGeom>
            <a:avLst/>
            <a:gdLst>
              <a:gd name="T0" fmla="*/ 0 w 8280"/>
              <a:gd name="T1" fmla="*/ 0 h 5400"/>
              <a:gd name="T2" fmla="*/ 1147506721 w 8280"/>
              <a:gd name="T3" fmla="*/ 1306448845 h 5400"/>
              <a:gd name="T4" fmla="*/ 2147483647 w 8280"/>
              <a:gd name="T5" fmla="*/ 2147483647 h 5400"/>
              <a:gd name="T6" fmla="*/ 0 60000 65536"/>
              <a:gd name="T7" fmla="*/ 0 60000 65536"/>
              <a:gd name="T8" fmla="*/ 0 60000 65536"/>
              <a:gd name="T9" fmla="*/ 0 w 8280"/>
              <a:gd name="T10" fmla="*/ 0 h 5400"/>
              <a:gd name="T11" fmla="*/ 8280 w 8280"/>
              <a:gd name="T12" fmla="*/ 5400 h 5400"/>
            </a:gdLst>
            <a:ahLst/>
            <a:cxnLst>
              <a:cxn ang="T6">
                <a:pos x="T0" y="T1"/>
              </a:cxn>
              <a:cxn ang="T7">
                <a:pos x="T2" y="T3"/>
              </a:cxn>
              <a:cxn ang="T8">
                <a:pos x="T4" y="T5"/>
              </a:cxn>
            </a:cxnLst>
            <a:rect l="T9" t="T10" r="T11" b="T12"/>
            <a:pathLst>
              <a:path w="8280" h="5400">
                <a:moveTo>
                  <a:pt x="0" y="0"/>
                </a:moveTo>
                <a:cubicBezTo>
                  <a:pt x="30" y="1170"/>
                  <a:pt x="60" y="2340"/>
                  <a:pt x="1440" y="3240"/>
                </a:cubicBezTo>
                <a:cubicBezTo>
                  <a:pt x="2820" y="4140"/>
                  <a:pt x="5550" y="4770"/>
                  <a:pt x="8280" y="5400"/>
                </a:cubicBezTo>
              </a:path>
            </a:pathLst>
          </a:custGeom>
          <a:noFill/>
          <a:ln w="57150" cmpd="sng">
            <a:solidFill>
              <a:srgbClr val="DB242F"/>
            </a:solidFill>
            <a:round/>
            <a:headEnd/>
            <a:tailEnd/>
          </a:ln>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255003" name="Freeform 27"/>
          <p:cNvSpPr>
            <a:spLocks/>
          </p:cNvSpPr>
          <p:nvPr/>
        </p:nvSpPr>
        <p:spPr bwMode="auto">
          <a:xfrm>
            <a:off x="1332613" y="1689695"/>
            <a:ext cx="9186827" cy="3264517"/>
          </a:xfrm>
          <a:custGeom>
            <a:avLst/>
            <a:gdLst>
              <a:gd name="T0" fmla="*/ 0 w 10800"/>
              <a:gd name="T1" fmla="*/ 1693113634 h 4230"/>
              <a:gd name="T2" fmla="*/ 655040354 w 10800"/>
              <a:gd name="T3" fmla="*/ 1693113634 h 4230"/>
              <a:gd name="T4" fmla="*/ 1601209294 w 10800"/>
              <a:gd name="T5" fmla="*/ 1472272698 h 4230"/>
              <a:gd name="T6" fmla="*/ 2147483647 w 10800"/>
              <a:gd name="T7" fmla="*/ 883364066 h 4230"/>
              <a:gd name="T8" fmla="*/ 2147483647 w 10800"/>
              <a:gd name="T9" fmla="*/ 0 h 4230"/>
              <a:gd name="T10" fmla="*/ 0 60000 65536"/>
              <a:gd name="T11" fmla="*/ 0 60000 65536"/>
              <a:gd name="T12" fmla="*/ 0 60000 65536"/>
              <a:gd name="T13" fmla="*/ 0 60000 65536"/>
              <a:gd name="T14" fmla="*/ 0 60000 65536"/>
              <a:gd name="T15" fmla="*/ 0 w 10800"/>
              <a:gd name="T16" fmla="*/ 0 h 4230"/>
              <a:gd name="T17" fmla="*/ 10800 w 10800"/>
              <a:gd name="T18" fmla="*/ 4230 h 4230"/>
            </a:gdLst>
            <a:ahLst/>
            <a:cxnLst>
              <a:cxn ang="T10">
                <a:pos x="T0" y="T1"/>
              </a:cxn>
              <a:cxn ang="T11">
                <a:pos x="T2" y="T3"/>
              </a:cxn>
              <a:cxn ang="T12">
                <a:pos x="T4" y="T5"/>
              </a:cxn>
              <a:cxn ang="T13">
                <a:pos x="T6" y="T7"/>
              </a:cxn>
              <a:cxn ang="T14">
                <a:pos x="T8" y="T9"/>
              </a:cxn>
            </a:cxnLst>
            <a:rect l="T15" t="T16" r="T17" b="T18"/>
            <a:pathLst>
              <a:path w="10800" h="4230">
                <a:moveTo>
                  <a:pt x="0" y="4140"/>
                </a:moveTo>
                <a:cubicBezTo>
                  <a:pt x="480" y="4185"/>
                  <a:pt x="960" y="4230"/>
                  <a:pt x="1620" y="4140"/>
                </a:cubicBezTo>
                <a:cubicBezTo>
                  <a:pt x="2280" y="4050"/>
                  <a:pt x="3060" y="3930"/>
                  <a:pt x="3960" y="3600"/>
                </a:cubicBezTo>
                <a:cubicBezTo>
                  <a:pt x="4860" y="3270"/>
                  <a:pt x="5880" y="2760"/>
                  <a:pt x="7020" y="2160"/>
                </a:cubicBezTo>
                <a:cubicBezTo>
                  <a:pt x="8160" y="1560"/>
                  <a:pt x="9480" y="780"/>
                  <a:pt x="10800" y="0"/>
                </a:cubicBezTo>
              </a:path>
            </a:pathLst>
          </a:custGeom>
          <a:noFill/>
          <a:ln w="57150" cmpd="sng">
            <a:solidFill>
              <a:srgbClr val="205398"/>
            </a:solidFill>
            <a:round/>
            <a:headEnd/>
            <a:tailEnd/>
          </a:ln>
          <a:effectLst>
            <a:outerShdw blurRad="63500" dist="38099" dir="2700000" algn="ctr" rotWithShape="0">
              <a:schemeClr val="bg2">
                <a:alpha val="74997"/>
              </a:schemeClr>
            </a:outerShdw>
          </a:effectLst>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Verdana"/>
              <a:ea typeface="ＭＳ Ｐゴシック"/>
            </a:endParaRPr>
          </a:p>
        </p:txBody>
      </p:sp>
      <p:sp>
        <p:nvSpPr>
          <p:cNvPr id="65562" name="Text Box 18"/>
          <p:cNvSpPr txBox="1">
            <a:spLocks noChangeArrowheads="1"/>
          </p:cNvSpPr>
          <p:nvPr/>
        </p:nvSpPr>
        <p:spPr bwMode="auto">
          <a:xfrm>
            <a:off x="6509519" y="5304435"/>
            <a:ext cx="533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charset="0"/>
                <a:ea typeface="ＭＳ Ｐゴシック" charset="0"/>
              </a:rPr>
              <a:t>40</a:t>
            </a:r>
            <a:endParaRPr kumimoji="0" lang="en-US" sz="1200" b="1" i="0" u="none" strike="noStrike" kern="1200" cap="none" spc="0" normalizeH="0" baseline="0" noProof="0" dirty="0">
              <a:ln>
                <a:noFill/>
              </a:ln>
              <a:solidFill>
                <a:srgbClr val="000000"/>
              </a:solidFill>
              <a:effectLst/>
              <a:uLnTx/>
              <a:uFillTx/>
              <a:latin typeface="Verdana" charset="0"/>
              <a:ea typeface="ＭＳ Ｐゴシック" charset="0"/>
            </a:endParaRPr>
          </a:p>
        </p:txBody>
      </p:sp>
      <p:sp>
        <p:nvSpPr>
          <p:cNvPr id="65563" name="Text Box 18"/>
          <p:cNvSpPr txBox="1">
            <a:spLocks noChangeArrowheads="1"/>
          </p:cNvSpPr>
          <p:nvPr/>
        </p:nvSpPr>
        <p:spPr bwMode="auto">
          <a:xfrm>
            <a:off x="7511999" y="5304435"/>
            <a:ext cx="533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Verdana" charset="0"/>
                <a:ea typeface="ＭＳ Ｐゴシック" charset="0"/>
              </a:rPr>
              <a:t>50</a:t>
            </a:r>
            <a:endParaRPr kumimoji="0" lang="en-US" sz="1200" b="1"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65564" name="Text Box 18"/>
          <p:cNvSpPr txBox="1">
            <a:spLocks noChangeArrowheads="1"/>
          </p:cNvSpPr>
          <p:nvPr/>
        </p:nvSpPr>
        <p:spPr bwMode="auto">
          <a:xfrm>
            <a:off x="8514479" y="5304435"/>
            <a:ext cx="533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Verdana" charset="0"/>
                <a:ea typeface="ＭＳ Ｐゴシック" charset="0"/>
              </a:rPr>
              <a:t>60</a:t>
            </a:r>
            <a:endParaRPr kumimoji="0" lang="en-US" sz="1200" b="1"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65565" name="Text Box 18"/>
          <p:cNvSpPr txBox="1">
            <a:spLocks noChangeArrowheads="1"/>
          </p:cNvSpPr>
          <p:nvPr/>
        </p:nvSpPr>
        <p:spPr bwMode="auto">
          <a:xfrm>
            <a:off x="9516959" y="5304435"/>
            <a:ext cx="533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Verdana" charset="0"/>
                <a:ea typeface="ＭＳ Ｐゴシック" charset="0"/>
              </a:rPr>
              <a:t>70</a:t>
            </a:r>
            <a:endParaRPr kumimoji="0" lang="en-US" sz="1200" b="1" i="0" u="none" strike="noStrike" kern="1200" cap="none" spc="0" normalizeH="0" baseline="0" noProof="0">
              <a:ln>
                <a:noFill/>
              </a:ln>
              <a:solidFill>
                <a:srgbClr val="000000"/>
              </a:solidFill>
              <a:effectLst/>
              <a:uLnTx/>
              <a:uFillTx/>
              <a:latin typeface="Verdana" charset="0"/>
              <a:ea typeface="ＭＳ Ｐゴシック" charset="0"/>
            </a:endParaRPr>
          </a:p>
        </p:txBody>
      </p:sp>
      <p:pic>
        <p:nvPicPr>
          <p:cNvPr id="65566" name="Picture 4" descr="new-gray-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319837"/>
            <a:ext cx="9150351" cy="53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Text Box 18"/>
          <p:cNvSpPr txBox="1">
            <a:spLocks noChangeArrowheads="1"/>
          </p:cNvSpPr>
          <p:nvPr/>
        </p:nvSpPr>
        <p:spPr bwMode="auto">
          <a:xfrm>
            <a:off x="10519440" y="5301445"/>
            <a:ext cx="533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charset="0"/>
                <a:ea typeface="ＭＳ Ｐゴシック" charset="0"/>
              </a:rPr>
              <a:t>80</a:t>
            </a:r>
            <a:endParaRPr kumimoji="0" lang="en-US" sz="1200" b="1" i="0" u="none" strike="noStrike" kern="1200" cap="none" spc="0" normalizeH="0" baseline="0" noProof="0" dirty="0">
              <a:ln>
                <a:noFill/>
              </a:ln>
              <a:solidFill>
                <a:srgbClr val="000000"/>
              </a:solidFill>
              <a:effectLst/>
              <a:uLnTx/>
              <a:uFillTx/>
              <a:latin typeface="Verdana" charset="0"/>
              <a:ea typeface="ＭＳ Ｐゴシック" charset="0"/>
            </a:endParaRPr>
          </a:p>
        </p:txBody>
      </p:sp>
    </p:spTree>
    <p:extLst>
      <p:ext uri="{BB962C8B-B14F-4D97-AF65-F5344CB8AC3E}">
        <p14:creationId xmlns:p14="http://schemas.microsoft.com/office/powerpoint/2010/main" val="1531219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5002"/>
                                        </p:tgtEl>
                                        <p:attrNameLst>
                                          <p:attrName>style.visibility</p:attrName>
                                        </p:attrNameLst>
                                      </p:cBhvr>
                                      <p:to>
                                        <p:strVal val="visible"/>
                                      </p:to>
                                    </p:set>
                                    <p:animEffect transition="in" filter="wipe(left)">
                                      <p:cBhvr>
                                        <p:cTn id="7" dur="2000"/>
                                        <p:tgtEl>
                                          <p:spTgt spid="25500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2105"/>
                                        </p:tgtEl>
                                        <p:attrNameLst>
                                          <p:attrName>style.visibility</p:attrName>
                                        </p:attrNameLst>
                                      </p:cBhvr>
                                      <p:to>
                                        <p:strVal val="visible"/>
                                      </p:to>
                                    </p:set>
                                    <p:animEffect transition="in" filter="dissolve">
                                      <p:cBhvr>
                                        <p:cTn id="10" dur="1000"/>
                                        <p:tgtEl>
                                          <p:spTgt spid="3021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55003"/>
                                        </p:tgtEl>
                                        <p:attrNameLst>
                                          <p:attrName>style.visibility</p:attrName>
                                        </p:attrNameLst>
                                      </p:cBhvr>
                                      <p:to>
                                        <p:strVal val="visible"/>
                                      </p:to>
                                    </p:set>
                                    <p:animEffect transition="in" filter="wipe(left)">
                                      <p:cBhvr>
                                        <p:cTn id="15" dur="2000"/>
                                        <p:tgtEl>
                                          <p:spTgt spid="25500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2104"/>
                                        </p:tgtEl>
                                        <p:attrNameLst>
                                          <p:attrName>style.visibility</p:attrName>
                                        </p:attrNameLst>
                                      </p:cBhvr>
                                      <p:to>
                                        <p:strVal val="visible"/>
                                      </p:to>
                                    </p:set>
                                    <p:animEffect transition="in" filter="dissolve">
                                      <p:cBhvr>
                                        <p:cTn id="18" dur="1000"/>
                                        <p:tgtEl>
                                          <p:spTgt spid="30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04" grpId="0"/>
      <p:bldP spid="302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3"/>
          <p:cNvSpPr txBox="1">
            <a:spLocks noChangeArrowheads="1"/>
          </p:cNvSpPr>
          <p:nvPr/>
        </p:nvSpPr>
        <p:spPr bwMode="auto">
          <a:xfrm>
            <a:off x="2053389" y="226605"/>
            <a:ext cx="9588414" cy="120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Understanding Different Types of Stress Response Underscores Why Forcible, Parent-Child Separation and Prolonged Detention Are So Threatening </a:t>
            </a:r>
          </a:p>
        </p:txBody>
      </p:sp>
      <p:pic>
        <p:nvPicPr>
          <p:cNvPr id="3" name="Picture 2" descr="TypesOfStress_2_Positi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291" y="1056027"/>
            <a:ext cx="2273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003323" y="1560604"/>
            <a:ext cx="74728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Brief activation of stress response systems with prompt return to baseline levels</a:t>
            </a:r>
            <a:endParaRPr kumimoji="0" lang="en-US" altLang="en-US" sz="2000" b="0" i="0" u="none" strike="noStrike" kern="1200" cap="none" spc="0" normalizeH="0" baseline="0" noProof="0" dirty="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 name="TextBox 4"/>
          <p:cNvSpPr txBox="1">
            <a:spLocks noChangeArrowheads="1"/>
          </p:cNvSpPr>
          <p:nvPr/>
        </p:nvSpPr>
        <p:spPr bwMode="auto">
          <a:xfrm>
            <a:off x="3698141" y="3017083"/>
            <a:ext cx="747285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Serious but temporary stress responses buffered by supportive relationships</a:t>
            </a:r>
          </a:p>
        </p:txBody>
      </p:sp>
      <p:sp>
        <p:nvSpPr>
          <p:cNvPr id="11" name="TextBox 10"/>
          <p:cNvSpPr txBox="1">
            <a:spLocks noChangeArrowheads="1"/>
          </p:cNvSpPr>
          <p:nvPr/>
        </p:nvSpPr>
        <p:spPr bwMode="auto">
          <a:xfrm>
            <a:off x="4199066" y="4473702"/>
            <a:ext cx="7186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Prolonged activation of stress response systems in the absence of protective relationships</a:t>
            </a:r>
          </a:p>
        </p:txBody>
      </p:sp>
      <p:pic>
        <p:nvPicPr>
          <p:cNvPr id="6" name="Picture 5" descr="TypesOfStress_3_Tolerab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316" y="2515235"/>
            <a:ext cx="2209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ypesOfStress_4_Toxi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4941" y="3923643"/>
            <a:ext cx="22225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027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E5C2072-6154-C246-B2A1-16CE3C4DB207}"/>
              </a:ext>
            </a:extLst>
          </p:cNvPr>
          <p:cNvGrpSpPr/>
          <p:nvPr/>
        </p:nvGrpSpPr>
        <p:grpSpPr>
          <a:xfrm>
            <a:off x="121923" y="2119432"/>
            <a:ext cx="3017520" cy="2616125"/>
            <a:chOff x="121923" y="2119432"/>
            <a:chExt cx="3017520" cy="2616125"/>
          </a:xfrm>
        </p:grpSpPr>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5400000">
              <a:off x="322620" y="1918735"/>
              <a:ext cx="2616125" cy="3017520"/>
            </a:xfrm>
            <a:prstGeom prst="rect">
              <a:avLst/>
            </a:prstGeom>
          </p:spPr>
        </p:pic>
        <p:sp>
          <p:nvSpPr>
            <p:cNvPr id="9" name="Rectangle 8">
              <a:extLst>
                <a:ext uri="{FF2B5EF4-FFF2-40B4-BE49-F238E27FC236}">
                  <a16:creationId xmlns:a16="http://schemas.microsoft.com/office/drawing/2014/main" id="{C6623462-2ACD-BB4B-A835-3FC7100B3682}"/>
                </a:ext>
              </a:extLst>
            </p:cNvPr>
            <p:cNvSpPr/>
            <p:nvPr/>
          </p:nvSpPr>
          <p:spPr>
            <a:xfrm>
              <a:off x="1987420" y="3676261"/>
              <a:ext cx="774441" cy="466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1A01D019-ABDA-164A-BF1A-6F231285B675}"/>
              </a:ext>
            </a:extLst>
          </p:cNvPr>
          <p:cNvGrpSpPr/>
          <p:nvPr/>
        </p:nvGrpSpPr>
        <p:grpSpPr>
          <a:xfrm>
            <a:off x="3046384" y="2081567"/>
            <a:ext cx="3017520" cy="2691855"/>
            <a:chOff x="3046384" y="2081567"/>
            <a:chExt cx="3017520" cy="2691855"/>
          </a:xfrm>
        </p:grpSpPr>
        <p:pic>
          <p:nvPicPr>
            <p:cNvPr id="6" name="Picture 5">
              <a:extLst>
                <a:ext uri="{FF2B5EF4-FFF2-40B4-BE49-F238E27FC236}">
                  <a16:creationId xmlns:a16="http://schemas.microsoft.com/office/drawing/2014/main" id="{855E2E3C-0BDF-5E4D-84D9-4FE080B8CFA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rot="5400000">
              <a:off x="3209216" y="1918735"/>
              <a:ext cx="2691855" cy="3017520"/>
            </a:xfrm>
            <a:prstGeom prst="rect">
              <a:avLst/>
            </a:prstGeom>
          </p:spPr>
        </p:pic>
        <p:sp>
          <p:nvSpPr>
            <p:cNvPr id="12" name="Rectangle 11">
              <a:extLst>
                <a:ext uri="{FF2B5EF4-FFF2-40B4-BE49-F238E27FC236}">
                  <a16:creationId xmlns:a16="http://schemas.microsoft.com/office/drawing/2014/main" id="{25318324-97B8-D54E-AC51-47810C7E5784}"/>
                </a:ext>
              </a:extLst>
            </p:cNvPr>
            <p:cNvSpPr/>
            <p:nvPr/>
          </p:nvSpPr>
          <p:spPr>
            <a:xfrm>
              <a:off x="5104647" y="3676261"/>
              <a:ext cx="774441" cy="466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4256F8F9-968E-DD48-A244-827BF2647A72}"/>
              </a:ext>
            </a:extLst>
          </p:cNvPr>
          <p:cNvGrpSpPr/>
          <p:nvPr/>
        </p:nvGrpSpPr>
        <p:grpSpPr>
          <a:xfrm>
            <a:off x="6121218" y="2085543"/>
            <a:ext cx="2934987" cy="2683906"/>
            <a:chOff x="6121218" y="2085543"/>
            <a:chExt cx="2934987" cy="2683906"/>
          </a:xfrm>
        </p:grpSpPr>
        <p:pic>
          <p:nvPicPr>
            <p:cNvPr id="7" name="Picture 6">
              <a:extLst>
                <a:ext uri="{FF2B5EF4-FFF2-40B4-BE49-F238E27FC236}">
                  <a16:creationId xmlns:a16="http://schemas.microsoft.com/office/drawing/2014/main" id="{E5581C3F-1DAF-F441-AA63-65AB3BD4FC33}"/>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rot="5400000">
              <a:off x="6246759" y="1960002"/>
              <a:ext cx="2683906" cy="2934987"/>
            </a:xfrm>
            <a:prstGeom prst="rect">
              <a:avLst/>
            </a:prstGeom>
          </p:spPr>
        </p:pic>
        <p:sp>
          <p:nvSpPr>
            <p:cNvPr id="13" name="Rectangle 12">
              <a:extLst>
                <a:ext uri="{FF2B5EF4-FFF2-40B4-BE49-F238E27FC236}">
                  <a16:creationId xmlns:a16="http://schemas.microsoft.com/office/drawing/2014/main" id="{23EC3DFC-1D1C-CA40-BE83-B0631A5C1DD5}"/>
                </a:ext>
              </a:extLst>
            </p:cNvPr>
            <p:cNvSpPr/>
            <p:nvPr/>
          </p:nvSpPr>
          <p:spPr>
            <a:xfrm>
              <a:off x="7952792" y="3676261"/>
              <a:ext cx="774441" cy="466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BA2429BB-BB33-6947-88E3-ED38723C01D3}"/>
              </a:ext>
            </a:extLst>
          </p:cNvPr>
          <p:cNvGrpSpPr/>
          <p:nvPr/>
        </p:nvGrpSpPr>
        <p:grpSpPr>
          <a:xfrm>
            <a:off x="9056206" y="2026461"/>
            <a:ext cx="3017520" cy="2928997"/>
            <a:chOff x="9056206" y="2026461"/>
            <a:chExt cx="3017520" cy="2928997"/>
          </a:xfrm>
        </p:grpSpPr>
        <p:grpSp>
          <p:nvGrpSpPr>
            <p:cNvPr id="8" name="Group 7">
              <a:extLst>
                <a:ext uri="{FF2B5EF4-FFF2-40B4-BE49-F238E27FC236}">
                  <a16:creationId xmlns:a16="http://schemas.microsoft.com/office/drawing/2014/main" id="{599FBDCB-15F7-A148-A5E2-701774E2D20B}"/>
                </a:ext>
              </a:extLst>
            </p:cNvPr>
            <p:cNvGrpSpPr/>
            <p:nvPr/>
          </p:nvGrpSpPr>
          <p:grpSpPr>
            <a:xfrm>
              <a:off x="9056206" y="2026461"/>
              <a:ext cx="3017520" cy="2928997"/>
              <a:chOff x="9056206" y="2026461"/>
              <a:chExt cx="3017520" cy="2928997"/>
            </a:xfrm>
          </p:grpSpPr>
          <p:pic>
            <p:nvPicPr>
              <p:cNvPr id="5" name="Picture 4">
                <a:extLst>
                  <a:ext uri="{FF2B5EF4-FFF2-40B4-BE49-F238E27FC236}">
                    <a16:creationId xmlns:a16="http://schemas.microsoft.com/office/drawing/2014/main" id="{5371ACFE-C592-1548-8083-F004E4AB25DE}"/>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rot="5400000">
                <a:off x="9163932" y="1918735"/>
                <a:ext cx="2802068" cy="3017520"/>
              </a:xfrm>
              <a:prstGeom prst="rect">
                <a:avLst/>
              </a:prstGeom>
            </p:spPr>
          </p:pic>
          <p:sp>
            <p:nvSpPr>
              <p:cNvPr id="3" name="Rectangle 2">
                <a:extLst>
                  <a:ext uri="{FF2B5EF4-FFF2-40B4-BE49-F238E27FC236}">
                    <a16:creationId xmlns:a16="http://schemas.microsoft.com/office/drawing/2014/main" id="{A6680120-8FF7-1C43-8EA4-911F69E8B745}"/>
                  </a:ext>
                </a:extLst>
              </p:cNvPr>
              <p:cNvSpPr/>
              <p:nvPr/>
            </p:nvSpPr>
            <p:spPr>
              <a:xfrm>
                <a:off x="9056206" y="4562168"/>
                <a:ext cx="404809" cy="393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EEC7B868-A36E-BD4A-81F4-8D5425D01C25}"/>
                </a:ext>
              </a:extLst>
            </p:cNvPr>
            <p:cNvSpPr/>
            <p:nvPr/>
          </p:nvSpPr>
          <p:spPr>
            <a:xfrm>
              <a:off x="11059885" y="3676261"/>
              <a:ext cx="774441" cy="466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Rectangle 27">
            <a:extLst>
              <a:ext uri="{FF2B5EF4-FFF2-40B4-BE49-F238E27FC236}">
                <a16:creationId xmlns:a16="http://schemas.microsoft.com/office/drawing/2014/main" id="{5AE83CCD-16A3-CF47-9CC6-FB30FCA6705C}"/>
              </a:ext>
            </a:extLst>
          </p:cNvPr>
          <p:cNvSpPr/>
          <p:nvPr/>
        </p:nvSpPr>
        <p:spPr>
          <a:xfrm>
            <a:off x="968599" y="2295331"/>
            <a:ext cx="1867907" cy="1847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4EBF00C4-184C-114E-99F6-A4F5051A7085}"/>
              </a:ext>
            </a:extLst>
          </p:cNvPr>
          <p:cNvSpPr/>
          <p:nvPr/>
        </p:nvSpPr>
        <p:spPr>
          <a:xfrm>
            <a:off x="4006207" y="2295331"/>
            <a:ext cx="1867907" cy="1847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40149129-60D6-4C49-B7A6-18608BF9F3CB}"/>
              </a:ext>
            </a:extLst>
          </p:cNvPr>
          <p:cNvSpPr/>
          <p:nvPr/>
        </p:nvSpPr>
        <p:spPr>
          <a:xfrm>
            <a:off x="6954852" y="2337862"/>
            <a:ext cx="1867907" cy="1847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F4849CBD-450A-8540-BDA7-3E4F406C19E7}"/>
              </a:ext>
            </a:extLst>
          </p:cNvPr>
          <p:cNvSpPr/>
          <p:nvPr/>
        </p:nvSpPr>
        <p:spPr>
          <a:xfrm>
            <a:off x="9947154" y="2337861"/>
            <a:ext cx="1968038" cy="1847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0069" name="Text Box 5"/>
          <p:cNvSpPr txBox="1">
            <a:spLocks noChangeArrowheads="1"/>
          </p:cNvSpPr>
          <p:nvPr/>
        </p:nvSpPr>
        <p:spPr bwMode="auto">
          <a:xfrm>
            <a:off x="9195716" y="5652008"/>
            <a:ext cx="3429000" cy="307777"/>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 Noble et al. (2007)</a:t>
            </a:r>
          </a:p>
        </p:txBody>
      </p:sp>
      <p:sp>
        <p:nvSpPr>
          <p:cNvPr id="4" name="Title 1">
            <a:extLst>
              <a:ext uri="{FF2B5EF4-FFF2-40B4-BE49-F238E27FC236}">
                <a16:creationId xmlns:a16="http://schemas.microsoft.com/office/drawing/2014/main" id="{7C806BB5-4F1C-3547-9660-806A6E76EB4D}"/>
              </a:ext>
            </a:extLst>
          </p:cNvPr>
          <p:cNvSpPr>
            <a:spLocks noGrp="1"/>
          </p:cNvSpPr>
          <p:nvPr>
            <p:ph type="title"/>
          </p:nvPr>
        </p:nvSpPr>
        <p:spPr>
          <a:xfrm>
            <a:off x="216087" y="410344"/>
            <a:ext cx="11695634" cy="1143000"/>
          </a:xfrm>
        </p:spPr>
        <p:txBody>
          <a:bodyPr>
            <a:noAutofit/>
          </a:bodyPr>
          <a:lstStyle/>
          <a:p>
            <a:pPr eaLnBrk="1" hangingPunct="1"/>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Best Case Scenario: Variation in Sensitivity to Adversity Means </a:t>
            </a:r>
            <a:b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Not All Children Will Experience Comparable Consequences</a:t>
            </a:r>
            <a:endParaRPr lang="en-US" altLang="ja-JP" sz="2400" dirty="0">
              <a:solidFill>
                <a:srgbClr val="000000"/>
              </a:solidFill>
              <a:latin typeface="Verdana" panose="020B0604030504040204" pitchFamily="34" charset="0"/>
              <a:sym typeface="Gill Sans"/>
            </a:endParaRPr>
          </a:p>
        </p:txBody>
      </p:sp>
      <p:cxnSp>
        <p:nvCxnSpPr>
          <p:cNvPr id="19" name="Straight Connector 18">
            <a:extLst>
              <a:ext uri="{FF2B5EF4-FFF2-40B4-BE49-F238E27FC236}">
                <a16:creationId xmlns:a16="http://schemas.microsoft.com/office/drawing/2014/main" id="{2FDF171B-4DE8-BA42-A2B1-F01C11A7DBB8}"/>
              </a:ext>
            </a:extLst>
          </p:cNvPr>
          <p:cNvCxnSpPr>
            <a:cxnSpLocks/>
          </p:cNvCxnSpPr>
          <p:nvPr/>
        </p:nvCxnSpPr>
        <p:spPr>
          <a:xfrm flipV="1">
            <a:off x="1073020" y="2640563"/>
            <a:ext cx="1763486" cy="923732"/>
          </a:xfrm>
          <a:prstGeom prst="line">
            <a:avLst/>
          </a:prstGeom>
          <a:ln>
            <a:solidFill>
              <a:schemeClr val="bg1">
                <a:lumMod val="50000"/>
              </a:schemeClr>
            </a:solidFill>
          </a:ln>
          <a:effectLst/>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0F210A99-CB2A-E344-88D4-3DF919D1ACF0}"/>
              </a:ext>
            </a:extLst>
          </p:cNvPr>
          <p:cNvCxnSpPr>
            <a:cxnSpLocks/>
          </p:cNvCxnSpPr>
          <p:nvPr/>
        </p:nvCxnSpPr>
        <p:spPr>
          <a:xfrm flipV="1">
            <a:off x="4008008" y="2855167"/>
            <a:ext cx="1871080" cy="545638"/>
          </a:xfrm>
          <a:prstGeom prst="line">
            <a:avLst/>
          </a:prstGeom>
          <a:ln>
            <a:solidFill>
              <a:schemeClr val="bg1">
                <a:lumMod val="50000"/>
              </a:schemeClr>
            </a:solidFill>
          </a:ln>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CB7DECB4-61DE-C54D-8667-563FC663947D}"/>
              </a:ext>
            </a:extLst>
          </p:cNvPr>
          <p:cNvCxnSpPr>
            <a:cxnSpLocks/>
          </p:cNvCxnSpPr>
          <p:nvPr/>
        </p:nvCxnSpPr>
        <p:spPr>
          <a:xfrm flipV="1">
            <a:off x="6942996" y="2920482"/>
            <a:ext cx="1911755" cy="473710"/>
          </a:xfrm>
          <a:prstGeom prst="line">
            <a:avLst/>
          </a:prstGeom>
          <a:ln>
            <a:solidFill>
              <a:schemeClr val="bg1">
                <a:lumMod val="50000"/>
              </a:schemeClr>
            </a:solidFill>
          </a:ln>
          <a:effectLst/>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A64F4E3D-E9E7-864A-A217-BD2D5182479A}"/>
              </a:ext>
            </a:extLst>
          </p:cNvPr>
          <p:cNvCxnSpPr>
            <a:cxnSpLocks/>
          </p:cNvCxnSpPr>
          <p:nvPr/>
        </p:nvCxnSpPr>
        <p:spPr>
          <a:xfrm flipV="1">
            <a:off x="9973379" y="2971100"/>
            <a:ext cx="1873674" cy="358171"/>
          </a:xfrm>
          <a:prstGeom prst="line">
            <a:avLst/>
          </a:prstGeom>
          <a:ln>
            <a:solidFill>
              <a:schemeClr val="bg1">
                <a:lumMod val="50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3108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42" fill="hold" grpId="0" nodeType="clickEffect">
                                  <p:stCondLst>
                                    <p:cond delay="0"/>
                                  </p:stCondLst>
                                  <p:childTnLst>
                                    <p:animEffect transition="out" filter="barn(outHorizontal)">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par>
                                <p:cTn id="8" presetID="16" presetClass="exit" presetSubtype="42" fill="hold" grpId="0" nodeType="withEffect">
                                  <p:stCondLst>
                                    <p:cond delay="0"/>
                                  </p:stCondLst>
                                  <p:childTnLst>
                                    <p:animEffect transition="out" filter="barn(outHorizontal)">
                                      <p:cBhvr>
                                        <p:cTn id="9" dur="2000"/>
                                        <p:tgtEl>
                                          <p:spTgt spid="30"/>
                                        </p:tgtEl>
                                      </p:cBhvr>
                                    </p:animEffect>
                                    <p:set>
                                      <p:cBhvr>
                                        <p:cTn id="10" dur="1" fill="hold">
                                          <p:stCondLst>
                                            <p:cond delay="1999"/>
                                          </p:stCondLst>
                                        </p:cTn>
                                        <p:tgtEl>
                                          <p:spTgt spid="30"/>
                                        </p:tgtEl>
                                        <p:attrNameLst>
                                          <p:attrName>style.visibility</p:attrName>
                                        </p:attrNameLst>
                                      </p:cBhvr>
                                      <p:to>
                                        <p:strVal val="hidden"/>
                                      </p:to>
                                    </p:set>
                                  </p:childTnLst>
                                </p:cTn>
                              </p:par>
                              <p:par>
                                <p:cTn id="11" presetID="16" presetClass="exit" presetSubtype="42" fill="hold" grpId="0" nodeType="withEffect">
                                  <p:stCondLst>
                                    <p:cond delay="0"/>
                                  </p:stCondLst>
                                  <p:childTnLst>
                                    <p:animEffect transition="out" filter="barn(outHorizontal)">
                                      <p:cBhvr>
                                        <p:cTn id="12" dur="2000"/>
                                        <p:tgtEl>
                                          <p:spTgt spid="31"/>
                                        </p:tgtEl>
                                      </p:cBhvr>
                                    </p:animEffect>
                                    <p:set>
                                      <p:cBhvr>
                                        <p:cTn id="13" dur="1" fill="hold">
                                          <p:stCondLst>
                                            <p:cond delay="1999"/>
                                          </p:stCondLst>
                                        </p:cTn>
                                        <p:tgtEl>
                                          <p:spTgt spid="31"/>
                                        </p:tgtEl>
                                        <p:attrNameLst>
                                          <p:attrName>style.visibility</p:attrName>
                                        </p:attrNameLst>
                                      </p:cBhvr>
                                      <p:to>
                                        <p:strVal val="hidden"/>
                                      </p:to>
                                    </p:set>
                                  </p:childTnLst>
                                </p:cTn>
                              </p:par>
                              <p:par>
                                <p:cTn id="14" presetID="16" presetClass="exit" presetSubtype="42" fill="hold" grpId="0" nodeType="withEffect">
                                  <p:stCondLst>
                                    <p:cond delay="0"/>
                                  </p:stCondLst>
                                  <p:childTnLst>
                                    <p:animEffect transition="out" filter="barn(outHorizontal)">
                                      <p:cBhvr>
                                        <p:cTn id="15" dur="2000"/>
                                        <p:tgtEl>
                                          <p:spTgt spid="32"/>
                                        </p:tgtEl>
                                      </p:cBhvr>
                                    </p:animEffect>
                                    <p:set>
                                      <p:cBhvr>
                                        <p:cTn id="16"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4093633" y="5470737"/>
            <a:ext cx="4038600" cy="63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000000"/>
                </a:solidFill>
                <a:effectLst/>
                <a:uLnTx/>
                <a:uFillTx/>
                <a:latin typeface="Verdana" charset="0"/>
                <a:ea typeface="MS PGothic" charset="-128"/>
                <a:cs typeface="+mn-cs"/>
              </a:rPr>
              <a:t>Number of Risk Factors </a:t>
            </a:r>
            <a:br>
              <a:rPr kumimoji="0" lang="en-US" altLang="en-US" sz="1800" b="1" i="0" u="none" strike="noStrike" kern="1200" cap="none" spc="0" normalizeH="0" baseline="0" noProof="0" dirty="0">
                <a:ln>
                  <a:noFill/>
                </a:ln>
                <a:solidFill>
                  <a:srgbClr val="000000"/>
                </a:solidFill>
                <a:effectLst/>
                <a:uLnTx/>
                <a:uFillTx/>
                <a:latin typeface="Verdana" charset="0"/>
                <a:ea typeface="MS PGothic" charset="-128"/>
                <a:cs typeface="+mn-cs"/>
              </a:rPr>
            </a:br>
            <a:endParaRPr kumimoji="0" lang="en-US" altLang="en-US" sz="1400" b="0" i="0" u="none" strike="noStrike" kern="1200" cap="none" spc="0" normalizeH="0" baseline="0" noProof="0" dirty="0">
              <a:ln>
                <a:noFill/>
              </a:ln>
              <a:solidFill>
                <a:srgbClr val="000000"/>
              </a:solidFill>
              <a:effectLst/>
              <a:uLnTx/>
              <a:uFillTx/>
              <a:latin typeface="Verdana" charset="0"/>
              <a:ea typeface="MS PGothic" charset="-128"/>
              <a:cs typeface="+mn-cs"/>
            </a:endParaRPr>
          </a:p>
        </p:txBody>
      </p:sp>
      <p:sp>
        <p:nvSpPr>
          <p:cNvPr id="120835" name="Text Box 4"/>
          <p:cNvSpPr txBox="1">
            <a:spLocks noChangeArrowheads="1"/>
          </p:cNvSpPr>
          <p:nvPr/>
        </p:nvSpPr>
        <p:spPr bwMode="auto">
          <a:xfrm>
            <a:off x="8229600" y="5738284"/>
            <a:ext cx="2209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Verdana" charset="0"/>
                <a:ea typeface="MS PGothic" charset="-128"/>
                <a:cs typeface="+mn-cs"/>
              </a:rPr>
              <a:t>Source: Barth, et al. (2008)</a:t>
            </a:r>
            <a:endParaRPr kumimoji="0" lang="en-US" altLang="en-US" sz="1600" b="0" i="0" u="none" strike="noStrike" kern="1200" cap="none" spc="0" normalizeH="0" baseline="0" noProof="0" dirty="0">
              <a:ln>
                <a:noFill/>
              </a:ln>
              <a:solidFill>
                <a:srgbClr val="000000"/>
              </a:solidFill>
              <a:effectLst/>
              <a:uLnTx/>
              <a:uFillTx/>
              <a:latin typeface="Arial" charset="0"/>
              <a:ea typeface="MS PGothic" charset="-128"/>
              <a:cs typeface="+mn-cs"/>
            </a:endParaRPr>
          </a:p>
        </p:txBody>
      </p:sp>
      <p:sp>
        <p:nvSpPr>
          <p:cNvPr id="120836" name="Text Box 5"/>
          <p:cNvSpPr txBox="1">
            <a:spLocks noChangeArrowheads="1"/>
          </p:cNvSpPr>
          <p:nvPr/>
        </p:nvSpPr>
        <p:spPr bwMode="auto">
          <a:xfrm rot="16200000">
            <a:off x="493859" y="2968877"/>
            <a:ext cx="3757083"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000">
                <a:solidFill>
                  <a:schemeClr val="tx1"/>
                </a:solidFill>
                <a:latin typeface="Verdana" charset="0"/>
                <a:ea typeface="MS PGothic" charset="-128"/>
              </a:defRPr>
            </a:lvl1pPr>
            <a:lvl2pPr marL="742950" indent="-285750">
              <a:spcBef>
                <a:spcPct val="20000"/>
              </a:spcBef>
              <a:buFont typeface="Arial" charset="0"/>
              <a:buChar char="–"/>
              <a:defRPr sz="2000">
                <a:solidFill>
                  <a:schemeClr val="tx1"/>
                </a:solidFill>
                <a:latin typeface="Verdana" charset="0"/>
                <a:ea typeface="MS PGothic" charset="-128"/>
              </a:defRPr>
            </a:lvl2pPr>
            <a:lvl3pPr marL="1143000" indent="-228600">
              <a:spcBef>
                <a:spcPct val="20000"/>
              </a:spcBef>
              <a:buFont typeface="Arial" charset="0"/>
              <a:buChar char="•"/>
              <a:defRPr sz="2000">
                <a:solidFill>
                  <a:schemeClr val="tx1"/>
                </a:solidFill>
                <a:latin typeface="Verdana" charset="0"/>
                <a:ea typeface="MS PGothic" charset="-128"/>
              </a:defRPr>
            </a:lvl3pPr>
            <a:lvl4pPr marL="1600200" indent="-228600">
              <a:spcBef>
                <a:spcPct val="20000"/>
              </a:spcBef>
              <a:buFont typeface="Arial" charset="0"/>
              <a:buChar char="–"/>
              <a:defRPr sz="1600">
                <a:solidFill>
                  <a:schemeClr val="tx1"/>
                </a:solidFill>
                <a:latin typeface="Verdana" charset="0"/>
                <a:ea typeface="MS PGothic" charset="-128"/>
              </a:defRPr>
            </a:lvl4pPr>
            <a:lvl5pPr marL="2057400" indent="-228600">
              <a:spcBef>
                <a:spcPct val="20000"/>
              </a:spcBef>
              <a:buFont typeface="Arial" charset="0"/>
              <a:buChar char="»"/>
              <a:defRPr sz="1600">
                <a:solidFill>
                  <a:schemeClr val="tx1"/>
                </a:solidFill>
                <a:latin typeface="Verdana" charset="0"/>
                <a:ea typeface="MS PGothic" charset="-128"/>
              </a:defRPr>
            </a:lvl5pPr>
            <a:lvl6pPr marL="25146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6pPr>
            <a:lvl7pPr marL="29718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7pPr>
            <a:lvl8pPr marL="34290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8pPr>
            <a:lvl9pPr marL="3886200" indent="-228600" eaLnBrk="0" fontAlgn="base" hangingPunct="0">
              <a:spcBef>
                <a:spcPct val="20000"/>
              </a:spcBef>
              <a:spcAft>
                <a:spcPct val="0"/>
              </a:spcAft>
              <a:buFont typeface="Arial" charset="0"/>
              <a:buChar char="»"/>
              <a:defRPr sz="1600">
                <a:solidFill>
                  <a:schemeClr val="tx1"/>
                </a:solidFill>
                <a:latin typeface="Verdan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000000"/>
                </a:solidFill>
                <a:effectLst/>
                <a:uLnTx/>
                <a:uFillTx/>
                <a:latin typeface="Verdana" charset="0"/>
                <a:ea typeface="MS PGothic" charset="-128"/>
                <a:cs typeface="+mn-cs"/>
              </a:rPr>
              <a:t>Children with Developmental Delays</a:t>
            </a:r>
          </a:p>
        </p:txBody>
      </p:sp>
      <p:sp>
        <p:nvSpPr>
          <p:cNvPr id="89092" name="Line 7"/>
          <p:cNvSpPr>
            <a:spLocks noChangeShapeType="1"/>
          </p:cNvSpPr>
          <p:nvPr/>
        </p:nvSpPr>
        <p:spPr bwMode="auto">
          <a:xfrm rot="5400000">
            <a:off x="6380692" y="898525"/>
            <a:ext cx="0" cy="5069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093" name="Line 8"/>
          <p:cNvSpPr>
            <a:spLocks noChangeShapeType="1"/>
          </p:cNvSpPr>
          <p:nvPr/>
        </p:nvSpPr>
        <p:spPr bwMode="auto">
          <a:xfrm rot="5400000">
            <a:off x="6380692" y="244476"/>
            <a:ext cx="0" cy="5069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094" name="Line 9"/>
          <p:cNvSpPr>
            <a:spLocks noChangeShapeType="1"/>
          </p:cNvSpPr>
          <p:nvPr/>
        </p:nvSpPr>
        <p:spPr bwMode="auto">
          <a:xfrm rot="5400000">
            <a:off x="6380692" y="-409575"/>
            <a:ext cx="0" cy="5069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095" name="Line 10"/>
          <p:cNvSpPr>
            <a:spLocks noChangeShapeType="1"/>
          </p:cNvSpPr>
          <p:nvPr/>
        </p:nvSpPr>
        <p:spPr bwMode="auto">
          <a:xfrm rot="5400000">
            <a:off x="6380692" y="1552576"/>
            <a:ext cx="0" cy="5069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096" name="Line 11"/>
          <p:cNvSpPr>
            <a:spLocks noChangeShapeType="1"/>
          </p:cNvSpPr>
          <p:nvPr/>
        </p:nvSpPr>
        <p:spPr bwMode="auto">
          <a:xfrm rot="5400000">
            <a:off x="6380692" y="2206625"/>
            <a:ext cx="0" cy="5069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097" name="Line 12"/>
          <p:cNvSpPr>
            <a:spLocks noChangeShapeType="1"/>
          </p:cNvSpPr>
          <p:nvPr/>
        </p:nvSpPr>
        <p:spPr bwMode="auto">
          <a:xfrm>
            <a:off x="3670300" y="1642534"/>
            <a:ext cx="0" cy="32681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098" name="Line 13"/>
          <p:cNvSpPr>
            <a:spLocks noChangeShapeType="1"/>
          </p:cNvSpPr>
          <p:nvPr/>
        </p:nvSpPr>
        <p:spPr bwMode="auto">
          <a:xfrm rot="5400000">
            <a:off x="6206067" y="2374900"/>
            <a:ext cx="0" cy="50715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254990" name="AutoShape 14"/>
          <p:cNvSpPr>
            <a:spLocks noChangeArrowheads="1"/>
          </p:cNvSpPr>
          <p:nvPr/>
        </p:nvSpPr>
        <p:spPr bwMode="auto">
          <a:xfrm>
            <a:off x="4040718" y="4595285"/>
            <a:ext cx="611716" cy="315383"/>
          </a:xfrm>
          <a:prstGeom prst="cube">
            <a:avLst>
              <a:gd name="adj" fmla="val 2500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254991" name="AutoShape 15"/>
          <p:cNvSpPr>
            <a:spLocks noChangeArrowheads="1"/>
          </p:cNvSpPr>
          <p:nvPr/>
        </p:nvSpPr>
        <p:spPr bwMode="auto">
          <a:xfrm>
            <a:off x="4770967" y="4138085"/>
            <a:ext cx="611717" cy="772583"/>
          </a:xfrm>
          <a:prstGeom prst="cube">
            <a:avLst>
              <a:gd name="adj" fmla="val 25000"/>
            </a:avLst>
          </a:prstGeom>
          <a:solidFill>
            <a:schemeClr val="hlink"/>
          </a:solidFill>
          <a:ln w="9525">
            <a:solidFill>
              <a:schemeClr val="tx1"/>
            </a:solidFill>
            <a:miter lim="800000"/>
            <a:headEnd/>
            <a:tailEnd/>
          </a:ln>
        </p:spPr>
        <p:txBody>
          <a:bodyPr wrap="none"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254992" name="AutoShape 16"/>
          <p:cNvSpPr>
            <a:spLocks noChangeArrowheads="1"/>
          </p:cNvSpPr>
          <p:nvPr/>
        </p:nvSpPr>
        <p:spPr bwMode="auto">
          <a:xfrm>
            <a:off x="5501218" y="3299885"/>
            <a:ext cx="611716" cy="1610783"/>
          </a:xfrm>
          <a:prstGeom prst="cube">
            <a:avLst>
              <a:gd name="adj" fmla="val 25000"/>
            </a:avLst>
          </a:prstGeom>
          <a:solidFill>
            <a:schemeClr val="folHlink"/>
          </a:solidFill>
          <a:ln w="9525">
            <a:solidFill>
              <a:schemeClr val="tx1"/>
            </a:solidFill>
            <a:miter lim="800000"/>
            <a:headEnd/>
            <a:tailEnd/>
          </a:ln>
        </p:spPr>
        <p:txBody>
          <a:bodyPr wrap="none"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254993" name="AutoShape 17"/>
          <p:cNvSpPr>
            <a:spLocks noChangeArrowheads="1"/>
          </p:cNvSpPr>
          <p:nvPr/>
        </p:nvSpPr>
        <p:spPr bwMode="auto">
          <a:xfrm>
            <a:off x="6233585" y="2309285"/>
            <a:ext cx="611716" cy="2601383"/>
          </a:xfrm>
          <a:prstGeom prst="cube">
            <a:avLst>
              <a:gd name="adj" fmla="val 25000"/>
            </a:avLst>
          </a:prstGeom>
          <a:solidFill>
            <a:srgbClr val="FFBE00"/>
          </a:solidFill>
          <a:ln w="9525">
            <a:solidFill>
              <a:schemeClr val="tx1"/>
            </a:solidFill>
            <a:miter lim="800000"/>
            <a:headEnd/>
            <a:tailEnd/>
          </a:ln>
        </p:spPr>
        <p:txBody>
          <a:bodyPr wrap="none"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254994" name="AutoShape 18"/>
          <p:cNvSpPr>
            <a:spLocks noChangeArrowheads="1"/>
          </p:cNvSpPr>
          <p:nvPr/>
        </p:nvSpPr>
        <p:spPr bwMode="auto">
          <a:xfrm>
            <a:off x="6963834" y="1775885"/>
            <a:ext cx="611717" cy="3134783"/>
          </a:xfrm>
          <a:prstGeom prst="cube">
            <a:avLst>
              <a:gd name="adj" fmla="val 25000"/>
            </a:avLst>
          </a:prstGeom>
          <a:solidFill>
            <a:srgbClr val="000066"/>
          </a:solidFill>
          <a:ln w="9525">
            <a:solidFill>
              <a:schemeClr val="tx1"/>
            </a:solidFill>
            <a:miter lim="800000"/>
            <a:headEnd/>
            <a:tailEnd/>
          </a:ln>
        </p:spPr>
        <p:txBody>
          <a:bodyPr wrap="none"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254995" name="AutoShape 19"/>
          <p:cNvSpPr>
            <a:spLocks noChangeArrowheads="1"/>
          </p:cNvSpPr>
          <p:nvPr/>
        </p:nvSpPr>
        <p:spPr bwMode="auto">
          <a:xfrm>
            <a:off x="7696201" y="1496484"/>
            <a:ext cx="613833" cy="3420533"/>
          </a:xfrm>
          <a:prstGeom prst="cube">
            <a:avLst>
              <a:gd name="adj" fmla="val 25000"/>
            </a:avLst>
          </a:prstGeom>
          <a:solidFill>
            <a:srgbClr val="D91107"/>
          </a:solidFill>
          <a:ln w="9525">
            <a:solidFill>
              <a:schemeClr val="tx1"/>
            </a:solidFill>
            <a:miter lim="800000"/>
            <a:headEnd/>
            <a:tailEnd/>
          </a:ln>
        </p:spPr>
        <p:txBody>
          <a:bodyPr wrap="none"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05" name="Line 20"/>
          <p:cNvSpPr>
            <a:spLocks noChangeShapeType="1"/>
          </p:cNvSpPr>
          <p:nvPr/>
        </p:nvSpPr>
        <p:spPr bwMode="auto">
          <a:xfrm>
            <a:off x="3886200" y="1471084"/>
            <a:ext cx="0" cy="32596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06" name="Line 21"/>
          <p:cNvSpPr>
            <a:spLocks noChangeShapeType="1"/>
          </p:cNvSpPr>
          <p:nvPr/>
        </p:nvSpPr>
        <p:spPr bwMode="auto">
          <a:xfrm flipH="1">
            <a:off x="3670301" y="4741334"/>
            <a:ext cx="175684"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07" name="Line 22"/>
          <p:cNvSpPr>
            <a:spLocks noChangeShapeType="1"/>
          </p:cNvSpPr>
          <p:nvPr/>
        </p:nvSpPr>
        <p:spPr bwMode="auto">
          <a:xfrm flipH="1">
            <a:off x="3670301" y="1471084"/>
            <a:ext cx="175684"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08" name="Line 23"/>
          <p:cNvSpPr>
            <a:spLocks noChangeShapeType="1"/>
          </p:cNvSpPr>
          <p:nvPr/>
        </p:nvSpPr>
        <p:spPr bwMode="auto">
          <a:xfrm rot="5400000">
            <a:off x="6380692" y="-1063624"/>
            <a:ext cx="0" cy="5069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09" name="Line 24"/>
          <p:cNvSpPr>
            <a:spLocks noChangeShapeType="1"/>
          </p:cNvSpPr>
          <p:nvPr/>
        </p:nvSpPr>
        <p:spPr bwMode="auto">
          <a:xfrm>
            <a:off x="8915400" y="1471085"/>
            <a:ext cx="0" cy="32702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10" name="Line 25"/>
          <p:cNvSpPr>
            <a:spLocks noChangeShapeType="1"/>
          </p:cNvSpPr>
          <p:nvPr/>
        </p:nvSpPr>
        <p:spPr bwMode="auto">
          <a:xfrm flipH="1">
            <a:off x="8741834" y="4741334"/>
            <a:ext cx="173567"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11" name="Line 26"/>
          <p:cNvSpPr>
            <a:spLocks noChangeShapeType="1"/>
          </p:cNvSpPr>
          <p:nvPr/>
        </p:nvSpPr>
        <p:spPr bwMode="auto">
          <a:xfrm flipH="1">
            <a:off x="3670301" y="4087284"/>
            <a:ext cx="175684"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12" name="Line 27"/>
          <p:cNvSpPr>
            <a:spLocks noChangeShapeType="1"/>
          </p:cNvSpPr>
          <p:nvPr/>
        </p:nvSpPr>
        <p:spPr bwMode="auto">
          <a:xfrm flipH="1">
            <a:off x="3670301" y="3433234"/>
            <a:ext cx="175684"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13" name="Line 28"/>
          <p:cNvSpPr>
            <a:spLocks noChangeShapeType="1"/>
          </p:cNvSpPr>
          <p:nvPr/>
        </p:nvSpPr>
        <p:spPr bwMode="auto">
          <a:xfrm flipH="1">
            <a:off x="3670301" y="2779184"/>
            <a:ext cx="175684"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14" name="Line 29"/>
          <p:cNvSpPr>
            <a:spLocks noChangeShapeType="1"/>
          </p:cNvSpPr>
          <p:nvPr/>
        </p:nvSpPr>
        <p:spPr bwMode="auto">
          <a:xfrm flipH="1">
            <a:off x="3670301" y="2125134"/>
            <a:ext cx="175684" cy="1693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S PGothic" charset="-128"/>
              <a:cs typeface="+mn-cs"/>
            </a:endParaRPr>
          </a:p>
        </p:txBody>
      </p:sp>
      <p:sp>
        <p:nvSpPr>
          <p:cNvPr id="89115" name="Text Box 30"/>
          <p:cNvSpPr txBox="1">
            <a:spLocks noChangeArrowheads="1"/>
          </p:cNvSpPr>
          <p:nvPr/>
        </p:nvSpPr>
        <p:spPr bwMode="auto">
          <a:xfrm>
            <a:off x="4089401" y="5052484"/>
            <a:ext cx="5373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1-2</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16" name="Text Box 31"/>
          <p:cNvSpPr txBox="1">
            <a:spLocks noChangeArrowheads="1"/>
          </p:cNvSpPr>
          <p:nvPr/>
        </p:nvSpPr>
        <p:spPr bwMode="auto">
          <a:xfrm>
            <a:off x="4974167" y="5052484"/>
            <a:ext cx="314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3</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17" name="Text Box 32"/>
          <p:cNvSpPr txBox="1">
            <a:spLocks noChangeArrowheads="1"/>
          </p:cNvSpPr>
          <p:nvPr/>
        </p:nvSpPr>
        <p:spPr bwMode="auto">
          <a:xfrm>
            <a:off x="6299200" y="5052484"/>
            <a:ext cx="314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5</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18" name="Text Box 33"/>
          <p:cNvSpPr txBox="1">
            <a:spLocks noChangeArrowheads="1"/>
          </p:cNvSpPr>
          <p:nvPr/>
        </p:nvSpPr>
        <p:spPr bwMode="auto">
          <a:xfrm>
            <a:off x="5636684" y="5052484"/>
            <a:ext cx="314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4</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19" name="Text Box 34"/>
          <p:cNvSpPr txBox="1">
            <a:spLocks noChangeArrowheads="1"/>
          </p:cNvSpPr>
          <p:nvPr/>
        </p:nvSpPr>
        <p:spPr bwMode="auto">
          <a:xfrm>
            <a:off x="6961717" y="5052484"/>
            <a:ext cx="314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6</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20" name="Text Box 35"/>
          <p:cNvSpPr txBox="1">
            <a:spLocks noChangeArrowheads="1"/>
          </p:cNvSpPr>
          <p:nvPr/>
        </p:nvSpPr>
        <p:spPr bwMode="auto">
          <a:xfrm>
            <a:off x="7624233" y="5052484"/>
            <a:ext cx="314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7</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21" name="Text Box 36"/>
          <p:cNvSpPr txBox="1">
            <a:spLocks noChangeArrowheads="1"/>
          </p:cNvSpPr>
          <p:nvPr/>
        </p:nvSpPr>
        <p:spPr bwMode="auto">
          <a:xfrm>
            <a:off x="2992034" y="4131734"/>
            <a:ext cx="66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20%</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22" name="Text Box 37"/>
          <p:cNvSpPr txBox="1">
            <a:spLocks noChangeArrowheads="1"/>
          </p:cNvSpPr>
          <p:nvPr/>
        </p:nvSpPr>
        <p:spPr bwMode="auto">
          <a:xfrm>
            <a:off x="3024718" y="3503084"/>
            <a:ext cx="66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40%</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23" name="Text Box 38"/>
          <p:cNvSpPr txBox="1">
            <a:spLocks noChangeArrowheads="1"/>
          </p:cNvSpPr>
          <p:nvPr/>
        </p:nvSpPr>
        <p:spPr bwMode="auto">
          <a:xfrm>
            <a:off x="3024718" y="2874434"/>
            <a:ext cx="66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60%</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24" name="Text Box 39"/>
          <p:cNvSpPr txBox="1">
            <a:spLocks noChangeArrowheads="1"/>
          </p:cNvSpPr>
          <p:nvPr/>
        </p:nvSpPr>
        <p:spPr bwMode="auto">
          <a:xfrm>
            <a:off x="3024718" y="2245784"/>
            <a:ext cx="66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80%</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25" name="Text Box 40"/>
          <p:cNvSpPr txBox="1">
            <a:spLocks noChangeArrowheads="1"/>
          </p:cNvSpPr>
          <p:nvPr/>
        </p:nvSpPr>
        <p:spPr bwMode="auto">
          <a:xfrm>
            <a:off x="2895601" y="1617134"/>
            <a:ext cx="795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charset="0"/>
                <a:ea typeface="MS PGothic" charset="-128"/>
                <a:cs typeface="+mn-cs"/>
              </a:rPr>
              <a:t>100%</a:t>
            </a:r>
            <a:endParaRPr kumimoji="0" lang="en-US" altLang="en-US" sz="2400" b="0" i="0" u="none" strike="noStrike" kern="1200" cap="none" spc="0" normalizeH="0" baseline="0" noProof="0">
              <a:ln>
                <a:noFill/>
              </a:ln>
              <a:solidFill>
                <a:srgbClr val="000000"/>
              </a:solidFill>
              <a:effectLst/>
              <a:uLnTx/>
              <a:uFillTx/>
              <a:latin typeface="Times" charset="0"/>
              <a:ea typeface="MS PGothic" charset="-128"/>
              <a:cs typeface="+mn-cs"/>
            </a:endParaRPr>
          </a:p>
        </p:txBody>
      </p:sp>
      <p:sp>
        <p:nvSpPr>
          <p:cNvPr id="89126" name="Rectangle 2"/>
          <p:cNvSpPr>
            <a:spLocks noChangeArrowheads="1"/>
          </p:cNvSpPr>
          <p:nvPr/>
        </p:nvSpPr>
        <p:spPr bwMode="auto">
          <a:xfrm>
            <a:off x="783129" y="292103"/>
            <a:ext cx="10456409"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pitchFamily="34" charset="0"/>
                <a:ea typeface="MS PGothic" charset="-128"/>
                <a:cs typeface="+mn-cs"/>
              </a:rPr>
              <a:t>Worst Case Scenario #1: The Cumulative Pile Up of Adversity Impairs Development in the First Three Years</a:t>
            </a:r>
          </a:p>
        </p:txBody>
      </p:sp>
    </p:spTree>
    <p:extLst>
      <p:ext uri="{BB962C8B-B14F-4D97-AF65-F5344CB8AC3E}">
        <p14:creationId xmlns:p14="http://schemas.microsoft.com/office/powerpoint/2010/main" val="1424911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4990"/>
                                        </p:tgtEl>
                                        <p:attrNameLst>
                                          <p:attrName>style.visibility</p:attrName>
                                        </p:attrNameLst>
                                      </p:cBhvr>
                                      <p:to>
                                        <p:strVal val="visible"/>
                                      </p:to>
                                    </p:set>
                                    <p:animEffect transition="in" filter="wipe(down)">
                                      <p:cBhvr>
                                        <p:cTn id="7" dur="1000"/>
                                        <p:tgtEl>
                                          <p:spTgt spid="2549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4991"/>
                                        </p:tgtEl>
                                        <p:attrNameLst>
                                          <p:attrName>style.visibility</p:attrName>
                                        </p:attrNameLst>
                                      </p:cBhvr>
                                      <p:to>
                                        <p:strVal val="visible"/>
                                      </p:to>
                                    </p:set>
                                    <p:animEffect transition="in" filter="wipe(down)">
                                      <p:cBhvr>
                                        <p:cTn id="10" dur="1000"/>
                                        <p:tgtEl>
                                          <p:spTgt spid="2549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4992"/>
                                        </p:tgtEl>
                                        <p:attrNameLst>
                                          <p:attrName>style.visibility</p:attrName>
                                        </p:attrNameLst>
                                      </p:cBhvr>
                                      <p:to>
                                        <p:strVal val="visible"/>
                                      </p:to>
                                    </p:set>
                                    <p:animEffect transition="in" filter="wipe(down)">
                                      <p:cBhvr>
                                        <p:cTn id="15" dur="1000"/>
                                        <p:tgtEl>
                                          <p:spTgt spid="25499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54993"/>
                                        </p:tgtEl>
                                        <p:attrNameLst>
                                          <p:attrName>style.visibility</p:attrName>
                                        </p:attrNameLst>
                                      </p:cBhvr>
                                      <p:to>
                                        <p:strVal val="visible"/>
                                      </p:to>
                                    </p:set>
                                    <p:animEffect transition="in" filter="wipe(down)">
                                      <p:cBhvr>
                                        <p:cTn id="18" dur="1000"/>
                                        <p:tgtEl>
                                          <p:spTgt spid="2549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4994"/>
                                        </p:tgtEl>
                                        <p:attrNameLst>
                                          <p:attrName>style.visibility</p:attrName>
                                        </p:attrNameLst>
                                      </p:cBhvr>
                                      <p:to>
                                        <p:strVal val="visible"/>
                                      </p:to>
                                    </p:set>
                                    <p:animEffect transition="in" filter="wipe(down)">
                                      <p:cBhvr>
                                        <p:cTn id="23" dur="1000"/>
                                        <p:tgtEl>
                                          <p:spTgt spid="25499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4995"/>
                                        </p:tgtEl>
                                        <p:attrNameLst>
                                          <p:attrName>style.visibility</p:attrName>
                                        </p:attrNameLst>
                                      </p:cBhvr>
                                      <p:to>
                                        <p:strVal val="visible"/>
                                      </p:to>
                                    </p:set>
                                    <p:animEffect transition="in" filter="wipe(down)">
                                      <p:cBhvr>
                                        <p:cTn id="26" dur="1000"/>
                                        <p:tgtEl>
                                          <p:spTgt spid="25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0" grpId="0" animBg="1"/>
      <p:bldP spid="254991" grpId="0" animBg="1"/>
      <p:bldP spid="254992" grpId="0" animBg="1"/>
      <p:bldP spid="254993" grpId="0" animBg="1"/>
      <p:bldP spid="254994" grpId="0" animBg="1"/>
      <p:bldP spid="2549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815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p:cNvSpPr>
            <a:spLocks noChangeArrowheads="1"/>
          </p:cNvSpPr>
          <p:nvPr/>
        </p:nvSpPr>
        <p:spPr bwMode="auto">
          <a:xfrm>
            <a:off x="9063038" y="5580063"/>
            <a:ext cx="842962" cy="211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5892" name="Rectangle 4"/>
          <p:cNvSpPr>
            <a:spLocks noChangeArrowheads="1"/>
          </p:cNvSpPr>
          <p:nvPr/>
        </p:nvSpPr>
        <p:spPr bwMode="auto">
          <a:xfrm>
            <a:off x="2514600" y="228600"/>
            <a:ext cx="8429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94597" name="Rectangle 5"/>
          <p:cNvSpPr>
            <a:spLocks noChangeArrowheads="1"/>
          </p:cNvSpPr>
          <p:nvPr/>
        </p:nvSpPr>
        <p:spPr bwMode="auto">
          <a:xfrm rot="5400000">
            <a:off x="4686300" y="-1007364"/>
            <a:ext cx="2590800" cy="556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5894" name="Rectangle 6"/>
          <p:cNvSpPr>
            <a:spLocks noChangeArrowheads="1"/>
          </p:cNvSpPr>
          <p:nvPr/>
        </p:nvSpPr>
        <p:spPr bwMode="auto">
          <a:xfrm>
            <a:off x="1524000" y="152400"/>
            <a:ext cx="914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pitchFamily="34" charset="0"/>
                <a:ea typeface="MS PGothic" panose="020B0600070205080204" pitchFamily="34" charset="-128"/>
                <a:cs typeface="+mn-cs"/>
              </a:rPr>
              <a:t>Worst Case Scenario #2: </a:t>
            </a:r>
            <a:r>
              <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Early Abuse Affects Later Behavior</a:t>
            </a:r>
          </a:p>
        </p:txBody>
      </p:sp>
      <p:sp>
        <p:nvSpPr>
          <p:cNvPr id="494599" name="Rectangle 7"/>
          <p:cNvSpPr>
            <a:spLocks noChangeArrowheads="1"/>
          </p:cNvSpPr>
          <p:nvPr/>
        </p:nvSpPr>
        <p:spPr bwMode="auto">
          <a:xfrm>
            <a:off x="3276600" y="3124200"/>
            <a:ext cx="4267200" cy="2362200"/>
          </a:xfrm>
          <a:prstGeom prst="rect">
            <a:avLst/>
          </a:prstGeom>
          <a:noFill/>
          <a:ln w="50800">
            <a:solidFill>
              <a:srgbClr val="BF2F3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94600" name="Rectangle 8"/>
          <p:cNvSpPr>
            <a:spLocks noChangeArrowheads="1"/>
          </p:cNvSpPr>
          <p:nvPr/>
        </p:nvSpPr>
        <p:spPr bwMode="auto">
          <a:xfrm rot="5400000">
            <a:off x="5181600" y="2209800"/>
            <a:ext cx="1295400"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94601" name="Rectangle 9"/>
          <p:cNvSpPr>
            <a:spLocks noChangeArrowheads="1"/>
          </p:cNvSpPr>
          <p:nvPr/>
        </p:nvSpPr>
        <p:spPr bwMode="auto">
          <a:xfrm rot="5400000">
            <a:off x="5295900" y="952500"/>
            <a:ext cx="1219200"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94602" name="Rectangle 10"/>
          <p:cNvSpPr>
            <a:spLocks noChangeArrowheads="1"/>
          </p:cNvSpPr>
          <p:nvPr/>
        </p:nvSpPr>
        <p:spPr bwMode="auto">
          <a:xfrm>
            <a:off x="3276600" y="3124200"/>
            <a:ext cx="2819400" cy="2362200"/>
          </a:xfrm>
          <a:prstGeom prst="rect">
            <a:avLst/>
          </a:prstGeom>
          <a:noFill/>
          <a:ln w="50800">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5899" name="Rectangle 11"/>
          <p:cNvSpPr>
            <a:spLocks noChangeArrowheads="1"/>
          </p:cNvSpPr>
          <p:nvPr/>
        </p:nvSpPr>
        <p:spPr bwMode="auto">
          <a:xfrm>
            <a:off x="3124200" y="5715000"/>
            <a:ext cx="6019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94604" name="Line 12"/>
          <p:cNvSpPr>
            <a:spLocks noChangeShapeType="1"/>
          </p:cNvSpPr>
          <p:nvPr/>
        </p:nvSpPr>
        <p:spPr bwMode="auto">
          <a:xfrm>
            <a:off x="5943600" y="2438400"/>
            <a:ext cx="1588" cy="354013"/>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494605" name="Line 13"/>
          <p:cNvSpPr>
            <a:spLocks noChangeShapeType="1"/>
          </p:cNvSpPr>
          <p:nvPr/>
        </p:nvSpPr>
        <p:spPr bwMode="auto">
          <a:xfrm>
            <a:off x="7466013" y="2438400"/>
            <a:ext cx="1587" cy="3540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165902" name="Text Box 14"/>
          <p:cNvSpPr txBox="1">
            <a:spLocks noChangeArrowheads="1"/>
          </p:cNvSpPr>
          <p:nvPr/>
        </p:nvSpPr>
        <p:spPr bwMode="auto">
          <a:xfrm>
            <a:off x="7648575" y="5767388"/>
            <a:ext cx="35052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Source: Pollak &amp; Kistler (2002)</a:t>
            </a:r>
            <a:r>
              <a:rPr kumimoji="0" lang="en-US" altLang="en-US" sz="14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 </a:t>
            </a:r>
            <a:br>
              <a:rPr kumimoji="0" lang="en-US" altLang="en-US" sz="10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br>
            <a:endParaRPr kumimoji="0" lang="en-US" altLang="en-US" sz="10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6590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20F1588-E4DD-4424-A81F-BBA8561B3CF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590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3499569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500"/>
                                        <p:tgtEl>
                                          <p:spTgt spid="494597"/>
                                        </p:tgtEl>
                                      </p:cBhvr>
                                    </p:animEffect>
                                    <p:set>
                                      <p:cBhvr>
                                        <p:cTn id="7" dur="1" fill="hold">
                                          <p:stCondLst>
                                            <p:cond delay="499"/>
                                          </p:stCondLst>
                                        </p:cTn>
                                        <p:tgtEl>
                                          <p:spTgt spid="49459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494601"/>
                                        </p:tgtEl>
                                      </p:cBhvr>
                                    </p:animEffect>
                                    <p:set>
                                      <p:cBhvr>
                                        <p:cTn id="12" dur="1" fill="hold">
                                          <p:stCondLst>
                                            <p:cond delay="499"/>
                                          </p:stCondLst>
                                        </p:cTn>
                                        <p:tgtEl>
                                          <p:spTgt spid="49460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2" fill="hold" grpId="0" nodeType="clickEffect">
                                  <p:stCondLst>
                                    <p:cond delay="0"/>
                                  </p:stCondLst>
                                  <p:childTnLst>
                                    <p:animEffect transition="out" filter="wipe(right)">
                                      <p:cBhvr>
                                        <p:cTn id="16" dur="500"/>
                                        <p:tgtEl>
                                          <p:spTgt spid="494600"/>
                                        </p:tgtEl>
                                      </p:cBhvr>
                                    </p:animEffect>
                                    <p:set>
                                      <p:cBhvr>
                                        <p:cTn id="17" dur="1" fill="hold">
                                          <p:stCondLst>
                                            <p:cond delay="499"/>
                                          </p:stCondLst>
                                        </p:cTn>
                                        <p:tgtEl>
                                          <p:spTgt spid="49460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499"/>
                                          </p:stCondLst>
                                        </p:cTn>
                                        <p:tgtEl>
                                          <p:spTgt spid="494597"/>
                                        </p:tgtEl>
                                        <p:attrNameLst>
                                          <p:attrName>style.visibility</p:attrName>
                                        </p:attrNameLst>
                                      </p:cBhvr>
                                      <p:to>
                                        <p:strVal val="visible"/>
                                      </p:to>
                                    </p:set>
                                  </p:childTnLst>
                                </p:cTn>
                              </p:par>
                            </p:childTnLst>
                          </p:cTn>
                        </p:par>
                        <p:par>
                          <p:cTn id="22" fill="hold" nodeType="afterGroup">
                            <p:stCondLst>
                              <p:cond delay="500"/>
                            </p:stCondLst>
                            <p:childTnLst>
                              <p:par>
                                <p:cTn id="23" presetID="2" presetClass="entr" presetSubtype="1" fill="hold" grpId="0" nodeType="afterEffect">
                                  <p:stCondLst>
                                    <p:cond delay="0"/>
                                  </p:stCondLst>
                                  <p:childTnLst>
                                    <p:set>
                                      <p:cBhvr>
                                        <p:cTn id="24" dur="1" fill="hold">
                                          <p:stCondLst>
                                            <p:cond delay="0"/>
                                          </p:stCondLst>
                                        </p:cTn>
                                        <p:tgtEl>
                                          <p:spTgt spid="494604"/>
                                        </p:tgtEl>
                                        <p:attrNameLst>
                                          <p:attrName>style.visibility</p:attrName>
                                        </p:attrNameLst>
                                      </p:cBhvr>
                                      <p:to>
                                        <p:strVal val="visible"/>
                                      </p:to>
                                    </p:set>
                                    <p:anim calcmode="lin" valueType="num">
                                      <p:cBhvr additive="base">
                                        <p:cTn id="25" dur="500" fill="hold"/>
                                        <p:tgtEl>
                                          <p:spTgt spid="494604"/>
                                        </p:tgtEl>
                                        <p:attrNameLst>
                                          <p:attrName>ppt_x</p:attrName>
                                        </p:attrNameLst>
                                      </p:cBhvr>
                                      <p:tavLst>
                                        <p:tav tm="0">
                                          <p:val>
                                            <p:strVal val="#ppt_x"/>
                                          </p:val>
                                        </p:tav>
                                        <p:tav tm="100000">
                                          <p:val>
                                            <p:strVal val="#ppt_x"/>
                                          </p:val>
                                        </p:tav>
                                      </p:tavLst>
                                    </p:anim>
                                    <p:anim calcmode="lin" valueType="num">
                                      <p:cBhvr additive="base">
                                        <p:cTn id="26" dur="500" fill="hold"/>
                                        <p:tgtEl>
                                          <p:spTgt spid="494604"/>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494602"/>
                                        </p:tgtEl>
                                        <p:attrNameLst>
                                          <p:attrName>style.visibility</p:attrName>
                                        </p:attrNameLst>
                                      </p:cBhvr>
                                      <p:to>
                                        <p:strVal val="visible"/>
                                      </p:to>
                                    </p:set>
                                  </p:childTnLst>
                                  <p:subTnLst>
                                    <p:set>
                                      <p:cBhvr override="childStyle">
                                        <p:cTn dur="1" fill="hold" display="0" masterRel="nextClick" afterEffect="1"/>
                                        <p:tgtEl>
                                          <p:spTgt spid="494602"/>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94599"/>
                                        </p:tgtEl>
                                        <p:attrNameLst>
                                          <p:attrName>style.visibility</p:attrName>
                                        </p:attrNameLst>
                                      </p:cBhvr>
                                      <p:to>
                                        <p:strVal val="visible"/>
                                      </p:to>
                                    </p:set>
                                  </p:childTnLst>
                                </p:cTn>
                              </p:par>
                            </p:childTnLst>
                          </p:cTn>
                        </p:par>
                        <p:par>
                          <p:cTn id="34" fill="hold" nodeType="afterGroup">
                            <p:stCondLst>
                              <p:cond delay="500"/>
                            </p:stCondLst>
                            <p:childTnLst>
                              <p:par>
                                <p:cTn id="35" presetID="2" presetClass="entr" presetSubtype="1" fill="hold" grpId="0" nodeType="afterEffect">
                                  <p:stCondLst>
                                    <p:cond delay="0"/>
                                  </p:stCondLst>
                                  <p:childTnLst>
                                    <p:set>
                                      <p:cBhvr>
                                        <p:cTn id="36" dur="1" fill="hold">
                                          <p:stCondLst>
                                            <p:cond delay="0"/>
                                          </p:stCondLst>
                                        </p:cTn>
                                        <p:tgtEl>
                                          <p:spTgt spid="494605"/>
                                        </p:tgtEl>
                                        <p:attrNameLst>
                                          <p:attrName>style.visibility</p:attrName>
                                        </p:attrNameLst>
                                      </p:cBhvr>
                                      <p:to>
                                        <p:strVal val="visible"/>
                                      </p:to>
                                    </p:set>
                                    <p:anim calcmode="lin" valueType="num">
                                      <p:cBhvr additive="base">
                                        <p:cTn id="37" dur="500" fill="hold"/>
                                        <p:tgtEl>
                                          <p:spTgt spid="494605"/>
                                        </p:tgtEl>
                                        <p:attrNameLst>
                                          <p:attrName>ppt_x</p:attrName>
                                        </p:attrNameLst>
                                      </p:cBhvr>
                                      <p:tavLst>
                                        <p:tav tm="0">
                                          <p:val>
                                            <p:strVal val="#ppt_x"/>
                                          </p:val>
                                        </p:tav>
                                        <p:tav tm="100000">
                                          <p:val>
                                            <p:strVal val="#ppt_x"/>
                                          </p:val>
                                        </p:tav>
                                      </p:tavLst>
                                    </p:anim>
                                    <p:anim calcmode="lin" valueType="num">
                                      <p:cBhvr additive="base">
                                        <p:cTn id="38" dur="500" fill="hold"/>
                                        <p:tgtEl>
                                          <p:spTgt spid="4946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7" grpId="0" animBg="1"/>
      <p:bldP spid="494597" grpId="1" animBg="1"/>
      <p:bldP spid="494599" grpId="0" animBg="1"/>
      <p:bldP spid="494600" grpId="0" animBg="1"/>
      <p:bldP spid="494601" grpId="0" animBg="1"/>
      <p:bldP spid="494602" grpId="0" animBg="1"/>
      <p:bldP spid="494604" grpId="0" animBg="1"/>
      <p:bldP spid="494605" grpId="0" animBg="1"/>
    </p:bldLst>
  </p:timing>
</p:sld>
</file>

<file path=ppt/theme/theme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377B0"/>
      </a:accent1>
      <a:accent2>
        <a:srgbClr val="F1673B"/>
      </a:accent2>
      <a:accent3>
        <a:srgbClr val="A5A5A5"/>
      </a:accent3>
      <a:accent4>
        <a:srgbClr val="5BC18C"/>
      </a:accent4>
      <a:accent5>
        <a:srgbClr val="F46083"/>
      </a:accent5>
      <a:accent6>
        <a:srgbClr val="7F7F7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2013-9-28 Urban Colle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
      <a:dk1>
        <a:srgbClr val="000000"/>
      </a:dk1>
      <a:lt1>
        <a:srgbClr val="FFFFFF"/>
      </a:lt1>
      <a:dk2>
        <a:srgbClr val="AC001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C102486C4BB24D8A7CBC536DAA8B94" ma:contentTypeVersion="12" ma:contentTypeDescription="Create a new document." ma:contentTypeScope="" ma:versionID="11a35b222f7f3cb46338380fda1c24a1">
  <xsd:schema xmlns:xsd="http://www.w3.org/2001/XMLSchema" xmlns:xs="http://www.w3.org/2001/XMLSchema" xmlns:p="http://schemas.microsoft.com/office/2006/metadata/properties" xmlns:ns2="a48a712f-626f-40d7-b236-d9f5280a5f7f" xmlns:ns3="ddae694f-6d04-4f87-873a-67a9c9c49e88" targetNamespace="http://schemas.microsoft.com/office/2006/metadata/properties" ma:root="true" ma:fieldsID="e0311a44725ebc31ea77629c61ada859" ns2:_="" ns3:_="">
    <xsd:import namespace="a48a712f-626f-40d7-b236-d9f5280a5f7f"/>
    <xsd:import namespace="ddae694f-6d04-4f87-873a-67a9c9c49e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a712f-626f-40d7-b236-d9f5280a5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ae694f-6d04-4f87-873a-67a9c9c49e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FB708-989B-40FE-A418-F7F0BD2973DB}">
  <ds:schemaRefs>
    <ds:schemaRef ds:uri="http://schemas.openxmlformats.org/package/2006/metadata/core-properties"/>
    <ds:schemaRef ds:uri="ddae694f-6d04-4f87-873a-67a9c9c49e88"/>
    <ds:schemaRef ds:uri="http://purl.org/dc/dcmitype/"/>
    <ds:schemaRef ds:uri="http://schemas.microsoft.com/office/infopath/2007/PartnerControls"/>
    <ds:schemaRef ds:uri="a48a712f-626f-40d7-b236-d9f5280a5f7f"/>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5B5B3052-3C25-47F7-9C3C-E647FD1581A2}">
  <ds:schemaRefs>
    <ds:schemaRef ds:uri="http://schemas.microsoft.com/sharepoint/v3/contenttype/forms"/>
  </ds:schemaRefs>
</ds:datastoreItem>
</file>

<file path=customXml/itemProps3.xml><?xml version="1.0" encoding="utf-8"?>
<ds:datastoreItem xmlns:ds="http://schemas.openxmlformats.org/officeDocument/2006/customXml" ds:itemID="{843C9648-9294-4773-BF88-D7763F19E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a712f-626f-40d7-b236-d9f5280a5f7f"/>
    <ds:schemaRef ds:uri="ddae694f-6d04-4f87-873a-67a9c9c49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1168</TotalTime>
  <Words>1082</Words>
  <Application>Microsoft Office PowerPoint</Application>
  <PresentationFormat>Widescreen</PresentationFormat>
  <Paragraphs>146</Paragraphs>
  <Slides>15</Slides>
  <Notes>13</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15</vt:i4>
      </vt:variant>
    </vt:vector>
  </HeadingPairs>
  <TitlesOfParts>
    <vt:vector size="34" baseType="lpstr">
      <vt:lpstr>Arial</vt:lpstr>
      <vt:lpstr>Calibri</vt:lpstr>
      <vt:lpstr>Calibri Light</vt:lpstr>
      <vt:lpstr>Cambria</vt:lpstr>
      <vt:lpstr>Times</vt:lpstr>
      <vt:lpstr>Times New Roman</vt:lpstr>
      <vt:lpstr>Univers ThinUltraCondensed</vt:lpstr>
      <vt:lpstr>Verdana</vt:lpstr>
      <vt:lpstr>3_Blank Presentation</vt:lpstr>
      <vt:lpstr>34_Office Theme</vt:lpstr>
      <vt:lpstr>1_Blank Presentation</vt:lpstr>
      <vt:lpstr>2_2013-9-28 Urban College</vt:lpstr>
      <vt:lpstr>6_Custom Design</vt:lpstr>
      <vt:lpstr>5_Blank Presentation</vt:lpstr>
      <vt:lpstr>Default Design</vt:lpstr>
      <vt:lpstr>7_Custom Design</vt:lpstr>
      <vt:lpstr>11_Blank Presentation</vt:lpstr>
      <vt:lpstr>7_Blank Presentation</vt:lpstr>
      <vt:lpstr>Office Theme</vt:lpstr>
      <vt:lpstr>Like Setting a Home on Fire: How the Stress of  Separation ad Detention is Harming Immigrant Children</vt:lpstr>
      <vt:lpstr>Audience Questions and Answers</vt:lpstr>
      <vt:lpstr>Early Life Experiences Are Built Into Our Bodies (For Better or For Worse)</vt:lpstr>
      <vt:lpstr>PowerPoint Presentation</vt:lpstr>
      <vt:lpstr>PowerPoint Presentation</vt:lpstr>
      <vt:lpstr>PowerPoint Presentation</vt:lpstr>
      <vt:lpstr>Best Case Scenario: Variation in Sensitivity to Adversity Means  Not All Children Will Experience Comparable Consequences</vt:lpstr>
      <vt:lpstr>PowerPoint Presentation</vt:lpstr>
      <vt:lpstr>PowerPoint Presentation</vt:lpstr>
      <vt:lpstr>Worst Case Scenario #3: Biological “Memories” Link Maltreatment in Childhood to Greater Risk of Adult Disease</vt:lpstr>
      <vt:lpstr>PowerPoint Presentation</vt:lpstr>
      <vt:lpstr>PowerPoint Presentation</vt:lpstr>
      <vt:lpstr>PowerPoint Presentation</vt:lpstr>
      <vt:lpstr>Audience Questions and Answers</vt:lpstr>
      <vt:lpstr>Source Citation for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Brandi J</dc:creator>
  <cp:lastModifiedBy>Shonkoff, Jack</cp:lastModifiedBy>
  <cp:revision>164</cp:revision>
  <cp:lastPrinted>2019-09-17T01:30:17Z</cp:lastPrinted>
  <dcterms:created xsi:type="dcterms:W3CDTF">2017-10-18T16:23:56Z</dcterms:created>
  <dcterms:modified xsi:type="dcterms:W3CDTF">2019-10-04T18:40:47Z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0x010100C0C102486C4BB24D8A7CBC536DAA8B94</vt:lpwstr>
  </property>
  <property fmtid="{D5CDD505-2E9C-101B-9397-08002B2CF9AE}" pid="3" name="Order">
    <vt:r8>9174200</vt:r8>
  </property>
</Properties>
</file>