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comment1.xml" ContentType="application/vnd.openxmlformats-officedocument.presentationml.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notesSlides/notesSlide43.xml" ContentType="application/vnd.openxmlformats-officedocument.presentationml.notesSlide+xml"/>
  <Override PartName="/ppt/charts/chart3.xml" ContentType="application/vnd.openxmlformats-officedocument.drawingml.chart+xml"/>
  <Override PartName="/ppt/drawings/drawing2.xml" ContentType="application/vnd.openxmlformats-officedocument.drawingml.chartshapes+xml"/>
  <Override PartName="/ppt/notesSlides/notesSlide44.xml" ContentType="application/vnd.openxmlformats-officedocument.presentationml.notesSlide+xml"/>
  <Override PartName="/ppt/charts/chart4.xml" ContentType="application/vnd.openxmlformats-officedocument.drawingml.chart+xml"/>
  <Override PartName="/ppt/drawings/drawing3.xml" ContentType="application/vnd.openxmlformats-officedocument.drawingml.chartshape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5" r:id="rId3"/>
    <p:sldMasterId id="2147483687" r:id="rId4"/>
    <p:sldMasterId id="2147483693" r:id="rId5"/>
  </p:sldMasterIdLst>
  <p:notesMasterIdLst>
    <p:notesMasterId r:id="rId82"/>
  </p:notesMasterIdLst>
  <p:sldIdLst>
    <p:sldId id="258" r:id="rId6"/>
    <p:sldId id="259" r:id="rId7"/>
    <p:sldId id="366" r:id="rId8"/>
    <p:sldId id="367" r:id="rId9"/>
    <p:sldId id="368" r:id="rId10"/>
    <p:sldId id="369" r:id="rId11"/>
    <p:sldId id="370" r:id="rId12"/>
    <p:sldId id="371" r:id="rId13"/>
    <p:sldId id="372" r:id="rId14"/>
    <p:sldId id="373" r:id="rId15"/>
    <p:sldId id="374" r:id="rId16"/>
    <p:sldId id="375" r:id="rId17"/>
    <p:sldId id="376" r:id="rId18"/>
    <p:sldId id="377" r:id="rId19"/>
    <p:sldId id="378" r:id="rId20"/>
    <p:sldId id="379" r:id="rId21"/>
    <p:sldId id="380" r:id="rId22"/>
    <p:sldId id="381" r:id="rId23"/>
    <p:sldId id="382" r:id="rId24"/>
    <p:sldId id="383" r:id="rId25"/>
    <p:sldId id="384" r:id="rId26"/>
    <p:sldId id="385" r:id="rId27"/>
    <p:sldId id="386" r:id="rId28"/>
    <p:sldId id="387" r:id="rId29"/>
    <p:sldId id="388" r:id="rId30"/>
    <p:sldId id="389" r:id="rId31"/>
    <p:sldId id="390" r:id="rId32"/>
    <p:sldId id="391" r:id="rId33"/>
    <p:sldId id="392" r:id="rId34"/>
    <p:sldId id="393" r:id="rId35"/>
    <p:sldId id="394" r:id="rId36"/>
    <p:sldId id="395" r:id="rId37"/>
    <p:sldId id="396" r:id="rId38"/>
    <p:sldId id="397" r:id="rId39"/>
    <p:sldId id="398" r:id="rId40"/>
    <p:sldId id="399" r:id="rId41"/>
    <p:sldId id="400" r:id="rId42"/>
    <p:sldId id="401" r:id="rId43"/>
    <p:sldId id="402" r:id="rId44"/>
    <p:sldId id="403" r:id="rId45"/>
    <p:sldId id="404" r:id="rId46"/>
    <p:sldId id="405" r:id="rId47"/>
    <p:sldId id="406" r:id="rId48"/>
    <p:sldId id="407" r:id="rId49"/>
    <p:sldId id="408" r:id="rId50"/>
    <p:sldId id="409" r:id="rId51"/>
    <p:sldId id="410" r:id="rId52"/>
    <p:sldId id="411" r:id="rId53"/>
    <p:sldId id="412" r:id="rId54"/>
    <p:sldId id="413" r:id="rId55"/>
    <p:sldId id="414" r:id="rId56"/>
    <p:sldId id="415" r:id="rId57"/>
    <p:sldId id="416" r:id="rId58"/>
    <p:sldId id="417" r:id="rId59"/>
    <p:sldId id="418" r:id="rId60"/>
    <p:sldId id="419" r:id="rId61"/>
    <p:sldId id="420" r:id="rId62"/>
    <p:sldId id="421" r:id="rId63"/>
    <p:sldId id="422" r:id="rId64"/>
    <p:sldId id="423" r:id="rId65"/>
    <p:sldId id="424" r:id="rId66"/>
    <p:sldId id="425" r:id="rId67"/>
    <p:sldId id="426" r:id="rId68"/>
    <p:sldId id="427" r:id="rId69"/>
    <p:sldId id="428" r:id="rId70"/>
    <p:sldId id="429" r:id="rId71"/>
    <p:sldId id="430" r:id="rId72"/>
    <p:sldId id="431" r:id="rId73"/>
    <p:sldId id="432" r:id="rId74"/>
    <p:sldId id="433" r:id="rId75"/>
    <p:sldId id="434" r:id="rId76"/>
    <p:sldId id="435" r:id="rId77"/>
    <p:sldId id="436" r:id="rId78"/>
    <p:sldId id="437" r:id="rId79"/>
    <p:sldId id="438" r:id="rId80"/>
    <p:sldId id="439" r:id="rId8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 initial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880" autoAdjust="0"/>
    <p:restoredTop sz="83827"/>
  </p:normalViewPr>
  <p:slideViewPr>
    <p:cSldViewPr snapToGrid="0">
      <p:cViewPr varScale="1">
        <p:scale>
          <a:sx n="90" d="100"/>
          <a:sy n="90" d="100"/>
        </p:scale>
        <p:origin x="78" y="174"/>
      </p:cViewPr>
      <p:guideLst>
        <p:guide orient="horz" pos="2160"/>
        <p:guide pos="3840"/>
      </p:guideLst>
    </p:cSldViewPr>
  </p:slideViewPr>
  <p:outlineViewPr>
    <p:cViewPr>
      <p:scale>
        <a:sx n="33" d="100"/>
        <a:sy n="33" d="100"/>
      </p:scale>
      <p:origin x="0" y="-19880"/>
    </p:cViewPr>
  </p:outlineViewPr>
  <p:notesTextViewPr>
    <p:cViewPr>
      <p:scale>
        <a:sx n="1" d="1"/>
        <a:sy n="1" d="1"/>
      </p:scale>
      <p:origin x="0" y="0"/>
    </p:cViewPr>
  </p:notesTextViewPr>
  <p:sorterViewPr>
    <p:cViewPr>
      <p:scale>
        <a:sx n="66" d="100"/>
        <a:sy n="66" d="100"/>
      </p:scale>
      <p:origin x="0" y="240"/>
    </p:cViewPr>
  </p:sorterViewPr>
  <p:notesViewPr>
    <p:cSldViewPr snapToGrid="0">
      <p:cViewPr varScale="1">
        <p:scale>
          <a:sx n="117" d="100"/>
          <a:sy n="117" d="100"/>
        </p:scale>
        <p:origin x="2992"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notesMaster" Target="notesMasters/notesMaster1.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Users\michaelkd\Desktop\CDC%20Wonder%20Graphs%20Colorado.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r>
              <a:rPr lang="en-US" sz="2000" b="1" dirty="0"/>
              <a:t>US vs. CO vs. Rural CO</a:t>
            </a:r>
            <a:r>
              <a:rPr lang="en-US" sz="2000" b="1" baseline="0" dirty="0"/>
              <a:t> </a:t>
            </a:r>
            <a:r>
              <a:rPr lang="en-US" sz="2000" b="1" dirty="0"/>
              <a:t>Suicide Rates (per 100k) 1999-2017  </a:t>
            </a:r>
          </a:p>
        </c:rich>
      </c:tx>
      <c:overlay val="0"/>
      <c:spPr>
        <a:noFill/>
        <a:ln>
          <a:noFill/>
        </a:ln>
        <a:effectLst/>
      </c:spPr>
      <c:txPr>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Sheet1!$B$43</c:f>
              <c:strCache>
                <c:ptCount val="1"/>
                <c:pt idx="0">
                  <c:v>USA Suicide Rate</c:v>
                </c:pt>
              </c:strCache>
            </c:strRef>
          </c:tx>
          <c:spPr>
            <a:ln w="57150" cap="rnd">
              <a:solidFill>
                <a:schemeClr val="accent1"/>
              </a:solidFill>
              <a:round/>
            </a:ln>
            <a:effectLst/>
          </c:spPr>
          <c:marker>
            <c:symbol val="none"/>
          </c:marker>
          <c:cat>
            <c:numRef>
              <c:f>Sheet1!$A$44:$A$62</c:f>
              <c:numCache>
                <c:formatCode>General</c:formatCode>
                <c:ptCount val="19"/>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numCache>
            </c:numRef>
          </c:cat>
          <c:val>
            <c:numRef>
              <c:f>Sheet1!$B$44:$B$62</c:f>
              <c:numCache>
                <c:formatCode>General</c:formatCode>
                <c:ptCount val="19"/>
                <c:pt idx="0">
                  <c:v>10.5</c:v>
                </c:pt>
                <c:pt idx="1">
                  <c:v>10.4</c:v>
                </c:pt>
                <c:pt idx="2">
                  <c:v>10.7</c:v>
                </c:pt>
                <c:pt idx="3">
                  <c:v>11</c:v>
                </c:pt>
                <c:pt idx="4">
                  <c:v>10.9</c:v>
                </c:pt>
                <c:pt idx="5">
                  <c:v>11.1</c:v>
                </c:pt>
                <c:pt idx="6">
                  <c:v>11</c:v>
                </c:pt>
                <c:pt idx="7">
                  <c:v>11.2</c:v>
                </c:pt>
                <c:pt idx="8">
                  <c:v>11.5</c:v>
                </c:pt>
                <c:pt idx="9">
                  <c:v>11.8</c:v>
                </c:pt>
                <c:pt idx="10">
                  <c:v>12</c:v>
                </c:pt>
                <c:pt idx="11">
                  <c:v>12.4</c:v>
                </c:pt>
                <c:pt idx="12">
                  <c:v>12.7</c:v>
                </c:pt>
                <c:pt idx="13">
                  <c:v>12.9</c:v>
                </c:pt>
                <c:pt idx="14">
                  <c:v>13</c:v>
                </c:pt>
                <c:pt idx="15">
                  <c:v>13.4</c:v>
                </c:pt>
                <c:pt idx="16">
                  <c:v>13.7</c:v>
                </c:pt>
                <c:pt idx="17">
                  <c:v>13.9</c:v>
                </c:pt>
                <c:pt idx="18">
                  <c:v>14.5</c:v>
                </c:pt>
              </c:numCache>
            </c:numRef>
          </c:val>
          <c:smooth val="0"/>
          <c:extLst xmlns:c16r2="http://schemas.microsoft.com/office/drawing/2015/06/chart">
            <c:ext xmlns:c16="http://schemas.microsoft.com/office/drawing/2014/chart" uri="{C3380CC4-5D6E-409C-BE32-E72D297353CC}">
              <c16:uniqueId val="{00000000-3C8E-6C41-823D-F462EF5FB125}"/>
            </c:ext>
          </c:extLst>
        </c:ser>
        <c:ser>
          <c:idx val="1"/>
          <c:order val="1"/>
          <c:tx>
            <c:strRef>
              <c:f>Sheet1!$C$43</c:f>
              <c:strCache>
                <c:ptCount val="1"/>
                <c:pt idx="0">
                  <c:v>CO Suicide Rate</c:v>
                </c:pt>
              </c:strCache>
            </c:strRef>
          </c:tx>
          <c:spPr>
            <a:ln w="57150" cap="rnd">
              <a:solidFill>
                <a:srgbClr val="FF0000"/>
              </a:solidFill>
              <a:round/>
            </a:ln>
            <a:effectLst/>
          </c:spPr>
          <c:marker>
            <c:symbol val="none"/>
          </c:marker>
          <c:cat>
            <c:numRef>
              <c:f>Sheet1!$A$44:$A$62</c:f>
              <c:numCache>
                <c:formatCode>General</c:formatCode>
                <c:ptCount val="19"/>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numCache>
            </c:numRef>
          </c:cat>
          <c:val>
            <c:numRef>
              <c:f>Sheet1!$C$44:$C$62</c:f>
              <c:numCache>
                <c:formatCode>General</c:formatCode>
                <c:ptCount val="19"/>
                <c:pt idx="0">
                  <c:v>13.6</c:v>
                </c:pt>
                <c:pt idx="1">
                  <c:v>14.3</c:v>
                </c:pt>
                <c:pt idx="2">
                  <c:v>16.3</c:v>
                </c:pt>
                <c:pt idx="3">
                  <c:v>16.2</c:v>
                </c:pt>
                <c:pt idx="4">
                  <c:v>16.100000000000001</c:v>
                </c:pt>
                <c:pt idx="5">
                  <c:v>17.399999999999999</c:v>
                </c:pt>
                <c:pt idx="6">
                  <c:v>17.3</c:v>
                </c:pt>
                <c:pt idx="7">
                  <c:v>15.5</c:v>
                </c:pt>
                <c:pt idx="8">
                  <c:v>16.899999999999999</c:v>
                </c:pt>
                <c:pt idx="9">
                  <c:v>16.399999999999999</c:v>
                </c:pt>
                <c:pt idx="10">
                  <c:v>18.899999999999999</c:v>
                </c:pt>
                <c:pt idx="11">
                  <c:v>17.2</c:v>
                </c:pt>
                <c:pt idx="12">
                  <c:v>17.8</c:v>
                </c:pt>
                <c:pt idx="13">
                  <c:v>20.3</c:v>
                </c:pt>
                <c:pt idx="14">
                  <c:v>19.100000000000001</c:v>
                </c:pt>
                <c:pt idx="15">
                  <c:v>20.2</c:v>
                </c:pt>
                <c:pt idx="16">
                  <c:v>20</c:v>
                </c:pt>
                <c:pt idx="17">
                  <c:v>21.1</c:v>
                </c:pt>
                <c:pt idx="18">
                  <c:v>21.1</c:v>
                </c:pt>
              </c:numCache>
            </c:numRef>
          </c:val>
          <c:smooth val="0"/>
          <c:extLst xmlns:c16r2="http://schemas.microsoft.com/office/drawing/2015/06/chart">
            <c:ext xmlns:c16="http://schemas.microsoft.com/office/drawing/2014/chart" uri="{C3380CC4-5D6E-409C-BE32-E72D297353CC}">
              <c16:uniqueId val="{00000001-3C8E-6C41-823D-F462EF5FB125}"/>
            </c:ext>
          </c:extLst>
        </c:ser>
        <c:ser>
          <c:idx val="2"/>
          <c:order val="2"/>
          <c:tx>
            <c:strRef>
              <c:f>Sheet1!$D$43</c:f>
              <c:strCache>
                <c:ptCount val="1"/>
                <c:pt idx="0">
                  <c:v>Rural CO Suicide Rate</c:v>
                </c:pt>
              </c:strCache>
            </c:strRef>
          </c:tx>
          <c:spPr>
            <a:ln w="57150" cap="rnd">
              <a:solidFill>
                <a:schemeClr val="accent3"/>
              </a:solidFill>
              <a:round/>
            </a:ln>
            <a:effectLst/>
          </c:spPr>
          <c:marker>
            <c:symbol val="none"/>
          </c:marker>
          <c:cat>
            <c:numRef>
              <c:f>Sheet1!$A$44:$A$62</c:f>
              <c:numCache>
                <c:formatCode>General</c:formatCode>
                <c:ptCount val="19"/>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numCache>
            </c:numRef>
          </c:cat>
          <c:val>
            <c:numRef>
              <c:f>Sheet1!$D$44:$D$62</c:f>
              <c:numCache>
                <c:formatCode>General</c:formatCode>
                <c:ptCount val="19"/>
                <c:pt idx="0">
                  <c:v>14.9</c:v>
                </c:pt>
                <c:pt idx="1">
                  <c:v>16.600000000000001</c:v>
                </c:pt>
                <c:pt idx="2">
                  <c:v>18.7</c:v>
                </c:pt>
                <c:pt idx="3">
                  <c:v>18.100000000000001</c:v>
                </c:pt>
                <c:pt idx="4">
                  <c:v>17.3</c:v>
                </c:pt>
                <c:pt idx="5">
                  <c:v>20.6</c:v>
                </c:pt>
                <c:pt idx="6">
                  <c:v>18.100000000000001</c:v>
                </c:pt>
                <c:pt idx="7">
                  <c:v>13.6</c:v>
                </c:pt>
                <c:pt idx="8">
                  <c:v>19.3</c:v>
                </c:pt>
                <c:pt idx="9">
                  <c:v>17.5</c:v>
                </c:pt>
                <c:pt idx="10">
                  <c:v>21.5</c:v>
                </c:pt>
                <c:pt idx="11">
                  <c:v>18.3</c:v>
                </c:pt>
                <c:pt idx="12">
                  <c:v>20.6</c:v>
                </c:pt>
                <c:pt idx="13">
                  <c:v>23.8</c:v>
                </c:pt>
                <c:pt idx="14">
                  <c:v>22.4</c:v>
                </c:pt>
                <c:pt idx="15">
                  <c:v>23.2</c:v>
                </c:pt>
                <c:pt idx="16">
                  <c:v>24.6</c:v>
                </c:pt>
                <c:pt idx="17">
                  <c:v>27.4</c:v>
                </c:pt>
                <c:pt idx="18">
                  <c:v>26.8</c:v>
                </c:pt>
              </c:numCache>
            </c:numRef>
          </c:val>
          <c:smooth val="0"/>
          <c:extLst xmlns:c16r2="http://schemas.microsoft.com/office/drawing/2015/06/chart">
            <c:ext xmlns:c16="http://schemas.microsoft.com/office/drawing/2014/chart" uri="{C3380CC4-5D6E-409C-BE32-E72D297353CC}">
              <c16:uniqueId val="{00000002-3C8E-6C41-823D-F462EF5FB125}"/>
            </c:ext>
          </c:extLst>
        </c:ser>
        <c:dLbls>
          <c:showLegendKey val="0"/>
          <c:showVal val="0"/>
          <c:showCatName val="0"/>
          <c:showSerName val="0"/>
          <c:showPercent val="0"/>
          <c:showBubbleSize val="0"/>
        </c:dLbls>
        <c:smooth val="0"/>
        <c:axId val="364133896"/>
        <c:axId val="364135072"/>
      </c:lineChart>
      <c:catAx>
        <c:axId val="364133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364135072"/>
        <c:crosses val="autoZero"/>
        <c:auto val="1"/>
        <c:lblAlgn val="ctr"/>
        <c:lblOffset val="100"/>
        <c:noMultiLvlLbl val="0"/>
      </c:catAx>
      <c:valAx>
        <c:axId val="3641350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3641338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r>
              <a:rPr lang="en-US" sz="1400" b="1" i="0" baseline="0">
                <a:solidFill>
                  <a:schemeClr val="tx1"/>
                </a:solidFill>
                <a:latin typeface="Arial" panose="020B0604020202020204" pitchFamily="34" charset="0"/>
                <a:cs typeface="Arial" panose="020B0604020202020204" pitchFamily="34" charset="0"/>
              </a:rPr>
              <a:t>   </a:t>
            </a:r>
          </a:p>
        </c:rich>
      </c:tx>
      <c:overlay val="0"/>
      <c:spPr>
        <a:noFill/>
        <a:ln>
          <a:noFill/>
        </a:ln>
        <a:effectLst/>
      </c:spPr>
    </c:title>
    <c:autoTitleDeleted val="0"/>
    <c:plotArea>
      <c:layout>
        <c:manualLayout>
          <c:layoutTarget val="inner"/>
          <c:xMode val="edge"/>
          <c:yMode val="edge"/>
          <c:x val="8.152738761038357E-2"/>
          <c:y val="7.6824963994924916E-2"/>
          <c:w val="0.85927640224165569"/>
          <c:h val="0.77012534141204181"/>
        </c:manualLayout>
      </c:layout>
      <c:lineChart>
        <c:grouping val="standard"/>
        <c:varyColors val="0"/>
        <c:ser>
          <c:idx val="0"/>
          <c:order val="0"/>
          <c:tx>
            <c:v>Observed</c:v>
          </c:tx>
          <c:spPr>
            <a:ln>
              <a:noFill/>
            </a:ln>
          </c:spPr>
          <c:marker>
            <c:symbol val="circle"/>
            <c:size val="7"/>
            <c:spPr>
              <a:ln>
                <a:solidFill>
                  <a:srgbClr val="05538E"/>
                </a:solidFill>
              </a:ln>
            </c:spPr>
          </c:marker>
          <c:cat>
            <c:strRef>
              <c:f>Data!$B$2:$B$62</c:f>
              <c:strCache>
                <c:ptCount val="59"/>
                <c:pt idx="1">
                  <c:v>2013</c:v>
                </c:pt>
                <c:pt idx="4">
                  <c:v>Apr</c:v>
                </c:pt>
                <c:pt idx="7">
                  <c:v>Jul</c:v>
                </c:pt>
                <c:pt idx="10">
                  <c:v>Oct</c:v>
                </c:pt>
                <c:pt idx="13">
                  <c:v>2014</c:v>
                </c:pt>
                <c:pt idx="16">
                  <c:v>Apr</c:v>
                </c:pt>
                <c:pt idx="19">
                  <c:v>Jul</c:v>
                </c:pt>
                <c:pt idx="22">
                  <c:v>Oct</c:v>
                </c:pt>
                <c:pt idx="25">
                  <c:v>2015</c:v>
                </c:pt>
                <c:pt idx="28">
                  <c:v>Apr</c:v>
                </c:pt>
                <c:pt idx="31">
                  <c:v>Jul</c:v>
                </c:pt>
                <c:pt idx="34">
                  <c:v>Oct</c:v>
                </c:pt>
                <c:pt idx="37">
                  <c:v>2016</c:v>
                </c:pt>
                <c:pt idx="40">
                  <c:v>Apr</c:v>
                </c:pt>
                <c:pt idx="43">
                  <c:v>Jul</c:v>
                </c:pt>
                <c:pt idx="46">
                  <c:v>Oct</c:v>
                </c:pt>
                <c:pt idx="49">
                  <c:v>2017</c:v>
                </c:pt>
                <c:pt idx="52">
                  <c:v>Apr</c:v>
                </c:pt>
                <c:pt idx="55">
                  <c:v>Jul</c:v>
                </c:pt>
                <c:pt idx="58">
                  <c:v>Oct</c:v>
                </c:pt>
              </c:strCache>
            </c:strRef>
          </c:cat>
          <c:val>
            <c:numRef>
              <c:f>Data!$D$2:$D$62</c:f>
              <c:numCache>
                <c:formatCode>General</c:formatCode>
                <c:ptCount val="61"/>
                <c:pt idx="1">
                  <c:v>0.29263404011726379</c:v>
                </c:pt>
                <c:pt idx="2">
                  <c:v>0.26849925518035889</c:v>
                </c:pt>
                <c:pt idx="3">
                  <c:v>0.35900464653968811</c:v>
                </c:pt>
                <c:pt idx="4">
                  <c:v>0.37107202410697937</c:v>
                </c:pt>
                <c:pt idx="5">
                  <c:v>0.35297095775604248</c:v>
                </c:pt>
                <c:pt idx="6">
                  <c:v>0.23531396687030792</c:v>
                </c:pt>
                <c:pt idx="7">
                  <c:v>0.24738134443759918</c:v>
                </c:pt>
                <c:pt idx="8">
                  <c:v>0.30771824717521667</c:v>
                </c:pt>
                <c:pt idx="9">
                  <c:v>0.34995409846305847</c:v>
                </c:pt>
                <c:pt idx="10">
                  <c:v>0.36503833532333374</c:v>
                </c:pt>
                <c:pt idx="11">
                  <c:v>0.30470141768455505</c:v>
                </c:pt>
                <c:pt idx="12">
                  <c:v>0.28660035133361816</c:v>
                </c:pt>
                <c:pt idx="13">
                  <c:v>0.36761197447776794</c:v>
                </c:pt>
                <c:pt idx="14">
                  <c:v>0.34953269362449646</c:v>
                </c:pt>
                <c:pt idx="15">
                  <c:v>0.32844018936157227</c:v>
                </c:pt>
                <c:pt idx="16">
                  <c:v>0.29228165745735168</c:v>
                </c:pt>
                <c:pt idx="17">
                  <c:v>0.30734771490097046</c:v>
                </c:pt>
                <c:pt idx="18">
                  <c:v>0.2742023766040802</c:v>
                </c:pt>
                <c:pt idx="19">
                  <c:v>0.24105702340602875</c:v>
                </c:pt>
                <c:pt idx="20">
                  <c:v>0.37966480851173401</c:v>
                </c:pt>
                <c:pt idx="21">
                  <c:v>0.41281014680862427</c:v>
                </c:pt>
                <c:pt idx="22">
                  <c:v>0.37966480851173401</c:v>
                </c:pt>
                <c:pt idx="23">
                  <c:v>0.39473086595535278</c:v>
                </c:pt>
                <c:pt idx="24">
                  <c:v>0.31337413191795349</c:v>
                </c:pt>
                <c:pt idx="25">
                  <c:v>0.35488024353981018</c:v>
                </c:pt>
                <c:pt idx="26">
                  <c:v>0.3488653302192688</c:v>
                </c:pt>
                <c:pt idx="27">
                  <c:v>0.36691007018089294</c:v>
                </c:pt>
                <c:pt idx="28">
                  <c:v>0.41502943634986877</c:v>
                </c:pt>
                <c:pt idx="29">
                  <c:v>0.37292498350143433</c:v>
                </c:pt>
                <c:pt idx="30">
                  <c:v>0.26465645432472229</c:v>
                </c:pt>
                <c:pt idx="31">
                  <c:v>0.30074596405029297</c:v>
                </c:pt>
                <c:pt idx="32">
                  <c:v>0.36089515686035156</c:v>
                </c:pt>
                <c:pt idx="33">
                  <c:v>0.35488024353981018</c:v>
                </c:pt>
                <c:pt idx="34">
                  <c:v>0.36991754174232483</c:v>
                </c:pt>
                <c:pt idx="35">
                  <c:v>0.38495483994483948</c:v>
                </c:pt>
                <c:pt idx="36">
                  <c:v>0.30074596405029297</c:v>
                </c:pt>
                <c:pt idx="37">
                  <c:v>0.44163444638252258</c:v>
                </c:pt>
                <c:pt idx="38">
                  <c:v>0.44463875889778137</c:v>
                </c:pt>
                <c:pt idx="39">
                  <c:v>0.39356538653373718</c:v>
                </c:pt>
                <c:pt idx="40">
                  <c:v>0.39656969904899597</c:v>
                </c:pt>
                <c:pt idx="41">
                  <c:v>0.36051791906356812</c:v>
                </c:pt>
                <c:pt idx="42">
                  <c:v>0.26437979936599731</c:v>
                </c:pt>
                <c:pt idx="43">
                  <c:v>0.23433664441108704</c:v>
                </c:pt>
                <c:pt idx="44">
                  <c:v>0.40558263659477234</c:v>
                </c:pt>
                <c:pt idx="45">
                  <c:v>0.38455241918563843</c:v>
                </c:pt>
                <c:pt idx="46">
                  <c:v>0.46266463398933411</c:v>
                </c:pt>
                <c:pt idx="47">
                  <c:v>0.47167760133743286</c:v>
                </c:pt>
                <c:pt idx="48">
                  <c:v>0.33047473430633545</c:v>
                </c:pt>
                <c:pt idx="49">
                  <c:v>0.40404307842254639</c:v>
                </c:pt>
                <c:pt idx="50">
                  <c:v>0.38309267163276672</c:v>
                </c:pt>
                <c:pt idx="51" formatCode="0.000000000">
                  <c:v>0.490838</c:v>
                </c:pt>
                <c:pt idx="52">
                  <c:v>0.56865322589874268</c:v>
                </c:pt>
                <c:pt idx="53">
                  <c:v>0.45192965865135193</c:v>
                </c:pt>
                <c:pt idx="54">
                  <c:v>0.43696507811546326</c:v>
                </c:pt>
                <c:pt idx="55">
                  <c:v>0.34119191765785217</c:v>
                </c:pt>
                <c:pt idx="56">
                  <c:v>0.41002887487411499</c:v>
                </c:pt>
                <c:pt idx="57">
                  <c:v>0.41302180290222168</c:v>
                </c:pt>
                <c:pt idx="58">
                  <c:v>0.50280916690826416</c:v>
                </c:pt>
                <c:pt idx="59">
                  <c:v>0.43097928166389465</c:v>
                </c:pt>
                <c:pt idx="60">
                  <c:v>0.4728800356388092</c:v>
                </c:pt>
              </c:numCache>
            </c:numRef>
          </c:val>
          <c:smooth val="0"/>
          <c:extLst xmlns:c16r2="http://schemas.microsoft.com/office/drawing/2015/06/chart">
            <c:ext xmlns:c16="http://schemas.microsoft.com/office/drawing/2014/chart" uri="{C3380CC4-5D6E-409C-BE32-E72D297353CC}">
              <c16:uniqueId val="{00000000-9751-4F54-AB14-74BF3E6DE15C}"/>
            </c:ext>
          </c:extLst>
        </c:ser>
        <c:ser>
          <c:idx val="1"/>
          <c:order val="1"/>
          <c:tx>
            <c:v>Fitted</c:v>
          </c:tx>
          <c:spPr>
            <a:ln w="15875">
              <a:solidFill>
                <a:schemeClr val="accent2"/>
              </a:solidFill>
            </a:ln>
          </c:spPr>
          <c:marker>
            <c:symbol val="none"/>
          </c:marker>
          <c:cat>
            <c:strRef>
              <c:f>Data!$B$2:$B$62</c:f>
              <c:strCache>
                <c:ptCount val="59"/>
                <c:pt idx="1">
                  <c:v>2013</c:v>
                </c:pt>
                <c:pt idx="4">
                  <c:v>Apr</c:v>
                </c:pt>
                <c:pt idx="7">
                  <c:v>Jul</c:v>
                </c:pt>
                <c:pt idx="10">
                  <c:v>Oct</c:v>
                </c:pt>
                <c:pt idx="13">
                  <c:v>2014</c:v>
                </c:pt>
                <c:pt idx="16">
                  <c:v>Apr</c:v>
                </c:pt>
                <c:pt idx="19">
                  <c:v>Jul</c:v>
                </c:pt>
                <c:pt idx="22">
                  <c:v>Oct</c:v>
                </c:pt>
                <c:pt idx="25">
                  <c:v>2015</c:v>
                </c:pt>
                <c:pt idx="28">
                  <c:v>Apr</c:v>
                </c:pt>
                <c:pt idx="31">
                  <c:v>Jul</c:v>
                </c:pt>
                <c:pt idx="34">
                  <c:v>Oct</c:v>
                </c:pt>
                <c:pt idx="37">
                  <c:v>2016</c:v>
                </c:pt>
                <c:pt idx="40">
                  <c:v>Apr</c:v>
                </c:pt>
                <c:pt idx="43">
                  <c:v>Jul</c:v>
                </c:pt>
                <c:pt idx="46">
                  <c:v>Oct</c:v>
                </c:pt>
                <c:pt idx="49">
                  <c:v>2017</c:v>
                </c:pt>
                <c:pt idx="52">
                  <c:v>Apr</c:v>
                </c:pt>
                <c:pt idx="55">
                  <c:v>Jul</c:v>
                </c:pt>
                <c:pt idx="58">
                  <c:v>Oct</c:v>
                </c:pt>
              </c:strCache>
            </c:strRef>
          </c:cat>
          <c:val>
            <c:numRef>
              <c:f>Data!$E$2:$E$62</c:f>
              <c:numCache>
                <c:formatCode>General</c:formatCode>
                <c:ptCount val="61"/>
                <c:pt idx="13">
                  <c:v>0.37315759062767029</c:v>
                </c:pt>
                <c:pt idx="14">
                  <c:v>0.35341921448707581</c:v>
                </c:pt>
                <c:pt idx="15">
                  <c:v>0.32784691452980042</c:v>
                </c:pt>
                <c:pt idx="16">
                  <c:v>0.28976729512214661</c:v>
                </c:pt>
                <c:pt idx="17">
                  <c:v>0.30182889103889465</c:v>
                </c:pt>
                <c:pt idx="18">
                  <c:v>0.26530039310455322</c:v>
                </c:pt>
                <c:pt idx="19">
                  <c:v>0.26071420311927795</c:v>
                </c:pt>
                <c:pt idx="20">
                  <c:v>0.31519728899002075</c:v>
                </c:pt>
                <c:pt idx="21">
                  <c:v>0.35903650522232056</c:v>
                </c:pt>
                <c:pt idx="22">
                  <c:v>0.38205420970916748</c:v>
                </c:pt>
                <c:pt idx="23">
                  <c:v>0.32817429304122925</c:v>
                </c:pt>
                <c:pt idx="24">
                  <c:v>0.31422761082649231</c:v>
                </c:pt>
                <c:pt idx="25">
                  <c:v>0.39288389682769775</c:v>
                </c:pt>
                <c:pt idx="26">
                  <c:v>0.37276369333267212</c:v>
                </c:pt>
                <c:pt idx="27">
                  <c:v>0.34818589687347412</c:v>
                </c:pt>
                <c:pt idx="28">
                  <c:v>0.31160560250282288</c:v>
                </c:pt>
                <c:pt idx="29">
                  <c:v>0.32862040400505066</c:v>
                </c:pt>
                <c:pt idx="30">
                  <c:v>0.2950403094291687</c:v>
                </c:pt>
                <c:pt idx="31">
                  <c:v>0.27963119745254517</c:v>
                </c:pt>
                <c:pt idx="32">
                  <c:v>0.36478370428085327</c:v>
                </c:pt>
                <c:pt idx="33">
                  <c:v>0.40283450484275818</c:v>
                </c:pt>
                <c:pt idx="34">
                  <c:v>0.4031481146812439</c:v>
                </c:pt>
                <c:pt idx="35">
                  <c:v>0.37189510464668274</c:v>
                </c:pt>
                <c:pt idx="36">
                  <c:v>0.33297240734100342</c:v>
                </c:pt>
                <c:pt idx="37">
                  <c:v>0.39761099219322205</c:v>
                </c:pt>
                <c:pt idx="38">
                  <c:v>0.38535359501838684</c:v>
                </c:pt>
                <c:pt idx="39">
                  <c:v>0.37856999039649963</c:v>
                </c:pt>
                <c:pt idx="40">
                  <c:v>0.37110188603401184</c:v>
                </c:pt>
                <c:pt idx="41">
                  <c:v>0.36523869633674622</c:v>
                </c:pt>
                <c:pt idx="42">
                  <c:v>0.30442720651626587</c:v>
                </c:pt>
                <c:pt idx="43">
                  <c:v>0.30633321404457092</c:v>
                </c:pt>
                <c:pt idx="44">
                  <c:v>0.37947019934654236</c:v>
                </c:pt>
                <c:pt idx="45">
                  <c:v>0.40342080593109131</c:v>
                </c:pt>
                <c:pt idx="46">
                  <c:v>0.40978360176086426</c:v>
                </c:pt>
                <c:pt idx="47">
                  <c:v>0.39755439758300781</c:v>
                </c:pt>
                <c:pt idx="48">
                  <c:v>0.34553208947181702</c:v>
                </c:pt>
                <c:pt idx="49">
                  <c:v>0.43723210692405701</c:v>
                </c:pt>
                <c:pt idx="50">
                  <c:v>0.42758318781852722</c:v>
                </c:pt>
              </c:numCache>
            </c:numRef>
          </c:val>
          <c:smooth val="0"/>
          <c:extLst xmlns:c16r2="http://schemas.microsoft.com/office/drawing/2015/06/chart">
            <c:ext xmlns:c16="http://schemas.microsoft.com/office/drawing/2014/chart" uri="{C3380CC4-5D6E-409C-BE32-E72D297353CC}">
              <c16:uniqueId val="{00000001-9751-4F54-AB14-74BF3E6DE15C}"/>
            </c:ext>
          </c:extLst>
        </c:ser>
        <c:ser>
          <c:idx val="2"/>
          <c:order val="2"/>
          <c:tx>
            <c:v>Forecast</c:v>
          </c:tx>
          <c:spPr>
            <a:ln w="19050">
              <a:noFill/>
            </a:ln>
          </c:spPr>
          <c:marker>
            <c:symbol val="triangle"/>
            <c:size val="8"/>
            <c:spPr>
              <a:solidFill>
                <a:schemeClr val="accent2"/>
              </a:solidFill>
              <a:ln>
                <a:noFill/>
              </a:ln>
            </c:spPr>
          </c:marker>
          <c:val>
            <c:numRef>
              <c:f>Data!$F$2:$F$62</c:f>
              <c:numCache>
                <c:formatCode>General</c:formatCode>
                <c:ptCount val="61"/>
                <c:pt idx="51" formatCode="0.000000000">
                  <c:v>0.40190500000000001</c:v>
                </c:pt>
                <c:pt idx="52">
                  <c:v>0.39741960167884827</c:v>
                </c:pt>
                <c:pt idx="53">
                  <c:v>0.38020029664039612</c:v>
                </c:pt>
                <c:pt idx="54">
                  <c:v>0.30735880136489868</c:v>
                </c:pt>
                <c:pt idx="55">
                  <c:v>0.29969629645347595</c:v>
                </c:pt>
                <c:pt idx="56">
                  <c:v>0.40904930233955383</c:v>
                </c:pt>
                <c:pt idx="57">
                  <c:v>0.41669240593910217</c:v>
                </c:pt>
                <c:pt idx="58">
                  <c:v>0.44835931062698364</c:v>
                </c:pt>
                <c:pt idx="59">
                  <c:v>0.44151070713996887</c:v>
                </c:pt>
                <c:pt idx="60">
                  <c:v>0.35618230700492859</c:v>
                </c:pt>
              </c:numCache>
            </c:numRef>
          </c:val>
          <c:smooth val="0"/>
          <c:extLst xmlns:c16r2="http://schemas.microsoft.com/office/drawing/2015/06/chart">
            <c:ext xmlns:c16="http://schemas.microsoft.com/office/drawing/2014/chart" uri="{C3380CC4-5D6E-409C-BE32-E72D297353CC}">
              <c16:uniqueId val="{00000002-9751-4F54-AB14-74BF3E6DE15C}"/>
            </c:ext>
          </c:extLst>
        </c:ser>
        <c:ser>
          <c:idx val="3"/>
          <c:order val="3"/>
          <c:tx>
            <c:v>Upper</c:v>
          </c:tx>
          <c:spPr>
            <a:ln w="19050">
              <a:solidFill>
                <a:schemeClr val="accent2"/>
              </a:solidFill>
              <a:prstDash val="dash"/>
            </a:ln>
          </c:spPr>
          <c:marker>
            <c:symbol val="none"/>
          </c:marker>
          <c:val>
            <c:numRef>
              <c:f>Data!$G$2:$G$62</c:f>
              <c:numCache>
                <c:formatCode>General</c:formatCode>
                <c:ptCount val="61"/>
                <c:pt idx="51">
                  <c:v>0.47341999411582947</c:v>
                </c:pt>
                <c:pt idx="52">
                  <c:v>0.48611301183700562</c:v>
                </c:pt>
                <c:pt idx="53">
                  <c:v>0.46522098779678345</c:v>
                </c:pt>
                <c:pt idx="54">
                  <c:v>0.38006100058555603</c:v>
                </c:pt>
                <c:pt idx="55">
                  <c:v>0.37914499640464783</c:v>
                </c:pt>
                <c:pt idx="56">
                  <c:v>0.50411099195480347</c:v>
                </c:pt>
                <c:pt idx="57">
                  <c:v>0.51267498731613159</c:v>
                </c:pt>
                <c:pt idx="58">
                  <c:v>0.54955697059631348</c:v>
                </c:pt>
                <c:pt idx="59">
                  <c:v>0.55751299858093262</c:v>
                </c:pt>
                <c:pt idx="60">
                  <c:v>0.4671039879322052</c:v>
                </c:pt>
              </c:numCache>
            </c:numRef>
          </c:val>
          <c:smooth val="0"/>
          <c:extLst xmlns:c16r2="http://schemas.microsoft.com/office/drawing/2015/06/chart">
            <c:ext xmlns:c16="http://schemas.microsoft.com/office/drawing/2014/chart" uri="{C3380CC4-5D6E-409C-BE32-E72D297353CC}">
              <c16:uniqueId val="{00000003-9751-4F54-AB14-74BF3E6DE15C}"/>
            </c:ext>
          </c:extLst>
        </c:ser>
        <c:ser>
          <c:idx val="4"/>
          <c:order val="4"/>
          <c:tx>
            <c:v>Lower</c:v>
          </c:tx>
          <c:spPr>
            <a:ln w="19050">
              <a:solidFill>
                <a:schemeClr val="accent2"/>
              </a:solidFill>
              <a:prstDash val="dash"/>
            </a:ln>
          </c:spPr>
          <c:marker>
            <c:symbol val="none"/>
          </c:marker>
          <c:val>
            <c:numRef>
              <c:f>Data!$H$2:$H$62</c:f>
              <c:numCache>
                <c:formatCode>General</c:formatCode>
                <c:ptCount val="61"/>
                <c:pt idx="51">
                  <c:v>0.32472079992294312</c:v>
                </c:pt>
                <c:pt idx="52">
                  <c:v>0.32018280029296875</c:v>
                </c:pt>
                <c:pt idx="53">
                  <c:v>0.3029060959815979</c:v>
                </c:pt>
                <c:pt idx="54">
                  <c:v>0.23000240325927734</c:v>
                </c:pt>
                <c:pt idx="55">
                  <c:v>0.22227300703525543</c:v>
                </c:pt>
                <c:pt idx="56">
                  <c:v>0.33155399560928345</c:v>
                </c:pt>
                <c:pt idx="57">
                  <c:v>0.33911970257759094</c:v>
                </c:pt>
                <c:pt idx="58">
                  <c:v>0.37070411443710327</c:v>
                </c:pt>
                <c:pt idx="59">
                  <c:v>0.36376720666885376</c:v>
                </c:pt>
                <c:pt idx="60">
                  <c:v>0.27834489941596985</c:v>
                </c:pt>
              </c:numCache>
            </c:numRef>
          </c:val>
          <c:smooth val="0"/>
          <c:extLst xmlns:c16r2="http://schemas.microsoft.com/office/drawing/2015/06/chart">
            <c:ext xmlns:c16="http://schemas.microsoft.com/office/drawing/2014/chart" uri="{C3380CC4-5D6E-409C-BE32-E72D297353CC}">
              <c16:uniqueId val="{00000004-9751-4F54-AB14-74BF3E6DE15C}"/>
            </c:ext>
          </c:extLst>
        </c:ser>
        <c:dLbls>
          <c:showLegendKey val="0"/>
          <c:showVal val="0"/>
          <c:showCatName val="0"/>
          <c:showSerName val="0"/>
          <c:showPercent val="0"/>
          <c:showBubbleSize val="0"/>
        </c:dLbls>
        <c:marker val="1"/>
        <c:smooth val="0"/>
        <c:axId val="511129024"/>
        <c:axId val="511129416"/>
      </c:lineChart>
      <c:catAx>
        <c:axId val="511129024"/>
        <c:scaling>
          <c:orientation val="minMax"/>
        </c:scaling>
        <c:delete val="0"/>
        <c:axPos val="b"/>
        <c:title>
          <c:tx>
            <c:rich>
              <a:bodyPr/>
              <a:lstStyle/>
              <a:p>
                <a:pPr>
                  <a:defRPr/>
                </a:pPr>
                <a:r>
                  <a:rPr lang="en-US" sz="1100" b="0">
                    <a:latin typeface="Arial" panose="020B0604020202020204" pitchFamily="34" charset="0"/>
                    <a:cs typeface="Arial" panose="020B0604020202020204" pitchFamily="34" charset="0"/>
                  </a:rPr>
                  <a:t>Year</a:t>
                </a:r>
              </a:p>
            </c:rich>
          </c:tx>
          <c:overlay val="0"/>
        </c:title>
        <c:numFmt formatCode="General" sourceLinked="1"/>
        <c:majorTickMark val="out"/>
        <c:minorTickMark val="none"/>
        <c:tickLblPos val="nextTo"/>
        <c:spPr>
          <a:noFill/>
          <a:ln w="9525" cap="flat" cmpd="sng" algn="ctr">
            <a:solidFill>
              <a:schemeClr val="tx1"/>
            </a:solidFill>
            <a:round/>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511129416"/>
        <c:crosses val="autoZero"/>
        <c:auto val="1"/>
        <c:lblAlgn val="ctr"/>
        <c:lblOffset val="100"/>
        <c:tickMarkSkip val="1"/>
        <c:noMultiLvlLbl val="0"/>
      </c:catAx>
      <c:valAx>
        <c:axId val="511129416"/>
        <c:scaling>
          <c:orientation val="minMax"/>
          <c:max val="0.60000000000000009"/>
        </c:scaling>
        <c:delete val="0"/>
        <c:axPos val="l"/>
        <c:majorGridlines>
          <c:spPr>
            <a:ln w="9525" cap="flat" cmpd="sng" algn="ctr">
              <a:solidFill>
                <a:schemeClr val="tx1">
                  <a:lumMod val="15000"/>
                  <a:lumOff val="85000"/>
                </a:schemeClr>
              </a:solidFill>
              <a:round/>
            </a:ln>
            <a:effectLst/>
          </c:spPr>
        </c:majorGridlines>
        <c:title>
          <c:tx>
            <c:rich>
              <a:bodyPr/>
              <a:lstStyle/>
              <a:p>
                <a:pPr>
                  <a:defRPr sz="1000" b="0">
                    <a:latin typeface="+mn-lt"/>
                    <a:cs typeface="Arial" panose="020B0604020202020204" pitchFamily="34" charset="0"/>
                  </a:defRPr>
                </a:pPr>
                <a:r>
                  <a:rPr lang="en-US" sz="1000" b="1" dirty="0">
                    <a:latin typeface="Arial" panose="020B0604020202020204" pitchFamily="34" charset="0"/>
                    <a:cs typeface="Arial" panose="020B0604020202020204" pitchFamily="34" charset="0"/>
                  </a:rPr>
                  <a:t>Suicide</a:t>
                </a:r>
                <a:r>
                  <a:rPr lang="en-US" sz="1000" b="1" baseline="0" dirty="0">
                    <a:latin typeface="Arial" panose="020B0604020202020204" pitchFamily="34" charset="0"/>
                    <a:cs typeface="Arial" panose="020B0604020202020204" pitchFamily="34" charset="0"/>
                  </a:rPr>
                  <a:t> Rates per 100,000 Population</a:t>
                </a:r>
                <a:endParaRPr lang="en-US" sz="1000" b="1" dirty="0">
                  <a:latin typeface="Arial" panose="020B0604020202020204" pitchFamily="34" charset="0"/>
                  <a:cs typeface="Arial" panose="020B0604020202020204" pitchFamily="34" charset="0"/>
                </a:endParaRPr>
              </a:p>
            </c:rich>
          </c:tx>
          <c:overlay val="0"/>
        </c:title>
        <c:numFmt formatCode="#,##0.0" sourceLinked="0"/>
        <c:majorTickMark val="out"/>
        <c:minorTickMark val="none"/>
        <c:tickLblPos val="nextTo"/>
        <c:spPr>
          <a:noFill/>
          <a:ln>
            <a:solidFill>
              <a:schemeClr val="dk1"/>
            </a:solid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511129024"/>
        <c:crosses val="autoZero"/>
        <c:crossBetween val="midCat"/>
        <c:majorUnit val="0.2"/>
      </c:valAx>
      <c:spPr>
        <a:solidFill>
          <a:schemeClr val="lt1"/>
        </a:solidFill>
        <a:ln w="12700" cap="flat" cmpd="sng" algn="ctr">
          <a:noFill/>
          <a:prstDash val="solid"/>
          <a:miter lim="800000"/>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r>
              <a:rPr lang="en-US" sz="1400" b="1" i="0" baseline="0">
                <a:solidFill>
                  <a:schemeClr val="tx1"/>
                </a:solidFill>
                <a:latin typeface="Arial" panose="020B0604020202020204" pitchFamily="34" charset="0"/>
                <a:cs typeface="Arial" panose="020B0604020202020204" pitchFamily="34" charset="0"/>
              </a:rPr>
              <a:t>   </a:t>
            </a:r>
          </a:p>
        </c:rich>
      </c:tx>
      <c:overlay val="0"/>
      <c:spPr>
        <a:noFill/>
        <a:ln>
          <a:noFill/>
        </a:ln>
        <a:effectLst/>
      </c:spPr>
    </c:title>
    <c:autoTitleDeleted val="0"/>
    <c:plotArea>
      <c:layout>
        <c:manualLayout>
          <c:layoutTarget val="inner"/>
          <c:xMode val="edge"/>
          <c:yMode val="edge"/>
          <c:x val="8.5763894680308095E-2"/>
          <c:y val="7.6824882796256863E-2"/>
          <c:w val="0.85927640224165569"/>
          <c:h val="0.77012534141204181"/>
        </c:manualLayout>
      </c:layout>
      <c:lineChart>
        <c:grouping val="standard"/>
        <c:varyColors val="0"/>
        <c:ser>
          <c:idx val="0"/>
          <c:order val="0"/>
          <c:tx>
            <c:v>Observed</c:v>
          </c:tx>
          <c:spPr>
            <a:ln>
              <a:noFill/>
            </a:ln>
          </c:spPr>
          <c:marker>
            <c:symbol val="circle"/>
            <c:size val="7"/>
            <c:spPr>
              <a:ln>
                <a:solidFill>
                  <a:srgbClr val="05538E"/>
                </a:solidFill>
              </a:ln>
            </c:spPr>
          </c:marker>
          <c:cat>
            <c:strRef>
              <c:f>'Male Data'!$B$2:$B$62</c:f>
              <c:strCache>
                <c:ptCount val="59"/>
                <c:pt idx="1">
                  <c:v>2013</c:v>
                </c:pt>
                <c:pt idx="4">
                  <c:v>Apr</c:v>
                </c:pt>
                <c:pt idx="7">
                  <c:v>Jul</c:v>
                </c:pt>
                <c:pt idx="10">
                  <c:v>Oct</c:v>
                </c:pt>
                <c:pt idx="13">
                  <c:v>2014</c:v>
                </c:pt>
                <c:pt idx="16">
                  <c:v>Apr</c:v>
                </c:pt>
                <c:pt idx="19">
                  <c:v>Jul</c:v>
                </c:pt>
                <c:pt idx="22">
                  <c:v>Oct</c:v>
                </c:pt>
                <c:pt idx="25">
                  <c:v>2015</c:v>
                </c:pt>
                <c:pt idx="28">
                  <c:v>Apr</c:v>
                </c:pt>
                <c:pt idx="31">
                  <c:v>Jul</c:v>
                </c:pt>
                <c:pt idx="34">
                  <c:v>Oct</c:v>
                </c:pt>
                <c:pt idx="37">
                  <c:v>2016</c:v>
                </c:pt>
                <c:pt idx="40">
                  <c:v>Apr</c:v>
                </c:pt>
                <c:pt idx="43">
                  <c:v>Jul</c:v>
                </c:pt>
                <c:pt idx="46">
                  <c:v>Oct</c:v>
                </c:pt>
                <c:pt idx="49">
                  <c:v>2017</c:v>
                </c:pt>
                <c:pt idx="52">
                  <c:v>Apr</c:v>
                </c:pt>
                <c:pt idx="55">
                  <c:v>Jul</c:v>
                </c:pt>
                <c:pt idx="58">
                  <c:v>Oct</c:v>
                </c:pt>
              </c:strCache>
            </c:strRef>
          </c:cat>
          <c:val>
            <c:numRef>
              <c:f>'Female Data'!$D$2:$D$62</c:f>
              <c:numCache>
                <c:formatCode>General</c:formatCode>
                <c:ptCount val="61"/>
                <c:pt idx="1">
                  <c:v>0.1975481</c:v>
                </c:pt>
                <c:pt idx="2">
                  <c:v>0.2037215</c:v>
                </c:pt>
                <c:pt idx="3">
                  <c:v>0.22224160000000001</c:v>
                </c:pt>
                <c:pt idx="4">
                  <c:v>0.2037215</c:v>
                </c:pt>
                <c:pt idx="5">
                  <c:v>0.2345884</c:v>
                </c:pt>
                <c:pt idx="6">
                  <c:v>0.14198769999999999</c:v>
                </c:pt>
                <c:pt idx="7">
                  <c:v>0.1728546</c:v>
                </c:pt>
                <c:pt idx="8">
                  <c:v>0.17902799999999999</c:v>
                </c:pt>
                <c:pt idx="9">
                  <c:v>0.2407618</c:v>
                </c:pt>
                <c:pt idx="10">
                  <c:v>0.2037215</c:v>
                </c:pt>
                <c:pt idx="11">
                  <c:v>0.11112080000000001</c:v>
                </c:pt>
                <c:pt idx="12">
                  <c:v>0.16050780000000001</c:v>
                </c:pt>
                <c:pt idx="13">
                  <c:v>0.20322979999999999</c:v>
                </c:pt>
                <c:pt idx="14">
                  <c:v>0.17243739999999999</c:v>
                </c:pt>
                <c:pt idx="15">
                  <c:v>0.24018059999999999</c:v>
                </c:pt>
                <c:pt idx="16">
                  <c:v>0.16627890000000001</c:v>
                </c:pt>
                <c:pt idx="17">
                  <c:v>0.19091279999999999</c:v>
                </c:pt>
                <c:pt idx="18">
                  <c:v>0.23402220000000001</c:v>
                </c:pt>
                <c:pt idx="19">
                  <c:v>0.1785959</c:v>
                </c:pt>
                <c:pt idx="20">
                  <c:v>0.2278637</c:v>
                </c:pt>
                <c:pt idx="21">
                  <c:v>0.2586561</c:v>
                </c:pt>
                <c:pt idx="22">
                  <c:v>0.20322979999999999</c:v>
                </c:pt>
                <c:pt idx="23">
                  <c:v>0.23402220000000001</c:v>
                </c:pt>
                <c:pt idx="24">
                  <c:v>0.16627890000000001</c:v>
                </c:pt>
                <c:pt idx="25">
                  <c:v>0.233518</c:v>
                </c:pt>
                <c:pt idx="26">
                  <c:v>0.2396633</c:v>
                </c:pt>
                <c:pt idx="27">
                  <c:v>0.20893719999999999</c:v>
                </c:pt>
                <c:pt idx="28">
                  <c:v>0.25809890000000002</c:v>
                </c:pt>
                <c:pt idx="29">
                  <c:v>0.26424409999999998</c:v>
                </c:pt>
                <c:pt idx="30">
                  <c:v>0.17206589999999999</c:v>
                </c:pt>
                <c:pt idx="31">
                  <c:v>0.19050159999999999</c:v>
                </c:pt>
                <c:pt idx="32">
                  <c:v>0.1843564</c:v>
                </c:pt>
                <c:pt idx="33">
                  <c:v>0.19664680000000001</c:v>
                </c:pt>
                <c:pt idx="34">
                  <c:v>0.2396633</c:v>
                </c:pt>
                <c:pt idx="35">
                  <c:v>0.2703893</c:v>
                </c:pt>
                <c:pt idx="36">
                  <c:v>0.21508240000000001</c:v>
                </c:pt>
                <c:pt idx="37">
                  <c:v>0.25164170000000002</c:v>
                </c:pt>
                <c:pt idx="38">
                  <c:v>0.31915529999999998</c:v>
                </c:pt>
                <c:pt idx="39">
                  <c:v>0.28846729999999998</c:v>
                </c:pt>
                <c:pt idx="40">
                  <c:v>0.2761921</c:v>
                </c:pt>
                <c:pt idx="41">
                  <c:v>0.21481600000000001</c:v>
                </c:pt>
                <c:pt idx="42">
                  <c:v>0.15343999999999999</c:v>
                </c:pt>
                <c:pt idx="43">
                  <c:v>0.15343999999999999</c:v>
                </c:pt>
                <c:pt idx="44">
                  <c:v>0.26391690000000001</c:v>
                </c:pt>
                <c:pt idx="45">
                  <c:v>0.25777929999999999</c:v>
                </c:pt>
                <c:pt idx="46">
                  <c:v>0.26391690000000001</c:v>
                </c:pt>
                <c:pt idx="47">
                  <c:v>0.35598089999999999</c:v>
                </c:pt>
                <c:pt idx="48">
                  <c:v>0.23322879999999999</c:v>
                </c:pt>
                <c:pt idx="49">
                  <c:v>0.2445792</c:v>
                </c:pt>
                <c:pt idx="50">
                  <c:v>0.22623579999999999</c:v>
                </c:pt>
                <c:pt idx="51">
                  <c:v>0.26292270000000001</c:v>
                </c:pt>
                <c:pt idx="52">
                  <c:v>0.32406750000000001</c:v>
                </c:pt>
                <c:pt idx="53">
                  <c:v>0.2751516</c:v>
                </c:pt>
                <c:pt idx="54">
                  <c:v>0.29349510000000001</c:v>
                </c:pt>
                <c:pt idx="55">
                  <c:v>0.2140068</c:v>
                </c:pt>
                <c:pt idx="56">
                  <c:v>0.2140068</c:v>
                </c:pt>
                <c:pt idx="57">
                  <c:v>0.17120550000000001</c:v>
                </c:pt>
                <c:pt idx="58">
                  <c:v>0.29960949999999997</c:v>
                </c:pt>
                <c:pt idx="59">
                  <c:v>0.26292270000000001</c:v>
                </c:pt>
                <c:pt idx="60">
                  <c:v>0.25680819999999999</c:v>
                </c:pt>
              </c:numCache>
            </c:numRef>
          </c:val>
          <c:smooth val="0"/>
          <c:extLst xmlns:c16r2="http://schemas.microsoft.com/office/drawing/2015/06/chart">
            <c:ext xmlns:c16="http://schemas.microsoft.com/office/drawing/2014/chart" uri="{C3380CC4-5D6E-409C-BE32-E72D297353CC}">
              <c16:uniqueId val="{00000000-52C1-47BB-9399-287CC1B513D8}"/>
            </c:ext>
          </c:extLst>
        </c:ser>
        <c:ser>
          <c:idx val="1"/>
          <c:order val="1"/>
          <c:tx>
            <c:v>Fitted</c:v>
          </c:tx>
          <c:spPr>
            <a:ln w="15875">
              <a:solidFill>
                <a:schemeClr val="accent2"/>
              </a:solidFill>
            </a:ln>
          </c:spPr>
          <c:marker>
            <c:symbol val="none"/>
          </c:marker>
          <c:cat>
            <c:strRef>
              <c:f>'Male Data'!$B$2:$B$62</c:f>
              <c:strCache>
                <c:ptCount val="59"/>
                <c:pt idx="1">
                  <c:v>2013</c:v>
                </c:pt>
                <c:pt idx="4">
                  <c:v>Apr</c:v>
                </c:pt>
                <c:pt idx="7">
                  <c:v>Jul</c:v>
                </c:pt>
                <c:pt idx="10">
                  <c:v>Oct</c:v>
                </c:pt>
                <c:pt idx="13">
                  <c:v>2014</c:v>
                </c:pt>
                <c:pt idx="16">
                  <c:v>Apr</c:v>
                </c:pt>
                <c:pt idx="19">
                  <c:v>Jul</c:v>
                </c:pt>
                <c:pt idx="22">
                  <c:v>Oct</c:v>
                </c:pt>
                <c:pt idx="25">
                  <c:v>2015</c:v>
                </c:pt>
                <c:pt idx="28">
                  <c:v>Apr</c:v>
                </c:pt>
                <c:pt idx="31">
                  <c:v>Jul</c:v>
                </c:pt>
                <c:pt idx="34">
                  <c:v>Oct</c:v>
                </c:pt>
                <c:pt idx="37">
                  <c:v>2016</c:v>
                </c:pt>
                <c:pt idx="40">
                  <c:v>Apr</c:v>
                </c:pt>
                <c:pt idx="43">
                  <c:v>Jul</c:v>
                </c:pt>
                <c:pt idx="46">
                  <c:v>Oct</c:v>
                </c:pt>
                <c:pt idx="49">
                  <c:v>2017</c:v>
                </c:pt>
                <c:pt idx="52">
                  <c:v>Apr</c:v>
                </c:pt>
                <c:pt idx="55">
                  <c:v>Jul</c:v>
                </c:pt>
                <c:pt idx="58">
                  <c:v>Oct</c:v>
                </c:pt>
              </c:strCache>
            </c:strRef>
          </c:cat>
          <c:val>
            <c:numRef>
              <c:f>'Female Data'!$E$2:$E$62</c:f>
              <c:numCache>
                <c:formatCode>General</c:formatCode>
                <c:ptCount val="61"/>
                <c:pt idx="13" formatCode="0.0000000">
                  <c:v>0.19949459999999999</c:v>
                </c:pt>
                <c:pt idx="14" formatCode="0.0000000">
                  <c:v>0.16787289999999999</c:v>
                </c:pt>
                <c:pt idx="15" formatCode="0.0000000">
                  <c:v>0.23428180000000001</c:v>
                </c:pt>
                <c:pt idx="16" formatCode="0.0000000">
                  <c:v>0.16109999999999999</c:v>
                </c:pt>
                <c:pt idx="17" formatCode="0.0000000">
                  <c:v>0.18207889999999999</c:v>
                </c:pt>
                <c:pt idx="18" formatCode="0.0000000">
                  <c:v>0.22127189999999999</c:v>
                </c:pt>
                <c:pt idx="19" formatCode="0.0000000">
                  <c:v>0.1780649</c:v>
                </c:pt>
                <c:pt idx="20" formatCode="0.0000000">
                  <c:v>0.18675</c:v>
                </c:pt>
                <c:pt idx="21" formatCode="0.0000000">
                  <c:v>0.25048530000000002</c:v>
                </c:pt>
                <c:pt idx="22" formatCode="0.0000000">
                  <c:v>0.21570329999999999</c:v>
                </c:pt>
                <c:pt idx="23" formatCode="0.0000000">
                  <c:v>0.1279275</c:v>
                </c:pt>
                <c:pt idx="24" formatCode="0.0000000">
                  <c:v>0.17674480000000001</c:v>
                </c:pt>
                <c:pt idx="25" formatCode="0.0000000">
                  <c:v>0.2196343</c:v>
                </c:pt>
                <c:pt idx="26" formatCode="0.0000000">
                  <c:v>0.18863289999999999</c:v>
                </c:pt>
                <c:pt idx="27" formatCode="0.0000000">
                  <c:v>0.25604120000000002</c:v>
                </c:pt>
                <c:pt idx="28" formatCode="0.0000000">
                  <c:v>0.18232029999999999</c:v>
                </c:pt>
                <c:pt idx="29" formatCode="0.0000000">
                  <c:v>0.2060353</c:v>
                </c:pt>
                <c:pt idx="30" formatCode="0.0000000">
                  <c:v>0.24815960000000001</c:v>
                </c:pt>
                <c:pt idx="31" formatCode="0.0000000">
                  <c:v>0.19580600000000001</c:v>
                </c:pt>
                <c:pt idx="32" formatCode="0.0000000">
                  <c:v>0.23486979999999999</c:v>
                </c:pt>
                <c:pt idx="33" formatCode="0.0000000">
                  <c:v>0.2739451</c:v>
                </c:pt>
                <c:pt idx="34" formatCode="0.0000000">
                  <c:v>0.22370979999999999</c:v>
                </c:pt>
                <c:pt idx="35" formatCode="0.0000000">
                  <c:v>0.224689</c:v>
                </c:pt>
                <c:pt idx="36" formatCode="0.0000000">
                  <c:v>0.18625410000000001</c:v>
                </c:pt>
                <c:pt idx="37" formatCode="0.0000000">
                  <c:v>0.2473706</c:v>
                </c:pt>
                <c:pt idx="38" formatCode="0.0000000">
                  <c:v>0.24417549999999999</c:v>
                </c:pt>
                <c:pt idx="39" formatCode="0.0000000">
                  <c:v>0.23812449999999999</c:v>
                </c:pt>
                <c:pt idx="40" formatCode="0.0000000">
                  <c:v>0.25638870000000002</c:v>
                </c:pt>
                <c:pt idx="41" formatCode="0.0000000">
                  <c:v>0.26695150000000001</c:v>
                </c:pt>
                <c:pt idx="42" formatCode="0.0000000">
                  <c:v>0.20854259999999999</c:v>
                </c:pt>
                <c:pt idx="43" formatCode="0.0000000">
                  <c:v>0.20917920000000001</c:v>
                </c:pt>
                <c:pt idx="44" formatCode="0.0000000">
                  <c:v>0.2144008</c:v>
                </c:pt>
                <c:pt idx="45" formatCode="0.0000000">
                  <c:v>0.23342650000000001</c:v>
                </c:pt>
                <c:pt idx="46" formatCode="0.0000000">
                  <c:v>0.25299529999999998</c:v>
                </c:pt>
                <c:pt idx="47" formatCode="0.0000000">
                  <c:v>0.27624169999999998</c:v>
                </c:pt>
                <c:pt idx="48" formatCode="0.0000000">
                  <c:v>0.22517699999999999</c:v>
                </c:pt>
                <c:pt idx="49" formatCode="0.0000000">
                  <c:v>0.26791150000000002</c:v>
                </c:pt>
                <c:pt idx="50" formatCode="0.0000000">
                  <c:v>0.31764559999999997</c:v>
                </c:pt>
              </c:numCache>
            </c:numRef>
          </c:val>
          <c:smooth val="0"/>
          <c:extLst xmlns:c16r2="http://schemas.microsoft.com/office/drawing/2015/06/chart">
            <c:ext xmlns:c16="http://schemas.microsoft.com/office/drawing/2014/chart" uri="{C3380CC4-5D6E-409C-BE32-E72D297353CC}">
              <c16:uniqueId val="{00000001-52C1-47BB-9399-287CC1B513D8}"/>
            </c:ext>
          </c:extLst>
        </c:ser>
        <c:ser>
          <c:idx val="2"/>
          <c:order val="2"/>
          <c:tx>
            <c:v>Forecast</c:v>
          </c:tx>
          <c:spPr>
            <a:ln w="19050">
              <a:noFill/>
            </a:ln>
          </c:spPr>
          <c:marker>
            <c:symbol val="triangle"/>
            <c:size val="8"/>
            <c:spPr>
              <a:solidFill>
                <a:schemeClr val="accent2"/>
              </a:solidFill>
              <a:ln>
                <a:noFill/>
              </a:ln>
            </c:spPr>
          </c:marker>
          <c:val>
            <c:numRef>
              <c:f>'Female Data'!$F$2:$F$62</c:f>
              <c:numCache>
                <c:formatCode>General</c:formatCode>
                <c:ptCount val="61"/>
                <c:pt idx="51" formatCode="0.0000000">
                  <c:v>0.2933016</c:v>
                </c:pt>
                <c:pt idx="52" formatCode="0.0000000">
                  <c:v>0.28868630000000001</c:v>
                </c:pt>
                <c:pt idx="53" formatCode="0.0000000">
                  <c:v>0.24560080000000001</c:v>
                </c:pt>
                <c:pt idx="54" formatCode="0.0000000">
                  <c:v>0.18508949999999999</c:v>
                </c:pt>
                <c:pt idx="55" formatCode="0.0000000">
                  <c:v>0.18523039999999999</c:v>
                </c:pt>
                <c:pt idx="56" formatCode="0.0000000">
                  <c:v>0.26898699999999998</c:v>
                </c:pt>
                <c:pt idx="57" formatCode="0.0000000">
                  <c:v>0.26926230000000001</c:v>
                </c:pt>
                <c:pt idx="58" formatCode="0.0000000">
                  <c:v>0.27875100000000003</c:v>
                </c:pt>
                <c:pt idx="59" formatCode="0.0000000">
                  <c:v>0.35326259999999998</c:v>
                </c:pt>
                <c:pt idx="60" formatCode="0.0000000">
                  <c:v>0.2487375</c:v>
                </c:pt>
              </c:numCache>
            </c:numRef>
          </c:val>
          <c:smooth val="0"/>
          <c:extLst xmlns:c16r2="http://schemas.microsoft.com/office/drawing/2015/06/chart">
            <c:ext xmlns:c16="http://schemas.microsoft.com/office/drawing/2014/chart" uri="{C3380CC4-5D6E-409C-BE32-E72D297353CC}">
              <c16:uniqueId val="{00000002-52C1-47BB-9399-287CC1B513D8}"/>
            </c:ext>
          </c:extLst>
        </c:ser>
        <c:ser>
          <c:idx val="3"/>
          <c:order val="3"/>
          <c:tx>
            <c:v>Upper</c:v>
          </c:tx>
          <c:spPr>
            <a:ln w="19050">
              <a:solidFill>
                <a:schemeClr val="accent2"/>
              </a:solidFill>
              <a:prstDash val="dash"/>
            </a:ln>
          </c:spPr>
          <c:marker>
            <c:symbol val="none"/>
          </c:marker>
          <c:val>
            <c:numRef>
              <c:f>'Female Data'!$G$2:$G$62</c:f>
              <c:numCache>
                <c:formatCode>General</c:formatCode>
                <c:ptCount val="61"/>
                <c:pt idx="51">
                  <c:v>0.384214</c:v>
                </c:pt>
                <c:pt idx="52">
                  <c:v>0.37959900000000002</c:v>
                </c:pt>
                <c:pt idx="53">
                  <c:v>0.33651399999999998</c:v>
                </c:pt>
                <c:pt idx="54">
                  <c:v>0.27600200000000003</c:v>
                </c:pt>
                <c:pt idx="55">
                  <c:v>0.27614300000000003</c:v>
                </c:pt>
                <c:pt idx="56">
                  <c:v>0.3599</c:v>
                </c:pt>
                <c:pt idx="57">
                  <c:v>0.36017500000000002</c:v>
                </c:pt>
                <c:pt idx="58">
                  <c:v>0.36966399999999999</c:v>
                </c:pt>
                <c:pt idx="59">
                  <c:v>0.44417600000000002</c:v>
                </c:pt>
                <c:pt idx="60">
                  <c:v>0.33965099999999998</c:v>
                </c:pt>
              </c:numCache>
            </c:numRef>
          </c:val>
          <c:smooth val="0"/>
          <c:extLst xmlns:c16r2="http://schemas.microsoft.com/office/drawing/2015/06/chart">
            <c:ext xmlns:c16="http://schemas.microsoft.com/office/drawing/2014/chart" uri="{C3380CC4-5D6E-409C-BE32-E72D297353CC}">
              <c16:uniqueId val="{00000003-52C1-47BB-9399-287CC1B513D8}"/>
            </c:ext>
          </c:extLst>
        </c:ser>
        <c:ser>
          <c:idx val="4"/>
          <c:order val="4"/>
          <c:tx>
            <c:v>Lower</c:v>
          </c:tx>
          <c:spPr>
            <a:ln w="19050">
              <a:solidFill>
                <a:schemeClr val="accent2"/>
              </a:solidFill>
              <a:prstDash val="dash"/>
            </a:ln>
          </c:spPr>
          <c:marker>
            <c:symbol val="none"/>
          </c:marker>
          <c:val>
            <c:numRef>
              <c:f>'Female Data'!$H$2:$H$62</c:f>
              <c:numCache>
                <c:formatCode>General</c:formatCode>
                <c:ptCount val="61"/>
                <c:pt idx="51">
                  <c:v>0.20238900000000001</c:v>
                </c:pt>
                <c:pt idx="52">
                  <c:v>0.19777400000000001</c:v>
                </c:pt>
                <c:pt idx="53">
                  <c:v>0.15468799999999999</c:v>
                </c:pt>
                <c:pt idx="54">
                  <c:v>9.4176999999999997E-2</c:v>
                </c:pt>
                <c:pt idx="55">
                  <c:v>9.4317999999999999E-2</c:v>
                </c:pt>
                <c:pt idx="56">
                  <c:v>0.17807400000000001</c:v>
                </c:pt>
                <c:pt idx="57">
                  <c:v>0.17834900000000001</c:v>
                </c:pt>
                <c:pt idx="58">
                  <c:v>0.187838</c:v>
                </c:pt>
                <c:pt idx="59">
                  <c:v>0.26235000000000003</c:v>
                </c:pt>
                <c:pt idx="60">
                  <c:v>0.15782399999999999</c:v>
                </c:pt>
              </c:numCache>
            </c:numRef>
          </c:val>
          <c:smooth val="0"/>
          <c:extLst xmlns:c16r2="http://schemas.microsoft.com/office/drawing/2015/06/chart">
            <c:ext xmlns:c16="http://schemas.microsoft.com/office/drawing/2014/chart" uri="{C3380CC4-5D6E-409C-BE32-E72D297353CC}">
              <c16:uniqueId val="{00000004-52C1-47BB-9399-287CC1B513D8}"/>
            </c:ext>
          </c:extLst>
        </c:ser>
        <c:dLbls>
          <c:showLegendKey val="0"/>
          <c:showVal val="0"/>
          <c:showCatName val="0"/>
          <c:showSerName val="0"/>
          <c:showPercent val="0"/>
          <c:showBubbleSize val="0"/>
        </c:dLbls>
        <c:marker val="1"/>
        <c:smooth val="0"/>
        <c:axId val="511094208"/>
        <c:axId val="511094600"/>
      </c:lineChart>
      <c:catAx>
        <c:axId val="511094208"/>
        <c:scaling>
          <c:orientation val="minMax"/>
        </c:scaling>
        <c:delete val="0"/>
        <c:axPos val="b"/>
        <c:title>
          <c:tx>
            <c:rich>
              <a:bodyPr/>
              <a:lstStyle/>
              <a:p>
                <a:pPr>
                  <a:defRPr/>
                </a:pPr>
                <a:r>
                  <a:rPr lang="en-US" sz="1100" b="0">
                    <a:latin typeface="Arial" panose="020B0604020202020204" pitchFamily="34" charset="0"/>
                    <a:cs typeface="Arial" panose="020B0604020202020204" pitchFamily="34" charset="0"/>
                  </a:rPr>
                  <a:t>Year</a:t>
                </a:r>
              </a:p>
            </c:rich>
          </c:tx>
          <c:overlay val="0"/>
        </c:title>
        <c:numFmt formatCode="General" sourceLinked="1"/>
        <c:majorTickMark val="out"/>
        <c:minorTickMark val="none"/>
        <c:tickLblPos val="nextTo"/>
        <c:spPr>
          <a:noFill/>
          <a:ln w="9525" cap="flat" cmpd="sng" algn="ctr">
            <a:solidFill>
              <a:schemeClr val="tx1"/>
            </a:solidFill>
            <a:round/>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511094600"/>
        <c:crosses val="autoZero"/>
        <c:auto val="1"/>
        <c:lblAlgn val="ctr"/>
        <c:lblOffset val="100"/>
        <c:tickMarkSkip val="1"/>
        <c:noMultiLvlLbl val="0"/>
      </c:catAx>
      <c:valAx>
        <c:axId val="511094600"/>
        <c:scaling>
          <c:orientation val="minMax"/>
          <c:max val="0.9"/>
        </c:scaling>
        <c:delete val="0"/>
        <c:axPos val="l"/>
        <c:majorGridlines>
          <c:spPr>
            <a:ln w="9525" cap="flat" cmpd="sng" algn="ctr">
              <a:solidFill>
                <a:schemeClr val="tx1">
                  <a:lumMod val="15000"/>
                  <a:lumOff val="85000"/>
                </a:schemeClr>
              </a:solidFill>
              <a:round/>
            </a:ln>
            <a:effectLst/>
          </c:spPr>
        </c:majorGridlines>
        <c:title>
          <c:tx>
            <c:rich>
              <a:bodyPr/>
              <a:lstStyle/>
              <a:p>
                <a:pPr>
                  <a:defRPr sz="1000" b="0">
                    <a:latin typeface="+mn-lt"/>
                    <a:cs typeface="Arial" panose="020B0604020202020204" pitchFamily="34" charset="0"/>
                  </a:defRPr>
                </a:pPr>
                <a:r>
                  <a:rPr lang="en-US" sz="1000" b="1" dirty="0">
                    <a:latin typeface="Arial" panose="020B0604020202020204" pitchFamily="34" charset="0"/>
                    <a:cs typeface="Arial" panose="020B0604020202020204" pitchFamily="34" charset="0"/>
                  </a:rPr>
                  <a:t>Suicide</a:t>
                </a:r>
                <a:r>
                  <a:rPr lang="en-US" sz="1000" b="1" baseline="0" dirty="0">
                    <a:latin typeface="Arial" panose="020B0604020202020204" pitchFamily="34" charset="0"/>
                    <a:cs typeface="Arial" panose="020B0604020202020204" pitchFamily="34" charset="0"/>
                  </a:rPr>
                  <a:t> Rates per 100,000 Population</a:t>
                </a:r>
                <a:endParaRPr lang="en-US" sz="1000" b="1" dirty="0">
                  <a:latin typeface="Arial" panose="020B0604020202020204" pitchFamily="34" charset="0"/>
                  <a:cs typeface="Arial" panose="020B0604020202020204" pitchFamily="34" charset="0"/>
                </a:endParaRPr>
              </a:p>
            </c:rich>
          </c:tx>
          <c:overlay val="0"/>
        </c:title>
        <c:numFmt formatCode="#,##0.0" sourceLinked="0"/>
        <c:majorTickMark val="out"/>
        <c:minorTickMark val="none"/>
        <c:tickLblPos val="nextTo"/>
        <c:spPr>
          <a:noFill/>
          <a:ln>
            <a:solidFill>
              <a:schemeClr val="dk1"/>
            </a:solid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511094208"/>
        <c:crosses val="autoZero"/>
        <c:crossBetween val="midCat"/>
        <c:majorUnit val="0.30000000000000004"/>
      </c:valAx>
      <c:spPr>
        <a:solidFill>
          <a:schemeClr val="lt1"/>
        </a:solidFill>
        <a:ln w="12700" cap="flat" cmpd="sng" algn="ctr">
          <a:noFill/>
          <a:prstDash val="solid"/>
          <a:miter lim="800000"/>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r>
              <a:rPr lang="en-US" sz="1400" b="1" i="0" baseline="0">
                <a:solidFill>
                  <a:schemeClr val="tx1"/>
                </a:solidFill>
                <a:latin typeface="Arial" panose="020B0604020202020204" pitchFamily="34" charset="0"/>
                <a:cs typeface="Arial" panose="020B0604020202020204" pitchFamily="34" charset="0"/>
              </a:rPr>
              <a:t>   </a:t>
            </a:r>
          </a:p>
        </c:rich>
      </c:tx>
      <c:overlay val="0"/>
      <c:spPr>
        <a:noFill/>
        <a:ln>
          <a:noFill/>
        </a:ln>
        <a:effectLst/>
      </c:spPr>
    </c:title>
    <c:autoTitleDeleted val="0"/>
    <c:plotArea>
      <c:layout>
        <c:manualLayout>
          <c:layoutTarget val="inner"/>
          <c:xMode val="edge"/>
          <c:yMode val="edge"/>
          <c:x val="8.152738761038357E-2"/>
          <c:y val="7.6824963994924916E-2"/>
          <c:w val="0.85927640224165569"/>
          <c:h val="0.77012534141204181"/>
        </c:manualLayout>
      </c:layout>
      <c:lineChart>
        <c:grouping val="standard"/>
        <c:varyColors val="0"/>
        <c:ser>
          <c:idx val="0"/>
          <c:order val="0"/>
          <c:tx>
            <c:v>Observed</c:v>
          </c:tx>
          <c:spPr>
            <a:ln>
              <a:noFill/>
            </a:ln>
          </c:spPr>
          <c:marker>
            <c:symbol val="circle"/>
            <c:size val="7"/>
            <c:spPr>
              <a:ln>
                <a:solidFill>
                  <a:srgbClr val="05538E"/>
                </a:solidFill>
              </a:ln>
            </c:spPr>
          </c:marker>
          <c:cat>
            <c:strRef>
              <c:f>'Male Data'!$B$2:$B$62</c:f>
              <c:strCache>
                <c:ptCount val="59"/>
                <c:pt idx="1">
                  <c:v>2013</c:v>
                </c:pt>
                <c:pt idx="4">
                  <c:v>Apr</c:v>
                </c:pt>
                <c:pt idx="7">
                  <c:v>Jul</c:v>
                </c:pt>
                <c:pt idx="10">
                  <c:v>Oct</c:v>
                </c:pt>
                <c:pt idx="13">
                  <c:v>2014</c:v>
                </c:pt>
                <c:pt idx="16">
                  <c:v>Apr</c:v>
                </c:pt>
                <c:pt idx="19">
                  <c:v>Jul</c:v>
                </c:pt>
                <c:pt idx="22">
                  <c:v>Oct</c:v>
                </c:pt>
                <c:pt idx="25">
                  <c:v>2015</c:v>
                </c:pt>
                <c:pt idx="28">
                  <c:v>Apr</c:v>
                </c:pt>
                <c:pt idx="31">
                  <c:v>Jul</c:v>
                </c:pt>
                <c:pt idx="34">
                  <c:v>Oct</c:v>
                </c:pt>
                <c:pt idx="37">
                  <c:v>2016</c:v>
                </c:pt>
                <c:pt idx="40">
                  <c:v>Apr</c:v>
                </c:pt>
                <c:pt idx="43">
                  <c:v>Jul</c:v>
                </c:pt>
                <c:pt idx="46">
                  <c:v>Oct</c:v>
                </c:pt>
                <c:pt idx="49">
                  <c:v>2017</c:v>
                </c:pt>
                <c:pt idx="52">
                  <c:v>Apr</c:v>
                </c:pt>
                <c:pt idx="55">
                  <c:v>Jul</c:v>
                </c:pt>
                <c:pt idx="58">
                  <c:v>Oct</c:v>
                </c:pt>
              </c:strCache>
            </c:strRef>
          </c:cat>
          <c:val>
            <c:numRef>
              <c:f>'Male Data'!$D$2:$D$62</c:f>
              <c:numCache>
                <c:formatCode>General</c:formatCode>
                <c:ptCount val="61"/>
                <c:pt idx="1">
                  <c:v>0.38351210000000002</c:v>
                </c:pt>
                <c:pt idx="2">
                  <c:v>0.3304105</c:v>
                </c:pt>
                <c:pt idx="3">
                  <c:v>0.48971550000000003</c:v>
                </c:pt>
                <c:pt idx="4">
                  <c:v>0.53101679999999996</c:v>
                </c:pt>
                <c:pt idx="5">
                  <c:v>0.4661148</c:v>
                </c:pt>
                <c:pt idx="6">
                  <c:v>0.32451029999999997</c:v>
                </c:pt>
                <c:pt idx="7">
                  <c:v>0.31861010000000001</c:v>
                </c:pt>
                <c:pt idx="8">
                  <c:v>0.43071359999999997</c:v>
                </c:pt>
                <c:pt idx="9">
                  <c:v>0.45431440000000001</c:v>
                </c:pt>
                <c:pt idx="10">
                  <c:v>0.51921640000000002</c:v>
                </c:pt>
                <c:pt idx="11">
                  <c:v>0.48971550000000003</c:v>
                </c:pt>
                <c:pt idx="12">
                  <c:v>0.4071129</c:v>
                </c:pt>
                <c:pt idx="13">
                  <c:v>0.52509269999999997</c:v>
                </c:pt>
                <c:pt idx="14">
                  <c:v>0.51919280000000001</c:v>
                </c:pt>
                <c:pt idx="15">
                  <c:v>0.41299419999999998</c:v>
                </c:pt>
                <c:pt idx="16">
                  <c:v>0.41299419999999998</c:v>
                </c:pt>
                <c:pt idx="17">
                  <c:v>0.41889409999999999</c:v>
                </c:pt>
                <c:pt idx="18">
                  <c:v>0.31269560000000002</c:v>
                </c:pt>
                <c:pt idx="19">
                  <c:v>0.30089579999999999</c:v>
                </c:pt>
                <c:pt idx="20">
                  <c:v>0.52509269999999997</c:v>
                </c:pt>
                <c:pt idx="21">
                  <c:v>0.5604922</c:v>
                </c:pt>
                <c:pt idx="22">
                  <c:v>0.54869230000000002</c:v>
                </c:pt>
                <c:pt idx="23">
                  <c:v>0.54869230000000002</c:v>
                </c:pt>
                <c:pt idx="24">
                  <c:v>0.45429360000000002</c:v>
                </c:pt>
                <c:pt idx="25">
                  <c:v>0.47120299999999998</c:v>
                </c:pt>
                <c:pt idx="26">
                  <c:v>0.45353280000000001</c:v>
                </c:pt>
                <c:pt idx="27">
                  <c:v>0.51832319999999998</c:v>
                </c:pt>
                <c:pt idx="28">
                  <c:v>0.56544360000000005</c:v>
                </c:pt>
                <c:pt idx="29">
                  <c:v>0.47709299999999999</c:v>
                </c:pt>
                <c:pt idx="30">
                  <c:v>0.3534022</c:v>
                </c:pt>
                <c:pt idx="31">
                  <c:v>0.40641250000000001</c:v>
                </c:pt>
                <c:pt idx="32">
                  <c:v>0.53010330000000006</c:v>
                </c:pt>
                <c:pt idx="33">
                  <c:v>0.50654319999999997</c:v>
                </c:pt>
                <c:pt idx="34">
                  <c:v>0.49476310000000001</c:v>
                </c:pt>
                <c:pt idx="35">
                  <c:v>0.49476310000000001</c:v>
                </c:pt>
                <c:pt idx="36">
                  <c:v>0.38285239999999998</c:v>
                </c:pt>
                <c:pt idx="37">
                  <c:v>0.62380679999999999</c:v>
                </c:pt>
                <c:pt idx="38">
                  <c:v>0.56495709999999999</c:v>
                </c:pt>
                <c:pt idx="39">
                  <c:v>0.49433749999999999</c:v>
                </c:pt>
                <c:pt idx="40">
                  <c:v>0.51199240000000001</c:v>
                </c:pt>
                <c:pt idx="41">
                  <c:v>0.50022239999999996</c:v>
                </c:pt>
                <c:pt idx="42">
                  <c:v>0.3707531</c:v>
                </c:pt>
                <c:pt idx="43">
                  <c:v>0.3119034</c:v>
                </c:pt>
                <c:pt idx="44">
                  <c:v>0.54141720000000004</c:v>
                </c:pt>
                <c:pt idx="45">
                  <c:v>0.50610739999999999</c:v>
                </c:pt>
                <c:pt idx="46">
                  <c:v>0.65323169999999997</c:v>
                </c:pt>
                <c:pt idx="47">
                  <c:v>0.58261200000000002</c:v>
                </c:pt>
                <c:pt idx="48">
                  <c:v>0.42371789999999998</c:v>
                </c:pt>
                <c:pt idx="49">
                  <c:v>0.5569345</c:v>
                </c:pt>
                <c:pt idx="50">
                  <c:v>0.53348459999999998</c:v>
                </c:pt>
                <c:pt idx="51" formatCode="0.0000000">
                  <c:v>0.70935879999999996</c:v>
                </c:pt>
                <c:pt idx="52" formatCode="0.0000000">
                  <c:v>0.80315820000000004</c:v>
                </c:pt>
                <c:pt idx="53" formatCode="0.0000000">
                  <c:v>0.62142169999999997</c:v>
                </c:pt>
                <c:pt idx="54" formatCode="0.0000000">
                  <c:v>0.57452199999999998</c:v>
                </c:pt>
                <c:pt idx="55" formatCode="0.0000000">
                  <c:v>0.46313500000000002</c:v>
                </c:pt>
                <c:pt idx="56" formatCode="0.0000000">
                  <c:v>0.59797180000000005</c:v>
                </c:pt>
                <c:pt idx="57" formatCode="0.0000000">
                  <c:v>0.64487159999999999</c:v>
                </c:pt>
                <c:pt idx="58" formatCode="0.0000000">
                  <c:v>0.69763379999999997</c:v>
                </c:pt>
                <c:pt idx="59" formatCode="0.0000000">
                  <c:v>0.59210929999999995</c:v>
                </c:pt>
                <c:pt idx="60" formatCode="0.0000000">
                  <c:v>0.68004640000000005</c:v>
                </c:pt>
              </c:numCache>
            </c:numRef>
          </c:val>
          <c:smooth val="0"/>
          <c:extLst xmlns:c16r2="http://schemas.microsoft.com/office/drawing/2015/06/chart">
            <c:ext xmlns:c16="http://schemas.microsoft.com/office/drawing/2014/chart" uri="{C3380CC4-5D6E-409C-BE32-E72D297353CC}">
              <c16:uniqueId val="{00000000-357C-4879-882E-71B82BF22FE5}"/>
            </c:ext>
          </c:extLst>
        </c:ser>
        <c:ser>
          <c:idx val="1"/>
          <c:order val="1"/>
          <c:tx>
            <c:v>Fitted</c:v>
          </c:tx>
          <c:spPr>
            <a:ln w="15875">
              <a:solidFill>
                <a:schemeClr val="accent2"/>
              </a:solidFill>
            </a:ln>
          </c:spPr>
          <c:marker>
            <c:symbol val="none"/>
          </c:marker>
          <c:cat>
            <c:strRef>
              <c:f>'Male Data'!$B$2:$B$62</c:f>
              <c:strCache>
                <c:ptCount val="59"/>
                <c:pt idx="1">
                  <c:v>2013</c:v>
                </c:pt>
                <c:pt idx="4">
                  <c:v>Apr</c:v>
                </c:pt>
                <c:pt idx="7">
                  <c:v>Jul</c:v>
                </c:pt>
                <c:pt idx="10">
                  <c:v>Oct</c:v>
                </c:pt>
                <c:pt idx="13">
                  <c:v>2014</c:v>
                </c:pt>
                <c:pt idx="16">
                  <c:v>Apr</c:v>
                </c:pt>
                <c:pt idx="19">
                  <c:v>Jul</c:v>
                </c:pt>
                <c:pt idx="22">
                  <c:v>Oct</c:v>
                </c:pt>
                <c:pt idx="25">
                  <c:v>2015</c:v>
                </c:pt>
                <c:pt idx="28">
                  <c:v>Apr</c:v>
                </c:pt>
                <c:pt idx="31">
                  <c:v>Jul</c:v>
                </c:pt>
                <c:pt idx="34">
                  <c:v>Oct</c:v>
                </c:pt>
                <c:pt idx="37">
                  <c:v>2016</c:v>
                </c:pt>
                <c:pt idx="40">
                  <c:v>Apr</c:v>
                </c:pt>
                <c:pt idx="43">
                  <c:v>Jul</c:v>
                </c:pt>
                <c:pt idx="46">
                  <c:v>Oct</c:v>
                </c:pt>
                <c:pt idx="49">
                  <c:v>2017</c:v>
                </c:pt>
                <c:pt idx="52">
                  <c:v>Apr</c:v>
                </c:pt>
                <c:pt idx="55">
                  <c:v>Jul</c:v>
                </c:pt>
                <c:pt idx="58">
                  <c:v>Oct</c:v>
                </c:pt>
              </c:strCache>
            </c:strRef>
          </c:cat>
          <c:val>
            <c:numRef>
              <c:f>'Male Data'!$E$2:$E$62</c:f>
              <c:numCache>
                <c:formatCode>General</c:formatCode>
                <c:ptCount val="61"/>
                <c:pt idx="13" formatCode="0.0000000">
                  <c:v>0.53912610000000005</c:v>
                </c:pt>
                <c:pt idx="14" formatCode="0.0000000">
                  <c:v>0.53081029999999996</c:v>
                </c:pt>
                <c:pt idx="15" formatCode="0.0000000">
                  <c:v>0.4170797</c:v>
                </c:pt>
                <c:pt idx="16" formatCode="0.0000000">
                  <c:v>0.41243760000000002</c:v>
                </c:pt>
                <c:pt idx="17" formatCode="0.0000000">
                  <c:v>0.41578039999999999</c:v>
                </c:pt>
                <c:pt idx="18" formatCode="0.0000000">
                  <c:v>0.30635600000000002</c:v>
                </c:pt>
                <c:pt idx="19" formatCode="0.0000000">
                  <c:v>0.33861289999999999</c:v>
                </c:pt>
                <c:pt idx="20" formatCode="0.0000000">
                  <c:v>0.43707679999999999</c:v>
                </c:pt>
                <c:pt idx="21" formatCode="0.0000000">
                  <c:v>0.4594221</c:v>
                </c:pt>
                <c:pt idx="22" formatCode="0.0000000">
                  <c:v>0.53631050000000002</c:v>
                </c:pt>
                <c:pt idx="23" formatCode="0.0000000">
                  <c:v>0.51534150000000001</c:v>
                </c:pt>
                <c:pt idx="24" formatCode="0.0000000">
                  <c:v>0.43741619999999998</c:v>
                </c:pt>
                <c:pt idx="25" formatCode="0.0000000">
                  <c:v>0.55540959999999995</c:v>
                </c:pt>
                <c:pt idx="26" formatCode="0.0000000">
                  <c:v>0.54599989999999998</c:v>
                </c:pt>
                <c:pt idx="27" formatCode="0.0000000">
                  <c:v>0.43191170000000001</c:v>
                </c:pt>
                <c:pt idx="28" formatCode="0.0000000">
                  <c:v>0.43073159999999999</c:v>
                </c:pt>
                <c:pt idx="29" formatCode="0.0000000">
                  <c:v>0.43835760000000001</c:v>
                </c:pt>
                <c:pt idx="30" formatCode="0.0000000">
                  <c:v>0.33091569999999998</c:v>
                </c:pt>
                <c:pt idx="31" formatCode="0.0000000">
                  <c:v>0.35444049999999999</c:v>
                </c:pt>
                <c:pt idx="32" formatCode="0.0000000">
                  <c:v>0.48292489999999999</c:v>
                </c:pt>
                <c:pt idx="33" formatCode="0.0000000">
                  <c:v>0.50753079999999995</c:v>
                </c:pt>
                <c:pt idx="34" formatCode="0.0000000">
                  <c:v>0.56296389999999996</c:v>
                </c:pt>
                <c:pt idx="35" formatCode="0.0000000">
                  <c:v>0.54473490000000002</c:v>
                </c:pt>
                <c:pt idx="36" formatCode="0.0000000">
                  <c:v>0.46126450000000002</c:v>
                </c:pt>
                <c:pt idx="37" formatCode="0.0000000">
                  <c:v>0.55496109999999998</c:v>
                </c:pt>
                <c:pt idx="38" formatCode="0.0000000">
                  <c:v>0.54783329999999997</c:v>
                </c:pt>
                <c:pt idx="39" formatCode="0.0000000">
                  <c:v>0.4756049</c:v>
                </c:pt>
                <c:pt idx="40" formatCode="0.0000000">
                  <c:v>0.48343229999999998</c:v>
                </c:pt>
                <c:pt idx="41" formatCode="0.0000000">
                  <c:v>0.4677056</c:v>
                </c:pt>
                <c:pt idx="42" formatCode="0.0000000">
                  <c:v>0.35670000000000002</c:v>
                </c:pt>
                <c:pt idx="43" formatCode="0.0000000">
                  <c:v>0.38650180000000001</c:v>
                </c:pt>
                <c:pt idx="44" formatCode="0.0000000">
                  <c:v>0.51069109999999995</c:v>
                </c:pt>
                <c:pt idx="45" formatCode="0.0000000">
                  <c:v>0.52436959999999999</c:v>
                </c:pt>
                <c:pt idx="46" formatCode="0.0000000">
                  <c:v>0.56470659999999995</c:v>
                </c:pt>
                <c:pt idx="47" formatCode="0.0000000">
                  <c:v>0.55448629999999999</c:v>
                </c:pt>
                <c:pt idx="48" formatCode="0.0000000">
                  <c:v>0.4670261</c:v>
                </c:pt>
                <c:pt idx="49" formatCode="0.0000000">
                  <c:v>0.59375060000000002</c:v>
                </c:pt>
                <c:pt idx="50" formatCode="0.0000000">
                  <c:v>0.57285549999999996</c:v>
                </c:pt>
              </c:numCache>
            </c:numRef>
          </c:val>
          <c:smooth val="0"/>
          <c:extLst xmlns:c16r2="http://schemas.microsoft.com/office/drawing/2015/06/chart">
            <c:ext xmlns:c16="http://schemas.microsoft.com/office/drawing/2014/chart" uri="{C3380CC4-5D6E-409C-BE32-E72D297353CC}">
              <c16:uniqueId val="{00000001-357C-4879-882E-71B82BF22FE5}"/>
            </c:ext>
          </c:extLst>
        </c:ser>
        <c:ser>
          <c:idx val="2"/>
          <c:order val="2"/>
          <c:tx>
            <c:v>Forecast</c:v>
          </c:tx>
          <c:spPr>
            <a:ln w="19050">
              <a:noFill/>
            </a:ln>
          </c:spPr>
          <c:marker>
            <c:symbol val="triangle"/>
            <c:size val="8"/>
            <c:spPr>
              <a:solidFill>
                <a:schemeClr val="accent2"/>
              </a:solidFill>
              <a:ln>
                <a:noFill/>
              </a:ln>
            </c:spPr>
          </c:marker>
          <c:val>
            <c:numRef>
              <c:f>'Male Data'!$F$2:$F$62</c:f>
              <c:numCache>
                <c:formatCode>General</c:formatCode>
                <c:ptCount val="61"/>
                <c:pt idx="51" formatCode="0.0000000">
                  <c:v>0.49958390000000003</c:v>
                </c:pt>
                <c:pt idx="52" formatCode="0.0000000">
                  <c:v>0.50907950000000002</c:v>
                </c:pt>
                <c:pt idx="53" formatCode="0.0000000">
                  <c:v>0.49346469999999998</c:v>
                </c:pt>
                <c:pt idx="54" formatCode="0.0000000">
                  <c:v>0.3775733</c:v>
                </c:pt>
                <c:pt idx="55" formatCode="0.0000000">
                  <c:v>0.38773390000000002</c:v>
                </c:pt>
                <c:pt idx="56" formatCode="0.0000000">
                  <c:v>0.53663669999999997</c:v>
                </c:pt>
                <c:pt idx="57" formatCode="0.0000000">
                  <c:v>0.53889989999999999</c:v>
                </c:pt>
                <c:pt idx="58" formatCode="0.0000000">
                  <c:v>0.60282760000000002</c:v>
                </c:pt>
                <c:pt idx="59" formatCode="0.0000000">
                  <c:v>0.57717039999999997</c:v>
                </c:pt>
                <c:pt idx="60" formatCode="0.0000000">
                  <c:v>0.47337420000000002</c:v>
                </c:pt>
              </c:numCache>
            </c:numRef>
          </c:val>
          <c:smooth val="0"/>
          <c:extLst xmlns:c16r2="http://schemas.microsoft.com/office/drawing/2015/06/chart">
            <c:ext xmlns:c16="http://schemas.microsoft.com/office/drawing/2014/chart" uri="{C3380CC4-5D6E-409C-BE32-E72D297353CC}">
              <c16:uniqueId val="{00000002-357C-4879-882E-71B82BF22FE5}"/>
            </c:ext>
          </c:extLst>
        </c:ser>
        <c:ser>
          <c:idx val="3"/>
          <c:order val="3"/>
          <c:tx>
            <c:v>Upper</c:v>
          </c:tx>
          <c:spPr>
            <a:ln w="19050">
              <a:solidFill>
                <a:schemeClr val="accent2"/>
              </a:solidFill>
              <a:prstDash val="dash"/>
            </a:ln>
          </c:spPr>
          <c:marker>
            <c:symbol val="none"/>
          </c:marker>
          <c:val>
            <c:numRef>
              <c:f>'Male Data'!$G$2:$G$62</c:f>
              <c:numCache>
                <c:formatCode>General</c:formatCode>
                <c:ptCount val="61"/>
                <c:pt idx="51">
                  <c:v>0.60542200000000002</c:v>
                </c:pt>
                <c:pt idx="52">
                  <c:v>0.61495500000000003</c:v>
                </c:pt>
                <c:pt idx="53">
                  <c:v>0.59938100000000005</c:v>
                </c:pt>
                <c:pt idx="54">
                  <c:v>0.48353400000000002</c:v>
                </c:pt>
                <c:pt idx="55">
                  <c:v>0.49374299999999999</c:v>
                </c:pt>
                <c:pt idx="56">
                  <c:v>0.64269900000000002</c:v>
                </c:pt>
                <c:pt idx="57">
                  <c:v>0.64501900000000001</c:v>
                </c:pt>
                <c:pt idx="58">
                  <c:v>0.70900799999999997</c:v>
                </c:pt>
                <c:pt idx="59">
                  <c:v>0.68341700000000005</c:v>
                </c:pt>
                <c:pt idx="60">
                  <c:v>0.57969199999999999</c:v>
                </c:pt>
              </c:numCache>
            </c:numRef>
          </c:val>
          <c:smooth val="0"/>
          <c:extLst xmlns:c16r2="http://schemas.microsoft.com/office/drawing/2015/06/chart">
            <c:ext xmlns:c16="http://schemas.microsoft.com/office/drawing/2014/chart" uri="{C3380CC4-5D6E-409C-BE32-E72D297353CC}">
              <c16:uniqueId val="{00000003-357C-4879-882E-71B82BF22FE5}"/>
            </c:ext>
          </c:extLst>
        </c:ser>
        <c:ser>
          <c:idx val="4"/>
          <c:order val="4"/>
          <c:tx>
            <c:v>Lower</c:v>
          </c:tx>
          <c:spPr>
            <a:ln w="19050">
              <a:solidFill>
                <a:schemeClr val="accent2"/>
              </a:solidFill>
              <a:prstDash val="dash"/>
            </a:ln>
          </c:spPr>
          <c:marker>
            <c:symbol val="none"/>
          </c:marker>
          <c:val>
            <c:numRef>
              <c:f>'Male Data'!$H$2:$H$62</c:f>
              <c:numCache>
                <c:formatCode>General</c:formatCode>
                <c:ptCount val="61"/>
                <c:pt idx="51">
                  <c:v>0.39374599999999998</c:v>
                </c:pt>
                <c:pt idx="52">
                  <c:v>0.40320400000000001</c:v>
                </c:pt>
                <c:pt idx="53">
                  <c:v>0.38754899999999998</c:v>
                </c:pt>
                <c:pt idx="54">
                  <c:v>0.27161200000000002</c:v>
                </c:pt>
                <c:pt idx="55">
                  <c:v>0.281725</c:v>
                </c:pt>
                <c:pt idx="56">
                  <c:v>0.43057499999999999</c:v>
                </c:pt>
                <c:pt idx="57">
                  <c:v>0.43278100000000003</c:v>
                </c:pt>
                <c:pt idx="58">
                  <c:v>0.49664700000000001</c:v>
                </c:pt>
                <c:pt idx="59">
                  <c:v>0.47092400000000001</c:v>
                </c:pt>
                <c:pt idx="60">
                  <c:v>0.36705700000000002</c:v>
                </c:pt>
              </c:numCache>
            </c:numRef>
          </c:val>
          <c:smooth val="0"/>
          <c:extLst xmlns:c16r2="http://schemas.microsoft.com/office/drawing/2015/06/chart">
            <c:ext xmlns:c16="http://schemas.microsoft.com/office/drawing/2014/chart" uri="{C3380CC4-5D6E-409C-BE32-E72D297353CC}">
              <c16:uniqueId val="{00000004-357C-4879-882E-71B82BF22FE5}"/>
            </c:ext>
          </c:extLst>
        </c:ser>
        <c:dLbls>
          <c:showLegendKey val="0"/>
          <c:showVal val="0"/>
          <c:showCatName val="0"/>
          <c:showSerName val="0"/>
          <c:showPercent val="0"/>
          <c:showBubbleSize val="0"/>
        </c:dLbls>
        <c:marker val="1"/>
        <c:smooth val="0"/>
        <c:axId val="511095776"/>
        <c:axId val="511096168"/>
      </c:lineChart>
      <c:catAx>
        <c:axId val="511095776"/>
        <c:scaling>
          <c:orientation val="minMax"/>
        </c:scaling>
        <c:delete val="0"/>
        <c:axPos val="b"/>
        <c:title>
          <c:tx>
            <c:rich>
              <a:bodyPr/>
              <a:lstStyle/>
              <a:p>
                <a:pPr>
                  <a:defRPr/>
                </a:pPr>
                <a:r>
                  <a:rPr lang="en-US" sz="1100" b="0">
                    <a:latin typeface="Arial" panose="020B0604020202020204" pitchFamily="34" charset="0"/>
                    <a:cs typeface="Arial" panose="020B0604020202020204" pitchFamily="34" charset="0"/>
                  </a:rPr>
                  <a:t>Year</a:t>
                </a:r>
              </a:p>
            </c:rich>
          </c:tx>
          <c:overlay val="0"/>
        </c:title>
        <c:numFmt formatCode="General" sourceLinked="1"/>
        <c:majorTickMark val="out"/>
        <c:minorTickMark val="none"/>
        <c:tickLblPos val="nextTo"/>
        <c:spPr>
          <a:noFill/>
          <a:ln w="9525" cap="flat" cmpd="sng" algn="ctr">
            <a:solidFill>
              <a:schemeClr val="tx1"/>
            </a:solidFill>
            <a:round/>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511096168"/>
        <c:crosses val="autoZero"/>
        <c:auto val="1"/>
        <c:lblAlgn val="ctr"/>
        <c:lblOffset val="100"/>
        <c:tickMarkSkip val="1"/>
        <c:noMultiLvlLbl val="0"/>
      </c:catAx>
      <c:valAx>
        <c:axId val="511096168"/>
        <c:scaling>
          <c:orientation val="minMax"/>
          <c:max val="0.9"/>
        </c:scaling>
        <c:delete val="0"/>
        <c:axPos val="l"/>
        <c:majorGridlines>
          <c:spPr>
            <a:ln w="9525" cap="flat" cmpd="sng" algn="ctr">
              <a:solidFill>
                <a:schemeClr val="tx1">
                  <a:lumMod val="15000"/>
                  <a:lumOff val="85000"/>
                </a:schemeClr>
              </a:solidFill>
              <a:round/>
            </a:ln>
            <a:effectLst/>
          </c:spPr>
        </c:majorGridlines>
        <c:title>
          <c:tx>
            <c:rich>
              <a:bodyPr/>
              <a:lstStyle/>
              <a:p>
                <a:pPr>
                  <a:defRPr sz="1000" b="0">
                    <a:latin typeface="+mn-lt"/>
                    <a:cs typeface="Arial" panose="020B0604020202020204" pitchFamily="34" charset="0"/>
                  </a:defRPr>
                </a:pPr>
                <a:r>
                  <a:rPr lang="en-US" sz="1000" b="1" dirty="0">
                    <a:latin typeface="Arial" panose="020B0604020202020204" pitchFamily="34" charset="0"/>
                    <a:cs typeface="Arial" panose="020B0604020202020204" pitchFamily="34" charset="0"/>
                  </a:rPr>
                  <a:t>Suicide</a:t>
                </a:r>
                <a:r>
                  <a:rPr lang="en-US" sz="1000" b="1" baseline="0" dirty="0">
                    <a:latin typeface="Arial" panose="020B0604020202020204" pitchFamily="34" charset="0"/>
                    <a:cs typeface="Arial" panose="020B0604020202020204" pitchFamily="34" charset="0"/>
                  </a:rPr>
                  <a:t> Rates per 100,000 Population</a:t>
                </a:r>
                <a:endParaRPr lang="en-US" sz="1000" b="1" dirty="0">
                  <a:latin typeface="Arial" panose="020B0604020202020204" pitchFamily="34" charset="0"/>
                  <a:cs typeface="Arial" panose="020B0604020202020204" pitchFamily="34" charset="0"/>
                </a:endParaRPr>
              </a:p>
            </c:rich>
          </c:tx>
          <c:overlay val="0"/>
        </c:title>
        <c:numFmt formatCode="#,##0.0" sourceLinked="0"/>
        <c:majorTickMark val="out"/>
        <c:minorTickMark val="none"/>
        <c:tickLblPos val="nextTo"/>
        <c:spPr>
          <a:noFill/>
          <a:ln>
            <a:solidFill>
              <a:schemeClr val="dk1"/>
            </a:solid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511095776"/>
        <c:crosses val="autoZero"/>
        <c:crossBetween val="midCat"/>
        <c:majorUnit val="0.30000000000000004"/>
      </c:valAx>
      <c:spPr>
        <a:solidFill>
          <a:schemeClr val="lt1"/>
        </a:solidFill>
        <a:ln w="12700" cap="flat" cmpd="sng" algn="ctr">
          <a:noFill/>
          <a:prstDash val="solid"/>
          <a:miter lim="800000"/>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18-09-03T23:56:24.004" idx="3">
    <p:pos x="6000" y="100"/>
    <p:text>Add figures on Adolescents
-Chesin, Megan</p:text>
  </p:cm>
  <p:cm authorId="1" dt="2018-09-03T23:56:24.005" idx="2">
    <p:pos x="6000" y="0"/>
    <p:text>Update with more recent data/citations
-Chesin, Megan</p:text>
  </p:cm>
</p:cmLst>
</file>

<file path=ppt/drawings/drawing1.xml><?xml version="1.0" encoding="utf-8"?>
<c:userShapes xmlns:c="http://schemas.openxmlformats.org/drawingml/2006/chart">
  <cdr:relSizeAnchor xmlns:cdr="http://schemas.openxmlformats.org/drawingml/2006/chartDrawing">
    <cdr:from>
      <cdr:x>0.8397</cdr:x>
      <cdr:y>0.69041</cdr:y>
    </cdr:from>
    <cdr:to>
      <cdr:x>0.98051</cdr:x>
      <cdr:y>0.79963</cdr:y>
    </cdr:to>
    <cdr:sp macro="" textlink="">
      <cdr:nvSpPr>
        <cdr:cNvPr id="4" name="TextBox 6"/>
        <cdr:cNvSpPr txBox="1"/>
      </cdr:nvSpPr>
      <cdr:spPr>
        <a:xfrm xmlns:a="http://schemas.openxmlformats.org/drawingml/2006/main">
          <a:off x="7576949" y="3408305"/>
          <a:ext cx="1270578" cy="53918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a:r>
            <a:rPr lang="en-US" sz="1000" b="1" dirty="0">
              <a:latin typeface="Arial" panose="020B0604020202020204" pitchFamily="34" charset="0"/>
              <a:cs typeface="Arial" panose="020B0604020202020204" pitchFamily="34" charset="0"/>
            </a:rPr>
            <a:t>Release of </a:t>
          </a:r>
          <a:r>
            <a:rPr lang="en-US" sz="1000" b="1" i="1" dirty="0">
              <a:latin typeface="Arial" panose="020B0604020202020204" pitchFamily="34" charset="0"/>
              <a:cs typeface="Arial" panose="020B0604020202020204" pitchFamily="34" charset="0"/>
            </a:rPr>
            <a:t>13 Reasons </a:t>
          </a:r>
          <a:r>
            <a:rPr lang="en-US" sz="1000" b="1" i="1" dirty="0" smtClean="0">
              <a:latin typeface="Arial" panose="020B0604020202020204" pitchFamily="34" charset="0"/>
              <a:cs typeface="Arial" panose="020B0604020202020204" pitchFamily="34" charset="0"/>
            </a:rPr>
            <a:t>Why</a:t>
          </a:r>
        </a:p>
        <a:p xmlns:a="http://schemas.openxmlformats.org/drawingml/2006/main">
          <a:pPr algn="ctr"/>
          <a:r>
            <a:rPr lang="en-US" sz="1000" b="1" dirty="0" smtClean="0">
              <a:latin typeface="Arial" panose="020B0604020202020204" pitchFamily="34" charset="0"/>
              <a:cs typeface="Arial" panose="020B0604020202020204" pitchFamily="34" charset="0"/>
            </a:rPr>
            <a:t>(March 31,</a:t>
          </a:r>
          <a:r>
            <a:rPr lang="en-US" sz="1000" b="1" baseline="0" dirty="0" smtClean="0">
              <a:latin typeface="Arial" panose="020B0604020202020204" pitchFamily="34" charset="0"/>
              <a:cs typeface="Arial" panose="020B0604020202020204" pitchFamily="34" charset="0"/>
            </a:rPr>
            <a:t> </a:t>
          </a:r>
          <a:r>
            <a:rPr lang="en-US" sz="1000" b="1" dirty="0" smtClean="0">
              <a:latin typeface="Arial" panose="020B0604020202020204" pitchFamily="34" charset="0"/>
              <a:cs typeface="Arial" panose="020B0604020202020204" pitchFamily="34" charset="0"/>
            </a:rPr>
            <a:t>2017)</a:t>
          </a:r>
          <a:endParaRPr lang="en-US" sz="10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0.82375</cdr:x>
      <cdr:y>0.74278</cdr:y>
    </cdr:from>
    <cdr:to>
      <cdr:x>0.85415</cdr:x>
      <cdr:y>0.74278</cdr:y>
    </cdr:to>
    <cdr:cxnSp macro="">
      <cdr:nvCxnSpPr>
        <cdr:cNvPr id="7" name="Straight Arrow Connector 6"/>
        <cdr:cNvCxnSpPr/>
      </cdr:nvCxnSpPr>
      <cdr:spPr>
        <a:xfrm xmlns:a="http://schemas.openxmlformats.org/drawingml/2006/main" flipH="1">
          <a:off x="7365688" y="3521331"/>
          <a:ext cx="271828" cy="0"/>
        </a:xfrm>
        <a:prstGeom xmlns:a="http://schemas.openxmlformats.org/drawingml/2006/main" prst="straightConnector1">
          <a:avLst/>
        </a:prstGeom>
        <a:ln xmlns:a="http://schemas.openxmlformats.org/drawingml/2006/main" w="15875">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0.803</cdr:x>
      <cdr:y>0.0763</cdr:y>
    </cdr:from>
    <cdr:to>
      <cdr:x>0.82136</cdr:x>
      <cdr:y>0.8447</cdr:y>
    </cdr:to>
    <cdr:sp macro="" textlink="">
      <cdr:nvSpPr>
        <cdr:cNvPr id="2" name="Rectangle 1"/>
        <cdr:cNvSpPr/>
      </cdr:nvSpPr>
      <cdr:spPr>
        <a:xfrm xmlns:a="http://schemas.openxmlformats.org/drawingml/2006/main">
          <a:off x="4814360" y="359834"/>
          <a:ext cx="110066" cy="3623733"/>
        </a:xfrm>
        <a:prstGeom xmlns:a="http://schemas.openxmlformats.org/drawingml/2006/main" prst="rect">
          <a:avLst/>
        </a:prstGeom>
        <a:solidFill xmlns:a="http://schemas.openxmlformats.org/drawingml/2006/main">
          <a:schemeClr val="accent1">
            <a:lumMod val="60000"/>
            <a:lumOff val="40000"/>
            <a:alpha val="28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0.594</cdr:x>
      <cdr:y>0.3447</cdr:y>
    </cdr:from>
    <cdr:to>
      <cdr:x>0.7677</cdr:x>
      <cdr:y>0.43929</cdr:y>
    </cdr:to>
    <cdr:sp macro="" textlink="">
      <cdr:nvSpPr>
        <cdr:cNvPr id="3" name="TextBox 6"/>
        <cdr:cNvSpPr txBox="1"/>
      </cdr:nvSpPr>
      <cdr:spPr>
        <a:xfrm xmlns:a="http://schemas.openxmlformats.org/drawingml/2006/main">
          <a:off x="3561293" y="1625600"/>
          <a:ext cx="1041400" cy="44608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indent="0" algn="ctr" defTabSz="914400" eaLnBrk="1" fontAlgn="auto" latinLnBrk="0" hangingPunct="1">
            <a:lnSpc>
              <a:spcPct val="100000"/>
            </a:lnSpc>
            <a:spcBef>
              <a:spcPts val="0"/>
            </a:spcBef>
            <a:spcAft>
              <a:spcPts val="0"/>
            </a:spcAft>
            <a:buClrTx/>
            <a:buSzTx/>
            <a:buFontTx/>
            <a:buNone/>
            <a:tabLst/>
            <a:defRPr/>
          </a:pPr>
          <a:r>
            <a:rPr lang="en-US" sz="800" b="1" i="1">
              <a:effectLst/>
              <a:latin typeface="Arial" panose="020B0604020202020204" pitchFamily="34" charset="0"/>
              <a:ea typeface="+mn-ea"/>
              <a:cs typeface="Arial" panose="020B0604020202020204" pitchFamily="34" charset="0"/>
            </a:rPr>
            <a:t>13 Reasons Why</a:t>
          </a:r>
          <a:r>
            <a:rPr lang="en-US" sz="800" b="1" i="0" baseline="0">
              <a:effectLst/>
              <a:latin typeface="Arial" panose="020B0604020202020204" pitchFamily="34" charset="0"/>
              <a:ea typeface="+mn-ea"/>
              <a:cs typeface="Arial" panose="020B0604020202020204" pitchFamily="34" charset="0"/>
            </a:rPr>
            <a:t> Trailer Released</a:t>
          </a:r>
          <a:endParaRPr lang="en-US" sz="800" b="1" i="1">
            <a:latin typeface="Arial" panose="020B0604020202020204" pitchFamily="34" charset="0"/>
            <a:cs typeface="Arial" panose="020B0604020202020204" pitchFamily="34" charset="0"/>
          </a:endParaRPr>
        </a:p>
        <a:p xmlns:a="http://schemas.openxmlformats.org/drawingml/2006/main">
          <a:pPr algn="ctr"/>
          <a:r>
            <a:rPr lang="en-US" sz="800" b="1">
              <a:latin typeface="Arial" panose="020B0604020202020204" pitchFamily="34" charset="0"/>
              <a:cs typeface="Arial" panose="020B0604020202020204" pitchFamily="34" charset="0"/>
            </a:rPr>
            <a:t>(March 1,</a:t>
          </a:r>
          <a:r>
            <a:rPr lang="en-US" sz="800" b="1" baseline="0">
              <a:latin typeface="Arial" panose="020B0604020202020204" pitchFamily="34" charset="0"/>
              <a:cs typeface="Arial" panose="020B0604020202020204" pitchFamily="34" charset="0"/>
            </a:rPr>
            <a:t> </a:t>
          </a:r>
          <a:r>
            <a:rPr lang="en-US" sz="800" b="1">
              <a:latin typeface="Arial" panose="020B0604020202020204" pitchFamily="34" charset="0"/>
              <a:cs typeface="Arial" panose="020B0604020202020204" pitchFamily="34" charset="0"/>
            </a:rPr>
            <a:t>2017)</a:t>
          </a:r>
        </a:p>
      </cdr:txBody>
    </cdr:sp>
  </cdr:relSizeAnchor>
  <cdr:relSizeAnchor xmlns:cdr="http://schemas.openxmlformats.org/drawingml/2006/chartDrawing">
    <cdr:from>
      <cdr:x>0.81995</cdr:x>
      <cdr:y>0.34291</cdr:y>
    </cdr:from>
    <cdr:to>
      <cdr:x>1</cdr:x>
      <cdr:y>0.4625</cdr:y>
    </cdr:to>
    <cdr:sp macro="" textlink="">
      <cdr:nvSpPr>
        <cdr:cNvPr id="5" name="TextBox 6"/>
        <cdr:cNvSpPr txBox="1"/>
      </cdr:nvSpPr>
      <cdr:spPr>
        <a:xfrm xmlns:a="http://schemas.openxmlformats.org/drawingml/2006/main">
          <a:off x="4915961" y="1617131"/>
          <a:ext cx="1079499" cy="56400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800" b="1" dirty="0">
              <a:latin typeface="Arial" panose="020B0604020202020204" pitchFamily="34" charset="0"/>
              <a:cs typeface="Arial" panose="020B0604020202020204" pitchFamily="34" charset="0"/>
            </a:rPr>
            <a:t>Release of </a:t>
          </a:r>
        </a:p>
        <a:p xmlns:a="http://schemas.openxmlformats.org/drawingml/2006/main">
          <a:pPr algn="ctr"/>
          <a:r>
            <a:rPr lang="en-US" sz="800" b="1" i="1" dirty="0">
              <a:latin typeface="Arial" panose="020B0604020202020204" pitchFamily="34" charset="0"/>
              <a:cs typeface="Arial" panose="020B0604020202020204" pitchFamily="34" charset="0"/>
            </a:rPr>
            <a:t>13 Reasons </a:t>
          </a:r>
        </a:p>
        <a:p xmlns:a="http://schemas.openxmlformats.org/drawingml/2006/main">
          <a:pPr algn="ctr"/>
          <a:r>
            <a:rPr lang="en-US" sz="800" b="1" i="1" dirty="0" smtClean="0">
              <a:latin typeface="Arial" panose="020B0604020202020204" pitchFamily="34" charset="0"/>
              <a:cs typeface="Arial" panose="020B0604020202020204" pitchFamily="34" charset="0"/>
            </a:rPr>
            <a:t>Why</a:t>
          </a:r>
        </a:p>
        <a:p xmlns:a="http://schemas.openxmlformats.org/drawingml/2006/main">
          <a:pPr algn="ctr"/>
          <a:r>
            <a:rPr lang="en-US" sz="800" b="1" dirty="0" smtClean="0">
              <a:latin typeface="Arial" panose="020B0604020202020204" pitchFamily="34" charset="0"/>
              <a:cs typeface="Arial" panose="020B0604020202020204" pitchFamily="34" charset="0"/>
            </a:rPr>
            <a:t>(March 31,</a:t>
          </a:r>
          <a:r>
            <a:rPr lang="en-US" sz="800" b="1" baseline="0" dirty="0" smtClean="0">
              <a:latin typeface="Arial" panose="020B0604020202020204" pitchFamily="34" charset="0"/>
              <a:cs typeface="Arial" panose="020B0604020202020204" pitchFamily="34" charset="0"/>
            </a:rPr>
            <a:t> </a:t>
          </a:r>
          <a:r>
            <a:rPr lang="en-US" sz="800" b="1" dirty="0" smtClean="0">
              <a:latin typeface="Arial" panose="020B0604020202020204" pitchFamily="34" charset="0"/>
              <a:cs typeface="Arial" panose="020B0604020202020204" pitchFamily="34" charset="0"/>
            </a:rPr>
            <a:t>2017)</a:t>
          </a:r>
          <a:endParaRPr lang="en-US" sz="8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0.82895</cdr:x>
      <cdr:y>0.39677</cdr:y>
    </cdr:from>
    <cdr:to>
      <cdr:x>0.85945</cdr:x>
      <cdr:y>0.39677</cdr:y>
    </cdr:to>
    <cdr:cxnSp macro="">
      <cdr:nvCxnSpPr>
        <cdr:cNvPr id="19" name="Straight Arrow Connector 18"/>
        <cdr:cNvCxnSpPr/>
      </cdr:nvCxnSpPr>
      <cdr:spPr>
        <a:xfrm xmlns:a="http://schemas.openxmlformats.org/drawingml/2006/main" flipH="1">
          <a:off x="4969934" y="1871132"/>
          <a:ext cx="182880" cy="0"/>
        </a:xfrm>
        <a:prstGeom xmlns:a="http://schemas.openxmlformats.org/drawingml/2006/main" prst="straightConnector1">
          <a:avLst/>
        </a:prstGeom>
        <a:ln xmlns:a="http://schemas.openxmlformats.org/drawingml/2006/main" w="15875">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0.80268</cdr:x>
      <cdr:y>0.07421</cdr:y>
    </cdr:from>
    <cdr:to>
      <cdr:x>0.82261</cdr:x>
      <cdr:y>0.84935</cdr:y>
    </cdr:to>
    <cdr:sp macro="" textlink="">
      <cdr:nvSpPr>
        <cdr:cNvPr id="4" name="Rectangle 3"/>
        <cdr:cNvSpPr/>
      </cdr:nvSpPr>
      <cdr:spPr>
        <a:xfrm xmlns:a="http://schemas.openxmlformats.org/drawingml/2006/main">
          <a:off x="4817532" y="351367"/>
          <a:ext cx="119593" cy="3670300"/>
        </a:xfrm>
        <a:prstGeom xmlns:a="http://schemas.openxmlformats.org/drawingml/2006/main" prst="rect">
          <a:avLst/>
        </a:prstGeom>
        <a:solidFill xmlns:a="http://schemas.openxmlformats.org/drawingml/2006/main">
          <a:schemeClr val="accent1">
            <a:lumMod val="60000"/>
            <a:lumOff val="40000"/>
            <a:alpha val="28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0.83248</cdr:x>
      <cdr:y>0.64193</cdr:y>
    </cdr:from>
    <cdr:to>
      <cdr:x>1</cdr:x>
      <cdr:y>0.76207</cdr:y>
    </cdr:to>
    <cdr:sp macro="" textlink="">
      <cdr:nvSpPr>
        <cdr:cNvPr id="3" name="TextBox 6"/>
        <cdr:cNvSpPr txBox="1"/>
      </cdr:nvSpPr>
      <cdr:spPr>
        <a:xfrm xmlns:a="http://schemas.openxmlformats.org/drawingml/2006/main">
          <a:off x="5007838" y="3158127"/>
          <a:ext cx="1007728" cy="591058"/>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800" b="1" dirty="0">
              <a:latin typeface="Arial" panose="020B0604020202020204" pitchFamily="34" charset="0"/>
              <a:cs typeface="Arial" panose="020B0604020202020204" pitchFamily="34" charset="0"/>
            </a:rPr>
            <a:t>Release of </a:t>
          </a:r>
        </a:p>
        <a:p xmlns:a="http://schemas.openxmlformats.org/drawingml/2006/main">
          <a:pPr algn="ctr"/>
          <a:r>
            <a:rPr lang="en-US" sz="800" b="1" i="1" dirty="0">
              <a:latin typeface="Arial" panose="020B0604020202020204" pitchFamily="34" charset="0"/>
              <a:cs typeface="Arial" panose="020B0604020202020204" pitchFamily="34" charset="0"/>
            </a:rPr>
            <a:t>13 Reasons </a:t>
          </a:r>
        </a:p>
        <a:p xmlns:a="http://schemas.openxmlformats.org/drawingml/2006/main">
          <a:pPr algn="ctr"/>
          <a:r>
            <a:rPr lang="en-US" sz="800" b="1" i="1" dirty="0" smtClean="0">
              <a:latin typeface="Arial" panose="020B0604020202020204" pitchFamily="34" charset="0"/>
              <a:cs typeface="Arial" panose="020B0604020202020204" pitchFamily="34" charset="0"/>
            </a:rPr>
            <a:t>Why</a:t>
          </a:r>
        </a:p>
        <a:p xmlns:a="http://schemas.openxmlformats.org/drawingml/2006/main">
          <a:pPr algn="ctr"/>
          <a:r>
            <a:rPr lang="en-US" sz="800" b="1" dirty="0" smtClean="0">
              <a:latin typeface="Arial" panose="020B0604020202020204" pitchFamily="34" charset="0"/>
              <a:cs typeface="Arial" panose="020B0604020202020204" pitchFamily="34" charset="0"/>
            </a:rPr>
            <a:t>(March 31,</a:t>
          </a:r>
          <a:r>
            <a:rPr lang="en-US" sz="800" b="1" baseline="0" dirty="0" smtClean="0">
              <a:latin typeface="Arial" panose="020B0604020202020204" pitchFamily="34" charset="0"/>
              <a:cs typeface="Arial" panose="020B0604020202020204" pitchFamily="34" charset="0"/>
            </a:rPr>
            <a:t> </a:t>
          </a:r>
          <a:r>
            <a:rPr lang="en-US" sz="800" b="1" dirty="0" smtClean="0">
              <a:latin typeface="Arial" panose="020B0604020202020204" pitchFamily="34" charset="0"/>
              <a:cs typeface="Arial" panose="020B0604020202020204" pitchFamily="34" charset="0"/>
            </a:rPr>
            <a:t>2017)</a:t>
          </a:r>
          <a:endParaRPr lang="en-US" sz="8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0.58262</cdr:x>
      <cdr:y>0.64398</cdr:y>
    </cdr:from>
    <cdr:to>
      <cdr:x>0.77888</cdr:x>
      <cdr:y>0.73819</cdr:y>
    </cdr:to>
    <cdr:sp macro="" textlink="">
      <cdr:nvSpPr>
        <cdr:cNvPr id="5" name="TextBox 6"/>
        <cdr:cNvSpPr txBox="1"/>
      </cdr:nvSpPr>
      <cdr:spPr>
        <a:xfrm xmlns:a="http://schemas.openxmlformats.org/drawingml/2006/main">
          <a:off x="3504789" y="3168213"/>
          <a:ext cx="1180615" cy="463488"/>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indent="0" algn="ctr" defTabSz="914400" eaLnBrk="1" fontAlgn="auto" latinLnBrk="0" hangingPunct="1">
            <a:lnSpc>
              <a:spcPct val="100000"/>
            </a:lnSpc>
            <a:spcBef>
              <a:spcPts val="0"/>
            </a:spcBef>
            <a:spcAft>
              <a:spcPts val="0"/>
            </a:spcAft>
            <a:buClrTx/>
            <a:buSzTx/>
            <a:buFontTx/>
            <a:buNone/>
            <a:tabLst/>
            <a:defRPr/>
          </a:pPr>
          <a:r>
            <a:rPr lang="en-US" sz="800" b="1" i="1" dirty="0">
              <a:effectLst/>
              <a:latin typeface="Arial" panose="020B0604020202020204" pitchFamily="34" charset="0"/>
              <a:ea typeface="+mn-ea"/>
              <a:cs typeface="Arial" panose="020B0604020202020204" pitchFamily="34" charset="0"/>
            </a:rPr>
            <a:t>13 Reasons Why</a:t>
          </a:r>
          <a:r>
            <a:rPr lang="en-US" sz="800" b="1" i="0" baseline="0" dirty="0">
              <a:effectLst/>
              <a:latin typeface="Arial" panose="020B0604020202020204" pitchFamily="34" charset="0"/>
              <a:ea typeface="+mn-ea"/>
              <a:cs typeface="Arial" panose="020B0604020202020204" pitchFamily="34" charset="0"/>
            </a:rPr>
            <a:t> Trailer Released</a:t>
          </a:r>
          <a:endParaRPr lang="en-US" sz="800" b="1" i="1" dirty="0">
            <a:latin typeface="Arial" panose="020B0604020202020204" pitchFamily="34" charset="0"/>
            <a:cs typeface="Arial" panose="020B0604020202020204" pitchFamily="34" charset="0"/>
          </a:endParaRPr>
        </a:p>
        <a:p xmlns:a="http://schemas.openxmlformats.org/drawingml/2006/main">
          <a:pPr algn="ctr"/>
          <a:r>
            <a:rPr lang="en-US" sz="800" b="1" dirty="0">
              <a:latin typeface="Arial" panose="020B0604020202020204" pitchFamily="34" charset="0"/>
              <a:cs typeface="Arial" panose="020B0604020202020204" pitchFamily="34" charset="0"/>
            </a:rPr>
            <a:t>(March 1,</a:t>
          </a:r>
          <a:r>
            <a:rPr lang="en-US" sz="800" b="1" baseline="0" dirty="0">
              <a:latin typeface="Arial" panose="020B0604020202020204" pitchFamily="34" charset="0"/>
              <a:cs typeface="Arial" panose="020B0604020202020204" pitchFamily="34" charset="0"/>
            </a:rPr>
            <a:t> </a:t>
          </a:r>
          <a:r>
            <a:rPr lang="en-US" sz="800" b="1" dirty="0">
              <a:latin typeface="Arial" panose="020B0604020202020204" pitchFamily="34" charset="0"/>
              <a:cs typeface="Arial" panose="020B0604020202020204" pitchFamily="34" charset="0"/>
            </a:rPr>
            <a:t>2017)</a:t>
          </a:r>
        </a:p>
      </cdr:txBody>
    </cdr:sp>
  </cdr:relSizeAnchor>
  <cdr:relSizeAnchor xmlns:cdr="http://schemas.openxmlformats.org/drawingml/2006/chartDrawing">
    <cdr:from>
      <cdr:x>0.76036</cdr:x>
      <cdr:y>0.69226</cdr:y>
    </cdr:from>
    <cdr:to>
      <cdr:x>0.79084</cdr:x>
      <cdr:y>0.69226</cdr:y>
    </cdr:to>
    <cdr:cxnSp macro="">
      <cdr:nvCxnSpPr>
        <cdr:cNvPr id="6" name="Straight Arrow Connector 5"/>
        <cdr:cNvCxnSpPr/>
      </cdr:nvCxnSpPr>
      <cdr:spPr>
        <a:xfrm xmlns:a="http://schemas.openxmlformats.org/drawingml/2006/main">
          <a:off x="4562737" y="3249993"/>
          <a:ext cx="182880" cy="0"/>
        </a:xfrm>
        <a:prstGeom xmlns:a="http://schemas.openxmlformats.org/drawingml/2006/main" prst="straightConnector1">
          <a:avLst/>
        </a:prstGeom>
        <a:ln xmlns:a="http://schemas.openxmlformats.org/drawingml/2006/main" w="15875">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0.82948</cdr:x>
      <cdr:y>0.69045</cdr:y>
    </cdr:from>
    <cdr:to>
      <cdr:x>0.85995</cdr:x>
      <cdr:y>0.69045</cdr:y>
    </cdr:to>
    <cdr:cxnSp macro="">
      <cdr:nvCxnSpPr>
        <cdr:cNvPr id="8" name="Straight Arrow Connector 7"/>
        <cdr:cNvCxnSpPr/>
      </cdr:nvCxnSpPr>
      <cdr:spPr>
        <a:xfrm xmlns:a="http://schemas.openxmlformats.org/drawingml/2006/main" flipH="1">
          <a:off x="4977526" y="3241524"/>
          <a:ext cx="182848" cy="0"/>
        </a:xfrm>
        <a:prstGeom xmlns:a="http://schemas.openxmlformats.org/drawingml/2006/main" prst="straightConnector1">
          <a:avLst/>
        </a:prstGeom>
        <a:ln xmlns:a="http://schemas.openxmlformats.org/drawingml/2006/main" w="15875">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5153C3-706B-4A4C-9A7C-D2AC84C5D20F}" type="datetimeFigureOut">
              <a:rPr lang="en-US" smtClean="0"/>
              <a:t>9/23/2019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BE0A20-DEE2-4ADC-B82E-1970C63B1CF9}" type="slidenum">
              <a:rPr lang="en-US" smtClean="0"/>
              <a:t>‹#›</a:t>
            </a:fld>
            <a:endParaRPr lang="en-US"/>
          </a:p>
        </p:txBody>
      </p:sp>
    </p:spTree>
    <p:extLst>
      <p:ext uri="{BB962C8B-B14F-4D97-AF65-F5344CB8AC3E}">
        <p14:creationId xmlns:p14="http://schemas.microsoft.com/office/powerpoint/2010/main" val="3717975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BE0A20-DEE2-4ADC-B82E-1970C63B1CF9}" type="slidenum">
              <a:rPr lang="en-US" smtClean="0"/>
              <a:t>1</a:t>
            </a:fld>
            <a:endParaRPr lang="en-US"/>
          </a:p>
        </p:txBody>
      </p:sp>
    </p:spTree>
    <p:extLst>
      <p:ext uri="{BB962C8B-B14F-4D97-AF65-F5344CB8AC3E}">
        <p14:creationId xmlns:p14="http://schemas.microsoft.com/office/powerpoint/2010/main" val="40540097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134BD7-5DD2-432A-8F84-0E05342D6162}"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6808008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134BD7-5DD2-432A-8F84-0E05342D6162}"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42721175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134BD7-5DD2-432A-8F84-0E05342D6162}"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19661296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134BD7-5DD2-432A-8F84-0E05342D6162}"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2847450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838401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1BE0A20-DEE2-4ADC-B82E-1970C63B1CF9}" type="slidenum">
              <a:rPr lang="en-US" smtClean="0"/>
              <a:pPr/>
              <a:t>27</a:t>
            </a:fld>
            <a:endParaRPr lang="en-US"/>
          </a:p>
        </p:txBody>
      </p:sp>
    </p:spTree>
    <p:extLst>
      <p:ext uri="{BB962C8B-B14F-4D97-AF65-F5344CB8AC3E}">
        <p14:creationId xmlns:p14="http://schemas.microsoft.com/office/powerpoint/2010/main" val="14235138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95" name="Google Shape;9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526663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02" name="Google Shape;10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243196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200"/>
              <a:buFont typeface="Arial Black"/>
              <a:buNone/>
            </a:pPr>
            <a:r>
              <a:rPr lang="en-US" sz="1200" b="0" i="0" u="none" strike="noStrike" cap="none" dirty="0">
                <a:solidFill>
                  <a:schemeClr val="lt1"/>
                </a:solidFill>
                <a:latin typeface="Arial Black"/>
                <a:ea typeface="Arial Black"/>
                <a:cs typeface="Arial Black"/>
                <a:sym typeface="Arial Black"/>
              </a:rPr>
              <a:t>Scenes from 13 Reasons Why</a:t>
            </a:r>
            <a:endParaRPr dirty="0"/>
          </a:p>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Depicted Suicide, Rape, Bullying</a:t>
            </a:r>
            <a:endParaRPr sz="1200" b="0" i="0" u="none" strike="noStrike" cap="none" dirty="0">
              <a:solidFill>
                <a:schemeClr val="dk1"/>
              </a:solidFill>
              <a:latin typeface="Calibri"/>
              <a:ea typeface="Calibri"/>
              <a:cs typeface="Calibri"/>
              <a:sym typeface="Calibri"/>
            </a:endParaRPr>
          </a:p>
        </p:txBody>
      </p:sp>
      <p:sp>
        <p:nvSpPr>
          <p:cNvPr id="108" name="Google Shape;10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en-US" sz="1200">
                <a:latin typeface="Calibri"/>
                <a:ea typeface="Calibri"/>
                <a:cs typeface="Calibri"/>
                <a:sym typeface="Calibri"/>
              </a:rPr>
              <a:pPr algn="r"/>
              <a:t>30</a:t>
            </a:fld>
            <a:endParaRPr sz="1200">
              <a:latin typeface="Calibri"/>
              <a:ea typeface="Calibri"/>
              <a:cs typeface="Calibri"/>
              <a:sym typeface="Calibri"/>
            </a:endParaRPr>
          </a:p>
        </p:txBody>
      </p:sp>
    </p:spTree>
    <p:extLst>
      <p:ext uri="{BB962C8B-B14F-4D97-AF65-F5344CB8AC3E}">
        <p14:creationId xmlns:p14="http://schemas.microsoft.com/office/powerpoint/2010/main" val="23455320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29" name="Google Shape;12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21158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1BE0A20-DEE2-4ADC-B82E-1970C63B1CF9}" type="slidenum">
              <a:rPr lang="en-US" smtClean="0"/>
              <a:t>2</a:t>
            </a:fld>
            <a:endParaRPr lang="en-US"/>
          </a:p>
        </p:txBody>
      </p:sp>
    </p:spTree>
    <p:extLst>
      <p:ext uri="{BB962C8B-B14F-4D97-AF65-F5344CB8AC3E}">
        <p14:creationId xmlns:p14="http://schemas.microsoft.com/office/powerpoint/2010/main" val="11842556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 name="Google Shape;13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200"/>
              <a:buFont typeface="Arial Black"/>
              <a:buNone/>
            </a:pPr>
            <a:r>
              <a:rPr lang="en-US" sz="1200" b="0" i="0" u="none" strike="noStrike" cap="none" dirty="0" smtClean="0">
                <a:solidFill>
                  <a:schemeClr val="lt1"/>
                </a:solidFill>
                <a:latin typeface="Arial Black"/>
                <a:ea typeface="Arial Black"/>
                <a:cs typeface="Arial Black"/>
                <a:sym typeface="Arial Black"/>
              </a:rPr>
              <a:t>This Society</a:t>
            </a:r>
            <a:r>
              <a:rPr lang="en-US" sz="1200" b="0" i="0" u="none" strike="noStrike" cap="none" baseline="0" dirty="0" smtClean="0">
                <a:solidFill>
                  <a:schemeClr val="lt1"/>
                </a:solidFill>
                <a:latin typeface="Arial Black"/>
                <a:ea typeface="Arial Black"/>
                <a:cs typeface="Arial Black"/>
                <a:sym typeface="Arial Black"/>
              </a:rPr>
              <a:t> among others issued statements of concern that suicide contagion may result from the show.</a:t>
            </a:r>
          </a:p>
          <a:p>
            <a:pPr marL="0" marR="0" lvl="0" indent="0" algn="l" rtl="0">
              <a:lnSpc>
                <a:spcPct val="100000"/>
              </a:lnSpc>
              <a:spcBef>
                <a:spcPts val="0"/>
              </a:spcBef>
              <a:spcAft>
                <a:spcPts val="0"/>
              </a:spcAft>
              <a:buClr>
                <a:schemeClr val="lt1"/>
              </a:buClr>
              <a:buSzPts val="1200"/>
              <a:buFont typeface="Arial Black"/>
              <a:buNone/>
            </a:pPr>
            <a:r>
              <a:rPr lang="en-US" sz="1200" b="0" i="0" u="none" strike="noStrike" cap="none" baseline="0" dirty="0" smtClean="0">
                <a:solidFill>
                  <a:schemeClr val="lt1"/>
                </a:solidFill>
                <a:latin typeface="Arial Black"/>
                <a:ea typeface="Calibri"/>
                <a:cs typeface="Calibri"/>
                <a:sym typeface="Arial Black"/>
              </a:rPr>
              <a:t>There was much concern over how the suicide was depicted on the show.  It was viewed as unsafe. Particularly problematic was: 1. </a:t>
            </a:r>
            <a:r>
              <a:rPr lang="en-US" sz="1200" b="0" i="0" u="none" strike="noStrike" cap="none" dirty="0" smtClean="0">
                <a:solidFill>
                  <a:schemeClr val="dk1"/>
                </a:solidFill>
                <a:effectLst/>
                <a:latin typeface="Calibri"/>
                <a:ea typeface="Calibri"/>
                <a:cs typeface="Calibri"/>
                <a:sym typeface="Calibri"/>
              </a:rPr>
              <a:t>including a graphic scene in which a teen dies by suicide</a:t>
            </a:r>
          </a:p>
          <a:p>
            <a:r>
              <a:rPr lang="en-US" sz="1200" b="0" i="0" u="none" strike="noStrike" cap="none" dirty="0" smtClean="0">
                <a:solidFill>
                  <a:schemeClr val="dk1"/>
                </a:solidFill>
                <a:effectLst/>
                <a:latin typeface="Calibri"/>
                <a:ea typeface="Calibri"/>
                <a:cs typeface="Calibri"/>
                <a:sym typeface="Calibri"/>
              </a:rPr>
              <a:t>2. the portrayal of this death by suicide as an effective means of gaining a desired outcome (revenge on peers who Hannah feels have mistreated her), which can increase risk for "contagion" or "copycat" suicidal behavior by other teens</a:t>
            </a:r>
          </a:p>
          <a:p>
            <a:r>
              <a:rPr lang="en-US" sz="1200" b="0" i="0" u="none" strike="noStrike" cap="none" dirty="0" smtClean="0">
                <a:solidFill>
                  <a:schemeClr val="dk1"/>
                </a:solidFill>
                <a:effectLst/>
                <a:latin typeface="Calibri"/>
                <a:ea typeface="Calibri"/>
                <a:cs typeface="Calibri"/>
                <a:sym typeface="Calibri"/>
              </a:rPr>
              <a:t>3. not providing information about how to easily access help if a viewer is feeling suicidal or struggling with mental health concerns (i.e., suicide hotline numbers)</a:t>
            </a:r>
          </a:p>
          <a:p>
            <a:pPr marL="0" marR="0" lvl="0" indent="0" algn="l" rtl="0">
              <a:lnSpc>
                <a:spcPct val="100000"/>
              </a:lnSpc>
              <a:spcBef>
                <a:spcPts val="0"/>
              </a:spcBef>
              <a:spcAft>
                <a:spcPts val="0"/>
              </a:spcAft>
              <a:buClr>
                <a:schemeClr val="lt1"/>
              </a:buClr>
              <a:buSzPts val="1200"/>
              <a:buFont typeface="Arial Black"/>
              <a:buNone/>
            </a:pPr>
            <a:endParaRPr sz="1200" b="0" i="0" u="none" strike="noStrike" cap="none" dirty="0">
              <a:solidFill>
                <a:schemeClr val="dk1"/>
              </a:solidFill>
              <a:latin typeface="Calibri"/>
              <a:ea typeface="Calibri"/>
              <a:cs typeface="Calibri"/>
              <a:sym typeface="Calibri"/>
            </a:endParaRPr>
          </a:p>
        </p:txBody>
      </p:sp>
      <p:sp>
        <p:nvSpPr>
          <p:cNvPr id="135" name="Google Shape;13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en-US" sz="1200">
                <a:latin typeface="Calibri"/>
                <a:ea typeface="Calibri"/>
                <a:cs typeface="Calibri"/>
                <a:sym typeface="Calibri"/>
              </a:rPr>
              <a:pPr algn="r"/>
              <a:t>32</a:t>
            </a:fld>
            <a:endParaRPr sz="1200">
              <a:latin typeface="Calibri"/>
              <a:ea typeface="Calibri"/>
              <a:cs typeface="Calibri"/>
              <a:sym typeface="Calibri"/>
            </a:endParaRPr>
          </a:p>
        </p:txBody>
      </p:sp>
    </p:spTree>
    <p:extLst>
      <p:ext uri="{BB962C8B-B14F-4D97-AF65-F5344CB8AC3E}">
        <p14:creationId xmlns:p14="http://schemas.microsoft.com/office/powerpoint/2010/main" val="37562116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46" name="Google Shape;14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301009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57" name="Google Shape;15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937976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rgbClr val="FFFFFF"/>
                </a:solidFill>
                <a:latin typeface="Calibri"/>
                <a:ea typeface="Calibri"/>
                <a:cs typeface="Calibri"/>
                <a:sym typeface="Calibri"/>
              </a:rPr>
              <a:t>among college students are 11% and 3%, respectively (</a:t>
            </a:r>
            <a:endParaRPr sz="1200" b="0" i="0" u="none" strike="noStrike" cap="none">
              <a:solidFill>
                <a:schemeClr val="dk1"/>
              </a:solidFill>
              <a:latin typeface="Calibri"/>
              <a:ea typeface="Calibri"/>
              <a:cs typeface="Calibri"/>
              <a:sym typeface="Calibri"/>
            </a:endParaRPr>
          </a:p>
        </p:txBody>
      </p:sp>
      <p:sp>
        <p:nvSpPr>
          <p:cNvPr id="164" name="Google Shape;16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en-US" sz="1200">
                <a:latin typeface="Calibri"/>
                <a:ea typeface="Calibri"/>
                <a:cs typeface="Calibri"/>
                <a:sym typeface="Calibri"/>
              </a:rPr>
              <a:pPr algn="r"/>
              <a:t>35</a:t>
            </a:fld>
            <a:endParaRPr sz="1200">
              <a:latin typeface="Calibri"/>
              <a:ea typeface="Calibri"/>
              <a:cs typeface="Calibri"/>
              <a:sym typeface="Calibri"/>
            </a:endParaRPr>
          </a:p>
        </p:txBody>
      </p:sp>
    </p:spTree>
    <p:extLst>
      <p:ext uri="{BB962C8B-B14F-4D97-AF65-F5344CB8AC3E}">
        <p14:creationId xmlns:p14="http://schemas.microsoft.com/office/powerpoint/2010/main" val="2763682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571500" marR="0" lvl="0" indent="-459105" rtl="0">
              <a:lnSpc>
                <a:spcPct val="80000"/>
              </a:lnSpc>
              <a:spcBef>
                <a:spcPts val="0"/>
              </a:spcBef>
              <a:spcAft>
                <a:spcPts val="0"/>
              </a:spcAft>
              <a:buClr>
                <a:schemeClr val="lt1"/>
              </a:buClr>
              <a:buSzPts val="2300"/>
              <a:buFont typeface="Arial"/>
              <a:buChar char="•"/>
            </a:pPr>
            <a:endParaRPr lang="en-US" sz="1200" dirty="0" smtClean="0">
              <a:solidFill>
                <a:schemeClr val="lt1"/>
              </a:solidFill>
              <a:latin typeface="Calibri"/>
              <a:ea typeface="Calibri"/>
              <a:cs typeface="Calibri"/>
              <a:sym typeface="Calibri"/>
            </a:endParaRPr>
          </a:p>
          <a:p>
            <a:pPr marL="571500" marR="0" lvl="0" indent="-459105" rtl="0">
              <a:lnSpc>
                <a:spcPct val="80000"/>
              </a:lnSpc>
              <a:spcBef>
                <a:spcPts val="0"/>
              </a:spcBef>
              <a:spcAft>
                <a:spcPts val="0"/>
              </a:spcAft>
              <a:buClr>
                <a:schemeClr val="lt1"/>
              </a:buClr>
              <a:buSzPts val="2300"/>
              <a:buFont typeface="Arial"/>
              <a:buChar char="•"/>
            </a:pPr>
            <a:r>
              <a:rPr lang="en-US" sz="1200" dirty="0" smtClean="0">
                <a:solidFill>
                  <a:schemeClr val="lt1"/>
                </a:solidFill>
                <a:latin typeface="Calibri"/>
                <a:ea typeface="Calibri"/>
                <a:cs typeface="Calibri"/>
                <a:sym typeface="Calibri"/>
              </a:rPr>
              <a:t>In general, young people in the community report that they obtain knowledge of suicide from fictional suicide in the media (</a:t>
            </a:r>
            <a:r>
              <a:rPr lang="en-US" sz="1200" dirty="0" err="1" smtClean="0">
                <a:solidFill>
                  <a:schemeClr val="lt1"/>
                </a:solidFill>
                <a:latin typeface="Calibri"/>
                <a:ea typeface="Calibri"/>
                <a:cs typeface="Calibri"/>
                <a:sym typeface="Calibri"/>
              </a:rPr>
              <a:t>Beautrais</a:t>
            </a:r>
            <a:r>
              <a:rPr lang="en-US" sz="1200" dirty="0" smtClean="0">
                <a:solidFill>
                  <a:schemeClr val="lt1"/>
                </a:solidFill>
                <a:latin typeface="Calibri"/>
                <a:ea typeface="Calibri"/>
                <a:cs typeface="Calibri"/>
                <a:sym typeface="Calibri"/>
              </a:rPr>
              <a:t> et al., 2004). </a:t>
            </a:r>
          </a:p>
          <a:p>
            <a:pPr marL="0" marR="0" lvl="0" indent="0" algn="l" rtl="0">
              <a:spcBef>
                <a:spcPts val="0"/>
              </a:spcBef>
              <a:spcAft>
                <a:spcPts val="0"/>
              </a:spcAft>
              <a:buNone/>
            </a:pPr>
            <a:endParaRPr lang="en-US" sz="1200" b="0" i="0" u="none" strike="noStrike" cap="none" dirty="0" smtClean="0">
              <a:solidFill>
                <a:schemeClr val="dk1"/>
              </a:solidFill>
              <a:latin typeface="Calibri"/>
              <a:ea typeface="Calibri"/>
              <a:cs typeface="Calibri"/>
              <a:sym typeface="Calibri"/>
            </a:endParaRPr>
          </a:p>
          <a:p>
            <a:pPr marL="0" marR="0" lvl="0" indent="0" algn="l" rtl="0">
              <a:spcBef>
                <a:spcPts val="0"/>
              </a:spcBef>
              <a:spcAft>
                <a:spcPts val="0"/>
              </a:spcAft>
              <a:buNone/>
            </a:pPr>
            <a:endParaRPr lang="en-US" sz="1200" b="0" i="0" u="none" strike="noStrike" cap="none" dirty="0" smtClean="0">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dirty="0" smtClean="0">
                <a:solidFill>
                  <a:schemeClr val="dk1"/>
                </a:solidFill>
                <a:latin typeface="Calibri"/>
                <a:ea typeface="Calibri"/>
                <a:cs typeface="Calibri"/>
                <a:sym typeface="Calibri"/>
              </a:rPr>
              <a:t>suicide </a:t>
            </a:r>
            <a:r>
              <a:rPr lang="en-US" sz="1200" b="0" i="0" u="none" strike="noStrike" cap="none" dirty="0">
                <a:solidFill>
                  <a:schemeClr val="dk1"/>
                </a:solidFill>
                <a:latin typeface="Calibri"/>
                <a:ea typeface="Calibri"/>
                <a:cs typeface="Calibri"/>
                <a:sym typeface="Calibri"/>
              </a:rPr>
              <a:t>stigma, defined as negative beliefs about people who die by suicide, and increased suicide knowledge, defined as understanding of risk factors for suicide attempt.</a:t>
            </a:r>
            <a:endParaRPr sz="1200" b="0" i="0" u="none" strike="noStrike" cap="none" dirty="0">
              <a:solidFill>
                <a:schemeClr val="dk1"/>
              </a:solidFill>
              <a:latin typeface="Calibri"/>
              <a:ea typeface="Calibri"/>
              <a:cs typeface="Calibri"/>
              <a:sym typeface="Calibri"/>
            </a:endParaRPr>
          </a:p>
        </p:txBody>
      </p:sp>
      <p:sp>
        <p:nvSpPr>
          <p:cNvPr id="171" name="Google Shape;171;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en-US" sz="1200">
                <a:latin typeface="Calibri"/>
                <a:ea typeface="Calibri"/>
                <a:cs typeface="Calibri"/>
                <a:sym typeface="Calibri"/>
              </a:rPr>
              <a:pPr algn="r"/>
              <a:t>36</a:t>
            </a:fld>
            <a:endParaRPr sz="1200">
              <a:latin typeface="Calibri"/>
              <a:ea typeface="Calibri"/>
              <a:cs typeface="Calibri"/>
              <a:sym typeface="Calibri"/>
            </a:endParaRPr>
          </a:p>
        </p:txBody>
      </p:sp>
    </p:spTree>
    <p:extLst>
      <p:ext uri="{BB962C8B-B14F-4D97-AF65-F5344CB8AC3E}">
        <p14:creationId xmlns:p14="http://schemas.microsoft.com/office/powerpoint/2010/main" val="24451062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77" name="Google Shape;177;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22288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smtClean="0">
                <a:solidFill>
                  <a:schemeClr val="dk1"/>
                </a:solidFill>
                <a:latin typeface="Calibri"/>
                <a:ea typeface="Calibri"/>
                <a:cs typeface="Calibri"/>
                <a:sym typeface="Calibri"/>
              </a:rPr>
              <a:t>Bridge study controlled for increasing</a:t>
            </a:r>
            <a:r>
              <a:rPr lang="en-US" sz="1200" b="0" i="0" u="none" strike="noStrike" cap="none" baseline="0" dirty="0" smtClean="0">
                <a:solidFill>
                  <a:schemeClr val="dk1"/>
                </a:solidFill>
                <a:latin typeface="Calibri"/>
                <a:ea typeface="Calibri"/>
                <a:cs typeface="Calibri"/>
                <a:sym typeface="Calibri"/>
              </a:rPr>
              <a:t> trend in monthly suicides among adolescents and found significant increase in suicides among boys but not girls.</a:t>
            </a:r>
          </a:p>
          <a:p>
            <a:pPr marL="0" marR="0" lvl="0" indent="0" algn="l" rtl="0">
              <a:spcBef>
                <a:spcPts val="0"/>
              </a:spcBef>
              <a:spcAft>
                <a:spcPts val="0"/>
              </a:spcAft>
              <a:buNone/>
            </a:pPr>
            <a:endParaRPr lang="en-US" sz="1200" b="0" i="0" u="none" strike="noStrike" cap="none" dirty="0" smtClean="0">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dirty="0" smtClean="0">
                <a:solidFill>
                  <a:schemeClr val="dk1"/>
                </a:solidFill>
                <a:latin typeface="Calibri"/>
                <a:ea typeface="Calibri"/>
                <a:cs typeface="Calibri"/>
                <a:sym typeface="Calibri"/>
              </a:rPr>
              <a:t>Less is known about contagion and there isn’t much evidence that increase in</a:t>
            </a:r>
            <a:r>
              <a:rPr lang="en-US" sz="1200" b="0" i="0" u="none" strike="noStrike" cap="none" baseline="0" dirty="0" smtClean="0">
                <a:solidFill>
                  <a:schemeClr val="dk1"/>
                </a:solidFill>
                <a:latin typeface="Calibri"/>
                <a:ea typeface="Calibri"/>
                <a:cs typeface="Calibri"/>
                <a:sym typeface="Calibri"/>
              </a:rPr>
              <a:t> clustering persists among emerging adults or older adults (e.g., </a:t>
            </a:r>
            <a:r>
              <a:rPr lang="en-US" sz="1200" b="0" i="0" u="none" strike="noStrike" cap="none" baseline="0" dirty="0" err="1" smtClean="0">
                <a:solidFill>
                  <a:schemeClr val="dk1"/>
                </a:solidFill>
                <a:latin typeface="Calibri"/>
                <a:ea typeface="Calibri"/>
                <a:cs typeface="Calibri"/>
                <a:sym typeface="Calibri"/>
              </a:rPr>
              <a:t>Niederkrotenhaler</a:t>
            </a:r>
            <a:r>
              <a:rPr lang="en-US" sz="1200" b="0" i="0" u="none" strike="noStrike" cap="none" baseline="0" dirty="0" smtClean="0">
                <a:solidFill>
                  <a:schemeClr val="dk1"/>
                </a:solidFill>
                <a:latin typeface="Calibri"/>
                <a:ea typeface="Calibri"/>
                <a:cs typeface="Calibri"/>
                <a:sym typeface="Calibri"/>
              </a:rPr>
              <a:t>)…</a:t>
            </a:r>
            <a:endParaRPr lang="en-US" sz="1200" b="0" i="0" u="none" strike="noStrike" cap="none" dirty="0" smtClean="0">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dirty="0" smtClean="0">
                <a:solidFill>
                  <a:schemeClr val="dk1"/>
                </a:solidFill>
                <a:latin typeface="Calibri"/>
                <a:ea typeface="Calibri"/>
                <a:cs typeface="Calibri"/>
                <a:sym typeface="Calibri"/>
              </a:rPr>
              <a:t>Bullet </a:t>
            </a:r>
            <a:r>
              <a:rPr lang="en-US" sz="1200" b="0" i="0" u="none" strike="noStrike" cap="none" dirty="0">
                <a:solidFill>
                  <a:schemeClr val="dk1"/>
                </a:solidFill>
                <a:latin typeface="Calibri"/>
                <a:ea typeface="Calibri"/>
                <a:cs typeface="Calibri"/>
                <a:sym typeface="Calibri"/>
              </a:rPr>
              <a:t>1b: Again not known whether searchers had watched the show.</a:t>
            </a: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Last Bullet: E.g., have begun to test for suicide contagion with 13 Reasons Why</a:t>
            </a:r>
            <a:endParaRPr sz="1200" b="0" i="0" u="none" strike="noStrike" cap="none" dirty="0">
              <a:solidFill>
                <a:schemeClr val="dk1"/>
              </a:solidFill>
              <a:latin typeface="Calibri"/>
              <a:ea typeface="Calibri"/>
              <a:cs typeface="Calibri"/>
              <a:sym typeface="Calibri"/>
            </a:endParaRPr>
          </a:p>
        </p:txBody>
      </p:sp>
      <p:sp>
        <p:nvSpPr>
          <p:cNvPr id="184" name="Google Shape;184;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en-US" sz="1200">
                <a:latin typeface="Calibri"/>
                <a:ea typeface="Calibri"/>
                <a:cs typeface="Calibri"/>
                <a:sym typeface="Calibri"/>
              </a:rPr>
              <a:pPr algn="r"/>
              <a:t>38</a:t>
            </a:fld>
            <a:endParaRPr sz="1200">
              <a:latin typeface="Calibri"/>
              <a:ea typeface="Calibri"/>
              <a:cs typeface="Calibri"/>
              <a:sym typeface="Calibri"/>
            </a:endParaRPr>
          </a:p>
        </p:txBody>
      </p:sp>
    </p:spTree>
    <p:extLst>
      <p:ext uri="{BB962C8B-B14F-4D97-AF65-F5344CB8AC3E}">
        <p14:creationId xmlns:p14="http://schemas.microsoft.com/office/powerpoint/2010/main" val="27934727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190" name="Google Shape;19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375743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Late 2017-2018 Survey of 471 13-22 year olds in U.K., Brazil, Australia and New Zealand who watched 13 Reasons Why.</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Commissioned by Netflix.</a:t>
            </a:r>
            <a:endParaRPr sz="1200" b="0" i="0" u="none" strike="noStrike" cap="none">
              <a:solidFill>
                <a:schemeClr val="dk1"/>
              </a:solidFill>
              <a:latin typeface="Calibri"/>
              <a:ea typeface="Calibri"/>
              <a:cs typeface="Calibri"/>
              <a:sym typeface="Calibri"/>
            </a:endParaRPr>
          </a:p>
        </p:txBody>
      </p:sp>
      <p:sp>
        <p:nvSpPr>
          <p:cNvPr id="197" name="Google Shape;197;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en-US" sz="1200">
                <a:latin typeface="Calibri"/>
                <a:ea typeface="Calibri"/>
                <a:cs typeface="Calibri"/>
                <a:sym typeface="Calibri"/>
              </a:rPr>
              <a:pPr algn="r"/>
              <a:t>41</a:t>
            </a:fld>
            <a:endParaRPr sz="1200">
              <a:latin typeface="Calibri"/>
              <a:ea typeface="Calibri"/>
              <a:cs typeface="Calibri"/>
              <a:sym typeface="Calibri"/>
            </a:endParaRPr>
          </a:p>
        </p:txBody>
      </p:sp>
    </p:spTree>
    <p:extLst>
      <p:ext uri="{BB962C8B-B14F-4D97-AF65-F5344CB8AC3E}">
        <p14:creationId xmlns:p14="http://schemas.microsoft.com/office/powerpoint/2010/main" val="26987392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217" name="Google Shape;21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595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134BD7-5DD2-432A-8F84-0E05342D6162}"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38803162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342900" lvl="0" indent="-300990">
              <a:buClr>
                <a:srgbClr val="FFFFFF"/>
              </a:buClr>
              <a:buSzPts val="2300"/>
              <a:buFont typeface="Arial"/>
              <a:buChar char="•"/>
            </a:pPr>
            <a:r>
              <a:rPr lang="en-US" sz="1200" dirty="0" smtClean="0">
                <a:solidFill>
                  <a:srgbClr val="FFFFFF"/>
                </a:solidFill>
                <a:latin typeface="Calibri"/>
                <a:ea typeface="Calibri"/>
                <a:cs typeface="Calibri"/>
                <a:sym typeface="Calibri"/>
              </a:rPr>
              <a:t>It is important to pair show viewing with suicide prevention and mental health resources.  </a:t>
            </a:r>
          </a:p>
          <a:p>
            <a:pPr marL="342900" lvl="0"/>
            <a:endParaRPr lang="en-US" sz="1200" dirty="0" smtClean="0">
              <a:solidFill>
                <a:srgbClr val="FFFFFF"/>
              </a:solidFill>
            </a:endParaRPr>
          </a:p>
          <a:p>
            <a:pPr marL="0" lvl="0" indent="0">
              <a:spcBef>
                <a:spcPts val="0"/>
              </a:spcBef>
              <a:spcAft>
                <a:spcPts val="0"/>
              </a:spcAft>
              <a:buNone/>
            </a:pPr>
            <a:endParaRPr dirty="0"/>
          </a:p>
        </p:txBody>
      </p:sp>
      <p:sp>
        <p:nvSpPr>
          <p:cNvPr id="270" name="Google Shape;270;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622901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298" name="Google Shape;298;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994271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304" name="Google Shape;304;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700933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dirty="0" smtClean="0"/>
              <a:t>Good afternoon. My name is John Ackerman, suicide prevention coordinator at Nationwide Children’s Hospital in Columbus, O-H-. It</a:t>
            </a:r>
            <a:r>
              <a:rPr lang="en-US" altLang="en-US" baseline="0" dirty="0" smtClean="0"/>
              <a:t> is a privilege to be part of this webinar panel engaging with an audience that values psychological science, child development, and public health.</a:t>
            </a:r>
            <a:r>
              <a:rPr lang="en-US" altLang="en-US" dirty="0" smtClean="0"/>
              <a:t> I hope the</a:t>
            </a:r>
            <a:r>
              <a:rPr lang="en-US" altLang="en-US" baseline="0" dirty="0" smtClean="0"/>
              <a:t> data I share speak to the importance of depicting suicide responsibly. </a:t>
            </a:r>
            <a:r>
              <a:rPr lang="en-US" dirty="0" smtClean="0"/>
              <a:t>Partnering with entertainment</a:t>
            </a:r>
            <a:r>
              <a:rPr lang="en-US" baseline="0" dirty="0" smtClean="0"/>
              <a:t> </a:t>
            </a:r>
            <a:r>
              <a:rPr lang="en-US" dirty="0" smtClean="0"/>
              <a:t>media to help them portray suicide accurately and in a way that provides understanding, resources, and generates hope by modeling effective coping</a:t>
            </a:r>
            <a:r>
              <a:rPr lang="en-US" baseline="0" dirty="0" smtClean="0"/>
              <a:t> while </a:t>
            </a:r>
            <a:r>
              <a:rPr lang="en-US" dirty="0" smtClean="0"/>
              <a:t>reducing stigma towards those impacted by suicide can be live saving. </a:t>
            </a:r>
            <a:r>
              <a:rPr lang="en-US" altLang="en-US" baseline="0" dirty="0" smtClean="0"/>
              <a:t> </a:t>
            </a:r>
            <a:endParaRPr lang="en-US" altLang="en-US" dirty="0" smtClean="0"/>
          </a:p>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i="1" dirty="0" smtClean="0"/>
              <a:t>I have no conflicts of interest to disclose.</a:t>
            </a:r>
          </a:p>
          <a:p>
            <a:pPr eaLnBrk="1" hangingPunct="1">
              <a:spcBef>
                <a:spcPct val="0"/>
              </a:spcBef>
            </a:pPr>
            <a:r>
              <a:rPr lang="en-US" altLang="en-US" baseline="0" dirty="0" smtClean="0"/>
              <a:t> </a:t>
            </a:r>
            <a:endParaRPr lang="en-US" altLang="en-US" dirty="0" smtClean="0"/>
          </a:p>
          <a:p>
            <a:pPr eaLnBrk="1" hangingPunct="1">
              <a:spcBef>
                <a:spcPct val="0"/>
              </a:spcBef>
            </a:pPr>
            <a:endParaRPr lang="en-US" altLang="en-US" dirty="0" smtClean="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8188" indent="-282575">
              <a:spcBef>
                <a:spcPct val="30000"/>
              </a:spcBef>
              <a:defRPr sz="1200">
                <a:solidFill>
                  <a:schemeClr val="tx1"/>
                </a:solidFill>
                <a:latin typeface="Calibri" panose="020F0502020204030204" pitchFamily="34" charset="0"/>
              </a:defRPr>
            </a:lvl2pPr>
            <a:lvl3pPr marL="1139825" indent="-225425">
              <a:spcBef>
                <a:spcPct val="30000"/>
              </a:spcBef>
              <a:defRPr sz="1200">
                <a:solidFill>
                  <a:schemeClr val="tx1"/>
                </a:solidFill>
                <a:latin typeface="Calibri" panose="020F0502020204030204" pitchFamily="34" charset="0"/>
              </a:defRPr>
            </a:lvl3pPr>
            <a:lvl4pPr marL="1593850" indent="-225425">
              <a:spcBef>
                <a:spcPct val="30000"/>
              </a:spcBef>
              <a:defRPr sz="1200">
                <a:solidFill>
                  <a:schemeClr val="tx1"/>
                </a:solidFill>
                <a:latin typeface="Calibri" panose="020F0502020204030204" pitchFamily="34" charset="0"/>
              </a:defRPr>
            </a:lvl4pPr>
            <a:lvl5pPr marL="2052638" indent="-225425">
              <a:spcBef>
                <a:spcPct val="30000"/>
              </a:spcBef>
              <a:defRPr sz="1200">
                <a:solidFill>
                  <a:schemeClr val="tx1"/>
                </a:solidFill>
                <a:latin typeface="Calibri" panose="020F0502020204030204" pitchFamily="34" charset="0"/>
              </a:defRPr>
            </a:lvl5pPr>
            <a:lvl6pPr marL="2509838" indent="-225425" defTabSz="457200" eaLnBrk="0" fontAlgn="base" hangingPunct="0">
              <a:spcBef>
                <a:spcPct val="30000"/>
              </a:spcBef>
              <a:spcAft>
                <a:spcPct val="0"/>
              </a:spcAft>
              <a:defRPr sz="1200">
                <a:solidFill>
                  <a:schemeClr val="tx1"/>
                </a:solidFill>
                <a:latin typeface="Calibri" panose="020F0502020204030204" pitchFamily="34" charset="0"/>
              </a:defRPr>
            </a:lvl6pPr>
            <a:lvl7pPr marL="2967038" indent="-225425" defTabSz="457200" eaLnBrk="0" fontAlgn="base" hangingPunct="0">
              <a:spcBef>
                <a:spcPct val="30000"/>
              </a:spcBef>
              <a:spcAft>
                <a:spcPct val="0"/>
              </a:spcAft>
              <a:defRPr sz="1200">
                <a:solidFill>
                  <a:schemeClr val="tx1"/>
                </a:solidFill>
                <a:latin typeface="Calibri" panose="020F0502020204030204" pitchFamily="34" charset="0"/>
              </a:defRPr>
            </a:lvl7pPr>
            <a:lvl8pPr marL="3424238" indent="-225425" defTabSz="457200" eaLnBrk="0" fontAlgn="base" hangingPunct="0">
              <a:spcBef>
                <a:spcPct val="30000"/>
              </a:spcBef>
              <a:spcAft>
                <a:spcPct val="0"/>
              </a:spcAft>
              <a:defRPr sz="1200">
                <a:solidFill>
                  <a:schemeClr val="tx1"/>
                </a:solidFill>
                <a:latin typeface="Calibri" panose="020F0502020204030204" pitchFamily="34" charset="0"/>
              </a:defRPr>
            </a:lvl8pPr>
            <a:lvl9pPr marL="3881438" indent="-225425" defTabSz="457200" eaLnBrk="0" fontAlgn="base" hangingPunct="0">
              <a:spcBef>
                <a:spcPct val="30000"/>
              </a:spcBef>
              <a:spcAft>
                <a:spcPct val="0"/>
              </a:spcAft>
              <a:defRPr sz="1200">
                <a:solidFill>
                  <a:schemeClr val="tx1"/>
                </a:solidFill>
                <a:latin typeface="Calibri" panose="020F0502020204030204" pitchFamily="34" charset="0"/>
              </a:defRPr>
            </a:lvl9pPr>
          </a:lstStyle>
          <a:p>
            <a:pPr defTabSz="457200" fontAlgn="base">
              <a:spcBef>
                <a:spcPct val="0"/>
              </a:spcBef>
              <a:spcAft>
                <a:spcPct val="0"/>
              </a:spcAft>
              <a:defRPr/>
            </a:pPr>
            <a:fld id="{7FC58901-D01D-4B0A-8BDE-0F65D36C2029}" type="slidenum">
              <a:rPr lang="en-US" altLang="en-US" smtClean="0">
                <a:solidFill>
                  <a:prstClr val="black"/>
                </a:solidFill>
                <a:latin typeface="Arial" panose="020B0604020202020204" pitchFamily="34" charset="0"/>
                <a:ea typeface="MS PGothic" panose="020B0600070205080204" pitchFamily="34" charset="-128"/>
              </a:rPr>
              <a:pPr defTabSz="457200" fontAlgn="base">
                <a:spcBef>
                  <a:spcPct val="0"/>
                </a:spcBef>
                <a:spcAft>
                  <a:spcPct val="0"/>
                </a:spcAft>
                <a:defRPr/>
              </a:pPr>
              <a:t>47</a:t>
            </a:fld>
            <a:endParaRPr lang="en-US" altLang="en-US" smtClean="0">
              <a:solidFill>
                <a:prstClr val="black"/>
              </a:solidFill>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33034555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With</a:t>
            </a:r>
            <a:r>
              <a:rPr lang="en-US" altLang="en-US" baseline="0" dirty="0" smtClean="0"/>
              <a:t> my 12 minutes, I’d like to introduce a few of the many ways that 13 Reasons Why deviates from national and international recommendations for depicting suicide in the media and the consequences of these decisions. There have been a number of studies including several by this panel that explore various responses to 13 Reasons Why and these are critical to differentiating how media depiction of suicide can influence viewers differently. I will only focus on 3 studies all published within the past 5 months that evaluate associations between the release of 13 Reasons Why and suicide rates. I will wrap up by highlighting what I believe are resources that can positively influence future efforts by the entertainment industry at portraying suicide authentically, responsibly, and with the public health of viewership in mind (i.e., first “do no harm”) so that we can spend more time effectively educating and increasing awareness. </a:t>
            </a:r>
            <a:endParaRPr lang="en-US" altLang="en-US" dirty="0" smtClean="0"/>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9775" indent="-284163">
              <a:spcBef>
                <a:spcPct val="30000"/>
              </a:spcBef>
              <a:defRPr sz="1200">
                <a:solidFill>
                  <a:schemeClr val="tx1"/>
                </a:solidFill>
                <a:latin typeface="Calibri" panose="020F0502020204030204" pitchFamily="34" charset="0"/>
              </a:defRPr>
            </a:lvl2pPr>
            <a:lvl3pPr marL="1141413" indent="-227013">
              <a:spcBef>
                <a:spcPct val="30000"/>
              </a:spcBef>
              <a:defRPr sz="1200">
                <a:solidFill>
                  <a:schemeClr val="tx1"/>
                </a:solidFill>
                <a:latin typeface="Calibri" panose="020F0502020204030204" pitchFamily="34" charset="0"/>
              </a:defRPr>
            </a:lvl3pPr>
            <a:lvl4pPr marL="1597025" indent="-227013">
              <a:spcBef>
                <a:spcPct val="30000"/>
              </a:spcBef>
              <a:defRPr sz="1200">
                <a:solidFill>
                  <a:schemeClr val="tx1"/>
                </a:solidFill>
                <a:latin typeface="Calibri" panose="020F0502020204030204" pitchFamily="34" charset="0"/>
              </a:defRPr>
            </a:lvl4pPr>
            <a:lvl5pPr marL="2054225" indent="-227013">
              <a:spcBef>
                <a:spcPct val="30000"/>
              </a:spcBef>
              <a:defRPr sz="1200">
                <a:solidFill>
                  <a:schemeClr val="tx1"/>
                </a:solidFill>
                <a:latin typeface="Calibri" panose="020F0502020204030204" pitchFamily="34" charset="0"/>
              </a:defRPr>
            </a:lvl5pPr>
            <a:lvl6pPr marL="2511425" indent="-227013" defTabSz="457200" eaLnBrk="0" fontAlgn="base" hangingPunct="0">
              <a:spcBef>
                <a:spcPct val="30000"/>
              </a:spcBef>
              <a:spcAft>
                <a:spcPct val="0"/>
              </a:spcAft>
              <a:defRPr sz="1200">
                <a:solidFill>
                  <a:schemeClr val="tx1"/>
                </a:solidFill>
                <a:latin typeface="Calibri" panose="020F0502020204030204" pitchFamily="34" charset="0"/>
              </a:defRPr>
            </a:lvl6pPr>
            <a:lvl7pPr marL="2968625" indent="-227013" defTabSz="457200" eaLnBrk="0" fontAlgn="base" hangingPunct="0">
              <a:spcBef>
                <a:spcPct val="30000"/>
              </a:spcBef>
              <a:spcAft>
                <a:spcPct val="0"/>
              </a:spcAft>
              <a:defRPr sz="1200">
                <a:solidFill>
                  <a:schemeClr val="tx1"/>
                </a:solidFill>
                <a:latin typeface="Calibri" panose="020F0502020204030204" pitchFamily="34" charset="0"/>
              </a:defRPr>
            </a:lvl7pPr>
            <a:lvl8pPr marL="3425825" indent="-227013" defTabSz="457200" eaLnBrk="0" fontAlgn="base" hangingPunct="0">
              <a:spcBef>
                <a:spcPct val="30000"/>
              </a:spcBef>
              <a:spcAft>
                <a:spcPct val="0"/>
              </a:spcAft>
              <a:defRPr sz="1200">
                <a:solidFill>
                  <a:schemeClr val="tx1"/>
                </a:solidFill>
                <a:latin typeface="Calibri" panose="020F0502020204030204" pitchFamily="34" charset="0"/>
              </a:defRPr>
            </a:lvl8pPr>
            <a:lvl9pPr marL="3883025" indent="-227013" defTabSz="457200" eaLnBrk="0" fontAlgn="base" hangingPunct="0">
              <a:spcBef>
                <a:spcPct val="30000"/>
              </a:spcBef>
              <a:spcAft>
                <a:spcPct val="0"/>
              </a:spcAft>
              <a:defRPr sz="1200">
                <a:solidFill>
                  <a:schemeClr val="tx1"/>
                </a:solidFill>
                <a:latin typeface="Calibri" panose="020F0502020204030204" pitchFamily="34" charset="0"/>
              </a:defRPr>
            </a:lvl9pPr>
          </a:lstStyle>
          <a:p>
            <a:pPr defTabSz="457200" fontAlgn="base">
              <a:spcBef>
                <a:spcPct val="0"/>
              </a:spcBef>
              <a:spcAft>
                <a:spcPct val="0"/>
              </a:spcAft>
              <a:defRPr/>
            </a:pPr>
            <a:fld id="{A1FBF4DB-022E-463B-9D4C-83858DFCBF3E}" type="slidenum">
              <a:rPr lang="en-US" altLang="en-US" smtClean="0">
                <a:solidFill>
                  <a:prstClr val="black"/>
                </a:solidFill>
                <a:latin typeface="Arial" panose="020B0604020202020204" pitchFamily="34" charset="0"/>
                <a:ea typeface="MS PGothic" panose="020B0600070205080204" pitchFamily="34" charset="-128"/>
              </a:rPr>
              <a:pPr defTabSz="457200" fontAlgn="base">
                <a:spcBef>
                  <a:spcPct val="0"/>
                </a:spcBef>
                <a:spcAft>
                  <a:spcPct val="0"/>
                </a:spcAft>
                <a:defRPr/>
              </a:pPr>
              <a:t>48</a:t>
            </a:fld>
            <a:endParaRPr lang="en-US" altLang="en-US" smtClean="0">
              <a:solidFill>
                <a:prstClr val="black"/>
              </a:solidFill>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23638505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We start with a critical</a:t>
            </a:r>
            <a:r>
              <a:rPr lang="en-US" altLang="en-US" baseline="0" dirty="0" smtClean="0"/>
              <a:t> question: does depicting suicide responsibly actually matter or is this entire uproar much ado about nothing? </a:t>
            </a:r>
          </a:p>
          <a:p>
            <a:pPr eaLnBrk="1" hangingPunct="1">
              <a:spcBef>
                <a:spcPct val="0"/>
              </a:spcBef>
            </a:pPr>
            <a:endParaRPr lang="en-US" altLang="en-US" baseline="0" dirty="0" smtClean="0"/>
          </a:p>
          <a:p>
            <a:pPr eaLnBrk="1" hangingPunct="1">
              <a:spcBef>
                <a:spcPct val="0"/>
              </a:spcBef>
            </a:pPr>
            <a:r>
              <a:rPr lang="en-US" altLang="en-US" baseline="0" dirty="0" smtClean="0"/>
              <a:t>So decades of research and well over 100 studies suggest that how we discuss suicide, especially when it involves the death of someone who is highly identifiable or relatable such as a celebrity or loved one, matters. The science is imperfect and most studies are ecological for obvious ethical reasons. On balance, these studies clearly indicate that at a population level fictional and non-fictional media depictions of suicide can increase imitative suicides. Historically, non-fictional reports such as the suicide of Robin Williams or Marilyn Monroe have shown stronger effects than fictional accounts but there are several studies that have found increased rates of suicide following a media event including a German </a:t>
            </a:r>
            <a:r>
              <a:rPr lang="en-US" altLang="en-US" baseline="0" dirty="0" err="1" smtClean="0"/>
              <a:t>tv</a:t>
            </a:r>
            <a:r>
              <a:rPr lang="en-US" altLang="en-US" baseline="0" dirty="0" smtClean="0"/>
              <a:t> show called “Death of a Student” in the 1980s. </a:t>
            </a:r>
          </a:p>
          <a:p>
            <a:pPr eaLnBrk="1" hangingPunct="1">
              <a:spcBef>
                <a:spcPct val="0"/>
              </a:spcBef>
            </a:pPr>
            <a:endParaRPr lang="en-US" altLang="en-US" baseline="0" dirty="0" smtClean="0"/>
          </a:p>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baseline="0" dirty="0" smtClean="0"/>
              <a:t>We have also learned that </a:t>
            </a:r>
            <a:r>
              <a:rPr lang="en-US" altLang="en-US" sz="1200" baseline="0" dirty="0" smtClean="0">
                <a:ea typeface="ＭＳ Ｐゴシック" pitchFamily="34" charset="-128"/>
                <a:cs typeface="Arial" pitchFamily="34" charset="0"/>
              </a:rPr>
              <a:t>i</a:t>
            </a:r>
            <a:r>
              <a:rPr lang="en-US" altLang="en-US" sz="1200" dirty="0" smtClean="0">
                <a:ea typeface="ＭＳ Ｐゴシック" pitchFamily="34" charset="-128"/>
                <a:cs typeface="Arial" pitchFamily="34" charset="0"/>
              </a:rPr>
              <a:t>naccurate or oversimplified portrayals of suicide can increase</a:t>
            </a:r>
            <a:r>
              <a:rPr lang="en-US" altLang="en-US" dirty="0" smtClean="0">
                <a:ea typeface="ＭＳ Ｐゴシック" pitchFamily="34" charset="-128"/>
                <a:cs typeface="Arial" pitchFamily="34" charset="0"/>
              </a:rPr>
              <a:t> </a:t>
            </a:r>
            <a:r>
              <a:rPr lang="en-US" altLang="en-US" sz="1200" dirty="0" smtClean="0">
                <a:ea typeface="ＭＳ Ｐゴシック" pitchFamily="34" charset="-128"/>
                <a:cs typeface="Arial" pitchFamily="34" charset="0"/>
              </a:rPr>
              <a:t>stigma and reinforce harmful myths that stifle help-seeking.</a:t>
            </a:r>
            <a:r>
              <a:rPr lang="en-US" altLang="en-US" sz="1200" baseline="0" dirty="0" smtClean="0">
                <a:ea typeface="ＭＳ Ｐゴシック" pitchFamily="34" charset="-128"/>
                <a:cs typeface="Arial" pitchFamily="34" charset="0"/>
              </a:rPr>
              <a:t> A</a:t>
            </a:r>
            <a:r>
              <a:rPr lang="en-US" altLang="en-US" sz="1200" dirty="0" smtClean="0">
                <a:ea typeface="ＭＳ Ｐゴシック" pitchFamily="34" charset="-128"/>
                <a:cs typeface="Arial" pitchFamily="34" charset="0"/>
              </a:rPr>
              <a:t>ssigning blame and guilt to one party</a:t>
            </a:r>
            <a:r>
              <a:rPr lang="en-US" altLang="en-US" sz="1200" baseline="0" dirty="0" smtClean="0">
                <a:ea typeface="ＭＳ Ｐゴシック" pitchFamily="34" charset="-128"/>
                <a:cs typeface="Arial" pitchFamily="34" charset="0"/>
              </a:rPr>
              <a:t> (or 13 parties in some cases) is typically unfair and inaccurate based on data indicating that the majority of individuals who die by suicide are dealing with intense emotional distress and do not want to burden others. </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altLang="en-US" sz="1200" baseline="0" dirty="0" smtClean="0">
              <a:ea typeface="ＭＳ Ｐゴシック" pitchFamily="34" charset="-128"/>
              <a:cs typeface="Arial"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sz="1200" baseline="0" dirty="0" smtClean="0">
                <a:ea typeface="ＭＳ Ｐゴシック" pitchFamily="34" charset="-128"/>
                <a:cs typeface="Arial" pitchFamily="34" charset="0"/>
              </a:rPr>
              <a:t>A focus on death rather than the life of the individual who died by suicide is problematic especially when the method of suicide is emphasized or glorified. Not only is it dehumanizing but modeling the details of a suicide method may consciously or unconsciously remove psychological barriers to engaging in suicidal behavior. Providing a blueprint for escaping psychological pain or in the case of 13RW insinuating that the fulfilment of a teen payback fantasy is possible after death is particularly concerning and is inconsistent with kind of learning we hope to foster. By suggesting that suicide is the inevitable result of trauma and unmet needs as is done in 13 Reasons Why season 1, there is also a missed opportunity to highlight alternatives to suicide, recovery, and the process of getting psychological or emotional support from adults who are universally clueless and unethical in season 1. At the end of the day, the notion that we should be happy because people are talking about suicide more, is problematic. We know higher volume of conversation when it isn’t the right conversation can lead to harm and that those who are already most vulnerable to suicide are disproportionately affected. </a:t>
            </a:r>
            <a:endParaRPr lang="en-US" altLang="en-US" sz="1200" dirty="0" smtClean="0">
              <a:ea typeface="ＭＳ Ｐゴシック" pitchFamily="34" charset="-128"/>
              <a:cs typeface="Arial" pitchFamily="34" charset="0"/>
            </a:endParaRPr>
          </a:p>
          <a:p>
            <a:pPr eaLnBrk="1" hangingPunct="1">
              <a:spcBef>
                <a:spcPct val="0"/>
              </a:spcBef>
            </a:pPr>
            <a:endParaRPr lang="en-US" altLang="en-US" dirty="0" smtClean="0"/>
          </a:p>
        </p:txBody>
      </p:sp>
    </p:spTree>
    <p:extLst>
      <p:ext uri="{BB962C8B-B14F-4D97-AF65-F5344CB8AC3E}">
        <p14:creationId xmlns:p14="http://schemas.microsoft.com/office/powerpoint/2010/main" val="33677425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67D882-2CE3-4EEB-A812-2A30A13F3320}"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32319725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Due to time I will only introduce the concept of suicide contagion which underlies the concerns expressed</a:t>
            </a:r>
            <a:r>
              <a:rPr lang="en-US" baseline="0" dirty="0" smtClean="0"/>
              <a:t> by many mental health professionals and </a:t>
            </a:r>
            <a:r>
              <a:rPr lang="en-US" baseline="0" dirty="0" err="1" smtClean="0"/>
              <a:t>suicidologists</a:t>
            </a:r>
            <a:r>
              <a:rPr lang="en-US" baseline="0" dirty="0" smtClean="0"/>
              <a:t>. First, although “contagion” sounds mysterious, the processes involved likely are not. Suicide contagion is defined by Dr. Madelyn Gould of Columbia University as the “p</a:t>
            </a:r>
            <a:r>
              <a:rPr lang="en-US" sz="1200" kern="1200" dirty="0" smtClean="0">
                <a:solidFill>
                  <a:prstClr val="black"/>
                </a:solidFill>
                <a:latin typeface="+mn-lt"/>
                <a:ea typeface="+mn-ea"/>
                <a:cs typeface="+mn-cs"/>
              </a:rPr>
              <a:t>rocess by which suicide-related behaviors spread quickly &amp; spontaneously through a group.” We know that youth</a:t>
            </a:r>
            <a:r>
              <a:rPr lang="en-US" sz="1200" kern="1200" baseline="0" dirty="0" smtClean="0">
                <a:solidFill>
                  <a:prstClr val="black"/>
                </a:solidFill>
                <a:latin typeface="+mn-lt"/>
                <a:ea typeface="+mn-ea"/>
                <a:cs typeface="+mn-cs"/>
              </a:rPr>
              <a:t> are most susceptible to this form of imitative behavior and that those with underlying vulnerabilities to suicide are most likely to be influenced. That said, the vast majority of youth do not respond negatively to even the most inappropriate depictions of suicide and we are not great at predicting who is impacted at an individual level. However, contagion is very real and likely a product of underlying psychological distress, increased social identification, exposure to suicide or loss, access to lethal means, and a connection with the idea that suicide would serve a function that is reinforced by the media depiction.</a:t>
            </a:r>
            <a:endParaRPr lang="en-US" dirty="0"/>
          </a:p>
        </p:txBody>
      </p:sp>
      <p:sp>
        <p:nvSpPr>
          <p:cNvPr id="4" name="Slide Number Placeholder 3"/>
          <p:cNvSpPr>
            <a:spLocks noGrp="1"/>
          </p:cNvSpPr>
          <p:nvPr>
            <p:ph type="sldNum" sz="quarter" idx="10"/>
          </p:nvPr>
        </p:nvSpPr>
        <p:spPr/>
        <p:txBody>
          <a:bodyPr/>
          <a:lstStyle/>
          <a:p>
            <a:fld id="{3767D882-2CE3-4EEB-A812-2A30A13F3320}"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31033593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Other research</a:t>
            </a:r>
            <a:r>
              <a:rPr lang="en-US" baseline="0" dirty="0" smtClean="0"/>
              <a:t> showing that suicide exposure increases suicide risk of an adolescent further drive home this idea that adolescence is a time period of vulnerability to contagion and why targeting a show towards this age group carries extra responsibility. Suicide cluster or disproportionate increases in terms of geography or time also impact youth at higher rates. It is very clear that the type of reporting or media depiction can influence rates of suicide and we will highlight that fortunately this works as a risk AND a protective factor. Finally, there is often matching of characteristics from the media depiction and those who die by suicide at a higher rate including age group, gender and method although this is not as clear cut as direct copycat behavior – a term I don’t love. </a:t>
            </a:r>
            <a:endParaRPr lang="en-US" dirty="0"/>
          </a:p>
        </p:txBody>
      </p:sp>
      <p:sp>
        <p:nvSpPr>
          <p:cNvPr id="4" name="Slide Number Placeholder 3"/>
          <p:cNvSpPr>
            <a:spLocks noGrp="1"/>
          </p:cNvSpPr>
          <p:nvPr>
            <p:ph type="sldNum" sz="quarter" idx="10"/>
          </p:nvPr>
        </p:nvSpPr>
        <p:spPr/>
        <p:txBody>
          <a:bodyPr/>
          <a:lstStyle/>
          <a:p>
            <a:fld id="{3767D882-2CE3-4EEB-A812-2A30A13F3320}"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26171337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Fortunately</a:t>
            </a:r>
            <a:r>
              <a:rPr lang="en-US" baseline="0" dirty="0" smtClean="0"/>
              <a:t> the National Action Alliance for Suicide Prevention has provided guidance for media depictions of suicide. I have taken their core recommendations and applied them to 13 Reasons Why, Season 1. </a:t>
            </a:r>
            <a:endParaRPr lang="en-US" dirty="0"/>
          </a:p>
        </p:txBody>
      </p:sp>
      <p:sp>
        <p:nvSpPr>
          <p:cNvPr id="4" name="Slide Number Placeholder 3"/>
          <p:cNvSpPr>
            <a:spLocks noGrp="1"/>
          </p:cNvSpPr>
          <p:nvPr>
            <p:ph type="sldNum" sz="quarter" idx="10"/>
          </p:nvPr>
        </p:nvSpPr>
        <p:spPr/>
        <p:txBody>
          <a:bodyPr/>
          <a:lstStyle/>
          <a:p>
            <a:fld id="{3767D882-2CE3-4EEB-A812-2A30A13F3320}"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41720053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134BD7-5DD2-432A-8F84-0E05342D6162}"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42900326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know the underlying causes of suicide are complex, and that a treatable mental health condition commonly plays a role (although</a:t>
            </a:r>
            <a:r>
              <a:rPr lang="en-US" sz="1200" kern="1200" baseline="0" dirty="0" smtClean="0">
                <a:solidFill>
                  <a:schemeClr val="tx1"/>
                </a:solidFill>
                <a:effectLst/>
                <a:latin typeface="+mn-lt"/>
                <a:ea typeface="+mn-ea"/>
                <a:cs typeface="+mn-cs"/>
              </a:rPr>
              <a:t> psychologists should understand there are many pathways to suicide as an outcome)</a:t>
            </a:r>
            <a:r>
              <a:rPr lang="en-US" sz="1200" kern="1200" dirty="0" smtClean="0">
                <a:solidFill>
                  <a:schemeClr val="tx1"/>
                </a:solidFill>
                <a:effectLst/>
                <a:latin typeface="+mn-lt"/>
                <a:ea typeface="+mn-ea"/>
                <a:cs typeface="+mn-cs"/>
              </a:rPr>
              <a:t>.  Most suicidal crises are short-lived, especially in young people, and there are numerous evidence-based treatments and competent providers able to help those in need to develop effective strategies to manage suicidal thoughts. There are supports in nearly every school and every community but it may require persistence and outreach by the impacted youth and</a:t>
            </a:r>
            <a:r>
              <a:rPr lang="en-US" sz="1200" kern="1200" baseline="0" dirty="0" smtClean="0">
                <a:solidFill>
                  <a:schemeClr val="tx1"/>
                </a:solidFill>
                <a:effectLst/>
                <a:latin typeface="+mn-lt"/>
                <a:ea typeface="+mn-ea"/>
                <a:cs typeface="+mn-cs"/>
              </a:rPr>
              <a:t> those around them. </a:t>
            </a:r>
            <a:r>
              <a:rPr lang="en-US" sz="1200" kern="1200" dirty="0" smtClean="0">
                <a:solidFill>
                  <a:schemeClr val="tx1"/>
                </a:solidFill>
                <a:effectLst/>
                <a:latin typeface="+mn-lt"/>
                <a:ea typeface="+mn-ea"/>
                <a:cs typeface="+mn-cs"/>
              </a:rPr>
              <a:t>Sadly, these truths are all missing in the first season of ‘13 Reasons Why’, replaced by popular myths and inaccurate information.  Rather than providing valuable information about ways to cope with suicidal thoughts and behavior, the show glorifies its protagonist’s death including a graphic depiction of how she died.  Most importantly, the show portrays getting help for suicidal thoughts as futile, even counterproductive. This is a dangerous message to vulnerable teens who could benefit from mental health treatment. Ultimately, the show violated the majority of expert recommendations for safe portrayals of suicide in the media. We are appreciative that Netflix did</a:t>
            </a:r>
            <a:r>
              <a:rPr lang="en-US" sz="1200" kern="1200" baseline="0" dirty="0" smtClean="0">
                <a:solidFill>
                  <a:schemeClr val="tx1"/>
                </a:solidFill>
                <a:effectLst/>
                <a:latin typeface="+mn-lt"/>
                <a:ea typeface="+mn-ea"/>
                <a:cs typeface="+mn-cs"/>
              </a:rPr>
              <a:t> remove the graphic suicide scene but because contagion effects when present occur in the first weeks of an event this delay may have been very costly.</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767D882-2CE3-4EEB-A812-2A30A13F3320}"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6307041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 next want to shift to 3 studies that </a:t>
            </a:r>
            <a:r>
              <a:rPr lang="en-US" baseline="0" dirty="0" smtClean="0"/>
              <a:t>have assessed the association between release of 13RW and suicides reported using National Mortality Data in the US and data from Ontario. In the interest of transparency I was an author on the first study published in April led by Dr. Jeff Bridge. </a:t>
            </a:r>
            <a:r>
              <a:rPr lang="en-US" sz="1200" kern="1200" dirty="0" smtClean="0">
                <a:solidFill>
                  <a:schemeClr val="tx1"/>
                </a:solidFill>
                <a:effectLst/>
                <a:latin typeface="+mn-lt"/>
                <a:ea typeface="+mn-ea"/>
                <a:cs typeface="+mn-cs"/>
              </a:rPr>
              <a:t>The goal of our study was to investigate whether the release of </a:t>
            </a:r>
            <a:r>
              <a:rPr lang="en-US" sz="1200" i="1" kern="1200" dirty="0" smtClean="0">
                <a:solidFill>
                  <a:schemeClr val="tx1"/>
                </a:solidFill>
                <a:effectLst/>
                <a:latin typeface="+mn-lt"/>
                <a:ea typeface="+mn-ea"/>
                <a:cs typeface="+mn-cs"/>
              </a:rPr>
              <a:t>13 Reasons Why</a:t>
            </a:r>
            <a:r>
              <a:rPr lang="en-US" sz="1200" kern="1200" dirty="0" smtClean="0">
                <a:solidFill>
                  <a:schemeClr val="tx1"/>
                </a:solidFill>
                <a:effectLst/>
                <a:latin typeface="+mn-lt"/>
                <a:ea typeface="+mn-ea"/>
                <a:cs typeface="+mn-cs"/>
              </a:rPr>
              <a:t> season 1 was associated with an increase in suicide rates particularly among children and adolescents. We collected national mortality data for suicide from the Centers for Disease Control and Prevention. We also collected information about homicide, which served as a control outcome. Given all of the concerns raised by hospitals and youth serving organizations nationally after season 1,</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we wanted to evaluate the most suicide mortality which were just released by the CDC in March 2019. </a:t>
            </a:r>
            <a:endParaRPr lang="en-US" dirty="0"/>
          </a:p>
        </p:txBody>
      </p:sp>
      <p:sp>
        <p:nvSpPr>
          <p:cNvPr id="4" name="Slide Number Placeholder 3"/>
          <p:cNvSpPr>
            <a:spLocks noGrp="1"/>
          </p:cNvSpPr>
          <p:nvPr>
            <p:ph type="sldNum" sz="quarter" idx="10"/>
          </p:nvPr>
        </p:nvSpPr>
        <p:spPr/>
        <p:txBody>
          <a:bodyPr/>
          <a:lstStyle/>
          <a:p>
            <a:fld id="{3767D882-2CE3-4EEB-A812-2A30A13F3320}"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26273190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a:t>
            </a:r>
            <a:r>
              <a:rPr lang="en-US" sz="1200" kern="1200" baseline="0" dirty="0" smtClean="0">
                <a:solidFill>
                  <a:schemeClr val="tx1"/>
                </a:solidFill>
                <a:effectLst/>
                <a:latin typeface="+mn-lt"/>
                <a:ea typeface="+mn-ea"/>
                <a:cs typeface="+mn-cs"/>
              </a:rPr>
              <a:t> used Holt-Winters forecasting models to control for underlying trends of suicide and seasonal effects to help solidify a link. This creates a very conservative estimate of the association but we caution that is can not be deemed causal.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smtClean="0">
                <a:ea typeface="ＭＳ Ｐゴシック" pitchFamily="34" charset="-128"/>
                <a:cs typeface="Arial" pitchFamily="34" charset="0"/>
              </a:rPr>
              <a:t>Although there</a:t>
            </a:r>
            <a:r>
              <a:rPr lang="en-US" altLang="en-US" sz="1200" baseline="0" dirty="0" smtClean="0">
                <a:ea typeface="ＭＳ Ｐゴシック" pitchFamily="34" charset="-128"/>
                <a:cs typeface="Arial" pitchFamily="34" charset="0"/>
              </a:rPr>
              <a:t> is a lot of movement in this slide, the findings are clear and striking. 13 Reasons Why season 1 was released in its entirety on March 30, 2017 and the s</a:t>
            </a:r>
            <a:r>
              <a:rPr lang="en-US" altLang="en-US" sz="1200" dirty="0" smtClean="0">
                <a:ea typeface="ＭＳ Ｐゴシック" pitchFamily="34" charset="-128"/>
                <a:cs typeface="Arial" pitchFamily="34" charset="0"/>
              </a:rPr>
              <a:t>uicide rate in April 2017 was the highest monthly rate for entire 5-year study period and a further evaluation</a:t>
            </a:r>
            <a:r>
              <a:rPr lang="en-US" altLang="en-US" sz="1200" baseline="0" dirty="0" smtClean="0">
                <a:ea typeface="ＭＳ Ｐゴシック" pitchFamily="34" charset="-128"/>
                <a:cs typeface="Arial" pitchFamily="34" charset="0"/>
              </a:rPr>
              <a:t> not part of this investigation found it to be the highest rate in the </a:t>
            </a:r>
            <a:r>
              <a:rPr lang="en-US" altLang="en-US" sz="1200" dirty="0" smtClean="0">
                <a:ea typeface="ＭＳ Ｐゴシック" pitchFamily="34" charset="-128"/>
                <a:cs typeface="Arial" pitchFamily="34" charset="0"/>
              </a:rPr>
              <a:t>prior 19 years. If the producers hoped that getting a conversation started in any form would reduce youth suicide, this was clearly not the case.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767D882-2CE3-4EEB-A812-2A30A13F3320}"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14121171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few nuances</a:t>
            </a:r>
            <a:r>
              <a:rPr lang="en-US" baseline="0" dirty="0" smtClean="0"/>
              <a:t> of the study were that our research team defined youth conservatively as 10-17 and in this group female suicide rates although elevated were not significantly outside the predicted range after the release. </a:t>
            </a:r>
            <a:endParaRPr lang="en-US" dirty="0"/>
          </a:p>
        </p:txBody>
      </p:sp>
      <p:sp>
        <p:nvSpPr>
          <p:cNvPr id="4" name="Slide Number Placeholder 3"/>
          <p:cNvSpPr>
            <a:spLocks noGrp="1"/>
          </p:cNvSpPr>
          <p:nvPr>
            <p:ph type="sldNum" sz="quarter" idx="10"/>
          </p:nvPr>
        </p:nvSpPr>
        <p:spPr/>
        <p:txBody>
          <a:bodyPr/>
          <a:lstStyle/>
          <a:p>
            <a:fld id="{3767D882-2CE3-4EEB-A812-2A30A13F3320}"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13007281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Males</a:t>
            </a:r>
            <a:r>
              <a:rPr lang="en-US" baseline="0" dirty="0" smtClean="0"/>
              <a:t> age 10-17 displayed the greatest increase in suicides in the US and seemed to drive findings for this age group. </a:t>
            </a:r>
            <a:endParaRPr lang="en-US" dirty="0"/>
          </a:p>
        </p:txBody>
      </p:sp>
      <p:sp>
        <p:nvSpPr>
          <p:cNvPr id="4" name="Slide Number Placeholder 3"/>
          <p:cNvSpPr>
            <a:spLocks noGrp="1"/>
          </p:cNvSpPr>
          <p:nvPr>
            <p:ph type="sldNum" sz="quarter" idx="10"/>
          </p:nvPr>
        </p:nvSpPr>
        <p:spPr/>
        <p:txBody>
          <a:bodyPr/>
          <a:lstStyle/>
          <a:p>
            <a:fld id="{3767D882-2CE3-4EEB-A812-2A30A13F3320}"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42629222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column – there is a sig increasing</a:t>
            </a:r>
            <a:r>
              <a:rPr lang="en-US" baseline="0" dirty="0" smtClean="0"/>
              <a:t> underlying trend for 10-17 year olds; post-trend is not significant (April 2017-December 2017); April (step change is sig)</a:t>
            </a:r>
          </a:p>
          <a:p>
            <a:endParaRPr lang="en-US" baseline="0" dirty="0" smtClean="0"/>
          </a:p>
          <a:p>
            <a:r>
              <a:rPr lang="en-US" baseline="0" dirty="0" smtClean="0"/>
              <a:t>Second column – females did not show evidence of a significant change; change in suicides in April 2017 driven by males</a:t>
            </a:r>
          </a:p>
          <a:p>
            <a:endParaRPr lang="en-US" baseline="0" dirty="0" smtClean="0"/>
          </a:p>
          <a:p>
            <a:r>
              <a:rPr lang="en-US" baseline="0" dirty="0" smtClean="0"/>
              <a:t>18-29 or 30-64 year (overall rates had been increasing) no changes related to the study time period</a:t>
            </a:r>
            <a:endParaRPr lang="en-US" dirty="0"/>
          </a:p>
        </p:txBody>
      </p:sp>
      <p:sp>
        <p:nvSpPr>
          <p:cNvPr id="4" name="Slide Number Placeholder 3"/>
          <p:cNvSpPr>
            <a:spLocks noGrp="1"/>
          </p:cNvSpPr>
          <p:nvPr>
            <p:ph type="sldNum" sz="quarter" idx="10"/>
          </p:nvPr>
        </p:nvSpPr>
        <p:spPr/>
        <p:txBody>
          <a:bodyPr/>
          <a:lstStyle/>
          <a:p>
            <a:fld id="{3767D882-2CE3-4EEB-A812-2A30A13F3320}" type="slidenum">
              <a:rPr lang="en-US" smtClean="0">
                <a:solidFill>
                  <a:prstClr val="black"/>
                </a:solidFill>
              </a:rPr>
              <a:pPr/>
              <a:t>59</a:t>
            </a:fld>
            <a:endParaRPr lang="en-US">
              <a:solidFill>
                <a:prstClr val="black"/>
              </a:solidFill>
            </a:endParaRPr>
          </a:p>
        </p:txBody>
      </p:sp>
    </p:spTree>
    <p:extLst>
      <p:ext uri="{BB962C8B-B14F-4D97-AF65-F5344CB8AC3E}">
        <p14:creationId xmlns:p14="http://schemas.microsoft.com/office/powerpoint/2010/main" val="9801763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Tree>
    <p:extLst>
      <p:ext uri="{BB962C8B-B14F-4D97-AF65-F5344CB8AC3E}">
        <p14:creationId xmlns:p14="http://schemas.microsoft.com/office/powerpoint/2010/main" val="40642644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nearly</a:t>
            </a:r>
            <a:r>
              <a:rPr lang="en-US" baseline="0" dirty="0" smtClean="0"/>
              <a:t> the same time our research team was evaluating the impact of 13RW season 1 on national suicide rates, an international team led by Dr. Thomas Niederkrotenthaler and colleagues conducted a strikingly similar study given that there was no contact between groups prior to manuscript acceptance. This group also used a conservative time series analysis controlling for upward suicide trends in the US, seasonality and autocorrelation and obtained similar results with some additional nuanced findings. </a:t>
            </a:r>
            <a:endParaRPr lang="en-US" dirty="0"/>
          </a:p>
        </p:txBody>
      </p:sp>
      <p:sp>
        <p:nvSpPr>
          <p:cNvPr id="4" name="Slide Number Placeholder 3"/>
          <p:cNvSpPr>
            <a:spLocks noGrp="1"/>
          </p:cNvSpPr>
          <p:nvPr>
            <p:ph type="sldNum" sz="quarter" idx="10"/>
          </p:nvPr>
        </p:nvSpPr>
        <p:spPr/>
        <p:txBody>
          <a:bodyPr/>
          <a:lstStyle/>
          <a:p>
            <a:fld id="{3767D882-2CE3-4EEB-A812-2A30A13F3320}" type="slidenum">
              <a:rPr lang="en-US" smtClean="0">
                <a:solidFill>
                  <a:prstClr val="black"/>
                </a:solidFill>
              </a:rPr>
              <a:pPr/>
              <a:t>61</a:t>
            </a:fld>
            <a:endParaRPr lang="en-US">
              <a:solidFill>
                <a:prstClr val="black"/>
              </a:solidFill>
            </a:endParaRPr>
          </a:p>
        </p:txBody>
      </p:sp>
    </p:spTree>
    <p:extLst>
      <p:ext uri="{BB962C8B-B14F-4D97-AF65-F5344CB8AC3E}">
        <p14:creationId xmlns:p14="http://schemas.microsoft.com/office/powerpoint/2010/main" val="12886571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Because Netflix</a:t>
            </a:r>
            <a:r>
              <a:rPr lang="en-US" sz="1200" b="0" i="0" kern="1200" baseline="0" dirty="0" smtClean="0">
                <a:solidFill>
                  <a:schemeClr val="tx1"/>
                </a:solidFill>
                <a:effectLst/>
                <a:latin typeface="+mn-lt"/>
                <a:ea typeface="+mn-ea"/>
                <a:cs typeface="+mn-cs"/>
              </a:rPr>
              <a:t> does not release viewership data, Niederkrotenthaler and colleagues took the additional step of evaluating intensity and duration of social media attention which matches Netflix’s claim that 13RW season 1 was the 3</a:t>
            </a:r>
            <a:r>
              <a:rPr lang="en-US" sz="1200" b="0" i="0" kern="1200" baseline="30000" dirty="0" smtClean="0">
                <a:solidFill>
                  <a:schemeClr val="tx1"/>
                </a:solidFill>
                <a:effectLst/>
                <a:latin typeface="+mn-lt"/>
                <a:ea typeface="+mn-ea"/>
                <a:cs typeface="+mn-cs"/>
              </a:rPr>
              <a:t>rd</a:t>
            </a:r>
            <a:r>
              <a:rPr lang="en-US" sz="1200" b="0" i="0" kern="1200" baseline="0" dirty="0" smtClean="0">
                <a:solidFill>
                  <a:schemeClr val="tx1"/>
                </a:solidFill>
                <a:effectLst/>
                <a:latin typeface="+mn-lt"/>
                <a:ea typeface="+mn-ea"/>
                <a:cs typeface="+mn-cs"/>
              </a:rPr>
              <a:t> most binge watched show of 2017. Volume of tweets in red and the number of Instagram influencers with first-time posts about 13RW were dramatically elevated in the first few days of April (actually the end of March) through the middle of the month before returning to at or below baseline. This helped to validate the idea that exposure and intensity was sufficient for a possible media contagion event and this initial attention tapered over time.</a:t>
            </a:r>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Do not state due to time:</a:t>
            </a:r>
          </a:p>
          <a:p>
            <a:r>
              <a:rPr lang="en-US" sz="1200" b="0" i="0" kern="1200" dirty="0" smtClean="0">
                <a:solidFill>
                  <a:schemeClr val="tx1"/>
                </a:solidFill>
                <a:effectLst/>
                <a:latin typeface="+mn-lt"/>
                <a:ea typeface="+mn-ea"/>
                <a:cs typeface="+mn-cs"/>
              </a:rPr>
              <a:t>“Past studies have validated that Internet searches mirror real-world suicide rates, so suicide rates have likely gone up as a result of this program” (Ayers, </a:t>
            </a:r>
            <a:r>
              <a:rPr lang="en-US" sz="1200" b="0" i="0" kern="1200" dirty="0" err="1" smtClean="0">
                <a:solidFill>
                  <a:schemeClr val="tx1"/>
                </a:solidFill>
                <a:effectLst/>
                <a:latin typeface="+mn-lt"/>
                <a:ea typeface="+mn-ea"/>
                <a:cs typeface="+mn-cs"/>
              </a:rPr>
              <a:t>Althouse</a:t>
            </a:r>
            <a:r>
              <a:rPr lang="en-US" sz="1200" b="0" i="0" kern="1200" dirty="0" smtClean="0">
                <a:solidFill>
                  <a:schemeClr val="tx1"/>
                </a:solidFill>
                <a:effectLst/>
                <a:latin typeface="+mn-lt"/>
                <a:ea typeface="+mn-ea"/>
                <a:cs typeface="+mn-cs"/>
              </a:rPr>
              <a:t>, Leas, </a:t>
            </a:r>
            <a:r>
              <a:rPr lang="en-US" sz="1200" b="0" i="0" kern="1200" dirty="0" err="1" smtClean="0">
                <a:solidFill>
                  <a:schemeClr val="tx1"/>
                </a:solidFill>
                <a:effectLst/>
                <a:latin typeface="+mn-lt"/>
                <a:ea typeface="+mn-ea"/>
                <a:cs typeface="+mn-cs"/>
              </a:rPr>
              <a:t>Dredze</a:t>
            </a:r>
            <a:r>
              <a:rPr lang="en-US" sz="1200" b="0" i="0" kern="1200" dirty="0" smtClean="0">
                <a:solidFill>
                  <a:schemeClr val="tx1"/>
                </a:solidFill>
                <a:effectLst/>
                <a:latin typeface="+mn-lt"/>
                <a:ea typeface="+mn-ea"/>
                <a:cs typeface="+mn-cs"/>
              </a:rPr>
              <a:t>, &amp; </a:t>
            </a:r>
            <a:r>
              <a:rPr lang="en-US" sz="1200" b="0" i="0" kern="1200" dirty="0" err="1" smtClean="0">
                <a:solidFill>
                  <a:schemeClr val="tx1"/>
                </a:solidFill>
                <a:effectLst/>
                <a:latin typeface="+mn-lt"/>
                <a:ea typeface="+mn-ea"/>
                <a:cs typeface="+mn-cs"/>
              </a:rPr>
              <a:t>Allem</a:t>
            </a:r>
            <a:r>
              <a:rPr lang="en-US" sz="1200" b="0" i="0" kern="1200" dirty="0" smtClean="0">
                <a:solidFill>
                  <a:schemeClr val="tx1"/>
                </a:solidFill>
                <a:effectLst/>
                <a:latin typeface="+mn-lt"/>
                <a:ea typeface="+mn-ea"/>
                <a:cs typeface="+mn-cs"/>
              </a:rPr>
              <a:t>, 2017). In fact, 25% of youth who died by suicide conducted a suicide-related Internet search shortly before their deaths (O'Brien et al., 2017).</a:t>
            </a:r>
            <a:endParaRPr lang="en-US" dirty="0"/>
          </a:p>
        </p:txBody>
      </p:sp>
      <p:sp>
        <p:nvSpPr>
          <p:cNvPr id="4" name="Slide Number Placeholder 3"/>
          <p:cNvSpPr>
            <a:spLocks noGrp="1"/>
          </p:cNvSpPr>
          <p:nvPr>
            <p:ph type="sldNum" sz="quarter" idx="10"/>
          </p:nvPr>
        </p:nvSpPr>
        <p:spPr/>
        <p:txBody>
          <a:bodyPr/>
          <a:lstStyle/>
          <a:p>
            <a:fld id="{3767D882-2CE3-4EEB-A812-2A30A13F3320}" type="slidenum">
              <a:rPr lang="en-US" smtClean="0">
                <a:solidFill>
                  <a:prstClr val="black"/>
                </a:solidFill>
              </a:rPr>
              <a:pPr/>
              <a:t>62</a:t>
            </a:fld>
            <a:endParaRPr lang="en-US">
              <a:solidFill>
                <a:prstClr val="black"/>
              </a:solidFill>
            </a:endParaRPr>
          </a:p>
        </p:txBody>
      </p:sp>
    </p:spTree>
    <p:extLst>
      <p:ext uri="{BB962C8B-B14F-4D97-AF65-F5344CB8AC3E}">
        <p14:creationId xmlns:p14="http://schemas.microsoft.com/office/powerpoint/2010/main" val="39315859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study likewise found an immediate spike in April 2017 which persisted for the study’s 3 month window of assessment</a:t>
            </a:r>
            <a:r>
              <a:rPr lang="en-US" baseline="0" dirty="0" smtClean="0"/>
              <a:t> among only the 10-19 year-olds. By increasing the age range, the associations with gender changed. However, in the first 3 months alone there were 94 additional youth suicides that occurred beyond what would typically occur in that time frame. </a:t>
            </a:r>
            <a:endParaRPr lang="en-US" dirty="0"/>
          </a:p>
        </p:txBody>
      </p:sp>
      <p:sp>
        <p:nvSpPr>
          <p:cNvPr id="4" name="Slide Number Placeholder 3"/>
          <p:cNvSpPr>
            <a:spLocks noGrp="1"/>
          </p:cNvSpPr>
          <p:nvPr>
            <p:ph type="sldNum" sz="quarter" idx="10"/>
          </p:nvPr>
        </p:nvSpPr>
        <p:spPr/>
        <p:txBody>
          <a:bodyPr/>
          <a:lstStyle/>
          <a:p>
            <a:fld id="{3767D882-2CE3-4EEB-A812-2A30A13F3320}" type="slidenum">
              <a:rPr lang="en-US" smtClean="0">
                <a:solidFill>
                  <a:prstClr val="black"/>
                </a:solidFill>
              </a:rPr>
              <a:pPr/>
              <a:t>63</a:t>
            </a:fld>
            <a:endParaRPr lang="en-US">
              <a:solidFill>
                <a:prstClr val="black"/>
              </a:solidFill>
            </a:endParaRPr>
          </a:p>
        </p:txBody>
      </p:sp>
    </p:spTree>
    <p:extLst>
      <p:ext uri="{BB962C8B-B14F-4D97-AF65-F5344CB8AC3E}">
        <p14:creationId xmlns:p14="http://schemas.microsoft.com/office/powerpoint/2010/main" val="35670158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 Counties included in Wonder analysis (N = 16): Alamosa, Cheyenne, Delta, Eagle, El Paso, Grand, Gunnison, Kit Carson, Las Animas, Mesa, Moffat, Montrose, Pueblo, San Juan, San Miguel. Total suicides in the 16 counties = 4,382 (1999-2017) involving a total population of 21,471,764 during the same period.</a:t>
            </a:r>
          </a:p>
          <a:p>
            <a:endParaRPr lang="en-US" dirty="0"/>
          </a:p>
          <a:p>
            <a:r>
              <a:rPr lang="en-US" sz="1200" b="1" kern="1200" dirty="0">
                <a:solidFill>
                  <a:schemeClr val="tx1"/>
                </a:solidFill>
                <a:effectLst/>
                <a:latin typeface="+mn-lt"/>
                <a:ea typeface="+mn-ea"/>
                <a:cs typeface="+mn-cs"/>
              </a:rPr>
              <a:t>Suggested Citation: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Centers for Disease Control and Prevention, National Center for Health Statistics. Underlying Cause of Death 1999-2017 on CDC WONDER Online Database, released December, 2018. Data are from the Multiple Cause of Death Files, 1999-2017, as compiled from data provided by the 57 vital statistics jurisdictions through the Vital Statistics Cooperative Program. Accessed at http://</a:t>
            </a:r>
            <a:r>
              <a:rPr lang="en-US" sz="1200" kern="1200" dirty="0" err="1">
                <a:solidFill>
                  <a:schemeClr val="tx1"/>
                </a:solidFill>
                <a:effectLst/>
                <a:latin typeface="+mn-lt"/>
                <a:ea typeface="+mn-ea"/>
                <a:cs typeface="+mn-cs"/>
              </a:rPr>
              <a:t>wonder.cdc.gov</a:t>
            </a:r>
            <a:r>
              <a:rPr lang="en-US" sz="1200" kern="1200" dirty="0">
                <a:solidFill>
                  <a:schemeClr val="tx1"/>
                </a:solidFill>
                <a:effectLst/>
                <a:latin typeface="+mn-lt"/>
                <a:ea typeface="+mn-ea"/>
                <a:cs typeface="+mn-cs"/>
              </a:rPr>
              <a:t>/ucd-icd10.html on Jun 18, 2019 3:49:12 PM</a:t>
            </a:r>
          </a:p>
          <a:p>
            <a:endParaRPr lang="en-US" dirty="0"/>
          </a:p>
        </p:txBody>
      </p:sp>
      <p:sp>
        <p:nvSpPr>
          <p:cNvPr id="4" name="Slide Number Placeholder 3"/>
          <p:cNvSpPr>
            <a:spLocks noGrp="1"/>
          </p:cNvSpPr>
          <p:nvPr>
            <p:ph type="sldNum" sz="quarter" idx="5"/>
          </p:nvPr>
        </p:nvSpPr>
        <p:spPr/>
        <p:txBody>
          <a:bodyPr/>
          <a:lstStyle/>
          <a:p>
            <a:fld id="{EB134BD7-5DD2-432A-8F84-0E05342D6162}"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4879681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smtClean="0">
                <a:ea typeface="ＭＳ Ｐゴシック" pitchFamily="34" charset="-128"/>
                <a:cs typeface="Arial" pitchFamily="34" charset="0"/>
              </a:rPr>
              <a:t>In this study, an increase in suicide rates was found among girls age 10-19 (21.7% compared to 12.4% in boys) which is more consistent with the suicide contagion literature. Excess suicides over predicted from April to June 2017 – 66 boys; 37 girls.</a:t>
            </a:r>
          </a:p>
          <a:p>
            <a:pPr>
              <a:buFontTx/>
              <a:buNone/>
              <a:defRPr/>
            </a:pPr>
            <a:r>
              <a:rPr lang="en-US" altLang="en-US" sz="1200" dirty="0" smtClean="0">
                <a:ea typeface="ＭＳ Ｐゴシック" pitchFamily="34" charset="-128"/>
                <a:cs typeface="Arial" pitchFamily="34" charset="0"/>
              </a:rPr>
              <a:t>So</a:t>
            </a:r>
            <a:r>
              <a:rPr lang="en-US" altLang="en-US" sz="1200" baseline="0" dirty="0" smtClean="0">
                <a:ea typeface="ＭＳ Ｐゴシック" pitchFamily="34" charset="-128"/>
                <a:cs typeface="Arial" pitchFamily="34" charset="0"/>
              </a:rPr>
              <a:t> 18-19 year old females were driving this change in gender findings. </a:t>
            </a:r>
            <a:endParaRPr lang="en-US" altLang="en-US" sz="1200" dirty="0" smtClean="0">
              <a:ea typeface="ＭＳ Ｐゴシック" pitchFamily="34" charset="-128"/>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3767D882-2CE3-4EEB-A812-2A30A13F3320}" type="slidenum">
              <a:rPr lang="en-US" smtClean="0">
                <a:solidFill>
                  <a:prstClr val="black"/>
                </a:solidFill>
              </a:rPr>
              <a:pPr/>
              <a:t>64</a:t>
            </a:fld>
            <a:endParaRPr lang="en-US">
              <a:solidFill>
                <a:prstClr val="black"/>
              </a:solidFill>
            </a:endParaRPr>
          </a:p>
        </p:txBody>
      </p:sp>
    </p:spTree>
    <p:extLst>
      <p:ext uri="{BB962C8B-B14F-4D97-AF65-F5344CB8AC3E}">
        <p14:creationId xmlns:p14="http://schemas.microsoft.com/office/powerpoint/2010/main" val="30648188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with the Bridge study,</a:t>
            </a:r>
            <a:r>
              <a:rPr lang="en-US" baseline="0" dirty="0" smtClean="0"/>
              <a:t> young adults and older adults were not significantly impacted by the release of 13RW.</a:t>
            </a:r>
            <a:endParaRPr lang="en-US" dirty="0"/>
          </a:p>
        </p:txBody>
      </p:sp>
      <p:sp>
        <p:nvSpPr>
          <p:cNvPr id="4" name="Slide Number Placeholder 3"/>
          <p:cNvSpPr>
            <a:spLocks noGrp="1"/>
          </p:cNvSpPr>
          <p:nvPr>
            <p:ph type="sldNum" sz="quarter" idx="10"/>
          </p:nvPr>
        </p:nvSpPr>
        <p:spPr/>
        <p:txBody>
          <a:bodyPr/>
          <a:lstStyle/>
          <a:p>
            <a:fld id="{3767D882-2CE3-4EEB-A812-2A30A13F3320}" type="slidenum">
              <a:rPr lang="en-US" smtClean="0">
                <a:solidFill>
                  <a:prstClr val="black"/>
                </a:solidFill>
              </a:rPr>
              <a:pPr/>
              <a:t>65</a:t>
            </a:fld>
            <a:endParaRPr lang="en-US">
              <a:solidFill>
                <a:prstClr val="black"/>
              </a:solidFill>
            </a:endParaRPr>
          </a:p>
        </p:txBody>
      </p:sp>
    </p:spTree>
    <p:extLst>
      <p:ext uri="{BB962C8B-B14F-4D97-AF65-F5344CB8AC3E}">
        <p14:creationId xmlns:p14="http://schemas.microsoft.com/office/powerpoint/2010/main" val="10481501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smtClean="0">
                <a:ea typeface="ＭＳ Ｐゴシック" pitchFamily="34" charset="-128"/>
                <a:cs typeface="Arial" pitchFamily="34" charset="0"/>
              </a:rPr>
              <a:t>Notable increases in suicide by hanging and the cell sizes</a:t>
            </a:r>
            <a:r>
              <a:rPr lang="en-US" altLang="en-US" sz="1200" baseline="0" dirty="0" smtClean="0">
                <a:ea typeface="ＭＳ Ｐゴシック" pitchFamily="34" charset="-128"/>
                <a:cs typeface="Arial" pitchFamily="34" charset="0"/>
              </a:rPr>
              <a:t> were too small to evaluate suicide by cutting which is typically much less lethal. We should also note that suicide attempt data may reflect different characteristics but is not as readily available. </a:t>
            </a:r>
            <a:endParaRPr lang="en-US" altLang="en-US" sz="1200" dirty="0" smtClean="0">
              <a:ea typeface="ＭＳ Ｐゴシック" pitchFamily="34" charset="-128"/>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3767D882-2CE3-4EEB-A812-2A30A13F3320}" type="slidenum">
              <a:rPr lang="en-US" smtClean="0">
                <a:solidFill>
                  <a:prstClr val="black"/>
                </a:solidFill>
              </a:rPr>
              <a:pPr/>
              <a:t>66</a:t>
            </a:fld>
            <a:endParaRPr lang="en-US">
              <a:solidFill>
                <a:prstClr val="black"/>
              </a:solidFill>
            </a:endParaRPr>
          </a:p>
        </p:txBody>
      </p:sp>
    </p:spTree>
    <p:extLst>
      <p:ext uri="{BB962C8B-B14F-4D97-AF65-F5344CB8AC3E}">
        <p14:creationId xmlns:p14="http://schemas.microsoft.com/office/powerpoint/2010/main" val="19554132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Forecasting</a:t>
            </a:r>
            <a:r>
              <a:rPr lang="en-US" baseline="0" dirty="0" smtClean="0"/>
              <a:t> models with confidence intervals for reference</a:t>
            </a:r>
            <a:endParaRPr lang="en-US" dirty="0"/>
          </a:p>
        </p:txBody>
      </p:sp>
      <p:sp>
        <p:nvSpPr>
          <p:cNvPr id="4" name="Slide Number Placeholder 3"/>
          <p:cNvSpPr>
            <a:spLocks noGrp="1"/>
          </p:cNvSpPr>
          <p:nvPr>
            <p:ph type="sldNum" sz="quarter" idx="10"/>
          </p:nvPr>
        </p:nvSpPr>
        <p:spPr/>
        <p:txBody>
          <a:bodyPr/>
          <a:lstStyle/>
          <a:p>
            <a:fld id="{3767D882-2CE3-4EEB-A812-2A30A13F3320}" type="slidenum">
              <a:rPr lang="en-US" smtClean="0">
                <a:solidFill>
                  <a:prstClr val="black"/>
                </a:solidFill>
              </a:rPr>
              <a:pPr/>
              <a:t>67</a:t>
            </a:fld>
            <a:endParaRPr lang="en-US">
              <a:solidFill>
                <a:prstClr val="black"/>
              </a:solidFill>
            </a:endParaRPr>
          </a:p>
        </p:txBody>
      </p:sp>
    </p:spTree>
    <p:extLst>
      <p:ext uri="{BB962C8B-B14F-4D97-AF65-F5344CB8AC3E}">
        <p14:creationId xmlns:p14="http://schemas.microsoft.com/office/powerpoint/2010/main" val="135784803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Tree>
    <p:extLst>
      <p:ext uri="{BB962C8B-B14F-4D97-AF65-F5344CB8AC3E}">
        <p14:creationId xmlns:p14="http://schemas.microsoft.com/office/powerpoint/2010/main" val="395754705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will</a:t>
            </a:r>
            <a:r>
              <a:rPr lang="en-US" baseline="0" dirty="0" smtClean="0"/>
              <a:t> just briefly mention a smaller but relevant study in Canada’s largest province, Ontario, population around 14 million, that used a similar time-series analyses.</a:t>
            </a:r>
          </a:p>
          <a:p>
            <a:r>
              <a:rPr lang="en-US" dirty="0" smtClean="0"/>
              <a:t>This study demonstrated that there were 40 more deaths by suicide than expected controlling</a:t>
            </a:r>
            <a:r>
              <a:rPr lang="en-US" baseline="0" dirty="0" smtClean="0"/>
              <a:t> for underlying trends </a:t>
            </a:r>
            <a:r>
              <a:rPr lang="en-US" dirty="0" smtClean="0"/>
              <a:t>in those aged 29 and under in Ontario in the 9 months following the release of 13RW equating to an 18% increase. Although there was more variability in this study,</a:t>
            </a:r>
            <a:r>
              <a:rPr lang="en-US" baseline="0" dirty="0" smtClean="0"/>
              <a:t> </a:t>
            </a:r>
            <a:r>
              <a:rPr lang="en-US" dirty="0" smtClean="0"/>
              <a:t>less power to detect differences and an</a:t>
            </a:r>
            <a:r>
              <a:rPr lang="en-US" baseline="0" dirty="0" smtClean="0"/>
              <a:t> unusual spike in October 2017</a:t>
            </a:r>
            <a:r>
              <a:rPr lang="en-US" dirty="0" smtClean="0"/>
              <a:t>,</a:t>
            </a:r>
            <a:r>
              <a:rPr lang="en-US" baseline="0" dirty="0" smtClean="0"/>
              <a:t> a similar pattern consistent with suicide contagion effects emerged in the months just after the release. Not surprisingly since the series was released in many country’s all at once, seeing findings replicated in other countries is important. </a:t>
            </a:r>
            <a:endParaRPr lang="en-US" dirty="0"/>
          </a:p>
        </p:txBody>
      </p:sp>
      <p:sp>
        <p:nvSpPr>
          <p:cNvPr id="4" name="Slide Number Placeholder 3"/>
          <p:cNvSpPr>
            <a:spLocks noGrp="1"/>
          </p:cNvSpPr>
          <p:nvPr>
            <p:ph type="sldNum" sz="quarter" idx="10"/>
          </p:nvPr>
        </p:nvSpPr>
        <p:spPr/>
        <p:txBody>
          <a:bodyPr/>
          <a:lstStyle/>
          <a:p>
            <a:fld id="{3767D882-2CE3-4EEB-A812-2A30A13F3320}" type="slidenum">
              <a:rPr lang="en-US" smtClean="0">
                <a:solidFill>
                  <a:prstClr val="black"/>
                </a:solidFill>
              </a:rPr>
              <a:pPr/>
              <a:t>69</a:t>
            </a:fld>
            <a:endParaRPr lang="en-US">
              <a:solidFill>
                <a:prstClr val="black"/>
              </a:solidFill>
            </a:endParaRPr>
          </a:p>
        </p:txBody>
      </p:sp>
    </p:spTree>
    <p:extLst>
      <p:ext uri="{BB962C8B-B14F-4D97-AF65-F5344CB8AC3E}">
        <p14:creationId xmlns:p14="http://schemas.microsoft.com/office/powerpoint/2010/main" val="198610187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take</a:t>
            </a:r>
            <a:r>
              <a:rPr lang="en-US" baseline="0" dirty="0" smtClean="0"/>
              <a:t> these studies as a call to action. They suggest that we have an opportunity to better message and disseminate psychological and epidemiological science to those who stand to make a considerable impact – the entertainment industry and the news media. Partnerships that promote responsible and impactful storytelling are happening but there needs to be a collaborative approach. Media guidelines for depicting suicide (Action Alliance, American Association of Suicidology, </a:t>
            </a:r>
            <a:r>
              <a:rPr lang="en-US" baseline="0" dirty="0" err="1" smtClean="0"/>
              <a:t>Mindframe</a:t>
            </a:r>
            <a:r>
              <a:rPr lang="en-US" baseline="0" dirty="0" smtClean="0"/>
              <a:t>, Samaritans, and Reportingonsuicide.org) continue to evolve incorporating more research and critically the perspective of those who have struggled with suicidal thoughts or behaviors or through suicide loss. We need to talk about suicide more, but these discussions would be better done around models the are accurate, reflective of the challenges most common to those who are in crisis, and an understanding that there are viable avenues of support. </a:t>
            </a:r>
            <a:endParaRPr lang="en-US" dirty="0"/>
          </a:p>
        </p:txBody>
      </p:sp>
      <p:sp>
        <p:nvSpPr>
          <p:cNvPr id="4" name="Slide Number Placeholder 3"/>
          <p:cNvSpPr>
            <a:spLocks noGrp="1"/>
          </p:cNvSpPr>
          <p:nvPr>
            <p:ph type="sldNum" sz="quarter" idx="10"/>
          </p:nvPr>
        </p:nvSpPr>
        <p:spPr/>
        <p:txBody>
          <a:bodyPr/>
          <a:lstStyle/>
          <a:p>
            <a:fld id="{3767D882-2CE3-4EEB-A812-2A30A13F3320}" type="slidenum">
              <a:rPr lang="en-US" smtClean="0">
                <a:solidFill>
                  <a:prstClr val="black"/>
                </a:solidFill>
              </a:rPr>
              <a:pPr/>
              <a:t>70</a:t>
            </a:fld>
            <a:endParaRPr lang="en-US">
              <a:solidFill>
                <a:prstClr val="black"/>
              </a:solidFill>
            </a:endParaRPr>
          </a:p>
        </p:txBody>
      </p:sp>
    </p:spTree>
    <p:extLst>
      <p:ext uri="{BB962C8B-B14F-4D97-AF65-F5344CB8AC3E}">
        <p14:creationId xmlns:p14="http://schemas.microsoft.com/office/powerpoint/2010/main" val="22864446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9874" name="Shape 767"/>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cap="flat">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79875" name="Shape 768"/>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271" tIns="46622" rIns="93271" bIns="46622" numCol="1" anchor="t" anchorCtr="0" compatLnSpc="1">
            <a:prstTxWarp prst="textNoShape">
              <a:avLst/>
            </a:prstTxWarp>
          </a:bodyPr>
          <a:lstStyle/>
          <a:p>
            <a:pPr>
              <a:spcBef>
                <a:spcPct val="0"/>
              </a:spcBef>
              <a:buClr>
                <a:srgbClr val="000000"/>
              </a:buClr>
              <a:buSzPct val="25000"/>
            </a:pPr>
            <a:endParaRPr lang="en-US" altLang="en-US" smtClean="0">
              <a:solidFill>
                <a:srgbClr val="000000"/>
              </a:solidFill>
              <a:cs typeface="Calibri" panose="020F0502020204030204" pitchFamily="34" charset="0"/>
              <a:sym typeface="Calibri" panose="020F0502020204030204" pitchFamily="34" charset="0"/>
            </a:endParaRPr>
          </a:p>
        </p:txBody>
      </p:sp>
      <p:sp>
        <p:nvSpPr>
          <p:cNvPr id="79876" name="Shape 769"/>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71" tIns="46622" rIns="93271" bIns="46622"/>
          <a:lstStyle>
            <a:lvl1pPr>
              <a:spcBef>
                <a:spcPct val="30000"/>
              </a:spcBef>
              <a:defRPr sz="1200">
                <a:solidFill>
                  <a:schemeClr val="tx1"/>
                </a:solidFill>
                <a:latin typeface="Calibri" panose="020F0502020204030204" pitchFamily="34" charset="0"/>
              </a:defRPr>
            </a:lvl1pPr>
            <a:lvl2pPr marL="741363" indent="-284163">
              <a:spcBef>
                <a:spcPct val="30000"/>
              </a:spcBef>
              <a:defRPr sz="1200">
                <a:solidFill>
                  <a:schemeClr val="tx1"/>
                </a:solidFill>
                <a:latin typeface="Calibri" panose="020F0502020204030204" pitchFamily="34" charset="0"/>
              </a:defRPr>
            </a:lvl2pPr>
            <a:lvl3pPr marL="1141413" indent="-227013">
              <a:spcBef>
                <a:spcPct val="30000"/>
              </a:spcBef>
              <a:defRPr sz="1200">
                <a:solidFill>
                  <a:schemeClr val="tx1"/>
                </a:solidFill>
                <a:latin typeface="Calibri" panose="020F0502020204030204" pitchFamily="34" charset="0"/>
              </a:defRPr>
            </a:lvl3pPr>
            <a:lvl4pPr marL="1598613" indent="-227013">
              <a:spcBef>
                <a:spcPct val="30000"/>
              </a:spcBef>
              <a:defRPr sz="1200">
                <a:solidFill>
                  <a:schemeClr val="tx1"/>
                </a:solidFill>
                <a:latin typeface="Calibri" panose="020F0502020204030204" pitchFamily="34" charset="0"/>
              </a:defRPr>
            </a:lvl4pPr>
            <a:lvl5pPr marL="2055813" indent="-227013">
              <a:spcBef>
                <a:spcPct val="30000"/>
              </a:spcBef>
              <a:defRPr sz="1200">
                <a:solidFill>
                  <a:schemeClr val="tx1"/>
                </a:solidFill>
                <a:latin typeface="Calibri" panose="020F0502020204030204" pitchFamily="34" charset="0"/>
              </a:defRPr>
            </a:lvl5pPr>
            <a:lvl6pPr marL="2513013" indent="-227013" defTabSz="457200" eaLnBrk="0" fontAlgn="base" hangingPunct="0">
              <a:spcBef>
                <a:spcPct val="30000"/>
              </a:spcBef>
              <a:spcAft>
                <a:spcPct val="0"/>
              </a:spcAft>
              <a:defRPr sz="1200">
                <a:solidFill>
                  <a:schemeClr val="tx1"/>
                </a:solidFill>
                <a:latin typeface="Calibri" panose="020F0502020204030204" pitchFamily="34" charset="0"/>
              </a:defRPr>
            </a:lvl6pPr>
            <a:lvl7pPr marL="2970213" indent="-227013" defTabSz="457200" eaLnBrk="0" fontAlgn="base" hangingPunct="0">
              <a:spcBef>
                <a:spcPct val="30000"/>
              </a:spcBef>
              <a:spcAft>
                <a:spcPct val="0"/>
              </a:spcAft>
              <a:defRPr sz="1200">
                <a:solidFill>
                  <a:schemeClr val="tx1"/>
                </a:solidFill>
                <a:latin typeface="Calibri" panose="020F0502020204030204" pitchFamily="34" charset="0"/>
              </a:defRPr>
            </a:lvl7pPr>
            <a:lvl8pPr marL="3427413" indent="-227013" defTabSz="457200" eaLnBrk="0" fontAlgn="base" hangingPunct="0">
              <a:spcBef>
                <a:spcPct val="30000"/>
              </a:spcBef>
              <a:spcAft>
                <a:spcPct val="0"/>
              </a:spcAft>
              <a:defRPr sz="1200">
                <a:solidFill>
                  <a:schemeClr val="tx1"/>
                </a:solidFill>
                <a:latin typeface="Calibri" panose="020F0502020204030204" pitchFamily="34" charset="0"/>
              </a:defRPr>
            </a:lvl8pPr>
            <a:lvl9pPr marL="3884613" indent="-227013"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buClr>
                <a:srgbClr val="000000"/>
              </a:buClr>
              <a:buSzPct val="25000"/>
            </a:pPr>
            <a:fld id="{60751E39-46D1-41B6-BA1C-E64F174A2EDB}" type="slidenum">
              <a:rPr lang="en-US" altLang="en-US" smtClean="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rPr>
              <a:pPr>
                <a:spcBef>
                  <a:spcPct val="0"/>
                </a:spcBef>
                <a:buClr>
                  <a:srgbClr val="000000"/>
                </a:buClr>
                <a:buSzPct val="25000"/>
              </a:pPr>
              <a:t>72</a:t>
            </a:fld>
            <a:endParaRPr lang="en-US" altLang="en-US" smtClean="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endParaRPr>
          </a:p>
        </p:txBody>
      </p:sp>
    </p:spTree>
    <p:extLst>
      <p:ext uri="{BB962C8B-B14F-4D97-AF65-F5344CB8AC3E}">
        <p14:creationId xmlns:p14="http://schemas.microsoft.com/office/powerpoint/2010/main" val="175340522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1BE0A20-DEE2-4ADC-B82E-1970C63B1CF9}" type="slidenum">
              <a:rPr lang="en-US" smtClean="0">
                <a:solidFill>
                  <a:prstClr val="black"/>
                </a:solidFill>
              </a:rPr>
              <a:pPr/>
              <a:t>73</a:t>
            </a:fld>
            <a:endParaRPr lang="en-US">
              <a:solidFill>
                <a:prstClr val="black"/>
              </a:solidFill>
            </a:endParaRPr>
          </a:p>
        </p:txBody>
      </p:sp>
    </p:spTree>
    <p:extLst>
      <p:ext uri="{BB962C8B-B14F-4D97-AF65-F5344CB8AC3E}">
        <p14:creationId xmlns:p14="http://schemas.microsoft.com/office/powerpoint/2010/main" val="188214923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1BE0A20-DEE2-4ADC-B82E-1970C63B1CF9}" type="slidenum">
              <a:rPr lang="en-US" smtClean="0">
                <a:solidFill>
                  <a:prstClr val="black"/>
                </a:solidFill>
              </a:rPr>
              <a:pPr/>
              <a:t>74</a:t>
            </a:fld>
            <a:endParaRPr lang="en-US">
              <a:solidFill>
                <a:prstClr val="black"/>
              </a:solidFill>
            </a:endParaRPr>
          </a:p>
        </p:txBody>
      </p:sp>
    </p:spTree>
    <p:extLst>
      <p:ext uri="{BB962C8B-B14F-4D97-AF65-F5344CB8AC3E}">
        <p14:creationId xmlns:p14="http://schemas.microsoft.com/office/powerpoint/2010/main" val="20510348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134BD7-5DD2-432A-8F84-0E05342D6162}"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228798866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1BE0A20-DEE2-4ADC-B82E-1970C63B1CF9}" type="slidenum">
              <a:rPr lang="en-US" smtClean="0">
                <a:solidFill>
                  <a:prstClr val="black"/>
                </a:solidFill>
              </a:rPr>
              <a:pPr>
                <a:defRPr/>
              </a:pPr>
              <a:t>76</a:t>
            </a:fld>
            <a:endParaRPr lang="en-US">
              <a:solidFill>
                <a:prstClr val="black"/>
              </a:solidFill>
            </a:endParaRPr>
          </a:p>
        </p:txBody>
      </p:sp>
    </p:spTree>
    <p:extLst>
      <p:ext uri="{BB962C8B-B14F-4D97-AF65-F5344CB8AC3E}">
        <p14:creationId xmlns:p14="http://schemas.microsoft.com/office/powerpoint/2010/main" val="7605990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134BD7-5DD2-432A-8F84-0E05342D6162}"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39647939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134BD7-5DD2-432A-8F84-0E05342D6162}"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35565177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134BD7-5DD2-432A-8F84-0E05342D6162}"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615205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5600">
                <a:latin typeface="Cambria" panose="02040503050406030204" pitchFamily="18" charset="0"/>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800">
                <a:latin typeface="Cambria" panose="020405030504060302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sz="1400">
                <a:latin typeface="Cambria" panose="02040503050406030204" pitchFamily="18" charset="0"/>
              </a:defRPr>
            </a:lvl1pPr>
          </a:lstStyle>
          <a:p>
            <a:fld id="{5CBD6D51-B1BF-4715-A036-004D317A57E8}" type="datetimeFigureOut">
              <a:rPr lang="en-US" smtClean="0"/>
              <a:pPr/>
              <a:t>9/23/2019</a:t>
            </a:fld>
            <a:endParaRPr lang="en-US"/>
          </a:p>
        </p:txBody>
      </p:sp>
      <p:sp>
        <p:nvSpPr>
          <p:cNvPr id="5" name="Footer Placeholder 4"/>
          <p:cNvSpPr>
            <a:spLocks noGrp="1"/>
          </p:cNvSpPr>
          <p:nvPr>
            <p:ph type="ftr" sz="quarter" idx="11"/>
          </p:nvPr>
        </p:nvSpPr>
        <p:spPr/>
        <p:txBody>
          <a:bodyPr/>
          <a:lstStyle>
            <a:lvl1pPr>
              <a:defRPr sz="1400">
                <a:latin typeface="Cambria" panose="02040503050406030204" pitchFamily="18" charset="0"/>
              </a:defRPr>
            </a:lvl1pPr>
          </a:lstStyle>
          <a:p>
            <a:endParaRPr lang="en-US" dirty="0"/>
          </a:p>
        </p:txBody>
      </p:sp>
      <p:sp>
        <p:nvSpPr>
          <p:cNvPr id="6" name="Slide Number Placeholder 5"/>
          <p:cNvSpPr>
            <a:spLocks noGrp="1"/>
          </p:cNvSpPr>
          <p:nvPr>
            <p:ph type="sldNum" sz="quarter" idx="12"/>
          </p:nvPr>
        </p:nvSpPr>
        <p:spPr/>
        <p:txBody>
          <a:bodyPr/>
          <a:lstStyle>
            <a:lvl1pPr>
              <a:defRPr sz="1400">
                <a:latin typeface="Cambria" panose="02040503050406030204" pitchFamily="18" charset="0"/>
              </a:defRPr>
            </a:lvl1pPr>
          </a:lstStyle>
          <a:p>
            <a:fld id="{29BA9B48-D0CA-41FD-A227-DEEB8ACFB85B}" type="slidenum">
              <a:rPr lang="en-US" smtClean="0"/>
              <a:pPr/>
              <a:t>‹#›</a:t>
            </a:fld>
            <a:endParaRPr lang="en-US"/>
          </a:p>
        </p:txBody>
      </p:sp>
    </p:spTree>
    <p:extLst>
      <p:ext uri="{BB962C8B-B14F-4D97-AF65-F5344CB8AC3E}">
        <p14:creationId xmlns:p14="http://schemas.microsoft.com/office/powerpoint/2010/main" val="744327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BD6D51-B1BF-4715-A036-004D317A57E8}" type="datetimeFigureOut">
              <a:rPr lang="en-US" smtClean="0"/>
              <a:t>9/23/2019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BA9B48-D0CA-41FD-A227-DEEB8ACFB85B}" type="slidenum">
              <a:rPr lang="en-US" smtClean="0"/>
              <a:t>‹#›</a:t>
            </a:fld>
            <a:endParaRPr lang="en-US"/>
          </a:p>
        </p:txBody>
      </p:sp>
    </p:spTree>
    <p:extLst>
      <p:ext uri="{BB962C8B-B14F-4D97-AF65-F5344CB8AC3E}">
        <p14:creationId xmlns:p14="http://schemas.microsoft.com/office/powerpoint/2010/main" val="3693169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BD6D51-B1BF-4715-A036-004D317A57E8}" type="datetimeFigureOut">
              <a:rPr lang="en-US" smtClean="0"/>
              <a:t>9/23/2019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BA9B48-D0CA-41FD-A227-DEEB8ACFB85B}" type="slidenum">
              <a:rPr lang="en-US" smtClean="0"/>
              <a:t>‹#›</a:t>
            </a:fld>
            <a:endParaRPr lang="en-US"/>
          </a:p>
        </p:txBody>
      </p:sp>
    </p:spTree>
    <p:extLst>
      <p:ext uri="{BB962C8B-B14F-4D97-AF65-F5344CB8AC3E}">
        <p14:creationId xmlns:p14="http://schemas.microsoft.com/office/powerpoint/2010/main" val="25488456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Rectangle 9"/>
          <p:cNvSpPr/>
          <p:nvPr userDrawn="1"/>
        </p:nvSpPr>
        <p:spPr>
          <a:xfrm>
            <a:off x="0" y="5653961"/>
            <a:ext cx="12192000" cy="1071726"/>
          </a:xfrm>
          <a:prstGeom prst="rect">
            <a:avLst/>
          </a:prstGeom>
          <a:solidFill>
            <a:srgbClr val="A4A7AA">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dirty="0">
              <a:solidFill>
                <a:prstClr val="white"/>
              </a:solidFill>
            </a:endParaRPr>
          </a:p>
        </p:txBody>
      </p:sp>
      <p:sp>
        <p:nvSpPr>
          <p:cNvPr id="7" name="Rectangle 6"/>
          <p:cNvSpPr/>
          <p:nvPr userDrawn="1"/>
        </p:nvSpPr>
        <p:spPr>
          <a:xfrm>
            <a:off x="414792" y="0"/>
            <a:ext cx="11777208" cy="5500678"/>
          </a:xfrm>
          <a:prstGeom prst="rect">
            <a:avLst/>
          </a:prstGeom>
          <a:solidFill>
            <a:srgbClr val="1E384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dirty="0">
              <a:solidFill>
                <a:prstClr val="white"/>
              </a:solidFill>
            </a:endParaRPr>
          </a:p>
        </p:txBody>
      </p:sp>
      <p:sp>
        <p:nvSpPr>
          <p:cNvPr id="8" name="Rectangle 7"/>
          <p:cNvSpPr/>
          <p:nvPr userDrawn="1"/>
        </p:nvSpPr>
        <p:spPr>
          <a:xfrm>
            <a:off x="0" y="0"/>
            <a:ext cx="414792" cy="5500678"/>
          </a:xfrm>
          <a:prstGeom prst="rect">
            <a:avLst/>
          </a:prstGeom>
          <a:solidFill>
            <a:srgbClr val="CF352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dirty="0">
              <a:solidFill>
                <a:prstClr val="white"/>
              </a:solidFill>
            </a:endParaRPr>
          </a:p>
        </p:txBody>
      </p:sp>
      <p:sp>
        <p:nvSpPr>
          <p:cNvPr id="9" name="Rectangle 8"/>
          <p:cNvSpPr/>
          <p:nvPr userDrawn="1"/>
        </p:nvSpPr>
        <p:spPr>
          <a:xfrm>
            <a:off x="2434894" y="2607563"/>
            <a:ext cx="9757105" cy="2600047"/>
          </a:xfrm>
          <a:prstGeom prst="rect">
            <a:avLst/>
          </a:prstGeom>
          <a:solidFill>
            <a:srgbClr val="1C69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dirty="0">
              <a:solidFill>
                <a:prstClr val="white"/>
              </a:solidFill>
            </a:endParaRPr>
          </a:p>
        </p:txBody>
      </p:sp>
      <p:sp>
        <p:nvSpPr>
          <p:cNvPr id="2" name="Title 1"/>
          <p:cNvSpPr>
            <a:spLocks noGrp="1"/>
          </p:cNvSpPr>
          <p:nvPr userDrawn="1">
            <p:ph type="ctrTitle"/>
          </p:nvPr>
        </p:nvSpPr>
        <p:spPr>
          <a:xfrm>
            <a:off x="1710939" y="157888"/>
            <a:ext cx="10235443" cy="552282"/>
          </a:xfrm>
          <a:prstGeom prst="rect">
            <a:avLst/>
          </a:prstGeom>
        </p:spPr>
        <p:txBody>
          <a:bodyPr>
            <a:normAutofit/>
          </a:bodyPr>
          <a:lstStyle>
            <a:lvl1pPr algn="r">
              <a:defRPr sz="3600" b="1">
                <a:solidFill>
                  <a:schemeClr val="bg1"/>
                </a:solidFill>
              </a:defRPr>
            </a:lvl1pPr>
          </a:lstStyle>
          <a:p>
            <a:r>
              <a:rPr lang="en-US" dirty="0"/>
              <a:t>Click to edit Master title style</a:t>
            </a:r>
          </a:p>
        </p:txBody>
      </p:sp>
      <p:sp>
        <p:nvSpPr>
          <p:cNvPr id="5" name="Text Placeholder 4">
            <a:extLst>
              <a:ext uri="{FF2B5EF4-FFF2-40B4-BE49-F238E27FC236}">
                <a16:creationId xmlns="" xmlns:a16="http://schemas.microsoft.com/office/drawing/2014/main" id="{3295AC9F-E362-4AF5-88B1-9D5E086D0177}"/>
              </a:ext>
            </a:extLst>
          </p:cNvPr>
          <p:cNvSpPr>
            <a:spLocks noGrp="1"/>
          </p:cNvSpPr>
          <p:nvPr>
            <p:ph type="body" sz="quarter" idx="10" hasCustomPrompt="1"/>
          </p:nvPr>
        </p:nvSpPr>
        <p:spPr>
          <a:xfrm>
            <a:off x="414138" y="5769643"/>
            <a:ext cx="3788833" cy="825500"/>
          </a:xfrm>
        </p:spPr>
        <p:txBody>
          <a:bodyPr anchor="ctr">
            <a:normAutofit/>
          </a:bodyPr>
          <a:lstStyle>
            <a:lvl1pPr marL="0" indent="0">
              <a:buNone/>
              <a:defRPr sz="1800"/>
            </a:lvl1pPr>
          </a:lstStyle>
          <a:p>
            <a:pPr lvl="0"/>
            <a:r>
              <a:rPr lang="en-US" dirty="0"/>
              <a:t>Location of Presentation Date</a:t>
            </a:r>
          </a:p>
        </p:txBody>
      </p:sp>
      <p:sp>
        <p:nvSpPr>
          <p:cNvPr id="17" name="Subtitle 2">
            <a:extLst>
              <a:ext uri="{FF2B5EF4-FFF2-40B4-BE49-F238E27FC236}">
                <a16:creationId xmlns="" xmlns:a16="http://schemas.microsoft.com/office/drawing/2014/main" id="{EC75B8A7-8EEA-4F38-A82A-DBDE34A739E9}"/>
              </a:ext>
            </a:extLst>
          </p:cNvPr>
          <p:cNvSpPr>
            <a:spLocks noGrp="1"/>
          </p:cNvSpPr>
          <p:nvPr>
            <p:ph type="subTitle" idx="1"/>
          </p:nvPr>
        </p:nvSpPr>
        <p:spPr>
          <a:xfrm>
            <a:off x="2434895" y="2607562"/>
            <a:ext cx="9511485" cy="2600046"/>
          </a:xfrm>
        </p:spPr>
        <p:txBody>
          <a:bodyPr anchor="ctr">
            <a:normAutofit/>
          </a:bodyPr>
          <a:lstStyle>
            <a:lvl1pPr marL="0" indent="0" algn="r">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Tree>
    <p:extLst>
      <p:ext uri="{BB962C8B-B14F-4D97-AF65-F5344CB8AC3E}">
        <p14:creationId xmlns:p14="http://schemas.microsoft.com/office/powerpoint/2010/main" val="287024265"/>
      </p:ext>
    </p:extLst>
  </p:cSld>
  <p:clrMapOvr>
    <a:masterClrMapping/>
  </p:clrMapOvr>
  <p:extLst>
    <p:ext uri="{DCECCB84-F9BA-43D5-87BE-67443E8EF086}">
      <p15:sldGuideLst xmlns:p15="http://schemas.microsoft.com/office/powerpoint/2012/main">
        <p15:guide id="4294967295" orient="horz" pos="2160">
          <p15:clr>
            <a:srgbClr val="FBAE40"/>
          </p15:clr>
        </p15:guide>
        <p15:guide id="4294967295"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62685"/>
            <a:ext cx="10972800" cy="486347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Slide Number Placeholder 22">
            <a:extLst>
              <a:ext uri="{FF2B5EF4-FFF2-40B4-BE49-F238E27FC236}">
                <a16:creationId xmlns="" xmlns:a16="http://schemas.microsoft.com/office/drawing/2014/main" id="{80ED1A56-7323-4FB6-8ACF-1DE99B8B8BFE}"/>
              </a:ext>
            </a:extLst>
          </p:cNvPr>
          <p:cNvSpPr>
            <a:spLocks noGrp="1"/>
          </p:cNvSpPr>
          <p:nvPr>
            <p:ph type="sldNum" sz="quarter" idx="10"/>
          </p:nvPr>
        </p:nvSpPr>
        <p:spPr/>
        <p:txBody>
          <a:bodyPr/>
          <a:lstStyle/>
          <a:p>
            <a:fld id="{D07D4089-40B5-457D-927F-16367A53BB79}" type="slidenum">
              <a:rPr lang="en-US" smtClean="0">
                <a:solidFill>
                  <a:prstClr val="black">
                    <a:tint val="75000"/>
                  </a:prstClr>
                </a:solidFill>
              </a:rPr>
              <a:pPr/>
              <a:t>‹#›</a:t>
            </a:fld>
            <a:endParaRPr lang="en-US" dirty="0">
              <a:solidFill>
                <a:prstClr val="black">
                  <a:tint val="75000"/>
                </a:prstClr>
              </a:solidFill>
            </a:endParaRPr>
          </a:p>
        </p:txBody>
      </p:sp>
      <p:sp>
        <p:nvSpPr>
          <p:cNvPr id="26" name="Title 25">
            <a:extLst>
              <a:ext uri="{FF2B5EF4-FFF2-40B4-BE49-F238E27FC236}">
                <a16:creationId xmlns="" xmlns:a16="http://schemas.microsoft.com/office/drawing/2014/main" id="{BAA7C934-AF63-4AE4-9879-7DC885F56CE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155401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10" name="Picture 9">
            <a:extLst>
              <a:ext uri="{FF2B5EF4-FFF2-40B4-BE49-F238E27FC236}">
                <a16:creationId xmlns="" xmlns:a16="http://schemas.microsoft.com/office/drawing/2014/main" id="{6F113F65-C867-4789-9E25-34FE631C50FE}"/>
              </a:ext>
            </a:extLst>
          </p:cNvPr>
          <p:cNvPicPr>
            <a:picLocks noChangeAspect="1"/>
          </p:cNvPicPr>
          <p:nvPr userDrawn="1"/>
        </p:nvPicPr>
        <p:blipFill>
          <a:blip r:embed="rId2"/>
          <a:srcRect/>
          <a:stretch/>
        </p:blipFill>
        <p:spPr>
          <a:xfrm>
            <a:off x="9754614" y="6273456"/>
            <a:ext cx="1665993" cy="530912"/>
          </a:xfrm>
          <a:prstGeom prst="rect">
            <a:avLst/>
          </a:prstGeom>
        </p:spPr>
      </p:pic>
      <p:sp>
        <p:nvSpPr>
          <p:cNvPr id="13" name="Slide Number Placeholder 12">
            <a:extLst>
              <a:ext uri="{FF2B5EF4-FFF2-40B4-BE49-F238E27FC236}">
                <a16:creationId xmlns="" xmlns:a16="http://schemas.microsoft.com/office/drawing/2014/main" id="{9C25D06C-5CC4-414F-B64F-A967EB8BC585}"/>
              </a:ext>
            </a:extLst>
          </p:cNvPr>
          <p:cNvSpPr>
            <a:spLocks noGrp="1"/>
          </p:cNvSpPr>
          <p:nvPr>
            <p:ph type="sldNum" sz="quarter" idx="10"/>
          </p:nvPr>
        </p:nvSpPr>
        <p:spPr/>
        <p:txBody>
          <a:bodyPr/>
          <a:lstStyle/>
          <a:p>
            <a:fld id="{D07D4089-40B5-457D-927F-16367A53BB79}" type="slidenum">
              <a:rPr lang="en-US" smtClean="0">
                <a:solidFill>
                  <a:prstClr val="black">
                    <a:tint val="75000"/>
                  </a:prstClr>
                </a:solidFill>
              </a:rPr>
              <a:pPr/>
              <a:t>‹#›</a:t>
            </a:fld>
            <a:endParaRPr lang="en-US" dirty="0">
              <a:solidFill>
                <a:prstClr val="black">
                  <a:tint val="75000"/>
                </a:prstClr>
              </a:solidFill>
            </a:endParaRPr>
          </a:p>
        </p:txBody>
      </p:sp>
      <p:sp>
        <p:nvSpPr>
          <p:cNvPr id="15" name="Title 14">
            <a:extLst>
              <a:ext uri="{FF2B5EF4-FFF2-40B4-BE49-F238E27FC236}">
                <a16:creationId xmlns="" xmlns:a16="http://schemas.microsoft.com/office/drawing/2014/main" id="{131B094D-1F11-4308-9A4E-9FF5E5E086F0}"/>
              </a:ext>
            </a:extLst>
          </p:cNvPr>
          <p:cNvSpPr>
            <a:spLocks noGrp="1"/>
          </p:cNvSpPr>
          <p:nvPr>
            <p:ph type="title"/>
          </p:nvPr>
        </p:nvSpPr>
        <p:spPr>
          <a:xfrm>
            <a:off x="963084" y="4424656"/>
            <a:ext cx="10363200" cy="972967"/>
          </a:xfrm>
        </p:spPr>
        <p:txBody>
          <a:bodyPr/>
          <a:lstStyle>
            <a:lvl1pPr>
              <a:defRPr>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33740688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262685"/>
            <a:ext cx="5384800" cy="486347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62685"/>
            <a:ext cx="5384800" cy="486347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a:extLst>
              <a:ext uri="{FF2B5EF4-FFF2-40B4-BE49-F238E27FC236}">
                <a16:creationId xmlns="" xmlns:a16="http://schemas.microsoft.com/office/drawing/2014/main" id="{B5D2026A-94A6-4272-94A5-B8943F2ADC66}"/>
              </a:ext>
            </a:extLst>
          </p:cNvPr>
          <p:cNvPicPr>
            <a:picLocks noChangeAspect="1"/>
          </p:cNvPicPr>
          <p:nvPr userDrawn="1"/>
        </p:nvPicPr>
        <p:blipFill>
          <a:blip r:embed="rId2"/>
          <a:srcRect/>
          <a:stretch/>
        </p:blipFill>
        <p:spPr>
          <a:xfrm>
            <a:off x="9754614" y="6273456"/>
            <a:ext cx="1665993" cy="530912"/>
          </a:xfrm>
          <a:prstGeom prst="rect">
            <a:avLst/>
          </a:prstGeom>
        </p:spPr>
      </p:pic>
      <p:sp>
        <p:nvSpPr>
          <p:cNvPr id="14" name="Slide Number Placeholder 13">
            <a:extLst>
              <a:ext uri="{FF2B5EF4-FFF2-40B4-BE49-F238E27FC236}">
                <a16:creationId xmlns="" xmlns:a16="http://schemas.microsoft.com/office/drawing/2014/main" id="{C8D6310A-7476-4D83-A7F8-71D8505B5D47}"/>
              </a:ext>
            </a:extLst>
          </p:cNvPr>
          <p:cNvSpPr>
            <a:spLocks noGrp="1"/>
          </p:cNvSpPr>
          <p:nvPr>
            <p:ph type="sldNum" sz="quarter" idx="10"/>
          </p:nvPr>
        </p:nvSpPr>
        <p:spPr/>
        <p:txBody>
          <a:bodyPr/>
          <a:lstStyle/>
          <a:p>
            <a:fld id="{D07D4089-40B5-457D-927F-16367A53BB79}" type="slidenum">
              <a:rPr lang="en-US" smtClean="0">
                <a:solidFill>
                  <a:prstClr val="black">
                    <a:tint val="75000"/>
                  </a:prstClr>
                </a:solidFill>
              </a:rPr>
              <a:pPr/>
              <a:t>‹#›</a:t>
            </a:fld>
            <a:endParaRPr lang="en-US" dirty="0">
              <a:solidFill>
                <a:prstClr val="black">
                  <a:tint val="75000"/>
                </a:prstClr>
              </a:solidFill>
            </a:endParaRPr>
          </a:p>
        </p:txBody>
      </p:sp>
      <p:sp>
        <p:nvSpPr>
          <p:cNvPr id="15" name="Title 14">
            <a:extLst>
              <a:ext uri="{FF2B5EF4-FFF2-40B4-BE49-F238E27FC236}">
                <a16:creationId xmlns="" xmlns:a16="http://schemas.microsoft.com/office/drawing/2014/main" id="{3A87C2D1-50D6-4300-B47B-7C1BC33BBC7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995778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262684"/>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1970843"/>
            <a:ext cx="5386917" cy="415532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262684"/>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1970843"/>
            <a:ext cx="5389033" cy="415532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a:extLst>
              <a:ext uri="{FF2B5EF4-FFF2-40B4-BE49-F238E27FC236}">
                <a16:creationId xmlns="" xmlns:a16="http://schemas.microsoft.com/office/drawing/2014/main" id="{07679F62-54CE-4A16-A773-20779948D2DD}"/>
              </a:ext>
            </a:extLst>
          </p:cNvPr>
          <p:cNvPicPr>
            <a:picLocks noChangeAspect="1"/>
          </p:cNvPicPr>
          <p:nvPr userDrawn="1"/>
        </p:nvPicPr>
        <p:blipFill>
          <a:blip r:embed="rId2"/>
          <a:srcRect/>
          <a:stretch/>
        </p:blipFill>
        <p:spPr>
          <a:xfrm>
            <a:off x="9754614" y="6273456"/>
            <a:ext cx="1665993" cy="530912"/>
          </a:xfrm>
          <a:prstGeom prst="rect">
            <a:avLst/>
          </a:prstGeom>
        </p:spPr>
      </p:pic>
      <p:sp>
        <p:nvSpPr>
          <p:cNvPr id="16" name="Slide Number Placeholder 15">
            <a:extLst>
              <a:ext uri="{FF2B5EF4-FFF2-40B4-BE49-F238E27FC236}">
                <a16:creationId xmlns="" xmlns:a16="http://schemas.microsoft.com/office/drawing/2014/main" id="{3EB952FD-FA34-4FAC-AD3E-52F5D8CA5B0B}"/>
              </a:ext>
            </a:extLst>
          </p:cNvPr>
          <p:cNvSpPr>
            <a:spLocks noGrp="1"/>
          </p:cNvSpPr>
          <p:nvPr>
            <p:ph type="sldNum" sz="quarter" idx="10"/>
          </p:nvPr>
        </p:nvSpPr>
        <p:spPr/>
        <p:txBody>
          <a:bodyPr/>
          <a:lstStyle/>
          <a:p>
            <a:fld id="{D07D4089-40B5-457D-927F-16367A53BB79}" type="slidenum">
              <a:rPr lang="en-US" smtClean="0">
                <a:solidFill>
                  <a:prstClr val="black">
                    <a:tint val="75000"/>
                  </a:prstClr>
                </a:solidFill>
              </a:rPr>
              <a:pPr/>
              <a:t>‹#›</a:t>
            </a:fld>
            <a:endParaRPr lang="en-US" dirty="0">
              <a:solidFill>
                <a:prstClr val="black">
                  <a:tint val="75000"/>
                </a:prstClr>
              </a:solidFill>
            </a:endParaRPr>
          </a:p>
        </p:txBody>
      </p:sp>
      <p:sp>
        <p:nvSpPr>
          <p:cNvPr id="17" name="Title 16">
            <a:extLst>
              <a:ext uri="{FF2B5EF4-FFF2-40B4-BE49-F238E27FC236}">
                <a16:creationId xmlns="" xmlns:a16="http://schemas.microsoft.com/office/drawing/2014/main" id="{DCB6E4B7-FABE-4EA9-97E1-AC8EC525F70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974495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C1598257-6D9F-4D4F-BED4-78A0C372CA81}"/>
              </a:ext>
            </a:extLst>
          </p:cNvPr>
          <p:cNvPicPr>
            <a:picLocks noChangeAspect="1"/>
          </p:cNvPicPr>
          <p:nvPr userDrawn="1"/>
        </p:nvPicPr>
        <p:blipFill>
          <a:blip r:embed="rId2"/>
          <a:srcRect/>
          <a:stretch/>
        </p:blipFill>
        <p:spPr>
          <a:xfrm>
            <a:off x="9754614" y="6273456"/>
            <a:ext cx="1665993" cy="530912"/>
          </a:xfrm>
          <a:prstGeom prst="rect">
            <a:avLst/>
          </a:prstGeom>
        </p:spPr>
      </p:pic>
      <p:sp>
        <p:nvSpPr>
          <p:cNvPr id="13" name="Picture Placeholder 12">
            <a:extLst>
              <a:ext uri="{FF2B5EF4-FFF2-40B4-BE49-F238E27FC236}">
                <a16:creationId xmlns="" xmlns:a16="http://schemas.microsoft.com/office/drawing/2014/main" id="{75A6BCC9-8AF3-4028-BDF8-D4FFB58A42B3}"/>
              </a:ext>
            </a:extLst>
          </p:cNvPr>
          <p:cNvSpPr>
            <a:spLocks noGrp="1"/>
          </p:cNvSpPr>
          <p:nvPr>
            <p:ph type="pic" sz="quarter" idx="10"/>
          </p:nvPr>
        </p:nvSpPr>
        <p:spPr>
          <a:xfrm>
            <a:off x="-1" y="767948"/>
            <a:ext cx="12191999" cy="5358215"/>
          </a:xfrm>
        </p:spPr>
        <p:txBody>
          <a:bodyPr/>
          <a:lstStyle>
            <a:lvl1pPr>
              <a:defRPr/>
            </a:lvl1pPr>
          </a:lstStyle>
          <a:p>
            <a:endParaRPr lang="en-US" dirty="0"/>
          </a:p>
        </p:txBody>
      </p:sp>
      <p:sp>
        <p:nvSpPr>
          <p:cNvPr id="16" name="Slide Number Placeholder 15">
            <a:extLst>
              <a:ext uri="{FF2B5EF4-FFF2-40B4-BE49-F238E27FC236}">
                <a16:creationId xmlns="" xmlns:a16="http://schemas.microsoft.com/office/drawing/2014/main" id="{BD372029-2B7F-4130-AA67-E3A2F31228C1}"/>
              </a:ext>
            </a:extLst>
          </p:cNvPr>
          <p:cNvSpPr>
            <a:spLocks noGrp="1"/>
          </p:cNvSpPr>
          <p:nvPr>
            <p:ph type="sldNum" sz="quarter" idx="11"/>
          </p:nvPr>
        </p:nvSpPr>
        <p:spPr/>
        <p:txBody>
          <a:bodyPr/>
          <a:lstStyle/>
          <a:p>
            <a:fld id="{D07D4089-40B5-457D-927F-16367A53BB79}" type="slidenum">
              <a:rPr lang="en-US" smtClean="0">
                <a:solidFill>
                  <a:prstClr val="black">
                    <a:tint val="75000"/>
                  </a:prstClr>
                </a:solidFill>
              </a:rPr>
              <a:pPr/>
              <a:t>‹#›</a:t>
            </a:fld>
            <a:endParaRPr lang="en-US" dirty="0">
              <a:solidFill>
                <a:prstClr val="black">
                  <a:tint val="75000"/>
                </a:prstClr>
              </a:solidFill>
            </a:endParaRPr>
          </a:p>
        </p:txBody>
      </p:sp>
      <p:sp>
        <p:nvSpPr>
          <p:cNvPr id="17" name="Title 16">
            <a:extLst>
              <a:ext uri="{FF2B5EF4-FFF2-40B4-BE49-F238E27FC236}">
                <a16:creationId xmlns="" xmlns:a16="http://schemas.microsoft.com/office/drawing/2014/main" id="{A7004BCD-CA72-4E23-A58E-023F89FC535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408103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095E1B94-4CB7-4334-9FD2-26A0EE30AEDC}"/>
              </a:ext>
            </a:extLst>
          </p:cNvPr>
          <p:cNvPicPr>
            <a:picLocks noChangeAspect="1"/>
          </p:cNvPicPr>
          <p:nvPr userDrawn="1"/>
        </p:nvPicPr>
        <p:blipFill>
          <a:blip r:embed="rId2"/>
          <a:srcRect/>
          <a:stretch/>
        </p:blipFill>
        <p:spPr>
          <a:xfrm>
            <a:off x="9754614" y="6273456"/>
            <a:ext cx="1665993" cy="530912"/>
          </a:xfrm>
          <a:prstGeom prst="rect">
            <a:avLst/>
          </a:prstGeom>
        </p:spPr>
      </p:pic>
      <p:sp>
        <p:nvSpPr>
          <p:cNvPr id="11" name="Slide Number Placeholder 10">
            <a:extLst>
              <a:ext uri="{FF2B5EF4-FFF2-40B4-BE49-F238E27FC236}">
                <a16:creationId xmlns="" xmlns:a16="http://schemas.microsoft.com/office/drawing/2014/main" id="{9373ACC5-6994-4CCF-B016-26E3D6DF374D}"/>
              </a:ext>
            </a:extLst>
          </p:cNvPr>
          <p:cNvSpPr>
            <a:spLocks noGrp="1"/>
          </p:cNvSpPr>
          <p:nvPr>
            <p:ph type="sldNum" sz="quarter" idx="10"/>
          </p:nvPr>
        </p:nvSpPr>
        <p:spPr/>
        <p:txBody>
          <a:bodyPr/>
          <a:lstStyle/>
          <a:p>
            <a:fld id="{D07D4089-40B5-457D-927F-16367A53BB79}" type="slidenum">
              <a:rPr lang="en-US" smtClean="0">
                <a:solidFill>
                  <a:prstClr val="black">
                    <a:tint val="75000"/>
                  </a:prstClr>
                </a:solidFill>
              </a:rPr>
              <a:pPr/>
              <a:t>‹#›</a:t>
            </a:fld>
            <a:endParaRPr lang="en-US" dirty="0">
              <a:solidFill>
                <a:prstClr val="black">
                  <a:tint val="75000"/>
                </a:prstClr>
              </a:solidFill>
            </a:endParaRPr>
          </a:p>
        </p:txBody>
      </p:sp>
      <p:sp>
        <p:nvSpPr>
          <p:cNvPr id="13" name="Title 12">
            <a:extLst>
              <a:ext uri="{FF2B5EF4-FFF2-40B4-BE49-F238E27FC236}">
                <a16:creationId xmlns="" xmlns:a16="http://schemas.microsoft.com/office/drawing/2014/main" id="{30FC439E-EC0C-416F-AFD3-E2FED651C58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064161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6733" y="731837"/>
            <a:ext cx="6815667" cy="539432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pic>
        <p:nvPicPr>
          <p:cNvPr id="11" name="Picture 10">
            <a:extLst>
              <a:ext uri="{FF2B5EF4-FFF2-40B4-BE49-F238E27FC236}">
                <a16:creationId xmlns="" xmlns:a16="http://schemas.microsoft.com/office/drawing/2014/main" id="{03299B2B-39F0-4554-B618-72BB6E35B1E9}"/>
              </a:ext>
            </a:extLst>
          </p:cNvPr>
          <p:cNvPicPr>
            <a:picLocks noChangeAspect="1"/>
          </p:cNvPicPr>
          <p:nvPr userDrawn="1"/>
        </p:nvPicPr>
        <p:blipFill>
          <a:blip r:embed="rId2"/>
          <a:srcRect/>
          <a:stretch/>
        </p:blipFill>
        <p:spPr>
          <a:xfrm>
            <a:off x="9754614" y="6273456"/>
            <a:ext cx="1665993" cy="530912"/>
          </a:xfrm>
          <a:prstGeom prst="rect">
            <a:avLst/>
          </a:prstGeom>
        </p:spPr>
      </p:pic>
      <p:sp>
        <p:nvSpPr>
          <p:cNvPr id="13" name="Slide Number Placeholder 12">
            <a:extLst>
              <a:ext uri="{FF2B5EF4-FFF2-40B4-BE49-F238E27FC236}">
                <a16:creationId xmlns="" xmlns:a16="http://schemas.microsoft.com/office/drawing/2014/main" id="{2837435A-0FF2-45C8-BAA9-9C75CFB14CDD}"/>
              </a:ext>
            </a:extLst>
          </p:cNvPr>
          <p:cNvSpPr>
            <a:spLocks noGrp="1"/>
          </p:cNvSpPr>
          <p:nvPr>
            <p:ph type="sldNum" sz="quarter" idx="10"/>
          </p:nvPr>
        </p:nvSpPr>
        <p:spPr/>
        <p:txBody>
          <a:bodyPr/>
          <a:lstStyle/>
          <a:p>
            <a:fld id="{D07D4089-40B5-457D-927F-16367A53BB79}" type="slidenum">
              <a:rPr lang="en-US" smtClean="0">
                <a:solidFill>
                  <a:prstClr val="black">
                    <a:tint val="75000"/>
                  </a:prstClr>
                </a:solidFill>
              </a:rPr>
              <a:pPr/>
              <a:t>‹#›</a:t>
            </a:fld>
            <a:endParaRPr lang="en-US" dirty="0">
              <a:solidFill>
                <a:prstClr val="black">
                  <a:tint val="75000"/>
                </a:prstClr>
              </a:solidFill>
            </a:endParaRPr>
          </a:p>
        </p:txBody>
      </p:sp>
      <p:sp>
        <p:nvSpPr>
          <p:cNvPr id="17" name="Text Placeholder 16">
            <a:extLst>
              <a:ext uri="{FF2B5EF4-FFF2-40B4-BE49-F238E27FC236}">
                <a16:creationId xmlns="" xmlns:a16="http://schemas.microsoft.com/office/drawing/2014/main" id="{9BE4C20E-0421-4C19-AFD4-9AFD0F521A68}"/>
              </a:ext>
            </a:extLst>
          </p:cNvPr>
          <p:cNvSpPr>
            <a:spLocks noGrp="1"/>
          </p:cNvSpPr>
          <p:nvPr>
            <p:ph type="body" sz="quarter" idx="11"/>
          </p:nvPr>
        </p:nvSpPr>
        <p:spPr>
          <a:xfrm>
            <a:off x="609599" y="731836"/>
            <a:ext cx="4011084" cy="703264"/>
          </a:xfrm>
        </p:spPr>
        <p:txBody>
          <a:bodyPr anchor="ctr">
            <a:normAutofit/>
          </a:bodyPr>
          <a:lstStyle>
            <a:lvl1pPr marL="0" indent="0">
              <a:buNone/>
              <a:defRPr sz="2000" b="1"/>
            </a:lvl1pPr>
          </a:lstStyle>
          <a:p>
            <a:pPr lvl="0"/>
            <a:endParaRPr lang="en-US" dirty="0"/>
          </a:p>
        </p:txBody>
      </p:sp>
      <p:sp>
        <p:nvSpPr>
          <p:cNvPr id="18" name="Title 17">
            <a:extLst>
              <a:ext uri="{FF2B5EF4-FFF2-40B4-BE49-F238E27FC236}">
                <a16:creationId xmlns="" xmlns:a16="http://schemas.microsoft.com/office/drawing/2014/main" id="{D6C90FEF-E2AF-482E-AD92-627AFBAA3AF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510917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597659" cy="914400"/>
          </a:xfrm>
        </p:spPr>
        <p:txBody>
          <a:bodyPr/>
          <a:lstStyle>
            <a:lvl1pPr>
              <a:defRPr>
                <a:latin typeface="Cambria" panose="02040503050406030204" pitchFamily="18" charset="0"/>
              </a:defRPr>
            </a:lvl1pPr>
          </a:lstStyle>
          <a:p>
            <a:r>
              <a:rPr lang="en-US" dirty="0"/>
              <a:t>Click to edit Master title style</a:t>
            </a:r>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46185" r="49765"/>
          <a:stretch/>
        </p:blipFill>
        <p:spPr>
          <a:xfrm>
            <a:off x="60960" y="5834813"/>
            <a:ext cx="12070080" cy="1023187"/>
          </a:xfrm>
          <a:prstGeom prst="rect">
            <a:avLst/>
          </a:prstGeom>
        </p:spPr>
      </p:pic>
      <p:sp>
        <p:nvSpPr>
          <p:cNvPr id="3" name="Content Placeholder 2"/>
          <p:cNvSpPr>
            <a:spLocks noGrp="1"/>
          </p:cNvSpPr>
          <p:nvPr>
            <p:ph idx="1"/>
          </p:nvPr>
        </p:nvSpPr>
        <p:spPr>
          <a:xfrm>
            <a:off x="838200" y="1539875"/>
            <a:ext cx="10515600" cy="4389120"/>
          </a:xfrm>
        </p:spPr>
        <p:txBody>
          <a:bodyPr/>
          <a:lstStyle>
            <a:lvl1pPr>
              <a:defRPr sz="2400">
                <a:latin typeface="Cambria" panose="02040503050406030204" pitchFamily="18" charset="0"/>
              </a:defRPr>
            </a:lvl1pPr>
            <a:lvl2pPr>
              <a:defRPr sz="2200">
                <a:latin typeface="Cambria" panose="02040503050406030204" pitchFamily="18" charset="0"/>
              </a:defRPr>
            </a:lvl2pPr>
            <a:lvl3pPr>
              <a:defRPr>
                <a:latin typeface="Cambria" panose="02040503050406030204" pitchFamily="18" charset="0"/>
              </a:defRPr>
            </a:lvl3pPr>
            <a:lvl4pPr>
              <a:defRPr>
                <a:latin typeface="Cambria" panose="02040503050406030204" pitchFamily="18" charset="0"/>
              </a:defRPr>
            </a:lvl4pPr>
            <a:lvl5pPr>
              <a:defRPr sz="1400">
                <a:latin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16834" y="165100"/>
            <a:ext cx="1294297" cy="1289304"/>
          </a:xfrm>
          <a:prstGeom prst="rect">
            <a:avLst/>
          </a:prstGeom>
        </p:spPr>
      </p:pic>
      <p:sp>
        <p:nvSpPr>
          <p:cNvPr id="9" name="Rectangle 8"/>
          <p:cNvSpPr/>
          <p:nvPr userDrawn="1"/>
        </p:nvSpPr>
        <p:spPr>
          <a:xfrm>
            <a:off x="-30480" y="6345936"/>
            <a:ext cx="12252960" cy="512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ambria" panose="02040503050406030204" pitchFamily="18" charset="0"/>
              </a:rPr>
              <a:t>SCCAP53.org				effectivechildtherapy.org</a:t>
            </a:r>
          </a:p>
        </p:txBody>
      </p:sp>
    </p:spTree>
    <p:extLst>
      <p:ext uri="{BB962C8B-B14F-4D97-AF65-F5344CB8AC3E}">
        <p14:creationId xmlns:p14="http://schemas.microsoft.com/office/powerpoint/2010/main" val="10036143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389717" y="767948"/>
            <a:ext cx="7315200" cy="395962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pic>
        <p:nvPicPr>
          <p:cNvPr id="11" name="Picture 10">
            <a:extLst>
              <a:ext uri="{FF2B5EF4-FFF2-40B4-BE49-F238E27FC236}">
                <a16:creationId xmlns="" xmlns:a16="http://schemas.microsoft.com/office/drawing/2014/main" id="{2F7CDA53-D3F0-4495-9AA0-9BE475D2F278}"/>
              </a:ext>
            </a:extLst>
          </p:cNvPr>
          <p:cNvPicPr>
            <a:picLocks noChangeAspect="1"/>
          </p:cNvPicPr>
          <p:nvPr userDrawn="1"/>
        </p:nvPicPr>
        <p:blipFill>
          <a:blip r:embed="rId2"/>
          <a:srcRect/>
          <a:stretch/>
        </p:blipFill>
        <p:spPr>
          <a:xfrm>
            <a:off x="9754614" y="6273456"/>
            <a:ext cx="1665993" cy="530912"/>
          </a:xfrm>
          <a:prstGeom prst="rect">
            <a:avLst/>
          </a:prstGeom>
        </p:spPr>
      </p:pic>
      <p:sp>
        <p:nvSpPr>
          <p:cNvPr id="13" name="Slide Number Placeholder 12">
            <a:extLst>
              <a:ext uri="{FF2B5EF4-FFF2-40B4-BE49-F238E27FC236}">
                <a16:creationId xmlns="" xmlns:a16="http://schemas.microsoft.com/office/drawing/2014/main" id="{2DCA2A82-5757-4589-A8F1-756A5B05A082}"/>
              </a:ext>
            </a:extLst>
          </p:cNvPr>
          <p:cNvSpPr>
            <a:spLocks noGrp="1"/>
          </p:cNvSpPr>
          <p:nvPr>
            <p:ph type="sldNum" sz="quarter" idx="10"/>
          </p:nvPr>
        </p:nvSpPr>
        <p:spPr/>
        <p:txBody>
          <a:bodyPr/>
          <a:lstStyle/>
          <a:p>
            <a:fld id="{D07D4089-40B5-457D-927F-16367A53BB79}" type="slidenum">
              <a:rPr lang="en-US" smtClean="0">
                <a:solidFill>
                  <a:prstClr val="black">
                    <a:tint val="75000"/>
                  </a:prstClr>
                </a:solidFill>
              </a:rPr>
              <a:pPr/>
              <a:t>‹#›</a:t>
            </a:fld>
            <a:endParaRPr lang="en-US" dirty="0">
              <a:solidFill>
                <a:prstClr val="black">
                  <a:tint val="75000"/>
                </a:prstClr>
              </a:solidFill>
            </a:endParaRPr>
          </a:p>
        </p:txBody>
      </p:sp>
      <p:sp>
        <p:nvSpPr>
          <p:cNvPr id="14" name="Title 13">
            <a:extLst>
              <a:ext uri="{FF2B5EF4-FFF2-40B4-BE49-F238E27FC236}">
                <a16:creationId xmlns="" xmlns:a16="http://schemas.microsoft.com/office/drawing/2014/main" id="{91BB1EF4-1C2D-4723-B7CA-A37E34C607F2}"/>
              </a:ext>
            </a:extLst>
          </p:cNvPr>
          <p:cNvSpPr>
            <a:spLocks noGrp="1"/>
          </p:cNvSpPr>
          <p:nvPr>
            <p:ph type="title"/>
          </p:nvPr>
        </p:nvSpPr>
        <p:spPr/>
        <p:txBody>
          <a:bodyPr/>
          <a:lstStyle/>
          <a:p>
            <a:r>
              <a:rPr lang="en-US"/>
              <a:t>Click to edit Master title style</a:t>
            </a:r>
          </a:p>
        </p:txBody>
      </p:sp>
      <p:sp>
        <p:nvSpPr>
          <p:cNvPr id="7" name="Text Placeholder 16">
            <a:extLst>
              <a:ext uri="{FF2B5EF4-FFF2-40B4-BE49-F238E27FC236}">
                <a16:creationId xmlns="" xmlns:a16="http://schemas.microsoft.com/office/drawing/2014/main" id="{1891C077-91FC-4346-AA9E-C95AFD8AE9DC}"/>
              </a:ext>
            </a:extLst>
          </p:cNvPr>
          <p:cNvSpPr>
            <a:spLocks noGrp="1"/>
          </p:cNvSpPr>
          <p:nvPr>
            <p:ph type="body" sz="quarter" idx="11"/>
          </p:nvPr>
        </p:nvSpPr>
        <p:spPr>
          <a:xfrm>
            <a:off x="2389717" y="4727574"/>
            <a:ext cx="7315200" cy="639764"/>
          </a:xfrm>
        </p:spPr>
        <p:txBody>
          <a:bodyPr anchor="ctr">
            <a:normAutofit/>
          </a:bodyPr>
          <a:lstStyle>
            <a:lvl1pPr marL="0" indent="0">
              <a:buNone/>
              <a:defRPr sz="2000" b="1"/>
            </a:lvl1pPr>
          </a:lstStyle>
          <a:p>
            <a:pPr lvl="0"/>
            <a:endParaRPr lang="en-US" dirty="0"/>
          </a:p>
        </p:txBody>
      </p:sp>
    </p:spTree>
    <p:extLst>
      <p:ext uri="{BB962C8B-B14F-4D97-AF65-F5344CB8AC3E}">
        <p14:creationId xmlns:p14="http://schemas.microsoft.com/office/powerpoint/2010/main" val="8671220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609600" y="1262685"/>
            <a:ext cx="10972800" cy="4863479"/>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 xmlns:a16="http://schemas.microsoft.com/office/drawing/2014/main" id="{38EC583C-B20D-4E80-B420-DAD379FC7ABC}"/>
              </a:ext>
            </a:extLst>
          </p:cNvPr>
          <p:cNvPicPr>
            <a:picLocks noChangeAspect="1"/>
          </p:cNvPicPr>
          <p:nvPr userDrawn="1"/>
        </p:nvPicPr>
        <p:blipFill>
          <a:blip r:embed="rId2"/>
          <a:srcRect/>
          <a:stretch/>
        </p:blipFill>
        <p:spPr>
          <a:xfrm>
            <a:off x="9754614" y="6273456"/>
            <a:ext cx="1665993" cy="530912"/>
          </a:xfrm>
          <a:prstGeom prst="rect">
            <a:avLst/>
          </a:prstGeom>
        </p:spPr>
      </p:pic>
      <p:sp>
        <p:nvSpPr>
          <p:cNvPr id="13" name="Slide Number Placeholder 12">
            <a:extLst>
              <a:ext uri="{FF2B5EF4-FFF2-40B4-BE49-F238E27FC236}">
                <a16:creationId xmlns="" xmlns:a16="http://schemas.microsoft.com/office/drawing/2014/main" id="{C7371E86-DC47-4E56-B42C-F7C6629C74A2}"/>
              </a:ext>
            </a:extLst>
          </p:cNvPr>
          <p:cNvSpPr>
            <a:spLocks noGrp="1"/>
          </p:cNvSpPr>
          <p:nvPr>
            <p:ph type="sldNum" sz="quarter" idx="10"/>
          </p:nvPr>
        </p:nvSpPr>
        <p:spPr/>
        <p:txBody>
          <a:bodyPr/>
          <a:lstStyle/>
          <a:p>
            <a:fld id="{D07D4089-40B5-457D-927F-16367A53BB79}" type="slidenum">
              <a:rPr lang="en-US" smtClean="0">
                <a:solidFill>
                  <a:prstClr val="black">
                    <a:tint val="75000"/>
                  </a:prstClr>
                </a:solidFill>
              </a:rPr>
              <a:pPr/>
              <a:t>‹#›</a:t>
            </a:fld>
            <a:endParaRPr lang="en-US" dirty="0">
              <a:solidFill>
                <a:prstClr val="black">
                  <a:tint val="75000"/>
                </a:prstClr>
              </a:solidFill>
            </a:endParaRPr>
          </a:p>
        </p:txBody>
      </p:sp>
      <p:sp>
        <p:nvSpPr>
          <p:cNvPr id="14" name="Title 13">
            <a:extLst>
              <a:ext uri="{FF2B5EF4-FFF2-40B4-BE49-F238E27FC236}">
                <a16:creationId xmlns="" xmlns:a16="http://schemas.microsoft.com/office/drawing/2014/main" id="{7CF833B0-75C1-4D45-98F9-211F79DE9D1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022735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9" name="Vertical Text Placeholder 2">
            <a:extLst>
              <a:ext uri="{FF2B5EF4-FFF2-40B4-BE49-F238E27FC236}">
                <a16:creationId xmlns="" xmlns:a16="http://schemas.microsoft.com/office/drawing/2014/main" id="{4C95A494-F140-4FCC-B3E7-9D84457415E7}"/>
              </a:ext>
            </a:extLst>
          </p:cNvPr>
          <p:cNvSpPr>
            <a:spLocks noGrp="1"/>
          </p:cNvSpPr>
          <p:nvPr>
            <p:ph type="body" orient="vert" idx="13"/>
          </p:nvPr>
        </p:nvSpPr>
        <p:spPr>
          <a:xfrm>
            <a:off x="609600" y="1262685"/>
            <a:ext cx="8026400" cy="4863479"/>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a:extLst>
              <a:ext uri="{FF2B5EF4-FFF2-40B4-BE49-F238E27FC236}">
                <a16:creationId xmlns="" xmlns:a16="http://schemas.microsoft.com/office/drawing/2014/main" id="{71DF3169-8C4B-44F6-B362-B50981FD9D5F}"/>
              </a:ext>
            </a:extLst>
          </p:cNvPr>
          <p:cNvPicPr>
            <a:picLocks noChangeAspect="1"/>
          </p:cNvPicPr>
          <p:nvPr userDrawn="1"/>
        </p:nvPicPr>
        <p:blipFill>
          <a:blip r:embed="rId2"/>
          <a:srcRect/>
          <a:stretch/>
        </p:blipFill>
        <p:spPr>
          <a:xfrm>
            <a:off x="9754614" y="6273456"/>
            <a:ext cx="1665993" cy="530912"/>
          </a:xfrm>
          <a:prstGeom prst="rect">
            <a:avLst/>
          </a:prstGeom>
        </p:spPr>
      </p:pic>
      <p:sp>
        <p:nvSpPr>
          <p:cNvPr id="14" name="Slide Number Placeholder 13">
            <a:extLst>
              <a:ext uri="{FF2B5EF4-FFF2-40B4-BE49-F238E27FC236}">
                <a16:creationId xmlns="" xmlns:a16="http://schemas.microsoft.com/office/drawing/2014/main" id="{871CABD9-2B2A-4BA2-9DB4-296F1FBE0A1F}"/>
              </a:ext>
            </a:extLst>
          </p:cNvPr>
          <p:cNvSpPr>
            <a:spLocks noGrp="1"/>
          </p:cNvSpPr>
          <p:nvPr>
            <p:ph type="sldNum" sz="quarter" idx="14"/>
          </p:nvPr>
        </p:nvSpPr>
        <p:spPr/>
        <p:txBody>
          <a:bodyPr/>
          <a:lstStyle/>
          <a:p>
            <a:fld id="{D07D4089-40B5-457D-927F-16367A53BB79}" type="slidenum">
              <a:rPr lang="en-US" smtClean="0">
                <a:solidFill>
                  <a:prstClr val="black">
                    <a:tint val="75000"/>
                  </a:prstClr>
                </a:solidFill>
              </a:rPr>
              <a:pPr/>
              <a:t>‹#›</a:t>
            </a:fld>
            <a:endParaRPr lang="en-US" dirty="0">
              <a:solidFill>
                <a:prstClr val="black">
                  <a:tint val="75000"/>
                </a:prstClr>
              </a:solidFill>
            </a:endParaRPr>
          </a:p>
        </p:txBody>
      </p:sp>
      <p:sp>
        <p:nvSpPr>
          <p:cNvPr id="17" name="Title 16">
            <a:extLst>
              <a:ext uri="{FF2B5EF4-FFF2-40B4-BE49-F238E27FC236}">
                <a16:creationId xmlns="" xmlns:a16="http://schemas.microsoft.com/office/drawing/2014/main" id="{197D3B14-2836-4373-815E-B723FCD890BB}"/>
              </a:ext>
            </a:extLst>
          </p:cNvPr>
          <p:cNvSpPr>
            <a:spLocks noGrp="1"/>
          </p:cNvSpPr>
          <p:nvPr>
            <p:ph type="title"/>
          </p:nvPr>
        </p:nvSpPr>
        <p:spPr/>
        <p:txBody>
          <a:bodyPr/>
          <a:lstStyle/>
          <a:p>
            <a:r>
              <a:rPr lang="en-US"/>
              <a:t>Click to edit Master title style</a:t>
            </a:r>
          </a:p>
        </p:txBody>
      </p:sp>
      <p:sp>
        <p:nvSpPr>
          <p:cNvPr id="19" name="Text Placeholder 18">
            <a:extLst>
              <a:ext uri="{FF2B5EF4-FFF2-40B4-BE49-F238E27FC236}">
                <a16:creationId xmlns="" xmlns:a16="http://schemas.microsoft.com/office/drawing/2014/main" id="{D30EC90A-617D-436B-9C30-8145B7FFEF16}"/>
              </a:ext>
            </a:extLst>
          </p:cNvPr>
          <p:cNvSpPr>
            <a:spLocks noGrp="1"/>
          </p:cNvSpPr>
          <p:nvPr>
            <p:ph type="body" sz="quarter" idx="15"/>
          </p:nvPr>
        </p:nvSpPr>
        <p:spPr>
          <a:xfrm rot="5400000">
            <a:off x="7779061" y="2322827"/>
            <a:ext cx="4863478" cy="2743196"/>
          </a:xfrm>
        </p:spPr>
        <p:txBody>
          <a:bodyPr/>
          <a:lstStyle>
            <a:lvl1pPr marL="0" indent="0">
              <a:buNone/>
              <a:defRPr/>
            </a:lvl1pPr>
          </a:lstStyle>
          <a:p>
            <a:pPr lvl="0"/>
            <a:endParaRPr lang="en-US" dirty="0"/>
          </a:p>
        </p:txBody>
      </p:sp>
    </p:spTree>
    <p:extLst>
      <p:ext uri="{BB962C8B-B14F-4D97-AF65-F5344CB8AC3E}">
        <p14:creationId xmlns:p14="http://schemas.microsoft.com/office/powerpoint/2010/main" val="29011159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 xmlns:a16="http://schemas.microsoft.com/office/drawing/2014/main" id="{5448F7EC-8EE8-4B66-800B-C5AA9FC41395}"/>
              </a:ext>
            </a:extLst>
          </p:cNvPr>
          <p:cNvSpPr>
            <a:spLocks noGrp="1"/>
          </p:cNvSpPr>
          <p:nvPr>
            <p:ph type="sldNum" sz="quarter" idx="10"/>
          </p:nvPr>
        </p:nvSpPr>
        <p:spPr/>
        <p:txBody>
          <a:bodyPr/>
          <a:lstStyle/>
          <a:p>
            <a:fld id="{D07D4089-40B5-457D-927F-16367A53BB79}" type="slidenum">
              <a:rPr lang="en-US" smtClean="0">
                <a:solidFill>
                  <a:prstClr val="black">
                    <a:tint val="75000"/>
                  </a:prstClr>
                </a:solidFill>
              </a:rPr>
              <a:pPr/>
              <a:t>‹#›</a:t>
            </a:fld>
            <a:endParaRPr lang="en-US" dirty="0">
              <a:solidFill>
                <a:prstClr val="black">
                  <a:tint val="75000"/>
                </a:prstClr>
              </a:solidFill>
            </a:endParaRPr>
          </a:p>
        </p:txBody>
      </p:sp>
      <p:sp>
        <p:nvSpPr>
          <p:cNvPr id="6" name="Title 5">
            <a:extLst>
              <a:ext uri="{FF2B5EF4-FFF2-40B4-BE49-F238E27FC236}">
                <a16:creationId xmlns="" xmlns:a16="http://schemas.microsoft.com/office/drawing/2014/main" id="{A3A27E57-9852-43E2-9EA6-11925D42D174}"/>
              </a:ext>
            </a:extLst>
          </p:cNvPr>
          <p:cNvSpPr>
            <a:spLocks noGrp="1"/>
          </p:cNvSpPr>
          <p:nvPr>
            <p:ph type="title" hasCustomPrompt="1"/>
          </p:nvPr>
        </p:nvSpPr>
        <p:spPr/>
        <p:txBody>
          <a:bodyPr/>
          <a:lstStyle>
            <a:lvl1pPr>
              <a:defRPr/>
            </a:lvl1pPr>
          </a:lstStyle>
          <a:p>
            <a:r>
              <a:rPr lang="en-US" dirty="0"/>
              <a:t>Thank You</a:t>
            </a:r>
          </a:p>
        </p:txBody>
      </p:sp>
      <p:sp>
        <p:nvSpPr>
          <p:cNvPr id="9" name="Content Placeholder 2">
            <a:extLst>
              <a:ext uri="{FF2B5EF4-FFF2-40B4-BE49-F238E27FC236}">
                <a16:creationId xmlns="" xmlns:a16="http://schemas.microsoft.com/office/drawing/2014/main" id="{9BAA8C3C-5033-4A07-909A-E1D011252F59}"/>
              </a:ext>
            </a:extLst>
          </p:cNvPr>
          <p:cNvSpPr txBox="1">
            <a:spLocks/>
          </p:cNvSpPr>
          <p:nvPr userDrawn="1"/>
        </p:nvSpPr>
        <p:spPr bwMode="auto">
          <a:xfrm>
            <a:off x="609602" y="1262685"/>
            <a:ext cx="10972799" cy="4888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228600" indent="-228600">
              <a:lnSpc>
                <a:spcPct val="90000"/>
              </a:lnSpc>
              <a:spcBef>
                <a:spcPts val="1000"/>
              </a:spcBef>
              <a:buFont typeface="Arial" panose="020B0604020202020204" pitchFamily="34" charset="0"/>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457200"/>
            <a:endParaRPr lang="en-US" sz="2600" dirty="0">
              <a:solidFill>
                <a:prstClr val="black"/>
              </a:solidFill>
            </a:endParaRPr>
          </a:p>
          <a:p>
            <a:pPr algn="ctr" defTabSz="457200"/>
            <a:r>
              <a:rPr lang="en-US" sz="2600" dirty="0">
                <a:solidFill>
                  <a:prstClr val="black"/>
                </a:solidFill>
              </a:rPr>
              <a:t>SAMHSA’s mission is to reduce the impact of substance abuse and mental illness on America’s communities.</a:t>
            </a:r>
          </a:p>
          <a:p>
            <a:pPr defTabSz="457200"/>
            <a:r>
              <a:rPr lang="en-US" sz="2600" dirty="0">
                <a:solidFill>
                  <a:prstClr val="black"/>
                </a:solidFill>
              </a:rPr>
              <a:t>                  </a:t>
            </a:r>
          </a:p>
          <a:p>
            <a:pPr algn="ctr" defTabSz="457200">
              <a:spcBef>
                <a:spcPts val="0"/>
              </a:spcBef>
            </a:pPr>
            <a:endParaRPr lang="en-US" sz="2800" dirty="0">
              <a:solidFill>
                <a:prstClr val="black"/>
              </a:solidFill>
            </a:endParaRPr>
          </a:p>
          <a:p>
            <a:pPr defTabSz="457200">
              <a:spcBef>
                <a:spcPts val="0"/>
              </a:spcBef>
            </a:pPr>
            <a:endParaRPr lang="en-US" sz="2000" dirty="0">
              <a:solidFill>
                <a:prstClr val="black"/>
              </a:solidFill>
            </a:endParaRPr>
          </a:p>
          <a:p>
            <a:pPr defTabSz="457200">
              <a:spcBef>
                <a:spcPts val="0"/>
              </a:spcBef>
            </a:pPr>
            <a:endParaRPr lang="en-US" sz="2000" dirty="0">
              <a:solidFill>
                <a:prstClr val="black"/>
              </a:solidFill>
            </a:endParaRPr>
          </a:p>
          <a:p>
            <a:pPr algn="ctr" defTabSz="457200">
              <a:spcBef>
                <a:spcPts val="2400"/>
              </a:spcBef>
            </a:pPr>
            <a:r>
              <a:rPr lang="en-US" sz="4000" dirty="0">
                <a:solidFill>
                  <a:prstClr val="black"/>
                </a:solidFill>
              </a:rPr>
              <a:t>www.samhsa.gov</a:t>
            </a:r>
          </a:p>
          <a:p>
            <a:pPr algn="ctr" defTabSz="457200">
              <a:spcBef>
                <a:spcPts val="3000"/>
              </a:spcBef>
            </a:pPr>
            <a:r>
              <a:rPr lang="en-US" sz="2400" dirty="0">
                <a:solidFill>
                  <a:prstClr val="black"/>
                </a:solidFill>
              </a:rPr>
              <a:t>1-877-SAMHSA-7 (1-877-726-4727) ● 1-800-487-4889 (TDD)</a:t>
            </a:r>
          </a:p>
          <a:p>
            <a:pPr marL="0" indent="0" defTabSz="457200">
              <a:spcBef>
                <a:spcPct val="0"/>
              </a:spcBef>
            </a:pPr>
            <a:endParaRPr lang="en-US" altLang="en-US" sz="2800" b="1" dirty="0">
              <a:solidFill>
                <a:prstClr val="black"/>
              </a:solidFill>
            </a:endParaRPr>
          </a:p>
        </p:txBody>
      </p:sp>
      <p:sp>
        <p:nvSpPr>
          <p:cNvPr id="16" name="Text Placeholder 15">
            <a:extLst>
              <a:ext uri="{FF2B5EF4-FFF2-40B4-BE49-F238E27FC236}">
                <a16:creationId xmlns="" xmlns:a16="http://schemas.microsoft.com/office/drawing/2014/main" id="{766F0145-0415-4C3D-A4FB-B7443F7D3764}"/>
              </a:ext>
            </a:extLst>
          </p:cNvPr>
          <p:cNvSpPr>
            <a:spLocks noGrp="1"/>
          </p:cNvSpPr>
          <p:nvPr>
            <p:ph type="body" sz="quarter" idx="11"/>
          </p:nvPr>
        </p:nvSpPr>
        <p:spPr>
          <a:xfrm>
            <a:off x="609602" y="2752725"/>
            <a:ext cx="10972797" cy="1428750"/>
          </a:xfrm>
        </p:spPr>
        <p:txBody>
          <a:bodyPr/>
          <a:lstStyle>
            <a:lvl1pPr marL="0" indent="0" algn="ctr">
              <a:buNone/>
              <a:defRPr sz="2000">
                <a:solidFill>
                  <a:schemeClr val="tx1"/>
                </a:solidFill>
              </a:defRPr>
            </a:lvl1pPr>
            <a:lvl2pPr marL="457200" indent="0">
              <a:buNone/>
              <a:defRPr/>
            </a:lvl2pPr>
          </a:lstStyle>
          <a:p>
            <a:pPr lvl="0"/>
            <a:endParaRPr lang="en-US" dirty="0"/>
          </a:p>
        </p:txBody>
      </p:sp>
    </p:spTree>
    <p:extLst>
      <p:ext uri="{BB962C8B-B14F-4D97-AF65-F5344CB8AC3E}">
        <p14:creationId xmlns:p14="http://schemas.microsoft.com/office/powerpoint/2010/main" val="11207048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09601" y="5984534"/>
            <a:ext cx="1767739" cy="365125"/>
          </a:xfrm>
          <a:prstGeom prst="rect">
            <a:avLst/>
          </a:prstGeom>
        </p:spPr>
        <p:txBody>
          <a:bodyPr/>
          <a:lstStyle/>
          <a:p>
            <a:pPr defTabSz="457200"/>
            <a:endParaRPr lang="en-US">
              <a:solidFill>
                <a:prstClr val="black"/>
              </a:solidFill>
            </a:endParaRPr>
          </a:p>
        </p:txBody>
      </p:sp>
      <p:sp>
        <p:nvSpPr>
          <p:cNvPr id="4" name="Footer Placeholder 3"/>
          <p:cNvSpPr>
            <a:spLocks noGrp="1"/>
          </p:cNvSpPr>
          <p:nvPr>
            <p:ph type="ftr" sz="quarter" idx="11"/>
          </p:nvPr>
        </p:nvSpPr>
        <p:spPr>
          <a:xfrm>
            <a:off x="2395997" y="5984534"/>
            <a:ext cx="6001256" cy="365125"/>
          </a:xfrm>
          <a:prstGeom prst="rect">
            <a:avLst/>
          </a:prstGeom>
        </p:spPr>
        <p:txBody>
          <a:bodyPr/>
          <a:lstStyle/>
          <a:p>
            <a:pPr defTabSz="457200">
              <a:defRPr/>
            </a:pPr>
            <a:r>
              <a:rPr lang="en-US" smtClean="0">
                <a:solidFill>
                  <a:prstClr val="black"/>
                </a:solidFill>
              </a:rPr>
              <a:t>K. Michael &amp; D. Jobes</a:t>
            </a:r>
            <a:endParaRPr lang="en-US">
              <a:solidFill>
                <a:prstClr val="black"/>
              </a:solidFill>
            </a:endParaRPr>
          </a:p>
        </p:txBody>
      </p:sp>
    </p:spTree>
    <p:extLst>
      <p:ext uri="{BB962C8B-B14F-4D97-AF65-F5344CB8AC3E}">
        <p14:creationId xmlns:p14="http://schemas.microsoft.com/office/powerpoint/2010/main" val="20484204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1_Title and Content">
    <p:spTree>
      <p:nvGrpSpPr>
        <p:cNvPr id="1" name="Shape 14"/>
        <p:cNvGrpSpPr/>
        <p:nvPr/>
      </p:nvGrpSpPr>
      <p:grpSpPr>
        <a:xfrm>
          <a:off x="0" y="0"/>
          <a:ext cx="0" cy="0"/>
          <a:chOff x="0" y="0"/>
          <a:chExt cx="0" cy="0"/>
        </a:xfrm>
      </p:grpSpPr>
      <p:sp>
        <p:nvSpPr>
          <p:cNvPr id="15" name="Google Shape;15;p2"/>
          <p:cNvSpPr txBox="1">
            <a:spLocks noGrp="1"/>
          </p:cNvSpPr>
          <p:nvPr>
            <p:ph type="title"/>
          </p:nvPr>
        </p:nvSpPr>
        <p:spPr>
          <a:xfrm>
            <a:off x="914400" y="228600"/>
            <a:ext cx="10363200" cy="99060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2"/>
          <p:cNvSpPr txBox="1">
            <a:spLocks noGrp="1"/>
          </p:cNvSpPr>
          <p:nvPr>
            <p:ph type="body" idx="1"/>
          </p:nvPr>
        </p:nvSpPr>
        <p:spPr>
          <a:xfrm>
            <a:off x="1016000" y="1295400"/>
            <a:ext cx="10363200" cy="5334000"/>
          </a:xfrm>
          <a:prstGeom prst="rect">
            <a:avLst/>
          </a:prstGeom>
          <a:noFill/>
          <a:ln>
            <a:noFill/>
          </a:ln>
        </p:spPr>
        <p:txBody>
          <a:bodyPr spcFirstLastPara="1" wrap="square" lIns="91425" tIns="45700" rIns="91425" bIns="45700" anchor="t" anchorCtr="0"/>
          <a:lstStyle>
            <a:lvl1pPr marL="457200" lvl="0" indent="-342900" algn="l">
              <a:lnSpc>
                <a:spcPct val="100000"/>
              </a:lnSpc>
              <a:spcBef>
                <a:spcPts val="360"/>
              </a:spcBef>
              <a:spcAft>
                <a:spcPts val="0"/>
              </a:spcAft>
              <a:buClr>
                <a:schemeClr val="lt1"/>
              </a:buClr>
              <a:buSzPts val="1800"/>
              <a:buChar char="•"/>
              <a:defRPr/>
            </a:lvl1pPr>
            <a:lvl2pPr marL="914400" lvl="1" indent="-342900" algn="l">
              <a:lnSpc>
                <a:spcPct val="100000"/>
              </a:lnSpc>
              <a:spcBef>
                <a:spcPts val="360"/>
              </a:spcBef>
              <a:spcAft>
                <a:spcPts val="0"/>
              </a:spcAft>
              <a:buClr>
                <a:schemeClr val="lt1"/>
              </a:buClr>
              <a:buSzPts val="1800"/>
              <a:buChar char="–"/>
              <a:defRPr/>
            </a:lvl2pPr>
            <a:lvl3pPr marL="1371600" lvl="2" indent="-342900" algn="l">
              <a:lnSpc>
                <a:spcPct val="100000"/>
              </a:lnSpc>
              <a:spcBef>
                <a:spcPts val="360"/>
              </a:spcBef>
              <a:spcAft>
                <a:spcPts val="0"/>
              </a:spcAft>
              <a:buClr>
                <a:schemeClr val="lt1"/>
              </a:buClr>
              <a:buSzPts val="1800"/>
              <a:buChar char="•"/>
              <a:defRPr/>
            </a:lvl3pPr>
            <a:lvl4pPr marL="1828800" lvl="3" indent="-342900" algn="l">
              <a:lnSpc>
                <a:spcPct val="100000"/>
              </a:lnSpc>
              <a:spcBef>
                <a:spcPts val="360"/>
              </a:spcBef>
              <a:spcAft>
                <a:spcPts val="0"/>
              </a:spcAft>
              <a:buClr>
                <a:schemeClr val="lt1"/>
              </a:buClr>
              <a:buSzPts val="1800"/>
              <a:buChar char="–"/>
              <a:defRPr/>
            </a:lvl4pPr>
            <a:lvl5pPr marL="2286000" lvl="4" indent="-342900" algn="l">
              <a:lnSpc>
                <a:spcPct val="100000"/>
              </a:lnSpc>
              <a:spcBef>
                <a:spcPts val="360"/>
              </a:spcBef>
              <a:spcAft>
                <a:spcPts val="0"/>
              </a:spcAft>
              <a:buClr>
                <a:schemeClr val="lt1"/>
              </a:buClr>
              <a:buSzPts val="1800"/>
              <a:buChar char="»"/>
              <a:defRPr/>
            </a:lvl5pPr>
            <a:lvl6pPr marL="2743200" lvl="5" indent="-342900" algn="l">
              <a:lnSpc>
                <a:spcPct val="100000"/>
              </a:lnSpc>
              <a:spcBef>
                <a:spcPts val="360"/>
              </a:spcBef>
              <a:spcAft>
                <a:spcPts val="0"/>
              </a:spcAft>
              <a:buClr>
                <a:schemeClr val="lt1"/>
              </a:buClr>
              <a:buSzPts val="1800"/>
              <a:buChar char="»"/>
              <a:defRPr/>
            </a:lvl6pPr>
            <a:lvl7pPr marL="3200400" lvl="6" indent="-342900" algn="l">
              <a:lnSpc>
                <a:spcPct val="100000"/>
              </a:lnSpc>
              <a:spcBef>
                <a:spcPts val="360"/>
              </a:spcBef>
              <a:spcAft>
                <a:spcPts val="0"/>
              </a:spcAft>
              <a:buClr>
                <a:schemeClr val="lt1"/>
              </a:buClr>
              <a:buSzPts val="1800"/>
              <a:buChar char="»"/>
              <a:defRPr/>
            </a:lvl7pPr>
            <a:lvl8pPr marL="3657600" lvl="7" indent="-342900" algn="l">
              <a:lnSpc>
                <a:spcPct val="100000"/>
              </a:lnSpc>
              <a:spcBef>
                <a:spcPts val="360"/>
              </a:spcBef>
              <a:spcAft>
                <a:spcPts val="0"/>
              </a:spcAft>
              <a:buClr>
                <a:schemeClr val="lt1"/>
              </a:buClr>
              <a:buSzPts val="1800"/>
              <a:buChar char="»"/>
              <a:defRPr/>
            </a:lvl8pPr>
            <a:lvl9pPr marL="4114800" lvl="8" indent="-342900" algn="l">
              <a:lnSpc>
                <a:spcPct val="100000"/>
              </a:lnSpc>
              <a:spcBef>
                <a:spcPts val="360"/>
              </a:spcBef>
              <a:spcAft>
                <a:spcPts val="0"/>
              </a:spcAft>
              <a:buClr>
                <a:schemeClr val="lt1"/>
              </a:buClr>
              <a:buSzPts val="1800"/>
              <a:buChar char="»"/>
              <a:defRPr/>
            </a:lvl9pPr>
          </a:lstStyle>
          <a:p>
            <a:endParaRPr/>
          </a:p>
        </p:txBody>
      </p:sp>
    </p:spTree>
    <p:extLst>
      <p:ext uri="{BB962C8B-B14F-4D97-AF65-F5344CB8AC3E}">
        <p14:creationId xmlns:p14="http://schemas.microsoft.com/office/powerpoint/2010/main" val="5882913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 name="Google Shape;17;p2"/>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lstStyle>
            <a:lvl1pPr marR="0" lvl="0" algn="ctr" rtl="0">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8" name="Google Shape;18;p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 name="Google Shape;19;p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0" name="Google Shape;20;p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17780672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chemeClr val="dk1"/>
              </a:buClr>
              <a:buSzPts val="4000"/>
              <a:buFont typeface="Calibri"/>
              <a:buNone/>
              <a:defRPr sz="40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 name="Google Shape;23;p3"/>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lstStyle>
            <a:lvl1pPr marL="457200" marR="0" lvl="0" indent="-228600" algn="l"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1pPr>
            <a:lvl2pPr marL="914400" marR="0" lvl="1" indent="-228600" algn="l" rtl="0">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24" name="Google Shape;24;p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5" name="Google Shape;25;p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6" name="Google Shape;26;p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39570474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9" name="Google Shape;29;p4"/>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0" name="Google Shape;30;p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 name="Google Shape;31;p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2" name="Google Shape;32;p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22055682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5" name="Google Shape;35;p5"/>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 name="Google Shape;36;p5"/>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Google Shape;37;p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8" name="Google Shape;38;p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9" name="Google Shape;39;p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13557278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BD6D51-B1BF-4715-A036-004D317A57E8}" type="datetimeFigureOut">
              <a:rPr lang="en-US" smtClean="0"/>
              <a:t>9/23/2019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BA9B48-D0CA-41FD-A227-DEEB8ACFB85B}" type="slidenum">
              <a:rPr lang="en-US" smtClean="0"/>
              <a:t>‹#›</a:t>
            </a:fld>
            <a:endParaRPr lang="en-US"/>
          </a:p>
        </p:txBody>
      </p:sp>
    </p:spTree>
    <p:extLst>
      <p:ext uri="{BB962C8B-B14F-4D97-AF65-F5344CB8AC3E}">
        <p14:creationId xmlns:p14="http://schemas.microsoft.com/office/powerpoint/2010/main" val="37487103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2" name="Google Shape;42;p6"/>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3" name="Google Shape;43;p6"/>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4" name="Google Shape;44;p6"/>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5" name="Google Shape;45;p6"/>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6" name="Google Shape;46;p6"/>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7" name="Google Shape;47;p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8" name="Google Shape;48;p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35678085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1" name="Google Shape;51;p7"/>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2" name="Google Shape;52;p7"/>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3" name="Google Shape;53;p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4513786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6" name="Google Shape;56;p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7" name="Google Shape;57;p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1472492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609601" y="273050"/>
            <a:ext cx="4011084" cy="116205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0" name="Google Shape;60;p9"/>
          <p:cNvSpPr txBox="1">
            <a:spLocks noGrp="1"/>
          </p:cNvSpPr>
          <p:nvPr>
            <p:ph type="body" idx="1"/>
          </p:nvPr>
        </p:nvSpPr>
        <p:spPr>
          <a:xfrm>
            <a:off x="4766733" y="273051"/>
            <a:ext cx="6815667" cy="585311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 name="Google Shape;61;p9"/>
          <p:cNvSpPr txBox="1">
            <a:spLocks noGrp="1"/>
          </p:cNvSpPr>
          <p:nvPr>
            <p:ph type="body" idx="2"/>
          </p:nvPr>
        </p:nvSpPr>
        <p:spPr>
          <a:xfrm>
            <a:off x="609601" y="1435101"/>
            <a:ext cx="4011084" cy="4691063"/>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2" name="Google Shape;62;p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3" name="Google Shape;63;p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4" name="Google Shape;64;p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4383481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7" name="Google Shape;67;p10"/>
          <p:cNvSpPr>
            <a:spLocks noGrp="1"/>
          </p:cNvSpPr>
          <p:nvPr>
            <p:ph type="pic" idx="2"/>
          </p:nvPr>
        </p:nvSpPr>
        <p:spPr>
          <a:xfrm>
            <a:off x="2389717" y="612775"/>
            <a:ext cx="73152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9" name="Google Shape;69;p1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0" name="Google Shape;70;p1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1" name="Google Shape;71;p1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35076255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4" name="Google Shape;74;p11"/>
          <p:cNvSpPr txBox="1">
            <a:spLocks noGrp="1"/>
          </p:cNvSpPr>
          <p:nvPr>
            <p:ph type="body" idx="1"/>
          </p:nvPr>
        </p:nvSpPr>
        <p:spPr>
          <a:xfrm rot="5400000">
            <a:off x="3833019" y="-1623219"/>
            <a:ext cx="4525963" cy="10972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5" name="Google Shape;75;p1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6" name="Google Shape;76;p1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7" name="Google Shape;77;p1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6454194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285038" y="1828800"/>
            <a:ext cx="5851525" cy="27432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0" name="Google Shape;80;p12"/>
          <p:cNvSpPr txBox="1">
            <a:spLocks noGrp="1"/>
          </p:cNvSpPr>
          <p:nvPr>
            <p:ph type="body" idx="1"/>
          </p:nvPr>
        </p:nvSpPr>
        <p:spPr>
          <a:xfrm rot="5400000">
            <a:off x="1697039" y="-812799"/>
            <a:ext cx="5851525" cy="80264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1" name="Google Shape;81;p1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2" name="Google Shape;82;p1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3" name="Google Shape;83;p1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4389551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Box 2"/>
          <p:cNvSpPr txBox="1">
            <a:spLocks noChangeArrowheads="1"/>
          </p:cNvSpPr>
          <p:nvPr userDrawn="1"/>
        </p:nvSpPr>
        <p:spPr bwMode="auto">
          <a:xfrm>
            <a:off x="169333" y="5757863"/>
            <a:ext cx="11846984"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ea typeface="Geneva" pitchFamily="126" charset="-128"/>
              </a:defRPr>
            </a:lvl1pPr>
            <a:lvl2pPr marL="742950" indent="-285750">
              <a:defRPr>
                <a:solidFill>
                  <a:schemeClr val="tx1"/>
                </a:solidFill>
                <a:latin typeface="Times New Roman" pitchFamily="18" charset="0"/>
                <a:ea typeface="Geneva" pitchFamily="126" charset="-128"/>
              </a:defRPr>
            </a:lvl2pPr>
            <a:lvl3pPr marL="1143000" indent="-228600">
              <a:defRPr>
                <a:solidFill>
                  <a:schemeClr val="tx1"/>
                </a:solidFill>
                <a:latin typeface="Times New Roman" pitchFamily="18" charset="0"/>
                <a:ea typeface="Geneva" pitchFamily="126" charset="-128"/>
              </a:defRPr>
            </a:lvl3pPr>
            <a:lvl4pPr marL="1600200" indent="-228600">
              <a:defRPr>
                <a:solidFill>
                  <a:schemeClr val="tx1"/>
                </a:solidFill>
                <a:latin typeface="Times New Roman" pitchFamily="18" charset="0"/>
                <a:ea typeface="Geneva" pitchFamily="126" charset="-128"/>
              </a:defRPr>
            </a:lvl4pPr>
            <a:lvl5pPr marL="2057400" indent="-228600">
              <a:defRPr>
                <a:solidFill>
                  <a:schemeClr val="tx1"/>
                </a:solidFill>
                <a:latin typeface="Times New Roman" pitchFamily="18" charset="0"/>
                <a:ea typeface="Geneva" pitchFamily="126" charset="-128"/>
              </a:defRPr>
            </a:lvl5pPr>
            <a:lvl6pPr marL="2514600" indent="-228600" defTabSz="457200" fontAlgn="base">
              <a:spcBef>
                <a:spcPct val="0"/>
              </a:spcBef>
              <a:spcAft>
                <a:spcPct val="0"/>
              </a:spcAft>
              <a:defRPr>
                <a:solidFill>
                  <a:schemeClr val="tx1"/>
                </a:solidFill>
                <a:latin typeface="Times New Roman" pitchFamily="18" charset="0"/>
                <a:ea typeface="Geneva" pitchFamily="126" charset="-128"/>
              </a:defRPr>
            </a:lvl6pPr>
            <a:lvl7pPr marL="2971800" indent="-228600" defTabSz="457200" fontAlgn="base">
              <a:spcBef>
                <a:spcPct val="0"/>
              </a:spcBef>
              <a:spcAft>
                <a:spcPct val="0"/>
              </a:spcAft>
              <a:defRPr>
                <a:solidFill>
                  <a:schemeClr val="tx1"/>
                </a:solidFill>
                <a:latin typeface="Times New Roman" pitchFamily="18" charset="0"/>
                <a:ea typeface="Geneva" pitchFamily="126" charset="-128"/>
              </a:defRPr>
            </a:lvl7pPr>
            <a:lvl8pPr marL="3429000" indent="-228600" defTabSz="457200" fontAlgn="base">
              <a:spcBef>
                <a:spcPct val="0"/>
              </a:spcBef>
              <a:spcAft>
                <a:spcPct val="0"/>
              </a:spcAft>
              <a:defRPr>
                <a:solidFill>
                  <a:schemeClr val="tx1"/>
                </a:solidFill>
                <a:latin typeface="Times New Roman" pitchFamily="18" charset="0"/>
                <a:ea typeface="Geneva" pitchFamily="126" charset="-128"/>
              </a:defRPr>
            </a:lvl8pPr>
            <a:lvl9pPr marL="3886200" indent="-228600" defTabSz="457200" fontAlgn="base">
              <a:spcBef>
                <a:spcPct val="0"/>
              </a:spcBef>
              <a:spcAft>
                <a:spcPct val="0"/>
              </a:spcAft>
              <a:defRPr>
                <a:solidFill>
                  <a:schemeClr val="tx1"/>
                </a:solidFill>
                <a:latin typeface="Times New Roman" pitchFamily="18" charset="0"/>
                <a:ea typeface="Geneva" pitchFamily="126" charset="-128"/>
              </a:defRPr>
            </a:lvl9pPr>
          </a:lstStyle>
          <a:p>
            <a:pPr>
              <a:defRPr/>
            </a:pPr>
            <a:r>
              <a:rPr lang="en-US" altLang="en-US" sz="1200" smtClean="0">
                <a:solidFill>
                  <a:prstClr val="black"/>
                </a:solidFill>
                <a:cs typeface="Times New Roman" pitchFamily="18" charset="0"/>
              </a:rPr>
              <a:t>………………..……………………………………………………………………………………………………………………………………..</a:t>
            </a:r>
          </a:p>
        </p:txBody>
      </p:sp>
      <p:pic>
        <p:nvPicPr>
          <p:cNvPr id="4" name="Picture 7" descr="Butterfly gust_sm.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20418" y="574675"/>
            <a:ext cx="4559300" cy="32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Co-Branded Lockup- OSU and NCH_2015.jp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86934" y="4649789"/>
            <a:ext cx="9618133" cy="80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286260" y="1774959"/>
            <a:ext cx="7802200" cy="1470025"/>
          </a:xfrm>
        </p:spPr>
        <p:txBody>
          <a:bodyPr/>
          <a:lstStyle>
            <a:lvl1pPr>
              <a:defRPr b="1" i="0">
                <a:latin typeface="Helvetica Neue"/>
                <a:cs typeface="Helvetica Neue"/>
              </a:defRPr>
            </a:lvl1pPr>
          </a:lstStyle>
          <a:p>
            <a:r>
              <a:rPr lang="en-US" smtClean="0"/>
              <a:t>Click to edit Master title style</a:t>
            </a:r>
            <a:endParaRPr lang="en-US" dirty="0"/>
          </a:p>
        </p:txBody>
      </p:sp>
      <p:sp>
        <p:nvSpPr>
          <p:cNvPr id="6" name="Date Placeholder 3"/>
          <p:cNvSpPr>
            <a:spLocks noGrp="1"/>
          </p:cNvSpPr>
          <p:nvPr>
            <p:ph type="dt" sz="half" idx="10"/>
          </p:nvPr>
        </p:nvSpPr>
        <p:spPr/>
        <p:txBody>
          <a:bodyPr/>
          <a:lstStyle>
            <a:lvl1pPr>
              <a:defRPr/>
            </a:lvl1pPr>
          </a:lstStyle>
          <a:p>
            <a:pPr>
              <a:defRPr/>
            </a:pPr>
            <a:fld id="{3B49100B-57EB-48A4-9BD4-890680BFBE98}" type="datetimeFigureOut">
              <a:rPr lang="en-US" altLang="en-US"/>
              <a:pPr>
                <a:defRPr/>
              </a:pPr>
              <a:t>9/23/2019</a:t>
            </a:fld>
            <a:endParaRPr lang="en-US" altLang="en-US"/>
          </a:p>
        </p:txBody>
      </p:sp>
      <p:sp>
        <p:nvSpPr>
          <p:cNvPr id="7"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8" name="Slide Number Placeholder 5"/>
          <p:cNvSpPr>
            <a:spLocks noGrp="1"/>
          </p:cNvSpPr>
          <p:nvPr>
            <p:ph type="sldNum" sz="quarter" idx="12"/>
          </p:nvPr>
        </p:nvSpPr>
        <p:spPr/>
        <p:txBody>
          <a:bodyPr/>
          <a:lstStyle>
            <a:lvl1pPr>
              <a:defRPr/>
            </a:lvl1pPr>
          </a:lstStyle>
          <a:p>
            <a:pPr>
              <a:defRPr/>
            </a:pPr>
            <a:fld id="{9697A1BC-45DA-4D7A-B603-4D454BFE1A6D}" type="slidenum">
              <a:rPr lang="en-US" altLang="en-US"/>
              <a:pPr>
                <a:defRPr/>
              </a:pPr>
              <a:t>‹#›</a:t>
            </a:fld>
            <a:endParaRPr lang="en-US" altLang="en-US"/>
          </a:p>
        </p:txBody>
      </p:sp>
    </p:spTree>
    <p:extLst>
      <p:ext uri="{BB962C8B-B14F-4D97-AF65-F5344CB8AC3E}">
        <p14:creationId xmlns:p14="http://schemas.microsoft.com/office/powerpoint/2010/main" val="9643897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descr="Co-Branded Lockup- OSU and NCH_2015.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142067" y="6076950"/>
            <a:ext cx="7948084"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userDrawn="1"/>
        </p:nvSpPr>
        <p:spPr bwMode="auto">
          <a:xfrm>
            <a:off x="169333" y="5757863"/>
            <a:ext cx="11846984"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ea typeface="Geneva" pitchFamily="126" charset="-128"/>
              </a:defRPr>
            </a:lvl1pPr>
            <a:lvl2pPr marL="742950" indent="-285750">
              <a:defRPr>
                <a:solidFill>
                  <a:schemeClr val="tx1"/>
                </a:solidFill>
                <a:latin typeface="Times New Roman" pitchFamily="18" charset="0"/>
                <a:ea typeface="Geneva" pitchFamily="126" charset="-128"/>
              </a:defRPr>
            </a:lvl2pPr>
            <a:lvl3pPr marL="1143000" indent="-228600">
              <a:defRPr>
                <a:solidFill>
                  <a:schemeClr val="tx1"/>
                </a:solidFill>
                <a:latin typeface="Times New Roman" pitchFamily="18" charset="0"/>
                <a:ea typeface="Geneva" pitchFamily="126" charset="-128"/>
              </a:defRPr>
            </a:lvl3pPr>
            <a:lvl4pPr marL="1600200" indent="-228600">
              <a:defRPr>
                <a:solidFill>
                  <a:schemeClr val="tx1"/>
                </a:solidFill>
                <a:latin typeface="Times New Roman" pitchFamily="18" charset="0"/>
                <a:ea typeface="Geneva" pitchFamily="126" charset="-128"/>
              </a:defRPr>
            </a:lvl4pPr>
            <a:lvl5pPr marL="2057400" indent="-228600">
              <a:defRPr>
                <a:solidFill>
                  <a:schemeClr val="tx1"/>
                </a:solidFill>
                <a:latin typeface="Times New Roman" pitchFamily="18" charset="0"/>
                <a:ea typeface="Geneva" pitchFamily="126" charset="-128"/>
              </a:defRPr>
            </a:lvl5pPr>
            <a:lvl6pPr marL="2514600" indent="-228600" defTabSz="457200" fontAlgn="base">
              <a:spcBef>
                <a:spcPct val="0"/>
              </a:spcBef>
              <a:spcAft>
                <a:spcPct val="0"/>
              </a:spcAft>
              <a:defRPr>
                <a:solidFill>
                  <a:schemeClr val="tx1"/>
                </a:solidFill>
                <a:latin typeface="Times New Roman" pitchFamily="18" charset="0"/>
                <a:ea typeface="Geneva" pitchFamily="126" charset="-128"/>
              </a:defRPr>
            </a:lvl6pPr>
            <a:lvl7pPr marL="2971800" indent="-228600" defTabSz="457200" fontAlgn="base">
              <a:spcBef>
                <a:spcPct val="0"/>
              </a:spcBef>
              <a:spcAft>
                <a:spcPct val="0"/>
              </a:spcAft>
              <a:defRPr>
                <a:solidFill>
                  <a:schemeClr val="tx1"/>
                </a:solidFill>
                <a:latin typeface="Times New Roman" pitchFamily="18" charset="0"/>
                <a:ea typeface="Geneva" pitchFamily="126" charset="-128"/>
              </a:defRPr>
            </a:lvl7pPr>
            <a:lvl8pPr marL="3429000" indent="-228600" defTabSz="457200" fontAlgn="base">
              <a:spcBef>
                <a:spcPct val="0"/>
              </a:spcBef>
              <a:spcAft>
                <a:spcPct val="0"/>
              </a:spcAft>
              <a:defRPr>
                <a:solidFill>
                  <a:schemeClr val="tx1"/>
                </a:solidFill>
                <a:latin typeface="Times New Roman" pitchFamily="18" charset="0"/>
                <a:ea typeface="Geneva" pitchFamily="126" charset="-128"/>
              </a:defRPr>
            </a:lvl8pPr>
            <a:lvl9pPr marL="3886200" indent="-228600" defTabSz="457200" fontAlgn="base">
              <a:spcBef>
                <a:spcPct val="0"/>
              </a:spcBef>
              <a:spcAft>
                <a:spcPct val="0"/>
              </a:spcAft>
              <a:defRPr>
                <a:solidFill>
                  <a:schemeClr val="tx1"/>
                </a:solidFill>
                <a:latin typeface="Times New Roman" pitchFamily="18" charset="0"/>
                <a:ea typeface="Geneva" pitchFamily="126" charset="-128"/>
              </a:defRPr>
            </a:lvl9pPr>
          </a:lstStyle>
          <a:p>
            <a:pPr>
              <a:defRPr/>
            </a:pPr>
            <a:r>
              <a:rPr lang="en-US" altLang="en-US" sz="1200" smtClean="0">
                <a:solidFill>
                  <a:prstClr val="black"/>
                </a:solidFill>
                <a:cs typeface="Times New Roman" pitchFamily="18" charset="0"/>
              </a:rPr>
              <a:t>………………..……………………………………………………………………………………………………………………………………..</a:t>
            </a:r>
          </a:p>
        </p:txBody>
      </p:sp>
      <p:sp>
        <p:nvSpPr>
          <p:cNvPr id="2" name="Title 1"/>
          <p:cNvSpPr>
            <a:spLocks noGrp="1"/>
          </p:cNvSpPr>
          <p:nvPr>
            <p:ph type="title"/>
          </p:nvPr>
        </p:nvSpPr>
        <p:spPr/>
        <p:txBody>
          <a:bodyPr/>
          <a:lstStyle>
            <a:lvl1pPr>
              <a:defRPr sz="3600">
                <a:latin typeface="+mj-lt"/>
              </a:defRPr>
            </a:lvl1pPr>
          </a:lstStyle>
          <a:p>
            <a:r>
              <a:rPr lang="en-US" smtClean="0"/>
              <a:t>Click to edit Master title style</a:t>
            </a:r>
            <a:endParaRPr lang="en-US" dirty="0"/>
          </a:p>
        </p:txBody>
      </p:sp>
      <p:sp>
        <p:nvSpPr>
          <p:cNvPr id="3" name="Content Placeholder 2"/>
          <p:cNvSpPr>
            <a:spLocks noGrp="1"/>
          </p:cNvSpPr>
          <p:nvPr>
            <p:ph idx="1"/>
          </p:nvPr>
        </p:nvSpPr>
        <p:spPr>
          <a:xfrm>
            <a:off x="609600" y="1600201"/>
            <a:ext cx="10972800" cy="2853267"/>
          </a:xfrm>
        </p:spPr>
        <p:txBody>
          <a:bodyPr/>
          <a:lstStyle>
            <a:lvl1pPr>
              <a:defRPr>
                <a:latin typeface="+mj-lt"/>
                <a:cs typeface="Times New Roman"/>
              </a:defRPr>
            </a:lvl1pPr>
            <a:lvl2pPr indent="0">
              <a:buFont typeface="Arial"/>
              <a:buChar char="•"/>
              <a:defRPr>
                <a:latin typeface="Adobe Garamond Pro"/>
                <a:cs typeface="Adobe Garamond Pro"/>
              </a:defRPr>
            </a:lvl2pPr>
            <a:lvl3pPr indent="0">
              <a:buFont typeface="Arial"/>
              <a:buChar char="•"/>
              <a:defRPr>
                <a:latin typeface="Adobe Garamond Pro"/>
                <a:cs typeface="Adobe Garamond Pro"/>
              </a:defRPr>
            </a:lvl3pPr>
            <a:lvl4pPr indent="0">
              <a:buFont typeface="Arial"/>
              <a:buChar char="•"/>
              <a:defRPr>
                <a:latin typeface="Adobe Garamond Pro"/>
                <a:cs typeface="Adobe Garamond Pro"/>
              </a:defRPr>
            </a:lvl4pPr>
            <a:lvl5pPr indent="0">
              <a:buFont typeface="Arial"/>
              <a:buChar char="•"/>
              <a:defRPr>
                <a:latin typeface="Adobe Garamond Pro"/>
                <a:cs typeface="Adobe Garamond Pro"/>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Date Placeholder 3"/>
          <p:cNvSpPr>
            <a:spLocks noGrp="1"/>
          </p:cNvSpPr>
          <p:nvPr>
            <p:ph type="dt" sz="half" idx="10"/>
          </p:nvPr>
        </p:nvSpPr>
        <p:spPr/>
        <p:txBody>
          <a:bodyPr/>
          <a:lstStyle>
            <a:lvl1pPr>
              <a:defRPr/>
            </a:lvl1pPr>
          </a:lstStyle>
          <a:p>
            <a:pPr>
              <a:defRPr/>
            </a:pPr>
            <a:fld id="{52BC9D6E-52E8-4751-A89E-7CFDAAC5F4DD}" type="datetimeFigureOut">
              <a:rPr lang="en-US" altLang="en-US"/>
              <a:pPr>
                <a:defRPr/>
              </a:pPr>
              <a:t>9/23/2019</a:t>
            </a:fld>
            <a:endParaRPr lang="en-US" altLang="en-US"/>
          </a:p>
        </p:txBody>
      </p:sp>
      <p:sp>
        <p:nvSpPr>
          <p:cNvPr id="7" name="Slide Number Placeholder 5"/>
          <p:cNvSpPr>
            <a:spLocks noGrp="1"/>
          </p:cNvSpPr>
          <p:nvPr>
            <p:ph type="sldNum" sz="quarter" idx="11"/>
          </p:nvPr>
        </p:nvSpPr>
        <p:spPr/>
        <p:txBody>
          <a:bodyPr/>
          <a:lstStyle>
            <a:lvl1pPr>
              <a:defRPr/>
            </a:lvl1pPr>
          </a:lstStyle>
          <a:p>
            <a:pPr>
              <a:defRPr/>
            </a:pPr>
            <a:fld id="{04E6878E-ABEB-4BCD-AFDA-73D342558272}" type="slidenum">
              <a:rPr lang="en-US" altLang="en-US"/>
              <a:pPr>
                <a:defRPr/>
              </a:pPr>
              <a:t>‹#›</a:t>
            </a:fld>
            <a:endParaRPr lang="en-US" altLang="en-US"/>
          </a:p>
        </p:txBody>
      </p:sp>
    </p:spTree>
    <p:extLst>
      <p:ext uri="{BB962C8B-B14F-4D97-AF65-F5344CB8AC3E}">
        <p14:creationId xmlns:p14="http://schemas.microsoft.com/office/powerpoint/2010/main" val="19731543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TextBox 2"/>
          <p:cNvSpPr txBox="1">
            <a:spLocks noChangeArrowheads="1"/>
          </p:cNvSpPr>
          <p:nvPr userDrawn="1"/>
        </p:nvSpPr>
        <p:spPr bwMode="auto">
          <a:xfrm>
            <a:off x="169333" y="5757863"/>
            <a:ext cx="11846984"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ea typeface="Geneva" pitchFamily="125" charset="-128"/>
              </a:defRPr>
            </a:lvl1pPr>
            <a:lvl2pPr marL="742950" indent="-285750">
              <a:defRPr>
                <a:solidFill>
                  <a:schemeClr val="tx1"/>
                </a:solidFill>
                <a:latin typeface="Times New Roman" pitchFamily="18" charset="0"/>
                <a:ea typeface="Geneva" pitchFamily="125" charset="-128"/>
              </a:defRPr>
            </a:lvl2pPr>
            <a:lvl3pPr marL="1143000" indent="-228600">
              <a:defRPr>
                <a:solidFill>
                  <a:schemeClr val="tx1"/>
                </a:solidFill>
                <a:latin typeface="Times New Roman" pitchFamily="18" charset="0"/>
                <a:ea typeface="Geneva" pitchFamily="125" charset="-128"/>
              </a:defRPr>
            </a:lvl3pPr>
            <a:lvl4pPr marL="1600200" indent="-228600">
              <a:defRPr>
                <a:solidFill>
                  <a:schemeClr val="tx1"/>
                </a:solidFill>
                <a:latin typeface="Times New Roman" pitchFamily="18" charset="0"/>
                <a:ea typeface="Geneva" pitchFamily="125" charset="-128"/>
              </a:defRPr>
            </a:lvl4pPr>
            <a:lvl5pPr marL="2057400" indent="-228600">
              <a:defRPr>
                <a:solidFill>
                  <a:schemeClr val="tx1"/>
                </a:solidFill>
                <a:latin typeface="Times New Roman" pitchFamily="18" charset="0"/>
                <a:ea typeface="Geneva" pitchFamily="125" charset="-128"/>
              </a:defRPr>
            </a:lvl5pPr>
            <a:lvl6pPr marL="2514600" indent="-228600" defTabSz="457200" fontAlgn="base">
              <a:spcBef>
                <a:spcPct val="0"/>
              </a:spcBef>
              <a:spcAft>
                <a:spcPct val="0"/>
              </a:spcAft>
              <a:defRPr>
                <a:solidFill>
                  <a:schemeClr val="tx1"/>
                </a:solidFill>
                <a:latin typeface="Times New Roman" pitchFamily="18" charset="0"/>
                <a:ea typeface="Geneva" pitchFamily="125" charset="-128"/>
              </a:defRPr>
            </a:lvl6pPr>
            <a:lvl7pPr marL="2971800" indent="-228600" defTabSz="457200" fontAlgn="base">
              <a:spcBef>
                <a:spcPct val="0"/>
              </a:spcBef>
              <a:spcAft>
                <a:spcPct val="0"/>
              </a:spcAft>
              <a:defRPr>
                <a:solidFill>
                  <a:schemeClr val="tx1"/>
                </a:solidFill>
                <a:latin typeface="Times New Roman" pitchFamily="18" charset="0"/>
                <a:ea typeface="Geneva" pitchFamily="125" charset="-128"/>
              </a:defRPr>
            </a:lvl7pPr>
            <a:lvl8pPr marL="3429000" indent="-228600" defTabSz="457200" fontAlgn="base">
              <a:spcBef>
                <a:spcPct val="0"/>
              </a:spcBef>
              <a:spcAft>
                <a:spcPct val="0"/>
              </a:spcAft>
              <a:defRPr>
                <a:solidFill>
                  <a:schemeClr val="tx1"/>
                </a:solidFill>
                <a:latin typeface="Times New Roman" pitchFamily="18" charset="0"/>
                <a:ea typeface="Geneva" pitchFamily="125" charset="-128"/>
              </a:defRPr>
            </a:lvl8pPr>
            <a:lvl9pPr marL="3886200" indent="-228600" defTabSz="457200" fontAlgn="base">
              <a:spcBef>
                <a:spcPct val="0"/>
              </a:spcBef>
              <a:spcAft>
                <a:spcPct val="0"/>
              </a:spcAft>
              <a:defRPr>
                <a:solidFill>
                  <a:schemeClr val="tx1"/>
                </a:solidFill>
                <a:latin typeface="Times New Roman" pitchFamily="18" charset="0"/>
                <a:ea typeface="Geneva" pitchFamily="125" charset="-128"/>
              </a:defRPr>
            </a:lvl9pPr>
          </a:lstStyle>
          <a:p>
            <a:pPr>
              <a:defRPr/>
            </a:pPr>
            <a:r>
              <a:rPr lang="en-US" altLang="en-US" sz="1200" dirty="0" smtClean="0">
                <a:solidFill>
                  <a:prstClr val="black"/>
                </a:solidFill>
                <a:cs typeface="Times New Roman" pitchFamily="18" charset="0"/>
              </a:rPr>
              <a:t>………………..……………………………………………………………………………………………………………………………………..</a:t>
            </a:r>
          </a:p>
        </p:txBody>
      </p:sp>
      <p:pic>
        <p:nvPicPr>
          <p:cNvPr id="4" name="Picture 7" descr="Butterfly gust_sm.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720418" y="574675"/>
            <a:ext cx="4559300" cy="32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Co-Branded Lockup- OSU and NCH_2015.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86934" y="4649789"/>
            <a:ext cx="9618133" cy="80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286260" y="1774959"/>
            <a:ext cx="7802200" cy="1470025"/>
          </a:xfrm>
        </p:spPr>
        <p:txBody>
          <a:bodyPr/>
          <a:lstStyle>
            <a:lvl1pPr>
              <a:defRPr b="1" i="0">
                <a:latin typeface="Helvetica Neue"/>
                <a:cs typeface="Helvetica Neue"/>
              </a:defRPr>
            </a:lvl1pPr>
          </a:lstStyle>
          <a:p>
            <a:r>
              <a:rPr lang="en-US" smtClean="0"/>
              <a:t>Click to edit Master title style</a:t>
            </a:r>
            <a:endParaRPr lang="en-US" dirty="0"/>
          </a:p>
        </p:txBody>
      </p:sp>
      <p:sp>
        <p:nvSpPr>
          <p:cNvPr id="6" name="Date Placeholder 3"/>
          <p:cNvSpPr>
            <a:spLocks noGrp="1"/>
          </p:cNvSpPr>
          <p:nvPr>
            <p:ph type="dt" sz="half" idx="10"/>
          </p:nvPr>
        </p:nvSpPr>
        <p:spPr/>
        <p:txBody>
          <a:bodyPr/>
          <a:lstStyle>
            <a:lvl1pPr defTabSz="457200" fontAlgn="base">
              <a:spcBef>
                <a:spcPct val="0"/>
              </a:spcBef>
              <a:spcAft>
                <a:spcPct val="0"/>
              </a:spcAft>
              <a:defRPr>
                <a:latin typeface="Arial" pitchFamily="34" charset="0"/>
                <a:ea typeface="ＭＳ Ｐゴシック" pitchFamily="34" charset="-128"/>
              </a:defRPr>
            </a:lvl1pPr>
          </a:lstStyle>
          <a:p>
            <a:pPr>
              <a:defRPr/>
            </a:pPr>
            <a:fld id="{EBF2FBA0-8FE6-4A15-ACDD-882E1800F939}" type="datetime1">
              <a:rPr lang="en-US" altLang="en-US"/>
              <a:pPr>
                <a:defRPr/>
              </a:pPr>
              <a:t>9/23/2019</a:t>
            </a:fld>
            <a:endParaRPr lang="en-US" altLang="en-US" dirty="0"/>
          </a:p>
        </p:txBody>
      </p:sp>
      <p:sp>
        <p:nvSpPr>
          <p:cNvPr id="7" name="Footer Placeholder 4"/>
          <p:cNvSpPr>
            <a:spLocks noGrp="1"/>
          </p:cNvSpPr>
          <p:nvPr>
            <p:ph type="ftr" sz="quarter" idx="11"/>
          </p:nvPr>
        </p:nvSpPr>
        <p:spPr/>
        <p:txBody>
          <a:bodyPr/>
          <a:lstStyle>
            <a:lvl1pPr defTabSz="457200" fontAlgn="base">
              <a:spcBef>
                <a:spcPct val="0"/>
              </a:spcBef>
              <a:spcAft>
                <a:spcPct val="0"/>
              </a:spcAft>
              <a:defRPr>
                <a:latin typeface="Arial" pitchFamily="34" charset="0"/>
                <a:ea typeface="ＭＳ Ｐゴシック" pitchFamily="34" charset="-128"/>
              </a:defRPr>
            </a:lvl1pPr>
          </a:lstStyle>
          <a:p>
            <a:pPr>
              <a:defRPr/>
            </a:pPr>
            <a:endParaRPr lang="en-US">
              <a:solidFill>
                <a:prstClr val="black">
                  <a:tint val="75000"/>
                </a:prstClr>
              </a:solidFill>
            </a:endParaRPr>
          </a:p>
        </p:txBody>
      </p:sp>
      <p:sp>
        <p:nvSpPr>
          <p:cNvPr id="8" name="Slide Number Placeholder 5"/>
          <p:cNvSpPr>
            <a:spLocks noGrp="1"/>
          </p:cNvSpPr>
          <p:nvPr>
            <p:ph type="sldNum" sz="quarter" idx="12"/>
          </p:nvPr>
        </p:nvSpPr>
        <p:spPr/>
        <p:txBody>
          <a:bodyPr/>
          <a:lstStyle>
            <a:lvl1pPr>
              <a:defRPr>
                <a:latin typeface="Arial" panose="020B0604020202020204" pitchFamily="34" charset="0"/>
                <a:ea typeface="MS PGothic" panose="020B0600070205080204" pitchFamily="34" charset="-128"/>
              </a:defRPr>
            </a:lvl1pPr>
          </a:lstStyle>
          <a:p>
            <a:pPr>
              <a:defRPr/>
            </a:pPr>
            <a:fld id="{8EDA454F-2F9F-41F8-BBB5-A255D098B98D}" type="slidenum">
              <a:rPr lang="en-US" altLang="en-US"/>
              <a:pPr>
                <a:defRPr/>
              </a:pPr>
              <a:t>‹#›</a:t>
            </a:fld>
            <a:endParaRPr lang="en-US" altLang="en-US"/>
          </a:p>
        </p:txBody>
      </p:sp>
    </p:spTree>
    <p:extLst>
      <p:ext uri="{BB962C8B-B14F-4D97-AF65-F5344CB8AC3E}">
        <p14:creationId xmlns:p14="http://schemas.microsoft.com/office/powerpoint/2010/main" val="2024408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CBD6D51-B1BF-4715-A036-004D317A57E8}" type="datetimeFigureOut">
              <a:rPr lang="en-US" smtClean="0"/>
              <a:t>9/23/2019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BA9B48-D0CA-41FD-A227-DEEB8ACFB85B}" type="slidenum">
              <a:rPr lang="en-US" smtClean="0"/>
              <a:t>‹#›</a:t>
            </a:fld>
            <a:endParaRPr lang="en-US"/>
          </a:p>
        </p:txBody>
      </p:sp>
    </p:spTree>
    <p:extLst>
      <p:ext uri="{BB962C8B-B14F-4D97-AF65-F5344CB8AC3E}">
        <p14:creationId xmlns:p14="http://schemas.microsoft.com/office/powerpoint/2010/main" val="20063522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102A6BE-FFA1-479F-B2D0-04F5875E9F29}" type="datetimeFigureOut">
              <a:rPr lang="en-US" altLang="en-US"/>
              <a:pPr>
                <a:defRPr/>
              </a:pPr>
              <a:t>9/23/2019</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4FE2595-5C92-4F5F-853D-A2BB23962EC2}" type="slidenum">
              <a:rPr lang="en-US" altLang="en-US"/>
              <a:pPr>
                <a:defRPr/>
              </a:pPr>
              <a:t>‹#›</a:t>
            </a:fld>
            <a:endParaRPr lang="en-US" altLang="en-US"/>
          </a:p>
        </p:txBody>
      </p:sp>
    </p:spTree>
    <p:extLst>
      <p:ext uri="{BB962C8B-B14F-4D97-AF65-F5344CB8AC3E}">
        <p14:creationId xmlns:p14="http://schemas.microsoft.com/office/powerpoint/2010/main" val="2371230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EB1098C-E641-49E3-BD6D-EA9CA7A0154D}" type="datetimeFigureOut">
              <a:rPr lang="en-US" altLang="en-US"/>
              <a:pPr>
                <a:defRPr/>
              </a:pPr>
              <a:t>9/23/2019</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433CFFC-B387-4B2C-BDD6-54942A91D7D0}" type="slidenum">
              <a:rPr lang="en-US" altLang="en-US"/>
              <a:pPr>
                <a:defRPr/>
              </a:pPr>
              <a:t>‹#›</a:t>
            </a:fld>
            <a:endParaRPr lang="en-US" altLang="en-US"/>
          </a:p>
        </p:txBody>
      </p:sp>
    </p:spTree>
    <p:extLst>
      <p:ext uri="{BB962C8B-B14F-4D97-AF65-F5344CB8AC3E}">
        <p14:creationId xmlns:p14="http://schemas.microsoft.com/office/powerpoint/2010/main" val="25020725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923A10B-116C-458A-94F5-5EB198AD18ED}" type="datetimeFigureOut">
              <a:rPr lang="en-US" smtClean="0">
                <a:solidFill>
                  <a:prstClr val="black">
                    <a:tint val="75000"/>
                  </a:prstClr>
                </a:solidFill>
              </a:rPr>
              <a:pPr/>
              <a:t>9/23/2019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3F748C8-9D51-4C7E-8D1D-EDA268E04E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51448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923A10B-116C-458A-94F5-5EB198AD18ED}" type="datetimeFigureOut">
              <a:rPr lang="en-US" smtClean="0">
                <a:solidFill>
                  <a:prstClr val="black">
                    <a:tint val="75000"/>
                  </a:prstClr>
                </a:solidFill>
              </a:rPr>
              <a:pPr/>
              <a:t>9/23/2019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3F748C8-9D51-4C7E-8D1D-EDA268E04E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81939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923A10B-116C-458A-94F5-5EB198AD18ED}" type="datetimeFigureOut">
              <a:rPr lang="en-US" smtClean="0">
                <a:solidFill>
                  <a:prstClr val="black">
                    <a:tint val="75000"/>
                  </a:prstClr>
                </a:solidFill>
              </a:rPr>
              <a:pPr/>
              <a:t>9/23/2019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3F748C8-9D51-4C7E-8D1D-EDA268E04E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69390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923A10B-116C-458A-94F5-5EB198AD18ED}" type="datetimeFigureOut">
              <a:rPr lang="en-US" smtClean="0">
                <a:solidFill>
                  <a:prstClr val="black">
                    <a:tint val="75000"/>
                  </a:prstClr>
                </a:solidFill>
              </a:rPr>
              <a:pPr/>
              <a:t>9/23/2019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3F748C8-9D51-4C7E-8D1D-EDA268E04E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17062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923A10B-116C-458A-94F5-5EB198AD18ED}" type="datetimeFigureOut">
              <a:rPr lang="en-US" smtClean="0">
                <a:solidFill>
                  <a:prstClr val="black">
                    <a:tint val="75000"/>
                  </a:prstClr>
                </a:solidFill>
              </a:rPr>
              <a:pPr/>
              <a:t>9/23/2019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3F748C8-9D51-4C7E-8D1D-EDA268E04E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49869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923A10B-116C-458A-94F5-5EB198AD18ED}" type="datetimeFigureOut">
              <a:rPr lang="en-US" smtClean="0">
                <a:solidFill>
                  <a:prstClr val="black">
                    <a:tint val="75000"/>
                  </a:prstClr>
                </a:solidFill>
              </a:rPr>
              <a:pPr/>
              <a:t>9/23/2019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3F748C8-9D51-4C7E-8D1D-EDA268E04E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63159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23A10B-116C-458A-94F5-5EB198AD18ED}" type="datetimeFigureOut">
              <a:rPr lang="en-US" smtClean="0">
                <a:solidFill>
                  <a:prstClr val="black">
                    <a:tint val="75000"/>
                  </a:prstClr>
                </a:solidFill>
              </a:rPr>
              <a:pPr/>
              <a:t>9/23/2019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3F748C8-9D51-4C7E-8D1D-EDA268E04E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98587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923A10B-116C-458A-94F5-5EB198AD18ED}" type="datetimeFigureOut">
              <a:rPr lang="en-US" smtClean="0">
                <a:solidFill>
                  <a:prstClr val="black">
                    <a:tint val="75000"/>
                  </a:prstClr>
                </a:solidFill>
              </a:rPr>
              <a:pPr/>
              <a:t>9/23/2019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3F748C8-9D51-4C7E-8D1D-EDA268E04E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2367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CBD6D51-B1BF-4715-A036-004D317A57E8}" type="datetimeFigureOut">
              <a:rPr lang="en-US" smtClean="0"/>
              <a:t>9/23/2019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BA9B48-D0CA-41FD-A227-DEEB8ACFB85B}" type="slidenum">
              <a:rPr lang="en-US" smtClean="0"/>
              <a:t>‹#›</a:t>
            </a:fld>
            <a:endParaRPr lang="en-US"/>
          </a:p>
        </p:txBody>
      </p:sp>
    </p:spTree>
    <p:extLst>
      <p:ext uri="{BB962C8B-B14F-4D97-AF65-F5344CB8AC3E}">
        <p14:creationId xmlns:p14="http://schemas.microsoft.com/office/powerpoint/2010/main" val="40373800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923A10B-116C-458A-94F5-5EB198AD18ED}" type="datetimeFigureOut">
              <a:rPr lang="en-US" smtClean="0">
                <a:solidFill>
                  <a:prstClr val="black">
                    <a:tint val="75000"/>
                  </a:prstClr>
                </a:solidFill>
              </a:rPr>
              <a:pPr/>
              <a:t>9/23/2019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3F748C8-9D51-4C7E-8D1D-EDA268E04E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76170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923A10B-116C-458A-94F5-5EB198AD18ED}" type="datetimeFigureOut">
              <a:rPr lang="en-US" smtClean="0">
                <a:solidFill>
                  <a:prstClr val="black">
                    <a:tint val="75000"/>
                  </a:prstClr>
                </a:solidFill>
              </a:rPr>
              <a:pPr/>
              <a:t>9/23/2019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3F748C8-9D51-4C7E-8D1D-EDA268E04E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23556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923A10B-116C-458A-94F5-5EB198AD18ED}" type="datetimeFigureOut">
              <a:rPr lang="en-US" smtClean="0">
                <a:solidFill>
                  <a:prstClr val="black">
                    <a:tint val="75000"/>
                  </a:prstClr>
                </a:solidFill>
              </a:rPr>
              <a:pPr/>
              <a:t>9/23/2019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3F748C8-9D51-4C7E-8D1D-EDA268E04E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1626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CBD6D51-B1BF-4715-A036-004D317A57E8}" type="datetimeFigureOut">
              <a:rPr lang="en-US" smtClean="0"/>
              <a:t>9/23/2019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BA9B48-D0CA-41FD-A227-DEEB8ACFB85B}" type="slidenum">
              <a:rPr lang="en-US" smtClean="0"/>
              <a:t>‹#›</a:t>
            </a:fld>
            <a:endParaRPr lang="en-US"/>
          </a:p>
        </p:txBody>
      </p:sp>
    </p:spTree>
    <p:extLst>
      <p:ext uri="{BB962C8B-B14F-4D97-AF65-F5344CB8AC3E}">
        <p14:creationId xmlns:p14="http://schemas.microsoft.com/office/powerpoint/2010/main" val="27572484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BD6D51-B1BF-4715-A036-004D317A57E8}" type="datetimeFigureOut">
              <a:rPr lang="en-US" smtClean="0"/>
              <a:t>9/23/2019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BA9B48-D0CA-41FD-A227-DEEB8ACFB85B}" type="slidenum">
              <a:rPr lang="en-US" smtClean="0"/>
              <a:t>‹#›</a:t>
            </a:fld>
            <a:endParaRPr lang="en-US"/>
          </a:p>
        </p:txBody>
      </p:sp>
    </p:spTree>
    <p:extLst>
      <p:ext uri="{BB962C8B-B14F-4D97-AF65-F5344CB8AC3E}">
        <p14:creationId xmlns:p14="http://schemas.microsoft.com/office/powerpoint/2010/main" val="3165559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CBD6D51-B1BF-4715-A036-004D317A57E8}" type="datetimeFigureOut">
              <a:rPr lang="en-US" smtClean="0"/>
              <a:t>9/23/2019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BA9B48-D0CA-41FD-A227-DEEB8ACFB85B}" type="slidenum">
              <a:rPr lang="en-US" smtClean="0"/>
              <a:t>‹#›</a:t>
            </a:fld>
            <a:endParaRPr lang="en-US"/>
          </a:p>
        </p:txBody>
      </p:sp>
    </p:spTree>
    <p:extLst>
      <p:ext uri="{BB962C8B-B14F-4D97-AF65-F5344CB8AC3E}">
        <p14:creationId xmlns:p14="http://schemas.microsoft.com/office/powerpoint/2010/main" val="2589256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CBD6D51-B1BF-4715-A036-004D317A57E8}" type="datetimeFigureOut">
              <a:rPr lang="en-US" smtClean="0"/>
              <a:t>9/23/2019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BA9B48-D0CA-41FD-A227-DEEB8ACFB85B}" type="slidenum">
              <a:rPr lang="en-US" smtClean="0"/>
              <a:t>‹#›</a:t>
            </a:fld>
            <a:endParaRPr lang="en-US"/>
          </a:p>
        </p:txBody>
      </p:sp>
    </p:spTree>
    <p:extLst>
      <p:ext uri="{BB962C8B-B14F-4D97-AF65-F5344CB8AC3E}">
        <p14:creationId xmlns:p14="http://schemas.microsoft.com/office/powerpoint/2010/main" val="1828896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theme" Target="../theme/theme4.xml"/><Relationship Id="rId5" Type="http://schemas.openxmlformats.org/officeDocument/2006/relationships/slideLayout" Target="../slideLayouts/slideLayout41.xml"/><Relationship Id="rId4"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BD6D51-B1BF-4715-A036-004D317A57E8}" type="datetimeFigureOut">
              <a:rPr lang="en-US" smtClean="0"/>
              <a:t>9/23/2019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BA9B48-D0CA-41FD-A227-DEEB8ACFB85B}" type="slidenum">
              <a:rPr lang="en-US" smtClean="0"/>
              <a:t>‹#›</a:t>
            </a:fld>
            <a:endParaRPr lang="en-US"/>
          </a:p>
        </p:txBody>
      </p:sp>
    </p:spTree>
    <p:extLst>
      <p:ext uri="{BB962C8B-B14F-4D97-AF65-F5344CB8AC3E}">
        <p14:creationId xmlns:p14="http://schemas.microsoft.com/office/powerpoint/2010/main" val="10614925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AAB5F6C3-8B6C-4289-BEA1-1A38722F26C3}"/>
              </a:ext>
            </a:extLst>
          </p:cNvPr>
          <p:cNvSpPr/>
          <p:nvPr userDrawn="1"/>
        </p:nvSpPr>
        <p:spPr>
          <a:xfrm>
            <a:off x="0" y="0"/>
            <a:ext cx="12192000" cy="767948"/>
          </a:xfrm>
          <a:prstGeom prst="rect">
            <a:avLst/>
          </a:prstGeom>
          <a:solidFill>
            <a:srgbClr val="1E384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dirty="0">
              <a:solidFill>
                <a:prstClr val="white"/>
              </a:solidFill>
            </a:endParaRPr>
          </a:p>
        </p:txBody>
      </p:sp>
      <p:sp>
        <p:nvSpPr>
          <p:cNvPr id="3" name="Text Placeholder 2"/>
          <p:cNvSpPr>
            <a:spLocks noGrp="1"/>
          </p:cNvSpPr>
          <p:nvPr>
            <p:ph type="body" idx="1"/>
          </p:nvPr>
        </p:nvSpPr>
        <p:spPr>
          <a:xfrm>
            <a:off x="609600" y="1262685"/>
            <a:ext cx="10972800" cy="486347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Slide Number Placeholder 11">
            <a:extLst>
              <a:ext uri="{FF2B5EF4-FFF2-40B4-BE49-F238E27FC236}">
                <a16:creationId xmlns="" xmlns:a16="http://schemas.microsoft.com/office/drawing/2014/main" id="{84602F99-6103-4EBF-AE89-8A61156EE52B}"/>
              </a:ext>
            </a:extLst>
          </p:cNvPr>
          <p:cNvSpPr>
            <a:spLocks noGrp="1"/>
          </p:cNvSpPr>
          <p:nvPr>
            <p:ph type="sldNum" sz="quarter" idx="4"/>
          </p:nvPr>
        </p:nvSpPr>
        <p:spPr>
          <a:xfrm>
            <a:off x="609600" y="6356350"/>
            <a:ext cx="2743200" cy="365125"/>
          </a:xfrm>
          <a:prstGeom prst="rect">
            <a:avLst/>
          </a:prstGeom>
        </p:spPr>
        <p:txBody>
          <a:bodyPr vert="horz" lIns="91440" tIns="45720" rIns="91440" bIns="45720" rtlCol="0" anchor="ctr"/>
          <a:lstStyle>
            <a:lvl1pPr algn="l">
              <a:defRPr sz="1400" b="1">
                <a:solidFill>
                  <a:schemeClr val="tx1">
                    <a:tint val="75000"/>
                  </a:schemeClr>
                </a:solidFill>
              </a:defRPr>
            </a:lvl1pPr>
          </a:lstStyle>
          <a:p>
            <a:pPr defTabSz="457200"/>
            <a:fld id="{D07D4089-40B5-457D-927F-16367A53BB79}" type="slidenum">
              <a:rPr lang="en-US" smtClean="0">
                <a:solidFill>
                  <a:prstClr val="black">
                    <a:tint val="75000"/>
                  </a:prstClr>
                </a:solidFill>
              </a:rPr>
              <a:pPr defTabSz="457200"/>
              <a:t>‹#›</a:t>
            </a:fld>
            <a:endParaRPr lang="en-US" dirty="0">
              <a:solidFill>
                <a:prstClr val="black">
                  <a:tint val="75000"/>
                </a:prstClr>
              </a:solidFill>
            </a:endParaRPr>
          </a:p>
        </p:txBody>
      </p:sp>
      <p:sp>
        <p:nvSpPr>
          <p:cNvPr id="18" name="Title Placeholder 17">
            <a:extLst>
              <a:ext uri="{FF2B5EF4-FFF2-40B4-BE49-F238E27FC236}">
                <a16:creationId xmlns="" xmlns:a16="http://schemas.microsoft.com/office/drawing/2014/main" id="{E3425392-73D7-48C7-BDE5-6DF4A56AF4BA}"/>
              </a:ext>
            </a:extLst>
          </p:cNvPr>
          <p:cNvSpPr>
            <a:spLocks noGrp="1"/>
          </p:cNvSpPr>
          <p:nvPr>
            <p:ph type="title"/>
          </p:nvPr>
        </p:nvSpPr>
        <p:spPr>
          <a:xfrm>
            <a:off x="423341" y="65804"/>
            <a:ext cx="11159059" cy="633009"/>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281433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hdr="0" dt="0"/>
  <p:txStyles>
    <p:titleStyle>
      <a:lvl1pPr algn="l" defTabSz="457200" rtl="0" eaLnBrk="1" latinLnBrk="0" hangingPunct="1">
        <a:spcBef>
          <a:spcPct val="0"/>
        </a:spcBef>
        <a:buNone/>
        <a:defRPr sz="3200" b="1"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13" name="Google Shape;13;p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14" name="Google Shape;14;p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a:buClr>
                <a:srgbClr val="000000"/>
              </a:buClr>
              <a:buFont typeface="Arial"/>
              <a:buNone/>
            </a:pPr>
            <a:fld id="{00000000-1234-1234-1234-123412341234}" type="slidenum">
              <a:rPr lang="en-US" kern="0"/>
              <a:pPr>
                <a:buClr>
                  <a:srgbClr val="000000"/>
                </a:buClr>
                <a:buFont typeface="Arial"/>
                <a:buNone/>
              </a:pPr>
              <a:t>‹#›</a:t>
            </a:fld>
            <a:endParaRPr kern="0"/>
          </a:p>
        </p:txBody>
      </p:sp>
    </p:spTree>
    <p:extLst>
      <p:ext uri="{BB962C8B-B14F-4D97-AF65-F5344CB8AC3E}">
        <p14:creationId xmlns:p14="http://schemas.microsoft.com/office/powerpoint/2010/main" val="1306491537"/>
      </p:ext>
    </p:extLst>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Autofit/>
          </a:bodyPr>
          <a:lstStyle/>
          <a:p>
            <a:endParaRPr lang="en-US" dirty="0"/>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ea typeface="Geneva" pitchFamily="126" charset="-128"/>
              </a:defRPr>
            </a:lvl1pPr>
          </a:lstStyle>
          <a:p>
            <a:pPr>
              <a:defRPr/>
            </a:pPr>
            <a:fld id="{4740A2FB-1E89-4E10-8772-C397FD629EED}" type="datetimeFigureOut">
              <a:rPr lang="en-US" altLang="en-US"/>
              <a:pPr>
                <a:defRPr/>
              </a:pPr>
              <a:t>9/23/2019</a:t>
            </a:fld>
            <a:endParaRPr lang="en-US" alt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09F51D98-C628-4F6D-9D77-9A446CCAF4B0}" type="slidenum">
              <a:rPr lang="en-US" altLang="en-US"/>
              <a:pPr>
                <a:defRPr/>
              </a:pPr>
              <a:t>‹#›</a:t>
            </a:fld>
            <a:endParaRPr lang="en-US" altLang="en-US"/>
          </a:p>
        </p:txBody>
      </p:sp>
    </p:spTree>
    <p:extLst>
      <p:ext uri="{BB962C8B-B14F-4D97-AF65-F5344CB8AC3E}">
        <p14:creationId xmlns:p14="http://schemas.microsoft.com/office/powerpoint/2010/main" val="371670238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Lst>
  <p:txStyles>
    <p:titleStyle>
      <a:lvl1pPr algn="l" defTabSz="457200" rtl="0" eaLnBrk="0" fontAlgn="base" hangingPunct="0">
        <a:lnSpc>
          <a:spcPts val="6000"/>
        </a:lnSpc>
        <a:spcBef>
          <a:spcPct val="0"/>
        </a:spcBef>
        <a:spcAft>
          <a:spcPct val="0"/>
        </a:spcAft>
        <a:defRPr sz="6000" kern="1200" spc="-100">
          <a:solidFill>
            <a:schemeClr val="tx1"/>
          </a:solidFill>
          <a:latin typeface="Times New Roman"/>
          <a:ea typeface="Geneva" pitchFamily="126" charset="-128"/>
          <a:cs typeface="Times New Roman"/>
        </a:defRPr>
      </a:lvl1pPr>
      <a:lvl2pPr algn="l" defTabSz="457200" rtl="0" eaLnBrk="0" fontAlgn="base" hangingPunct="0">
        <a:lnSpc>
          <a:spcPts val="6000"/>
        </a:lnSpc>
        <a:spcBef>
          <a:spcPct val="0"/>
        </a:spcBef>
        <a:spcAft>
          <a:spcPct val="0"/>
        </a:spcAft>
        <a:defRPr sz="6000">
          <a:solidFill>
            <a:schemeClr val="tx1"/>
          </a:solidFill>
          <a:latin typeface="Times New Roman" pitchFamily="18" charset="0"/>
          <a:ea typeface="Geneva" pitchFamily="126" charset="-128"/>
          <a:cs typeface="Times New Roman" pitchFamily="18" charset="0"/>
        </a:defRPr>
      </a:lvl2pPr>
      <a:lvl3pPr algn="l" defTabSz="457200" rtl="0" eaLnBrk="0" fontAlgn="base" hangingPunct="0">
        <a:lnSpc>
          <a:spcPts val="6000"/>
        </a:lnSpc>
        <a:spcBef>
          <a:spcPct val="0"/>
        </a:spcBef>
        <a:spcAft>
          <a:spcPct val="0"/>
        </a:spcAft>
        <a:defRPr sz="6000">
          <a:solidFill>
            <a:schemeClr val="tx1"/>
          </a:solidFill>
          <a:latin typeface="Times New Roman" pitchFamily="18" charset="0"/>
          <a:ea typeface="Geneva" pitchFamily="126" charset="-128"/>
          <a:cs typeface="Times New Roman" pitchFamily="18" charset="0"/>
        </a:defRPr>
      </a:lvl3pPr>
      <a:lvl4pPr algn="l" defTabSz="457200" rtl="0" eaLnBrk="0" fontAlgn="base" hangingPunct="0">
        <a:lnSpc>
          <a:spcPts val="6000"/>
        </a:lnSpc>
        <a:spcBef>
          <a:spcPct val="0"/>
        </a:spcBef>
        <a:spcAft>
          <a:spcPct val="0"/>
        </a:spcAft>
        <a:defRPr sz="6000">
          <a:solidFill>
            <a:schemeClr val="tx1"/>
          </a:solidFill>
          <a:latin typeface="Times New Roman" pitchFamily="18" charset="0"/>
          <a:ea typeface="Geneva" pitchFamily="126" charset="-128"/>
          <a:cs typeface="Times New Roman" pitchFamily="18" charset="0"/>
        </a:defRPr>
      </a:lvl4pPr>
      <a:lvl5pPr algn="l" defTabSz="457200" rtl="0" eaLnBrk="0" fontAlgn="base" hangingPunct="0">
        <a:lnSpc>
          <a:spcPts val="6000"/>
        </a:lnSpc>
        <a:spcBef>
          <a:spcPct val="0"/>
        </a:spcBef>
        <a:spcAft>
          <a:spcPct val="0"/>
        </a:spcAft>
        <a:defRPr sz="6000">
          <a:solidFill>
            <a:schemeClr val="tx1"/>
          </a:solidFill>
          <a:latin typeface="Times New Roman" pitchFamily="18" charset="0"/>
          <a:ea typeface="Geneva" pitchFamily="126" charset="-128"/>
          <a:cs typeface="Times New Roman" pitchFamily="18" charset="0"/>
        </a:defRPr>
      </a:lvl5pPr>
      <a:lvl6pPr marL="457200" algn="l" defTabSz="457200" rtl="0" fontAlgn="base">
        <a:lnSpc>
          <a:spcPts val="6000"/>
        </a:lnSpc>
        <a:spcBef>
          <a:spcPct val="0"/>
        </a:spcBef>
        <a:spcAft>
          <a:spcPct val="0"/>
        </a:spcAft>
        <a:defRPr sz="6000">
          <a:solidFill>
            <a:schemeClr val="tx1"/>
          </a:solidFill>
          <a:latin typeface="Times New Roman" pitchFamily="18" charset="0"/>
          <a:ea typeface="Geneva" pitchFamily="126" charset="-128"/>
        </a:defRPr>
      </a:lvl6pPr>
      <a:lvl7pPr marL="914400" algn="l" defTabSz="457200" rtl="0" fontAlgn="base">
        <a:lnSpc>
          <a:spcPts val="6000"/>
        </a:lnSpc>
        <a:spcBef>
          <a:spcPct val="0"/>
        </a:spcBef>
        <a:spcAft>
          <a:spcPct val="0"/>
        </a:spcAft>
        <a:defRPr sz="6000">
          <a:solidFill>
            <a:schemeClr val="tx1"/>
          </a:solidFill>
          <a:latin typeface="Times New Roman" pitchFamily="18" charset="0"/>
          <a:ea typeface="Geneva" pitchFamily="126" charset="-128"/>
        </a:defRPr>
      </a:lvl7pPr>
      <a:lvl8pPr marL="1371600" algn="l" defTabSz="457200" rtl="0" fontAlgn="base">
        <a:lnSpc>
          <a:spcPts val="6000"/>
        </a:lnSpc>
        <a:spcBef>
          <a:spcPct val="0"/>
        </a:spcBef>
        <a:spcAft>
          <a:spcPct val="0"/>
        </a:spcAft>
        <a:defRPr sz="6000">
          <a:solidFill>
            <a:schemeClr val="tx1"/>
          </a:solidFill>
          <a:latin typeface="Times New Roman" pitchFamily="18" charset="0"/>
          <a:ea typeface="Geneva" pitchFamily="126" charset="-128"/>
        </a:defRPr>
      </a:lvl8pPr>
      <a:lvl9pPr marL="1828800" algn="l" defTabSz="457200" rtl="0" fontAlgn="base">
        <a:lnSpc>
          <a:spcPts val="6000"/>
        </a:lnSpc>
        <a:spcBef>
          <a:spcPct val="0"/>
        </a:spcBef>
        <a:spcAft>
          <a:spcPct val="0"/>
        </a:spcAft>
        <a:defRPr sz="6000">
          <a:solidFill>
            <a:schemeClr val="tx1"/>
          </a:solidFill>
          <a:latin typeface="Times New Roman" pitchFamily="18" charset="0"/>
          <a:ea typeface="Geneva" pitchFamily="126" charset="-128"/>
        </a:defRPr>
      </a:lvl9pPr>
    </p:titleStyle>
    <p:bodyStyle>
      <a:lvl1pPr marL="342900" indent="-342900" algn="l" defTabSz="457200" rtl="0" eaLnBrk="0" fontAlgn="base" hangingPunct="0">
        <a:spcBef>
          <a:spcPct val="20000"/>
        </a:spcBef>
        <a:spcAft>
          <a:spcPct val="0"/>
        </a:spcAft>
        <a:defRPr sz="2400" kern="1200">
          <a:solidFill>
            <a:schemeClr val="tx1"/>
          </a:solidFill>
          <a:latin typeface="Times New Roman"/>
          <a:ea typeface="Geneva" pitchFamily="126" charset="-128"/>
          <a:cs typeface="Times New Roman"/>
        </a:defRPr>
      </a:lvl1pPr>
      <a:lvl2pPr marL="742950" indent="-285750" algn="l" defTabSz="457200" rtl="0" eaLnBrk="0" fontAlgn="base" hangingPunct="0">
        <a:spcBef>
          <a:spcPct val="20000"/>
        </a:spcBef>
        <a:spcAft>
          <a:spcPct val="0"/>
        </a:spcAft>
        <a:defRPr sz="2400" kern="1200">
          <a:solidFill>
            <a:schemeClr val="tx1"/>
          </a:solidFill>
          <a:latin typeface="Times New Roman"/>
          <a:ea typeface="Geneva" pitchFamily="126" charset="-128"/>
          <a:cs typeface="Times New Roman"/>
        </a:defRPr>
      </a:lvl2pPr>
      <a:lvl3pPr marL="1143000" indent="-228600" algn="l" defTabSz="457200" rtl="0" eaLnBrk="0" fontAlgn="base" hangingPunct="0">
        <a:spcBef>
          <a:spcPct val="20000"/>
        </a:spcBef>
        <a:spcAft>
          <a:spcPct val="0"/>
        </a:spcAft>
        <a:defRPr sz="2400" kern="1200">
          <a:solidFill>
            <a:schemeClr val="tx1"/>
          </a:solidFill>
          <a:latin typeface="Times New Roman"/>
          <a:ea typeface="Geneva" pitchFamily="126" charset="-128"/>
          <a:cs typeface="Times New Roman"/>
        </a:defRPr>
      </a:lvl3pPr>
      <a:lvl4pPr marL="1600200" indent="-228600" algn="l" defTabSz="457200" rtl="0" eaLnBrk="0" fontAlgn="base" hangingPunct="0">
        <a:spcBef>
          <a:spcPct val="20000"/>
        </a:spcBef>
        <a:spcAft>
          <a:spcPct val="0"/>
        </a:spcAft>
        <a:defRPr sz="2400" kern="1200">
          <a:solidFill>
            <a:schemeClr val="tx1"/>
          </a:solidFill>
          <a:latin typeface="Times New Roman"/>
          <a:ea typeface="Geneva" pitchFamily="126" charset="-128"/>
          <a:cs typeface="Times New Roman"/>
        </a:defRPr>
      </a:lvl4pPr>
      <a:lvl5pPr marL="2057400" indent="-228600" algn="l" defTabSz="457200" rtl="0" eaLnBrk="0" fontAlgn="base" hangingPunct="0">
        <a:spcBef>
          <a:spcPct val="20000"/>
        </a:spcBef>
        <a:spcAft>
          <a:spcPct val="0"/>
        </a:spcAft>
        <a:defRPr sz="2400" kern="1200">
          <a:solidFill>
            <a:schemeClr val="tx1"/>
          </a:solidFill>
          <a:latin typeface="Times New Roman"/>
          <a:ea typeface="Geneva" pitchFamily="126" charset="-128"/>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23A10B-116C-458A-94F5-5EB198AD18ED}" type="datetimeFigureOut">
              <a:rPr lang="en-US" smtClean="0">
                <a:solidFill>
                  <a:prstClr val="black">
                    <a:tint val="75000"/>
                  </a:prstClr>
                </a:solidFill>
              </a:rPr>
              <a:pPr/>
              <a:t>9/23/2019</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F748C8-9D51-4C7E-8D1D-EDA268E04E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128116"/>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hyperlink" Target="https://sccap53.org/"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hyperlink" Target="https://doi.org/10.1016/j.pmedr.2019.100825" TargetMode="External"/><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hyperlink" Target="http://doi.org/10.1080/16506073.2018.1550527" TargetMode="External"/><Relationship Id="rId4" Type="http://schemas.openxmlformats.org/officeDocument/2006/relationships/hyperlink" Target="http://dx.doi.org/10.1037/rmh0000108"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doi.org/10.1007/s10826-016-0373-1" TargetMode="External"/><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hyperlink" Target="https://doi.org/10.1016/j.childyouth.2015.10.014"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hyperlink" Target="mailto:michaelkd@appstate.edu" TargetMode="External"/><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g"/><Relationship Id="rId7"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g"/><Relationship Id="rId9" Type="http://schemas.openxmlformats.org/officeDocument/2006/relationships/image" Target="../media/image22.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g"/><Relationship Id="rId7"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g"/><Relationship Id="rId9" Type="http://schemas.openxmlformats.org/officeDocument/2006/relationships/image" Target="../media/image34.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38.xml"/></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3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8.xml"/></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38.xml"/><Relationship Id="rId4" Type="http://schemas.openxmlformats.org/officeDocument/2006/relationships/hyperlink" Target="https://theactionalliance.org/messaging/entertainment-messaging/national-recommendations"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38.xml"/></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43.xml"/></Relationships>
</file>

<file path=ppt/slides/_rels/slide5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2.xml"/><Relationship Id="rId1" Type="http://schemas.openxmlformats.org/officeDocument/2006/relationships/slideLayout" Target="../slideLayouts/slideLayout43.xml"/></Relationships>
</file>

<file path=ppt/slides/_rels/slide5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3.xml"/><Relationship Id="rId1" Type="http://schemas.openxmlformats.org/officeDocument/2006/relationships/slideLayout" Target="../slideLayouts/slideLayout48.xml"/></Relationships>
</file>

<file path=ppt/slides/_rels/slide5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4.xml"/><Relationship Id="rId1" Type="http://schemas.openxmlformats.org/officeDocument/2006/relationships/slideLayout" Target="../slideLayouts/slideLayout4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8.xml"/></Relationships>
</file>

<file path=ppt/slides/_rels/slide6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7.xml"/><Relationship Id="rId1" Type="http://schemas.openxmlformats.org/officeDocument/2006/relationships/slideLayout" Target="../slideLayouts/slideLayout43.xml"/></Relationships>
</file>

<file path=ppt/slides/_rels/slide6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8.xml"/><Relationship Id="rId1" Type="http://schemas.openxmlformats.org/officeDocument/2006/relationships/slideLayout" Target="../slideLayouts/slideLayout43.xml"/></Relationships>
</file>

<file path=ppt/slides/_rels/slide63.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49.xml"/><Relationship Id="rId1" Type="http://schemas.openxmlformats.org/officeDocument/2006/relationships/slideLayout" Target="../slideLayouts/slideLayout42.xml"/><Relationship Id="rId4" Type="http://schemas.openxmlformats.org/officeDocument/2006/relationships/image" Target="../media/image46.emf"/></Relationships>
</file>

<file path=ppt/slides/_rels/slide64.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50.xml"/><Relationship Id="rId1" Type="http://schemas.openxmlformats.org/officeDocument/2006/relationships/slideLayout" Target="../slideLayouts/slideLayout42.xml"/><Relationship Id="rId4" Type="http://schemas.openxmlformats.org/officeDocument/2006/relationships/image" Target="../media/image46.emf"/></Relationships>
</file>

<file path=ppt/slides/_rels/slide65.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51.xml"/><Relationship Id="rId1" Type="http://schemas.openxmlformats.org/officeDocument/2006/relationships/slideLayout" Target="../slideLayouts/slideLayout42.xml"/><Relationship Id="rId4" Type="http://schemas.openxmlformats.org/officeDocument/2006/relationships/image" Target="../media/image46.emf"/></Relationships>
</file>

<file path=ppt/slides/_rels/slide66.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52.xml"/><Relationship Id="rId1" Type="http://schemas.openxmlformats.org/officeDocument/2006/relationships/slideLayout" Target="../slideLayouts/slideLayout42.xml"/><Relationship Id="rId4" Type="http://schemas.openxmlformats.org/officeDocument/2006/relationships/image" Target="../media/image46.emf"/></Relationships>
</file>

<file path=ppt/slides/_rels/slide6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3.xml"/><Relationship Id="rId1" Type="http://schemas.openxmlformats.org/officeDocument/2006/relationships/slideLayout" Target="../slideLayouts/slideLayout4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8.xml"/></Relationships>
</file>

<file path=ppt/slides/_rels/slide6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5.xml"/><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6.xml"/><Relationship Id="rId1" Type="http://schemas.openxmlformats.org/officeDocument/2006/relationships/slideLayout" Target="../slideLayouts/slideLayout43.xml"/><Relationship Id="rId6" Type="http://schemas.openxmlformats.org/officeDocument/2006/relationships/hyperlink" Target="https://suicidology.org/reporting-recommendations/" TargetMode="External"/><Relationship Id="rId5" Type="http://schemas.openxmlformats.org/officeDocument/2006/relationships/hyperlink" Target="http://reportingonsuicide.org/" TargetMode="External"/><Relationship Id="rId4" Type="http://schemas.openxmlformats.org/officeDocument/2006/relationships/image" Target="../media/image50.png"/></Relationships>
</file>

<file path=ppt/slides/_rels/slide7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3.xml"/></Relationships>
</file>

<file path=ppt/slides/_rels/slide72.xml.rels><?xml version="1.0" encoding="UTF-8" standalone="yes"?>
<Relationships xmlns="http://schemas.openxmlformats.org/package/2006/relationships"><Relationship Id="rId3" Type="http://schemas.openxmlformats.org/officeDocument/2006/relationships/hyperlink" Target="http://www.nationwidechildrens.org/suicide-prevention" TargetMode="External"/><Relationship Id="rId2" Type="http://schemas.openxmlformats.org/officeDocument/2006/relationships/notesSlide" Target="../notesSlides/notesSlide57.xml"/><Relationship Id="rId1" Type="http://schemas.openxmlformats.org/officeDocument/2006/relationships/slideLayout" Target="../slideLayouts/slideLayout38.xml"/></Relationships>
</file>

<file path=ppt/slides/_rels/slide73.xml.rels><?xml version="1.0" encoding="UTF-8" standalone="yes"?>
<Relationships xmlns="http://schemas.openxmlformats.org/package/2006/relationships"><Relationship Id="rId3" Type="http://schemas.openxmlformats.org/officeDocument/2006/relationships/hyperlink" Target="https://www.13reasonswhytoolkit.org/"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hyperlink" Target="https://en.wikiversity.org/wiki/Helping_Give_Away_Psychological_Science" TargetMode="External"/><Relationship Id="rId4" Type="http://schemas.openxmlformats.org/officeDocument/2006/relationships/hyperlink" Target="https://13reasonswhy.info/"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https://www.nasponline.org/resources-and-publications/resources-and-podcasts/school-climate-safety-and-crisis/mental-health-resources/preventing-youth-suicide/13-reasons-why-netflix-series/13-reasons-why-netflix-series-considerations-for-educators"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hyperlink" Target="https://www.nationwidechildrens.org/family-resources-education/700childrens/2017/04/13-reasons-why-should-parents-be-concerned-about-this-netflix-series" TargetMode="External"/><Relationship Id="rId4" Type="http://schemas.openxmlformats.org/officeDocument/2006/relationships/hyperlink" Target="https://13reasonswhy.info/" TargetMode="External"/></Relationships>
</file>

<file path=ppt/slides/_rels/slide75.xml.rels><?xml version="1.0" encoding="UTF-8" standalone="yes"?>
<Relationships xmlns="http://schemas.openxmlformats.org/package/2006/relationships"><Relationship Id="rId2" Type="http://schemas.openxmlformats.org/officeDocument/2006/relationships/hyperlink" Target="https://sccap53.org/"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s://sccap53.org/resources/education-resources/webinars/recordedwebinars/"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a:t>The Impact of </a:t>
            </a:r>
            <a:r>
              <a:rPr lang="en-US" sz="3200" b="1" i="1" dirty="0"/>
              <a:t>13 Reasons Why</a:t>
            </a:r>
            <a:r>
              <a:rPr lang="en-US" sz="3200" b="1" dirty="0"/>
              <a:t> on Suicide Behavior in Young People: What We Know So Far</a:t>
            </a:r>
            <a:endParaRPr lang="en-US" sz="3200" dirty="0"/>
          </a:p>
        </p:txBody>
      </p:sp>
      <p:sp>
        <p:nvSpPr>
          <p:cNvPr id="3" name="Content Placeholder 2"/>
          <p:cNvSpPr>
            <a:spLocks noGrp="1"/>
          </p:cNvSpPr>
          <p:nvPr>
            <p:ph idx="1"/>
          </p:nvPr>
        </p:nvSpPr>
        <p:spPr>
          <a:xfrm>
            <a:off x="728870" y="1351032"/>
            <a:ext cx="10515600" cy="4389120"/>
          </a:xfrm>
        </p:spPr>
        <p:txBody>
          <a:bodyPr>
            <a:normAutofit/>
          </a:bodyPr>
          <a:lstStyle/>
          <a:p>
            <a:pPr marL="0" lvl="0" indent="0">
              <a:spcBef>
                <a:spcPts val="0"/>
              </a:spcBef>
              <a:buNone/>
            </a:pPr>
            <a:endParaRPr lang="en-US" sz="2000" b="1" dirty="0"/>
          </a:p>
          <a:p>
            <a:pPr marL="0" lvl="0" indent="0">
              <a:spcBef>
                <a:spcPts val="0"/>
              </a:spcBef>
              <a:buNone/>
            </a:pPr>
            <a:endParaRPr lang="en-US" sz="2000" b="1" dirty="0"/>
          </a:p>
          <a:p>
            <a:pPr marL="0" indent="0">
              <a:spcBef>
                <a:spcPts val="0"/>
              </a:spcBef>
              <a:buNone/>
            </a:pPr>
            <a:r>
              <a:rPr lang="en-US" b="1" dirty="0"/>
              <a:t>John Ackerman, PhD, </a:t>
            </a:r>
            <a:r>
              <a:rPr lang="en-US" dirty="0"/>
              <a:t>Nationwide Children’s Hospital</a:t>
            </a:r>
          </a:p>
          <a:p>
            <a:pPr marL="0" indent="0">
              <a:spcBef>
                <a:spcPts val="0"/>
              </a:spcBef>
              <a:buNone/>
            </a:pPr>
            <a:endParaRPr lang="en-US" b="1" dirty="0"/>
          </a:p>
          <a:p>
            <a:pPr marL="0" indent="0">
              <a:spcBef>
                <a:spcPts val="0"/>
              </a:spcBef>
              <a:buNone/>
            </a:pPr>
            <a:r>
              <a:rPr lang="en-US" b="1" dirty="0"/>
              <a:t>Megan </a:t>
            </a:r>
            <a:r>
              <a:rPr lang="en-US" b="1" dirty="0" err="1"/>
              <a:t>Chesin</a:t>
            </a:r>
            <a:r>
              <a:rPr lang="en-US" b="1" dirty="0"/>
              <a:t>, PhD</a:t>
            </a:r>
            <a:r>
              <a:rPr lang="en-US" dirty="0"/>
              <a:t>, William Paterson University of New Jersey</a:t>
            </a:r>
          </a:p>
          <a:p>
            <a:pPr marL="0" indent="0">
              <a:spcBef>
                <a:spcPts val="0"/>
              </a:spcBef>
              <a:buNone/>
            </a:pPr>
            <a:endParaRPr lang="en-US" dirty="0"/>
          </a:p>
          <a:p>
            <a:pPr marL="0" indent="0">
              <a:spcBef>
                <a:spcPts val="0"/>
              </a:spcBef>
              <a:buNone/>
            </a:pPr>
            <a:r>
              <a:rPr lang="en-US" b="1" dirty="0"/>
              <a:t>Kurt D. Michael, PhD, </a:t>
            </a:r>
            <a:r>
              <a:rPr lang="en-US" dirty="0"/>
              <a:t>Appalachian State University</a:t>
            </a:r>
          </a:p>
          <a:p>
            <a:pPr marL="0" lvl="0" indent="0">
              <a:spcBef>
                <a:spcPts val="0"/>
              </a:spcBef>
              <a:buNone/>
            </a:pPr>
            <a:endParaRPr lang="en-US" sz="2600" dirty="0"/>
          </a:p>
          <a:p>
            <a:pPr marL="0" lvl="0" indent="0">
              <a:spcBef>
                <a:spcPts val="0"/>
              </a:spcBef>
              <a:buNone/>
            </a:pPr>
            <a:r>
              <a:rPr lang="en-US" sz="2000" dirty="0"/>
              <a:t>Moderator: </a:t>
            </a:r>
            <a:r>
              <a:rPr lang="en-US" sz="2000" b="1" dirty="0"/>
              <a:t>Jennifer L. Hughes, PhD, MPH, </a:t>
            </a:r>
            <a:r>
              <a:rPr lang="en-US" sz="2000" dirty="0"/>
              <a:t> UT Southwestern Medical Center </a:t>
            </a:r>
          </a:p>
          <a:p>
            <a:pPr marL="0" indent="0">
              <a:buNone/>
            </a:pPr>
            <a:r>
              <a:rPr lang="en-US" sz="1400" b="1" dirty="0">
                <a:solidFill>
                  <a:schemeClr val="accent2"/>
                </a:solidFill>
              </a:rPr>
              <a:t>Up coming webinars</a:t>
            </a:r>
            <a:r>
              <a:rPr lang="en-US" sz="1400" dirty="0"/>
              <a:t>:  </a:t>
            </a:r>
          </a:p>
          <a:p>
            <a:r>
              <a:rPr lang="en-US" sz="1400" b="1" dirty="0"/>
              <a:t>October 9 </a:t>
            </a:r>
            <a:r>
              <a:rPr lang="en-US" sz="1400" dirty="0"/>
              <a:t>Noon ET</a:t>
            </a:r>
            <a:r>
              <a:rPr lang="en-US" sz="1400" b="1" dirty="0"/>
              <a:t> ;</a:t>
            </a:r>
            <a:r>
              <a:rPr lang="en-US" sz="1400" dirty="0"/>
              <a:t> </a:t>
            </a:r>
            <a:r>
              <a:rPr lang="en-US" sz="1400" b="1" dirty="0"/>
              <a:t>Like Setting a Home on Fire: The Effects of Separating Families at the Border,  </a:t>
            </a:r>
            <a:r>
              <a:rPr lang="en-US" sz="1400" dirty="0"/>
              <a:t>Jack P. Shonkoff, M.D.</a:t>
            </a:r>
          </a:p>
          <a:p>
            <a:r>
              <a:rPr lang="en-US" sz="1400" b="1" i="1" dirty="0"/>
              <a:t>Nov 12 </a:t>
            </a:r>
            <a:r>
              <a:rPr lang="en-US" sz="1400" dirty="0"/>
              <a:t>1:00pm ET</a:t>
            </a:r>
            <a:r>
              <a:rPr lang="en-US" sz="1400" b="1" i="1" dirty="0"/>
              <a:t>; R. Bob Smith III Excellence in Assessment Award Webinar;</a:t>
            </a:r>
            <a:r>
              <a:rPr lang="en-US" sz="1400" b="1" dirty="0"/>
              <a:t>  Improving Mental Health Services with Multicultural Assessment of Child, Youth &amp; Parent Psychopathology, </a:t>
            </a:r>
            <a:r>
              <a:rPr lang="en-US" sz="1400" dirty="0"/>
              <a:t>Thomas Achenbach, PhD</a:t>
            </a:r>
          </a:p>
          <a:p>
            <a:r>
              <a:rPr lang="en-US" sz="1400" b="1" dirty="0"/>
              <a:t>Dec 5</a:t>
            </a:r>
            <a:r>
              <a:rPr lang="en-US" sz="1400" dirty="0"/>
              <a:t> Noon ET : </a:t>
            </a:r>
            <a:r>
              <a:rPr lang="en-US" sz="1400" b="1" dirty="0"/>
              <a:t>“But will this therapy Help </a:t>
            </a:r>
            <a:r>
              <a:rPr lang="en-US" sz="1400" b="1" i="1" u="sng" dirty="0"/>
              <a:t>me</a:t>
            </a:r>
            <a:r>
              <a:rPr lang="en-US" sz="1400" b="1" dirty="0"/>
              <a:t>?”: Applying Research Findings to Individual Patients, </a:t>
            </a:r>
            <a:r>
              <a:rPr lang="en-US" sz="1400" dirty="0"/>
              <a:t>Oliver </a:t>
            </a:r>
            <a:r>
              <a:rPr lang="en-US" sz="1400" dirty="0" err="1"/>
              <a:t>Lindhiem</a:t>
            </a:r>
            <a:r>
              <a:rPr lang="en-US" sz="1400" dirty="0"/>
              <a:t>, PhD</a:t>
            </a:r>
          </a:p>
          <a:p>
            <a:pPr marL="0" lvl="0" indent="0">
              <a:spcBef>
                <a:spcPts val="0"/>
              </a:spcBef>
              <a:buNone/>
            </a:pPr>
            <a:endParaRPr lang="en-US" sz="1600" dirty="0"/>
          </a:p>
          <a:p>
            <a:endParaRPr lang="en-US" dirty="0"/>
          </a:p>
        </p:txBody>
      </p:sp>
    </p:spTree>
    <p:extLst>
      <p:ext uri="{BB962C8B-B14F-4D97-AF65-F5344CB8AC3E}">
        <p14:creationId xmlns:p14="http://schemas.microsoft.com/office/powerpoint/2010/main" val="41851538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F3E1D62-41CB-D047-AF3B-AD081179556C}"/>
              </a:ext>
            </a:extLst>
          </p:cNvPr>
          <p:cNvSpPr>
            <a:spLocks noGrp="1"/>
          </p:cNvSpPr>
          <p:nvPr>
            <p:ph type="title"/>
          </p:nvPr>
        </p:nvSpPr>
        <p:spPr>
          <a:xfrm>
            <a:off x="2489200" y="0"/>
            <a:ext cx="7493000" cy="787400"/>
          </a:xfrm>
        </p:spPr>
        <p:txBody>
          <a:bodyPr>
            <a:normAutofit/>
          </a:bodyPr>
          <a:lstStyle/>
          <a:p>
            <a:pPr algn="ctr"/>
            <a:r>
              <a:rPr lang="en-US" dirty="0"/>
              <a:t>Findings Regarding 1</a:t>
            </a:r>
            <a:r>
              <a:rPr lang="en-US" dirty="0"/>
              <a:t>3RW</a:t>
            </a:r>
          </a:p>
        </p:txBody>
      </p:sp>
      <p:sp>
        <p:nvSpPr>
          <p:cNvPr id="3" name="Text Placeholder 2">
            <a:extLst>
              <a:ext uri="{FF2B5EF4-FFF2-40B4-BE49-F238E27FC236}">
                <a16:creationId xmlns="" xmlns:a16="http://schemas.microsoft.com/office/drawing/2014/main" id="{F5F58267-0C2E-D34C-939C-ECCEF449B076}"/>
              </a:ext>
            </a:extLst>
          </p:cNvPr>
          <p:cNvSpPr>
            <a:spLocks noGrp="1"/>
          </p:cNvSpPr>
          <p:nvPr>
            <p:ph type="body" idx="1"/>
          </p:nvPr>
        </p:nvSpPr>
        <p:spPr>
          <a:xfrm>
            <a:off x="1823258" y="1219200"/>
            <a:ext cx="8661862" cy="5410200"/>
          </a:xfrm>
        </p:spPr>
        <p:txBody>
          <a:bodyPr>
            <a:normAutofit/>
          </a:bodyPr>
          <a:lstStyle/>
          <a:p>
            <a:pPr marL="114300" indent="0">
              <a:buNone/>
            </a:pPr>
            <a:r>
              <a:rPr lang="en-US" sz="2800" b="1" dirty="0"/>
              <a:t>Bridge et al. (2019)</a:t>
            </a:r>
          </a:p>
          <a:p>
            <a:pPr marL="114300" indent="0">
              <a:buNone/>
            </a:pPr>
            <a:r>
              <a:rPr lang="en-US" sz="2800" dirty="0"/>
              <a:t>Approximate 30% increase in suicides among 10-17 year-olds after the release of Season 1</a:t>
            </a:r>
          </a:p>
          <a:p>
            <a:pPr marL="114300" indent="0">
              <a:buNone/>
            </a:pPr>
            <a:endParaRPr lang="en-US" sz="2800" dirty="0"/>
          </a:p>
          <a:p>
            <a:pPr marL="114300" indent="0">
              <a:buNone/>
            </a:pPr>
            <a:r>
              <a:rPr lang="en-US" sz="2800" b="1" dirty="0" err="1"/>
              <a:t>Sinyor</a:t>
            </a:r>
            <a:r>
              <a:rPr lang="en-US" sz="2800" b="1" dirty="0"/>
              <a:t> et al. (2019)</a:t>
            </a:r>
          </a:p>
          <a:p>
            <a:pPr marL="114300" indent="0">
              <a:buNone/>
            </a:pPr>
            <a:r>
              <a:rPr lang="en-US" sz="2800" dirty="0"/>
              <a:t>Time series analyses of suicide deaths for those under 30 in Ontario were conducted in the period before and after the release of Season 1</a:t>
            </a:r>
          </a:p>
          <a:p>
            <a:pPr marL="114300" indent="0">
              <a:buNone/>
            </a:pPr>
            <a:r>
              <a:rPr lang="en-US" sz="2800" dirty="0"/>
              <a:t>The Model predicted 224, yet 264 were observed in the period (18% higher than expected)</a:t>
            </a:r>
          </a:p>
          <a:p>
            <a:pPr marL="114300" indent="0">
              <a:buNone/>
            </a:pPr>
            <a:endParaRPr lang="en-US" sz="2800" dirty="0"/>
          </a:p>
          <a:p>
            <a:pPr marL="114300" indent="0">
              <a:buNone/>
            </a:pPr>
            <a:endParaRPr lang="en-US" sz="2800" dirty="0"/>
          </a:p>
          <a:p>
            <a:pPr marL="114300" indent="0">
              <a:buNone/>
            </a:pPr>
            <a:endParaRPr lang="en-US" sz="2800" dirty="0"/>
          </a:p>
        </p:txBody>
      </p:sp>
    </p:spTree>
    <p:extLst>
      <p:ext uri="{BB962C8B-B14F-4D97-AF65-F5344CB8AC3E}">
        <p14:creationId xmlns:p14="http://schemas.microsoft.com/office/powerpoint/2010/main" val="20198404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1ACCB79-E814-6B45-9085-E07A700A787F}"/>
              </a:ext>
            </a:extLst>
          </p:cNvPr>
          <p:cNvSpPr>
            <a:spLocks noGrp="1"/>
          </p:cNvSpPr>
          <p:nvPr>
            <p:ph type="title"/>
          </p:nvPr>
        </p:nvSpPr>
        <p:spPr>
          <a:xfrm>
            <a:off x="2286000" y="0"/>
            <a:ext cx="7696200" cy="787400"/>
          </a:xfrm>
        </p:spPr>
        <p:txBody>
          <a:bodyPr/>
          <a:lstStyle/>
          <a:p>
            <a:pPr algn="ctr"/>
            <a:r>
              <a:rPr lang="en-US" dirty="0"/>
              <a:t>What Can We Do?</a:t>
            </a:r>
          </a:p>
        </p:txBody>
      </p:sp>
      <p:sp>
        <p:nvSpPr>
          <p:cNvPr id="3" name="Text Placeholder 2">
            <a:extLst>
              <a:ext uri="{FF2B5EF4-FFF2-40B4-BE49-F238E27FC236}">
                <a16:creationId xmlns="" xmlns:a16="http://schemas.microsoft.com/office/drawing/2014/main" id="{483D988A-AD0F-7645-B21E-F6A427C7FD08}"/>
              </a:ext>
            </a:extLst>
          </p:cNvPr>
          <p:cNvSpPr>
            <a:spLocks noGrp="1"/>
          </p:cNvSpPr>
          <p:nvPr>
            <p:ph type="body" idx="1"/>
          </p:nvPr>
        </p:nvSpPr>
        <p:spPr/>
        <p:txBody>
          <a:bodyPr/>
          <a:lstStyle/>
          <a:p>
            <a:r>
              <a:rPr lang="en-US" dirty="0"/>
              <a:t>Can we evaluate (or even promote) help-seeking methods in response to high profile media events?</a:t>
            </a:r>
          </a:p>
        </p:txBody>
      </p:sp>
    </p:spTree>
    <p:extLst>
      <p:ext uri="{BB962C8B-B14F-4D97-AF65-F5344CB8AC3E}">
        <p14:creationId xmlns:p14="http://schemas.microsoft.com/office/powerpoint/2010/main" val="7346118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 xmlns:a16="http://schemas.microsoft.com/office/drawing/2014/main" id="{0760494F-8632-9E42-8473-4D6DBF43660E}"/>
              </a:ext>
            </a:extLst>
          </p:cNvPr>
          <p:cNvSpPr>
            <a:spLocks noGrp="1"/>
          </p:cNvSpPr>
          <p:nvPr>
            <p:ph type="title"/>
          </p:nvPr>
        </p:nvSpPr>
        <p:spPr/>
        <p:txBody>
          <a:bodyPr/>
          <a:lstStyle/>
          <a:p>
            <a:r>
              <a:rPr lang="en-US" dirty="0"/>
              <a:t>*Crisis Text Line (&gt;105,000,000)</a:t>
            </a:r>
          </a:p>
        </p:txBody>
      </p:sp>
      <p:sp>
        <p:nvSpPr>
          <p:cNvPr id="7" name="TextBox 6">
            <a:extLst>
              <a:ext uri="{FF2B5EF4-FFF2-40B4-BE49-F238E27FC236}">
                <a16:creationId xmlns="" xmlns:a16="http://schemas.microsoft.com/office/drawing/2014/main" id="{B6BD5EB4-DB67-574A-8C12-5B838B91DED6}"/>
              </a:ext>
            </a:extLst>
          </p:cNvPr>
          <p:cNvSpPr txBox="1"/>
          <p:nvPr/>
        </p:nvSpPr>
        <p:spPr>
          <a:xfrm>
            <a:off x="2064652" y="6003759"/>
            <a:ext cx="6422271" cy="369332"/>
          </a:xfrm>
          <a:prstGeom prst="rect">
            <a:avLst/>
          </a:prstGeom>
          <a:noFill/>
        </p:spPr>
        <p:txBody>
          <a:bodyPr wrap="none" rtlCol="0">
            <a:spAutoFit/>
          </a:bodyPr>
          <a:lstStyle/>
          <a:p>
            <a:pPr defTabSz="457200"/>
            <a:r>
              <a:rPr lang="en-US" b="1" dirty="0">
                <a:solidFill>
                  <a:prstClr val="black"/>
                </a:solidFill>
              </a:rPr>
              <a:t>*These opinions are my own and not the views of Crisis Text Line.</a:t>
            </a:r>
          </a:p>
        </p:txBody>
      </p:sp>
      <p:pic>
        <p:nvPicPr>
          <p:cNvPr id="9" name="Picture 8">
            <a:extLst>
              <a:ext uri="{FF2B5EF4-FFF2-40B4-BE49-F238E27FC236}">
                <a16:creationId xmlns="" xmlns:a16="http://schemas.microsoft.com/office/drawing/2014/main" id="{7DD569C9-DEBF-584F-BB8D-4D5DC7CA56F1}"/>
              </a:ext>
            </a:extLst>
          </p:cNvPr>
          <p:cNvPicPr>
            <a:picLocks noChangeAspect="1"/>
          </p:cNvPicPr>
          <p:nvPr/>
        </p:nvPicPr>
        <p:blipFill rotWithShape="1">
          <a:blip r:embed="rId2"/>
          <a:srcRect l="2763" r="4211"/>
          <a:stretch/>
        </p:blipFill>
        <p:spPr>
          <a:xfrm>
            <a:off x="2390274" y="1219201"/>
            <a:ext cx="7591926" cy="4641071"/>
          </a:xfrm>
          <a:prstGeom prst="rect">
            <a:avLst/>
          </a:prstGeom>
        </p:spPr>
      </p:pic>
    </p:spTree>
    <p:extLst>
      <p:ext uri="{BB962C8B-B14F-4D97-AF65-F5344CB8AC3E}">
        <p14:creationId xmlns:p14="http://schemas.microsoft.com/office/powerpoint/2010/main" val="40366323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81CD0117-4A6D-F248-8C73-39535BC1FACC}"/>
              </a:ext>
            </a:extLst>
          </p:cNvPr>
          <p:cNvPicPr>
            <a:picLocks noChangeAspect="1"/>
          </p:cNvPicPr>
          <p:nvPr/>
        </p:nvPicPr>
        <p:blipFill>
          <a:blip r:embed="rId2"/>
          <a:stretch>
            <a:fillRect/>
          </a:stretch>
        </p:blipFill>
        <p:spPr>
          <a:xfrm>
            <a:off x="2064651" y="1554848"/>
            <a:ext cx="3439186" cy="2622379"/>
          </a:xfrm>
          <a:prstGeom prst="rect">
            <a:avLst/>
          </a:prstGeom>
        </p:spPr>
      </p:pic>
      <p:pic>
        <p:nvPicPr>
          <p:cNvPr id="3" name="Picture 2">
            <a:extLst>
              <a:ext uri="{FF2B5EF4-FFF2-40B4-BE49-F238E27FC236}">
                <a16:creationId xmlns="" xmlns:a16="http://schemas.microsoft.com/office/drawing/2014/main" id="{09057B79-CFCA-5C42-B17B-81C665EC306A}"/>
              </a:ext>
            </a:extLst>
          </p:cNvPr>
          <p:cNvPicPr>
            <a:picLocks noChangeAspect="1"/>
          </p:cNvPicPr>
          <p:nvPr/>
        </p:nvPicPr>
        <p:blipFill>
          <a:blip r:embed="rId3"/>
          <a:stretch>
            <a:fillRect/>
          </a:stretch>
        </p:blipFill>
        <p:spPr>
          <a:xfrm>
            <a:off x="5734998" y="1215600"/>
            <a:ext cx="4732408" cy="2863105"/>
          </a:xfrm>
          <a:prstGeom prst="rect">
            <a:avLst/>
          </a:prstGeom>
        </p:spPr>
      </p:pic>
      <p:sp>
        <p:nvSpPr>
          <p:cNvPr id="4" name="TextBox 3">
            <a:extLst>
              <a:ext uri="{FF2B5EF4-FFF2-40B4-BE49-F238E27FC236}">
                <a16:creationId xmlns="" xmlns:a16="http://schemas.microsoft.com/office/drawing/2014/main" id="{4235BAB4-EE30-C84F-BF76-92C5699D3A26}"/>
              </a:ext>
            </a:extLst>
          </p:cNvPr>
          <p:cNvSpPr txBox="1"/>
          <p:nvPr/>
        </p:nvSpPr>
        <p:spPr>
          <a:xfrm>
            <a:off x="2811276" y="4630773"/>
            <a:ext cx="1828800" cy="369332"/>
          </a:xfrm>
          <a:prstGeom prst="rect">
            <a:avLst/>
          </a:prstGeom>
          <a:noFill/>
        </p:spPr>
        <p:txBody>
          <a:bodyPr wrap="square" rtlCol="0">
            <a:spAutoFit/>
          </a:bodyPr>
          <a:lstStyle/>
          <a:p>
            <a:pPr defTabSz="457200"/>
            <a:r>
              <a:rPr lang="en-US" dirty="0">
                <a:solidFill>
                  <a:prstClr val="black"/>
                </a:solidFill>
              </a:rPr>
              <a:t>CRISIS TRENDS</a:t>
            </a:r>
          </a:p>
        </p:txBody>
      </p:sp>
      <p:sp>
        <p:nvSpPr>
          <p:cNvPr id="5" name="TextBox 4">
            <a:extLst>
              <a:ext uri="{FF2B5EF4-FFF2-40B4-BE49-F238E27FC236}">
                <a16:creationId xmlns="" xmlns:a16="http://schemas.microsoft.com/office/drawing/2014/main" id="{700662C1-9C47-3348-B539-EBFB811AA91E}"/>
              </a:ext>
            </a:extLst>
          </p:cNvPr>
          <p:cNvSpPr txBox="1"/>
          <p:nvPr/>
        </p:nvSpPr>
        <p:spPr>
          <a:xfrm>
            <a:off x="5719210" y="4630772"/>
            <a:ext cx="4912563" cy="369332"/>
          </a:xfrm>
          <a:prstGeom prst="rect">
            <a:avLst/>
          </a:prstGeom>
          <a:noFill/>
        </p:spPr>
        <p:txBody>
          <a:bodyPr wrap="none" rtlCol="0">
            <a:spAutoFit/>
          </a:bodyPr>
          <a:lstStyle/>
          <a:p>
            <a:pPr defTabSz="457200"/>
            <a:r>
              <a:rPr lang="en-US" dirty="0">
                <a:solidFill>
                  <a:prstClr val="black"/>
                </a:solidFill>
              </a:rPr>
              <a:t>US STATES RANKED BY CRISES RELATED TO SUICIDE</a:t>
            </a:r>
          </a:p>
        </p:txBody>
      </p:sp>
      <p:sp>
        <p:nvSpPr>
          <p:cNvPr id="6" name="Title 5">
            <a:extLst>
              <a:ext uri="{FF2B5EF4-FFF2-40B4-BE49-F238E27FC236}">
                <a16:creationId xmlns="" xmlns:a16="http://schemas.microsoft.com/office/drawing/2014/main" id="{0760494F-8632-9E42-8473-4D6DBF43660E}"/>
              </a:ext>
            </a:extLst>
          </p:cNvPr>
          <p:cNvSpPr>
            <a:spLocks noGrp="1"/>
          </p:cNvSpPr>
          <p:nvPr>
            <p:ph type="title"/>
          </p:nvPr>
        </p:nvSpPr>
        <p:spPr/>
        <p:txBody>
          <a:bodyPr/>
          <a:lstStyle/>
          <a:p>
            <a:r>
              <a:rPr lang="en-US" dirty="0"/>
              <a:t>*Crisis Text Line (&gt;105,000,000)</a:t>
            </a:r>
          </a:p>
        </p:txBody>
      </p:sp>
      <p:sp>
        <p:nvSpPr>
          <p:cNvPr id="7" name="TextBox 6">
            <a:extLst>
              <a:ext uri="{FF2B5EF4-FFF2-40B4-BE49-F238E27FC236}">
                <a16:creationId xmlns="" xmlns:a16="http://schemas.microsoft.com/office/drawing/2014/main" id="{B6BD5EB4-DB67-574A-8C12-5B838B91DED6}"/>
              </a:ext>
            </a:extLst>
          </p:cNvPr>
          <p:cNvSpPr txBox="1"/>
          <p:nvPr/>
        </p:nvSpPr>
        <p:spPr>
          <a:xfrm>
            <a:off x="2064652" y="6003759"/>
            <a:ext cx="6422271" cy="369332"/>
          </a:xfrm>
          <a:prstGeom prst="rect">
            <a:avLst/>
          </a:prstGeom>
          <a:noFill/>
        </p:spPr>
        <p:txBody>
          <a:bodyPr wrap="none" rtlCol="0">
            <a:spAutoFit/>
          </a:bodyPr>
          <a:lstStyle/>
          <a:p>
            <a:pPr defTabSz="457200"/>
            <a:r>
              <a:rPr lang="en-US" b="1" dirty="0">
                <a:solidFill>
                  <a:prstClr val="black"/>
                </a:solidFill>
              </a:rPr>
              <a:t>*These opinions are my own and not the views of Crisis Text Line.</a:t>
            </a:r>
          </a:p>
        </p:txBody>
      </p:sp>
    </p:spTree>
    <p:extLst>
      <p:ext uri="{BB962C8B-B14F-4D97-AF65-F5344CB8AC3E}">
        <p14:creationId xmlns:p14="http://schemas.microsoft.com/office/powerpoint/2010/main" val="25826343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25605B3-C4F4-6D4C-A5D9-5FE408A6A270}"/>
              </a:ext>
            </a:extLst>
          </p:cNvPr>
          <p:cNvSpPr>
            <a:spLocks noGrp="1"/>
          </p:cNvSpPr>
          <p:nvPr>
            <p:ph type="title"/>
          </p:nvPr>
        </p:nvSpPr>
        <p:spPr>
          <a:xfrm>
            <a:off x="1590472" y="1"/>
            <a:ext cx="9127375" cy="881147"/>
          </a:xfrm>
        </p:spPr>
        <p:txBody>
          <a:bodyPr>
            <a:normAutofit/>
          </a:bodyPr>
          <a:lstStyle/>
          <a:p>
            <a:pPr algn="ctr"/>
            <a:r>
              <a:rPr lang="en-US" sz="3600" dirty="0"/>
              <a:t>Thompson, Michael, Runkle &amp; Sugg, 2019</a:t>
            </a:r>
          </a:p>
        </p:txBody>
      </p:sp>
      <p:sp>
        <p:nvSpPr>
          <p:cNvPr id="3" name="Content Placeholder 2">
            <a:extLst>
              <a:ext uri="{FF2B5EF4-FFF2-40B4-BE49-F238E27FC236}">
                <a16:creationId xmlns="" xmlns:a16="http://schemas.microsoft.com/office/drawing/2014/main" id="{62936CD0-A0D0-3B47-B64A-DECB8BCA7723}"/>
              </a:ext>
            </a:extLst>
          </p:cNvPr>
          <p:cNvSpPr>
            <a:spLocks noGrp="1"/>
          </p:cNvSpPr>
          <p:nvPr>
            <p:ph idx="1"/>
          </p:nvPr>
        </p:nvSpPr>
        <p:spPr>
          <a:xfrm>
            <a:off x="2209800" y="1463080"/>
            <a:ext cx="7888718" cy="3931840"/>
          </a:xfrm>
        </p:spPr>
        <p:txBody>
          <a:bodyPr>
            <a:normAutofit/>
          </a:bodyPr>
          <a:lstStyle/>
          <a:p>
            <a:pPr marL="114300" indent="0">
              <a:buNone/>
            </a:pPr>
            <a:r>
              <a:rPr lang="en-US" dirty="0">
                <a:solidFill>
                  <a:schemeClr val="tx1"/>
                </a:solidFill>
                <a:sym typeface="Wingdings" pitchFamily="2" charset="2"/>
              </a:rPr>
              <a:t>*2017 Crisis Text Line (CTL) data</a:t>
            </a:r>
          </a:p>
          <a:p>
            <a:pPr marL="571500" lvl="1" indent="0">
              <a:buNone/>
            </a:pPr>
            <a:r>
              <a:rPr lang="en-US" dirty="0">
                <a:solidFill>
                  <a:schemeClr val="tx1"/>
                </a:solidFill>
                <a:sym typeface="Wingdings" pitchFamily="2" charset="2"/>
              </a:rPr>
              <a:t>-Approximately 80% of CTL users are under 25</a:t>
            </a:r>
          </a:p>
          <a:p>
            <a:pPr marL="114300" indent="0">
              <a:buNone/>
            </a:pPr>
            <a:r>
              <a:rPr lang="en-US" dirty="0">
                <a:solidFill>
                  <a:schemeClr val="tx1"/>
                </a:solidFill>
                <a:sym typeface="Wingdings" pitchFamily="2" charset="2"/>
              </a:rPr>
              <a:t>Assessed CTL conversation volume before and after the release of 13RW Season 1</a:t>
            </a:r>
          </a:p>
          <a:p>
            <a:pPr marL="571500" lvl="1" indent="0">
              <a:buNone/>
            </a:pPr>
            <a:r>
              <a:rPr lang="en-US" dirty="0">
                <a:sym typeface="Wingdings" pitchFamily="2" charset="2"/>
              </a:rPr>
              <a:t>-M</a:t>
            </a:r>
            <a:r>
              <a:rPr lang="en-US" dirty="0">
                <a:solidFill>
                  <a:schemeClr val="tx1"/>
                </a:solidFill>
                <a:sym typeface="Wingdings" pitchFamily="2" charset="2"/>
              </a:rPr>
              <a:t>ethodologically similar to Ayers et al. </a:t>
            </a:r>
          </a:p>
          <a:p>
            <a:pPr marL="571500" lvl="1" indent="0">
              <a:buNone/>
            </a:pPr>
            <a:r>
              <a:rPr lang="en-US" dirty="0">
                <a:solidFill>
                  <a:schemeClr val="tx1"/>
                </a:solidFill>
                <a:sym typeface="Wingdings" pitchFamily="2" charset="2"/>
              </a:rPr>
              <a:t>-Substantial and unexpected trough (12.7%) in conversation volume after April 6</a:t>
            </a:r>
            <a:r>
              <a:rPr lang="en-US" baseline="30000" dirty="0">
                <a:solidFill>
                  <a:schemeClr val="tx1"/>
                </a:solidFill>
                <a:sym typeface="Wingdings" pitchFamily="2" charset="2"/>
              </a:rPr>
              <a:t>th</a:t>
            </a:r>
            <a:endParaRPr lang="en-US" dirty="0">
              <a:solidFill>
                <a:schemeClr val="tx1"/>
              </a:solidFill>
              <a:sym typeface="Wingdings" pitchFamily="2" charset="2"/>
            </a:endParaRPr>
          </a:p>
        </p:txBody>
      </p:sp>
      <p:sp>
        <p:nvSpPr>
          <p:cNvPr id="4" name="TextBox 3">
            <a:extLst>
              <a:ext uri="{FF2B5EF4-FFF2-40B4-BE49-F238E27FC236}">
                <a16:creationId xmlns="" xmlns:a16="http://schemas.microsoft.com/office/drawing/2014/main" id="{8A723CA2-3127-4B46-BED5-442524C27ED0}"/>
              </a:ext>
            </a:extLst>
          </p:cNvPr>
          <p:cNvSpPr txBox="1"/>
          <p:nvPr/>
        </p:nvSpPr>
        <p:spPr>
          <a:xfrm>
            <a:off x="2064652" y="6003759"/>
            <a:ext cx="6422271" cy="369332"/>
          </a:xfrm>
          <a:prstGeom prst="rect">
            <a:avLst/>
          </a:prstGeom>
          <a:noFill/>
        </p:spPr>
        <p:txBody>
          <a:bodyPr wrap="none" rtlCol="0">
            <a:spAutoFit/>
          </a:bodyPr>
          <a:lstStyle/>
          <a:p>
            <a:pPr defTabSz="457200"/>
            <a:r>
              <a:rPr lang="en-US" b="1" dirty="0">
                <a:solidFill>
                  <a:prstClr val="black"/>
                </a:solidFill>
              </a:rPr>
              <a:t>*These opinions are my own and not the views of Crisis Text Line.</a:t>
            </a:r>
          </a:p>
        </p:txBody>
      </p:sp>
    </p:spTree>
    <p:extLst>
      <p:ext uri="{BB962C8B-B14F-4D97-AF65-F5344CB8AC3E}">
        <p14:creationId xmlns:p14="http://schemas.microsoft.com/office/powerpoint/2010/main" val="4697113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25605B3-C4F4-6D4C-A5D9-5FE408A6A270}"/>
              </a:ext>
            </a:extLst>
          </p:cNvPr>
          <p:cNvSpPr>
            <a:spLocks noGrp="1"/>
          </p:cNvSpPr>
          <p:nvPr>
            <p:ph type="title"/>
          </p:nvPr>
        </p:nvSpPr>
        <p:spPr>
          <a:xfrm>
            <a:off x="1492550" y="-26907"/>
            <a:ext cx="9127375" cy="881147"/>
          </a:xfrm>
        </p:spPr>
        <p:txBody>
          <a:bodyPr>
            <a:normAutofit/>
          </a:bodyPr>
          <a:lstStyle/>
          <a:p>
            <a:pPr algn="ctr"/>
            <a:r>
              <a:rPr lang="en-US" sz="3600" dirty="0"/>
              <a:t>Thompson, Michael, Runkle &amp; Sugg, 2019</a:t>
            </a:r>
          </a:p>
        </p:txBody>
      </p:sp>
      <p:pic>
        <p:nvPicPr>
          <p:cNvPr id="6" name="Picture 5">
            <a:extLst>
              <a:ext uri="{FF2B5EF4-FFF2-40B4-BE49-F238E27FC236}">
                <a16:creationId xmlns="" xmlns:a16="http://schemas.microsoft.com/office/drawing/2014/main" id="{DFE472A9-A6DF-504F-B64D-4FFDADB4C959}"/>
              </a:ext>
            </a:extLst>
          </p:cNvPr>
          <p:cNvPicPr>
            <a:picLocks noChangeAspect="1"/>
          </p:cNvPicPr>
          <p:nvPr/>
        </p:nvPicPr>
        <p:blipFill rotWithShape="1">
          <a:blip r:embed="rId2"/>
          <a:srcRect l="4876" t="4003" r="2636"/>
          <a:stretch/>
        </p:blipFill>
        <p:spPr>
          <a:xfrm>
            <a:off x="1524000" y="1068186"/>
            <a:ext cx="9095924" cy="4721629"/>
          </a:xfrm>
          <a:prstGeom prst="rect">
            <a:avLst/>
          </a:prstGeom>
        </p:spPr>
      </p:pic>
      <p:sp>
        <p:nvSpPr>
          <p:cNvPr id="4" name="TextBox 3">
            <a:extLst>
              <a:ext uri="{FF2B5EF4-FFF2-40B4-BE49-F238E27FC236}">
                <a16:creationId xmlns="" xmlns:a16="http://schemas.microsoft.com/office/drawing/2014/main" id="{FC374081-E035-E34C-BFF4-618BAB86CC07}"/>
              </a:ext>
            </a:extLst>
          </p:cNvPr>
          <p:cNvSpPr txBox="1"/>
          <p:nvPr/>
        </p:nvSpPr>
        <p:spPr>
          <a:xfrm>
            <a:off x="2064652" y="6003759"/>
            <a:ext cx="6422271" cy="369332"/>
          </a:xfrm>
          <a:prstGeom prst="rect">
            <a:avLst/>
          </a:prstGeom>
          <a:noFill/>
        </p:spPr>
        <p:txBody>
          <a:bodyPr wrap="none" rtlCol="0">
            <a:spAutoFit/>
          </a:bodyPr>
          <a:lstStyle/>
          <a:p>
            <a:pPr defTabSz="457200"/>
            <a:r>
              <a:rPr lang="en-US" b="1" dirty="0">
                <a:solidFill>
                  <a:prstClr val="black"/>
                </a:solidFill>
              </a:rPr>
              <a:t>*These opinions are my own and not the views of Crisis Text Line.</a:t>
            </a:r>
          </a:p>
        </p:txBody>
      </p:sp>
    </p:spTree>
    <p:extLst>
      <p:ext uri="{BB962C8B-B14F-4D97-AF65-F5344CB8AC3E}">
        <p14:creationId xmlns:p14="http://schemas.microsoft.com/office/powerpoint/2010/main" val="19724224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25605B3-C4F4-6D4C-A5D9-5FE408A6A270}"/>
              </a:ext>
            </a:extLst>
          </p:cNvPr>
          <p:cNvSpPr>
            <a:spLocks noGrp="1"/>
          </p:cNvSpPr>
          <p:nvPr>
            <p:ph type="title"/>
          </p:nvPr>
        </p:nvSpPr>
        <p:spPr>
          <a:xfrm>
            <a:off x="1590472" y="1"/>
            <a:ext cx="9127375" cy="881147"/>
          </a:xfrm>
        </p:spPr>
        <p:txBody>
          <a:bodyPr>
            <a:normAutofit/>
          </a:bodyPr>
          <a:lstStyle/>
          <a:p>
            <a:pPr algn="ctr"/>
            <a:r>
              <a:rPr lang="en-US" sz="3600" dirty="0"/>
              <a:t>Thompson, Michael, Runkle &amp; Sugg, 2019</a:t>
            </a:r>
          </a:p>
        </p:txBody>
      </p:sp>
      <p:sp>
        <p:nvSpPr>
          <p:cNvPr id="3" name="Content Placeholder 2">
            <a:extLst>
              <a:ext uri="{FF2B5EF4-FFF2-40B4-BE49-F238E27FC236}">
                <a16:creationId xmlns="" xmlns:a16="http://schemas.microsoft.com/office/drawing/2014/main" id="{62936CD0-A0D0-3B47-B64A-DECB8BCA7723}"/>
              </a:ext>
            </a:extLst>
          </p:cNvPr>
          <p:cNvSpPr>
            <a:spLocks noGrp="1"/>
          </p:cNvSpPr>
          <p:nvPr>
            <p:ph idx="1"/>
          </p:nvPr>
        </p:nvSpPr>
        <p:spPr>
          <a:xfrm>
            <a:off x="2209800" y="1463080"/>
            <a:ext cx="7888718" cy="3931840"/>
          </a:xfrm>
        </p:spPr>
        <p:txBody>
          <a:bodyPr>
            <a:normAutofit/>
          </a:bodyPr>
          <a:lstStyle/>
          <a:p>
            <a:pPr marL="114300" indent="0">
              <a:buNone/>
            </a:pPr>
            <a:r>
              <a:rPr lang="en-US" dirty="0">
                <a:solidFill>
                  <a:schemeClr val="tx1"/>
                </a:solidFill>
                <a:sym typeface="Wingdings" pitchFamily="2" charset="2"/>
              </a:rPr>
              <a:t>Conclusions and Implications</a:t>
            </a:r>
          </a:p>
          <a:p>
            <a:pPr marL="571500" lvl="1" indent="0">
              <a:buNone/>
            </a:pPr>
            <a:r>
              <a:rPr lang="en-US" dirty="0">
                <a:solidFill>
                  <a:schemeClr val="tx1"/>
                </a:solidFill>
                <a:sym typeface="Wingdings" pitchFamily="2" charset="2"/>
              </a:rPr>
              <a:t>-Unexpected dip in help-seeking via CTL</a:t>
            </a:r>
          </a:p>
          <a:p>
            <a:pPr marL="571500" lvl="1" indent="0">
              <a:buNone/>
            </a:pPr>
            <a:r>
              <a:rPr lang="en-US" dirty="0">
                <a:solidFill>
                  <a:schemeClr val="tx1"/>
                </a:solidFill>
                <a:sym typeface="Wingdings" pitchFamily="2" charset="2"/>
              </a:rPr>
              <a:t>-In early 2018, it was difficult to find CTL via key word Google searches</a:t>
            </a:r>
          </a:p>
          <a:p>
            <a:pPr marL="571500" lvl="1" indent="0">
              <a:buNone/>
            </a:pPr>
            <a:r>
              <a:rPr lang="en-US" dirty="0">
                <a:sym typeface="Wingdings" pitchFamily="2" charset="2"/>
              </a:rPr>
              <a:t>-After a great deal of controversy, Netflix developed a more deliberate partnership with CTL (e.g., health promotion banners, ads)</a:t>
            </a:r>
          </a:p>
        </p:txBody>
      </p:sp>
      <p:sp>
        <p:nvSpPr>
          <p:cNvPr id="4" name="TextBox 3">
            <a:extLst>
              <a:ext uri="{FF2B5EF4-FFF2-40B4-BE49-F238E27FC236}">
                <a16:creationId xmlns="" xmlns:a16="http://schemas.microsoft.com/office/drawing/2014/main" id="{8A723CA2-3127-4B46-BED5-442524C27ED0}"/>
              </a:ext>
            </a:extLst>
          </p:cNvPr>
          <p:cNvSpPr txBox="1"/>
          <p:nvPr/>
        </p:nvSpPr>
        <p:spPr>
          <a:xfrm>
            <a:off x="2064652" y="6003759"/>
            <a:ext cx="6422271" cy="369332"/>
          </a:xfrm>
          <a:prstGeom prst="rect">
            <a:avLst/>
          </a:prstGeom>
          <a:noFill/>
        </p:spPr>
        <p:txBody>
          <a:bodyPr wrap="none" rtlCol="0">
            <a:spAutoFit/>
          </a:bodyPr>
          <a:lstStyle/>
          <a:p>
            <a:pPr defTabSz="457200"/>
            <a:r>
              <a:rPr lang="en-US" b="1" dirty="0">
                <a:solidFill>
                  <a:prstClr val="black"/>
                </a:solidFill>
              </a:rPr>
              <a:t>*These opinions are my own and not the views of Crisis Text Line.</a:t>
            </a:r>
          </a:p>
        </p:txBody>
      </p:sp>
    </p:spTree>
    <p:extLst>
      <p:ext uri="{BB962C8B-B14F-4D97-AF65-F5344CB8AC3E}">
        <p14:creationId xmlns:p14="http://schemas.microsoft.com/office/powerpoint/2010/main" val="20488774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25605B3-C4F4-6D4C-A5D9-5FE408A6A270}"/>
              </a:ext>
            </a:extLst>
          </p:cNvPr>
          <p:cNvSpPr>
            <a:spLocks noGrp="1"/>
          </p:cNvSpPr>
          <p:nvPr>
            <p:ph type="title"/>
          </p:nvPr>
        </p:nvSpPr>
        <p:spPr>
          <a:xfrm>
            <a:off x="1590472" y="1"/>
            <a:ext cx="9127375" cy="881147"/>
          </a:xfrm>
        </p:spPr>
        <p:txBody>
          <a:bodyPr>
            <a:normAutofit fontScale="90000"/>
          </a:bodyPr>
          <a:lstStyle/>
          <a:p>
            <a:pPr algn="ctr"/>
            <a:r>
              <a:rPr lang="en-US" sz="3600" dirty="0"/>
              <a:t>Sugg, Michael, </a:t>
            </a:r>
            <a:r>
              <a:rPr lang="en-US" sz="3600" dirty="0" err="1"/>
              <a:t>Filbin</a:t>
            </a:r>
            <a:r>
              <a:rPr lang="en-US" sz="3600" dirty="0"/>
              <a:t>, Weiser &amp; Runkle, under review</a:t>
            </a:r>
          </a:p>
        </p:txBody>
      </p:sp>
      <p:sp>
        <p:nvSpPr>
          <p:cNvPr id="3" name="Content Placeholder 2">
            <a:extLst>
              <a:ext uri="{FF2B5EF4-FFF2-40B4-BE49-F238E27FC236}">
                <a16:creationId xmlns="" xmlns:a16="http://schemas.microsoft.com/office/drawing/2014/main" id="{62936CD0-A0D0-3B47-B64A-DECB8BCA7723}"/>
              </a:ext>
            </a:extLst>
          </p:cNvPr>
          <p:cNvSpPr>
            <a:spLocks noGrp="1"/>
          </p:cNvSpPr>
          <p:nvPr>
            <p:ph idx="1"/>
          </p:nvPr>
        </p:nvSpPr>
        <p:spPr>
          <a:xfrm>
            <a:off x="2209800" y="1463080"/>
            <a:ext cx="7888718" cy="3931840"/>
          </a:xfrm>
        </p:spPr>
        <p:txBody>
          <a:bodyPr>
            <a:normAutofit fontScale="92500" lnSpcReduction="10000"/>
          </a:bodyPr>
          <a:lstStyle/>
          <a:p>
            <a:pPr marL="114300" indent="0">
              <a:buNone/>
            </a:pPr>
            <a:r>
              <a:rPr lang="en-US" dirty="0">
                <a:solidFill>
                  <a:schemeClr val="tx1"/>
                </a:solidFill>
                <a:sym typeface="Wingdings" pitchFamily="2" charset="2"/>
              </a:rPr>
              <a:t>*2018 Crisis Text Line (CTL) data</a:t>
            </a:r>
          </a:p>
          <a:p>
            <a:pPr marL="114300" indent="0">
              <a:buNone/>
            </a:pPr>
            <a:r>
              <a:rPr lang="en-US" dirty="0">
                <a:solidFill>
                  <a:schemeClr val="tx1"/>
                </a:solidFill>
                <a:sym typeface="Wingdings" pitchFamily="2" charset="2"/>
              </a:rPr>
              <a:t>Assessed CTL conversation volume before and after the release of 13RW </a:t>
            </a:r>
            <a:r>
              <a:rPr lang="en-US" u="sng" dirty="0">
                <a:sym typeface="Wingdings" pitchFamily="2" charset="2"/>
              </a:rPr>
              <a:t>S</a:t>
            </a:r>
            <a:r>
              <a:rPr lang="en-US" u="sng" dirty="0">
                <a:solidFill>
                  <a:schemeClr val="tx1"/>
                </a:solidFill>
                <a:sym typeface="Wingdings" pitchFamily="2" charset="2"/>
              </a:rPr>
              <a:t>eason 2 </a:t>
            </a:r>
            <a:r>
              <a:rPr lang="en-US" dirty="0">
                <a:solidFill>
                  <a:schemeClr val="tx1"/>
                </a:solidFill>
                <a:sym typeface="Wingdings" pitchFamily="2" charset="2"/>
              </a:rPr>
              <a:t>along with the suicide deaths of Kate Spade and Anthony Bourdain</a:t>
            </a:r>
          </a:p>
          <a:p>
            <a:pPr marL="571500" lvl="1" indent="0">
              <a:buNone/>
            </a:pPr>
            <a:r>
              <a:rPr lang="en-US" dirty="0">
                <a:sym typeface="Wingdings" pitchFamily="2" charset="2"/>
              </a:rPr>
              <a:t>-M</a:t>
            </a:r>
            <a:r>
              <a:rPr lang="en-US" dirty="0">
                <a:solidFill>
                  <a:schemeClr val="tx1"/>
                </a:solidFill>
                <a:sym typeface="Wingdings" pitchFamily="2" charset="2"/>
              </a:rPr>
              <a:t>ethodologically similar to Thompson et al.  (February – December, 2018) </a:t>
            </a:r>
          </a:p>
          <a:p>
            <a:pPr marL="571500" lvl="1" indent="0">
              <a:buNone/>
            </a:pPr>
            <a:r>
              <a:rPr lang="en-US" dirty="0">
                <a:solidFill>
                  <a:schemeClr val="tx1"/>
                </a:solidFill>
                <a:sym typeface="Wingdings" pitchFamily="2" charset="2"/>
              </a:rPr>
              <a:t>-Unexpected spikes in call volume (i.e., help seeking) after 3 high profile media events related to suicide</a:t>
            </a:r>
          </a:p>
          <a:p>
            <a:pPr marL="571500" lvl="1" indent="0">
              <a:buNone/>
            </a:pPr>
            <a:endParaRPr lang="en-US" dirty="0">
              <a:solidFill>
                <a:schemeClr val="tx1"/>
              </a:solidFill>
            </a:endParaRPr>
          </a:p>
        </p:txBody>
      </p:sp>
      <p:sp>
        <p:nvSpPr>
          <p:cNvPr id="4" name="TextBox 3">
            <a:extLst>
              <a:ext uri="{FF2B5EF4-FFF2-40B4-BE49-F238E27FC236}">
                <a16:creationId xmlns="" xmlns:a16="http://schemas.microsoft.com/office/drawing/2014/main" id="{8A723CA2-3127-4B46-BED5-442524C27ED0}"/>
              </a:ext>
            </a:extLst>
          </p:cNvPr>
          <p:cNvSpPr txBox="1"/>
          <p:nvPr/>
        </p:nvSpPr>
        <p:spPr>
          <a:xfrm>
            <a:off x="2064652" y="6003759"/>
            <a:ext cx="6422271" cy="369332"/>
          </a:xfrm>
          <a:prstGeom prst="rect">
            <a:avLst/>
          </a:prstGeom>
          <a:noFill/>
        </p:spPr>
        <p:txBody>
          <a:bodyPr wrap="none" rtlCol="0">
            <a:spAutoFit/>
          </a:bodyPr>
          <a:lstStyle/>
          <a:p>
            <a:pPr defTabSz="457200"/>
            <a:r>
              <a:rPr lang="en-US" b="1" dirty="0">
                <a:solidFill>
                  <a:prstClr val="black"/>
                </a:solidFill>
              </a:rPr>
              <a:t>*These opinions are my own and not the views of Crisis Text Line.</a:t>
            </a:r>
          </a:p>
        </p:txBody>
      </p:sp>
    </p:spTree>
    <p:extLst>
      <p:ext uri="{BB962C8B-B14F-4D97-AF65-F5344CB8AC3E}">
        <p14:creationId xmlns:p14="http://schemas.microsoft.com/office/powerpoint/2010/main" val="34868693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25605B3-C4F4-6D4C-A5D9-5FE408A6A270}"/>
              </a:ext>
            </a:extLst>
          </p:cNvPr>
          <p:cNvSpPr>
            <a:spLocks noGrp="1"/>
          </p:cNvSpPr>
          <p:nvPr>
            <p:ph type="title"/>
          </p:nvPr>
        </p:nvSpPr>
        <p:spPr>
          <a:xfrm>
            <a:off x="1524000" y="-97143"/>
            <a:ext cx="9277004" cy="993808"/>
          </a:xfrm>
        </p:spPr>
        <p:txBody>
          <a:bodyPr>
            <a:noAutofit/>
          </a:bodyPr>
          <a:lstStyle/>
          <a:p>
            <a:pPr algn="ctr"/>
            <a:r>
              <a:rPr lang="en-US" dirty="0"/>
              <a:t>Sugg, Michael, </a:t>
            </a:r>
            <a:r>
              <a:rPr lang="en-US" dirty="0" err="1"/>
              <a:t>Filbin</a:t>
            </a:r>
            <a:r>
              <a:rPr lang="en-US" dirty="0"/>
              <a:t>, Weiser &amp; Runkle (under review)</a:t>
            </a:r>
          </a:p>
        </p:txBody>
      </p:sp>
      <p:pic>
        <p:nvPicPr>
          <p:cNvPr id="4" name="image3.jpg">
            <a:extLst>
              <a:ext uri="{FF2B5EF4-FFF2-40B4-BE49-F238E27FC236}">
                <a16:creationId xmlns="" xmlns:a16="http://schemas.microsoft.com/office/drawing/2014/main" id="{643F05F7-EAB5-D240-BB27-DB40209CD05C}"/>
              </a:ext>
            </a:extLst>
          </p:cNvPr>
          <p:cNvPicPr/>
          <p:nvPr/>
        </p:nvPicPr>
        <p:blipFill>
          <a:blip r:embed="rId2"/>
          <a:srcRect/>
          <a:stretch>
            <a:fillRect/>
          </a:stretch>
        </p:blipFill>
        <p:spPr>
          <a:xfrm>
            <a:off x="1524001" y="1185863"/>
            <a:ext cx="9127375" cy="4775472"/>
          </a:xfrm>
          <a:prstGeom prst="rect">
            <a:avLst/>
          </a:prstGeom>
          <a:ln/>
        </p:spPr>
      </p:pic>
      <p:sp>
        <p:nvSpPr>
          <p:cNvPr id="5" name="TextBox 4">
            <a:extLst>
              <a:ext uri="{FF2B5EF4-FFF2-40B4-BE49-F238E27FC236}">
                <a16:creationId xmlns="" xmlns:a16="http://schemas.microsoft.com/office/drawing/2014/main" id="{940AE991-D942-0E4D-8010-9BB77794E94C}"/>
              </a:ext>
            </a:extLst>
          </p:cNvPr>
          <p:cNvSpPr txBox="1"/>
          <p:nvPr/>
        </p:nvSpPr>
        <p:spPr>
          <a:xfrm>
            <a:off x="2064652" y="6003759"/>
            <a:ext cx="6422271" cy="369332"/>
          </a:xfrm>
          <a:prstGeom prst="rect">
            <a:avLst/>
          </a:prstGeom>
          <a:noFill/>
        </p:spPr>
        <p:txBody>
          <a:bodyPr wrap="none" rtlCol="0">
            <a:spAutoFit/>
          </a:bodyPr>
          <a:lstStyle/>
          <a:p>
            <a:pPr defTabSz="457200"/>
            <a:r>
              <a:rPr lang="en-US" b="1" dirty="0">
                <a:solidFill>
                  <a:prstClr val="black"/>
                </a:solidFill>
              </a:rPr>
              <a:t>*These opinions are my own and not the views of Crisis Text Line.</a:t>
            </a:r>
          </a:p>
        </p:txBody>
      </p:sp>
    </p:spTree>
    <p:extLst>
      <p:ext uri="{BB962C8B-B14F-4D97-AF65-F5344CB8AC3E}">
        <p14:creationId xmlns:p14="http://schemas.microsoft.com/office/powerpoint/2010/main" val="18741934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DDCF96E1-8DC4-4641-9ACC-1CFB0D36E953}"/>
              </a:ext>
            </a:extLst>
          </p:cNvPr>
          <p:cNvSpPr>
            <a:spLocks noGrp="1"/>
          </p:cNvSpPr>
          <p:nvPr>
            <p:ph idx="1"/>
          </p:nvPr>
        </p:nvSpPr>
        <p:spPr/>
        <p:txBody>
          <a:bodyPr>
            <a:normAutofit/>
          </a:bodyPr>
          <a:lstStyle/>
          <a:p>
            <a:r>
              <a:rPr lang="en-US" dirty="0"/>
              <a:t>Clinically significant reductions in psychological symptoms for 65-75% served (Albright et al., 2013; Kirk et al., 2018)</a:t>
            </a:r>
          </a:p>
          <a:p>
            <a:r>
              <a:rPr lang="en-US" dirty="0"/>
              <a:t>The majority of youth served achieve clinically significant change in 10-14 sessions of CBT (Kirk et al., 2018)</a:t>
            </a:r>
          </a:p>
          <a:p>
            <a:r>
              <a:rPr lang="en-US" dirty="0"/>
              <a:t>Clinically significant improvements in mood symptoms using 8-12 sessions of modular CBT (Michael et al., 2016)</a:t>
            </a:r>
          </a:p>
          <a:p>
            <a:r>
              <a:rPr lang="en-US" dirty="0"/>
              <a:t>CBT Works well in tandem with crisis intervention &amp; means safety procedures in schools (Capps et al., 2019; Michael et al., 2015; Sale et al., 2013)</a:t>
            </a:r>
          </a:p>
          <a:p>
            <a:pPr marL="0" indent="0">
              <a:buNone/>
            </a:pPr>
            <a:endParaRPr lang="en-US" dirty="0"/>
          </a:p>
        </p:txBody>
      </p:sp>
      <p:sp>
        <p:nvSpPr>
          <p:cNvPr id="4" name="Title 3">
            <a:extLst>
              <a:ext uri="{FF2B5EF4-FFF2-40B4-BE49-F238E27FC236}">
                <a16:creationId xmlns="" xmlns:a16="http://schemas.microsoft.com/office/drawing/2014/main" id="{34145BEE-9DEF-2B4F-9D66-6182DFEE8E80}"/>
              </a:ext>
            </a:extLst>
          </p:cNvPr>
          <p:cNvSpPr>
            <a:spLocks noGrp="1"/>
          </p:cNvSpPr>
          <p:nvPr>
            <p:ph type="title"/>
          </p:nvPr>
        </p:nvSpPr>
        <p:spPr/>
        <p:txBody>
          <a:bodyPr>
            <a:normAutofit fontScale="90000"/>
          </a:bodyPr>
          <a:lstStyle/>
          <a:p>
            <a:pPr algn="ctr"/>
            <a:r>
              <a:rPr lang="en-US" dirty="0"/>
              <a:t>The Science of Prevention and Intervention: Cognitive Behavioral Therapy (CBT) and Means Safety</a:t>
            </a:r>
          </a:p>
        </p:txBody>
      </p:sp>
    </p:spTree>
    <p:extLst>
      <p:ext uri="{BB962C8B-B14F-4D97-AF65-F5344CB8AC3E}">
        <p14:creationId xmlns:p14="http://schemas.microsoft.com/office/powerpoint/2010/main" val="33094157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208" y="375064"/>
            <a:ext cx="9597659" cy="914400"/>
          </a:xfrm>
        </p:spPr>
        <p:txBody>
          <a:bodyPr>
            <a:noAutofit/>
          </a:bodyPr>
          <a:lstStyle/>
          <a:p>
            <a:r>
              <a:rPr lang="en-US" dirty="0"/>
              <a:t>Audience Questions and Answers</a:t>
            </a:r>
          </a:p>
        </p:txBody>
      </p:sp>
      <p:sp>
        <p:nvSpPr>
          <p:cNvPr id="3" name="Content Placeholder 2"/>
          <p:cNvSpPr>
            <a:spLocks noGrp="1"/>
          </p:cNvSpPr>
          <p:nvPr>
            <p:ph idx="1"/>
          </p:nvPr>
        </p:nvSpPr>
        <p:spPr>
          <a:xfrm>
            <a:off x="510208" y="1289464"/>
            <a:ext cx="11029122" cy="4675401"/>
          </a:xfrm>
        </p:spPr>
        <p:txBody>
          <a:bodyPr>
            <a:noAutofit/>
          </a:bodyPr>
          <a:lstStyle/>
          <a:p>
            <a:pPr marL="0" indent="0">
              <a:lnSpc>
                <a:spcPct val="100000"/>
              </a:lnSpc>
              <a:buNone/>
            </a:pPr>
            <a:r>
              <a:rPr lang="en-US" sz="2000" b="1" dirty="0">
                <a:solidFill>
                  <a:schemeClr val="accent2"/>
                </a:solidFill>
              </a:rPr>
              <a:t>Submit a question during the webinar:</a:t>
            </a:r>
          </a:p>
          <a:p>
            <a:pPr>
              <a:lnSpc>
                <a:spcPct val="100000"/>
              </a:lnSpc>
            </a:pPr>
            <a:r>
              <a:rPr lang="en-US" sz="2000" dirty="0"/>
              <a:t>Post your questions for the Q&amp;A segment! On right side of screen, click on the Questions tab on the Go-To-Webinar control panel, and submit your questions</a:t>
            </a:r>
          </a:p>
          <a:p>
            <a:pPr>
              <a:lnSpc>
                <a:spcPct val="100000"/>
              </a:lnSpc>
            </a:pPr>
            <a:endParaRPr lang="en-US" sz="2000" dirty="0"/>
          </a:p>
          <a:p>
            <a:pPr marL="0" indent="0">
              <a:lnSpc>
                <a:spcPct val="100000"/>
              </a:lnSpc>
              <a:buNone/>
            </a:pPr>
            <a:r>
              <a:rPr lang="en-US" sz="2000" b="1" dirty="0">
                <a:solidFill>
                  <a:schemeClr val="accent2"/>
                </a:solidFill>
              </a:rPr>
              <a:t>Continue the conversation after the webinar in the SCCAP53.org Forum</a:t>
            </a:r>
          </a:p>
          <a:p>
            <a:pPr>
              <a:lnSpc>
                <a:spcPct val="100000"/>
              </a:lnSpc>
              <a:spcBef>
                <a:spcPts val="0"/>
              </a:spcBef>
            </a:pPr>
            <a:r>
              <a:rPr lang="en-US" sz="2000" dirty="0"/>
              <a:t>For one month, panel members will respond to as many questions as possible       </a:t>
            </a:r>
          </a:p>
          <a:p>
            <a:pPr>
              <a:lnSpc>
                <a:spcPct val="100000"/>
              </a:lnSpc>
              <a:spcBef>
                <a:spcPts val="0"/>
              </a:spcBef>
            </a:pPr>
            <a:r>
              <a:rPr lang="en-US" sz="2000" dirty="0"/>
              <a:t>Go to </a:t>
            </a:r>
            <a:r>
              <a:rPr lang="en-US" sz="2000" dirty="0">
                <a:hlinkClick r:id="rId3"/>
              </a:rPr>
              <a:t>https://sccap53.org</a:t>
            </a:r>
            <a:endParaRPr lang="en-US" sz="2000" dirty="0"/>
          </a:p>
          <a:p>
            <a:pPr>
              <a:lnSpc>
                <a:spcPct val="100000"/>
              </a:lnSpc>
              <a:spcBef>
                <a:spcPts val="0"/>
              </a:spcBef>
            </a:pPr>
            <a:r>
              <a:rPr lang="en-US" sz="2000" dirty="0"/>
              <a:t>Log in with your member email and password</a:t>
            </a:r>
          </a:p>
          <a:p>
            <a:pPr>
              <a:lnSpc>
                <a:spcPct val="100000"/>
              </a:lnSpc>
              <a:spcBef>
                <a:spcPts val="0"/>
              </a:spcBef>
            </a:pPr>
            <a:r>
              <a:rPr lang="en-US" sz="2000" dirty="0"/>
              <a:t>Scroll down and click on the “Forum” box</a:t>
            </a:r>
          </a:p>
          <a:p>
            <a:pPr>
              <a:lnSpc>
                <a:spcPct val="100000"/>
              </a:lnSpc>
              <a:spcBef>
                <a:spcPts val="0"/>
              </a:spcBef>
            </a:pPr>
            <a:r>
              <a:rPr lang="en-US" sz="2000" dirty="0"/>
              <a:t>Under Webinar Discussions, click on “13 Reasons Why”</a:t>
            </a:r>
          </a:p>
          <a:p>
            <a:pPr>
              <a:lnSpc>
                <a:spcPct val="100000"/>
              </a:lnSpc>
              <a:spcBef>
                <a:spcPts val="0"/>
              </a:spcBef>
            </a:pPr>
            <a:r>
              <a:rPr lang="en-US" sz="2000" dirty="0"/>
              <a:t>See the forum rules posted by the Web Editor, and then</a:t>
            </a:r>
          </a:p>
          <a:p>
            <a:pPr>
              <a:lnSpc>
                <a:spcPct val="100000"/>
              </a:lnSpc>
              <a:spcBef>
                <a:spcPts val="0"/>
              </a:spcBef>
            </a:pPr>
            <a:r>
              <a:rPr lang="en-US" sz="2000" dirty="0"/>
              <a:t>Post away!</a:t>
            </a:r>
          </a:p>
          <a:p>
            <a:pPr marL="0" indent="0">
              <a:lnSpc>
                <a:spcPct val="100000"/>
              </a:lnSpc>
              <a:buNone/>
            </a:pPr>
            <a:endParaRPr lang="en-US" sz="2000" dirty="0"/>
          </a:p>
        </p:txBody>
      </p:sp>
    </p:spTree>
    <p:extLst>
      <p:ext uri="{BB962C8B-B14F-4D97-AF65-F5344CB8AC3E}">
        <p14:creationId xmlns:p14="http://schemas.microsoft.com/office/powerpoint/2010/main" val="31802214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1E9C9115-7AEF-A841-905D-BD883D3C04AF}"/>
              </a:ext>
            </a:extLst>
          </p:cNvPr>
          <p:cNvSpPr>
            <a:spLocks noGrp="1"/>
          </p:cNvSpPr>
          <p:nvPr>
            <p:ph idx="1"/>
          </p:nvPr>
        </p:nvSpPr>
        <p:spPr>
          <a:xfrm>
            <a:off x="1524000" y="1193800"/>
            <a:ext cx="9144000" cy="5080000"/>
          </a:xfrm>
        </p:spPr>
        <p:txBody>
          <a:bodyPr>
            <a:normAutofit lnSpcReduction="10000"/>
          </a:bodyPr>
          <a:lstStyle/>
          <a:p>
            <a:r>
              <a:rPr lang="en-US" sz="2400" dirty="0"/>
              <a:t>70% of teens reported having access to lethal means (mostly medications and firearms)</a:t>
            </a:r>
          </a:p>
          <a:p>
            <a:r>
              <a:rPr lang="en-US" sz="2400" dirty="0"/>
              <a:t>42% of teens reported a history of prior attempts</a:t>
            </a:r>
          </a:p>
          <a:p>
            <a:r>
              <a:rPr lang="en-US" sz="2400" dirty="0"/>
              <a:t>25% reported having a family member who had either been hospitalized due to suicidal ideation, had attempted, or had died by suicide</a:t>
            </a:r>
          </a:p>
          <a:p>
            <a:r>
              <a:rPr lang="en-US" sz="2400" dirty="0"/>
              <a:t>In one of our studies, hospitalization occurred for 14% of the cases where the risk of suicide was high and/or access to lethal means could not be adequately reduced</a:t>
            </a:r>
          </a:p>
          <a:p>
            <a:r>
              <a:rPr lang="en-US" sz="2400" dirty="0"/>
              <a:t>Several studies in progress that show promise when using adjunctive elements: CALM (Counseling on Access to Lethal Means) and CAMS (Collaborative Assessment and Management of Suicidality)</a:t>
            </a:r>
          </a:p>
          <a:p>
            <a:r>
              <a:rPr lang="en-US" sz="2400" dirty="0"/>
              <a:t>Vast majority of youth find active interventions to reduce suicide to be acceptable</a:t>
            </a:r>
          </a:p>
          <a:p>
            <a:endParaRPr lang="en-US" sz="2400" dirty="0"/>
          </a:p>
          <a:p>
            <a:endParaRPr lang="en-US" sz="2400" dirty="0"/>
          </a:p>
        </p:txBody>
      </p:sp>
      <p:sp>
        <p:nvSpPr>
          <p:cNvPr id="4" name="Title 3">
            <a:extLst>
              <a:ext uri="{FF2B5EF4-FFF2-40B4-BE49-F238E27FC236}">
                <a16:creationId xmlns="" xmlns:a16="http://schemas.microsoft.com/office/drawing/2014/main" id="{3B577230-C465-BA49-95A5-BD3DF957BAC4}"/>
              </a:ext>
            </a:extLst>
          </p:cNvPr>
          <p:cNvSpPr>
            <a:spLocks noGrp="1"/>
          </p:cNvSpPr>
          <p:nvPr>
            <p:ph type="title"/>
          </p:nvPr>
        </p:nvSpPr>
        <p:spPr/>
        <p:txBody>
          <a:bodyPr>
            <a:normAutofit/>
          </a:bodyPr>
          <a:lstStyle/>
          <a:p>
            <a:pPr algn="ctr"/>
            <a:r>
              <a:rPr lang="en-US" dirty="0"/>
              <a:t>Other Key Findings in K-12 Schools</a:t>
            </a:r>
          </a:p>
        </p:txBody>
      </p:sp>
    </p:spTree>
    <p:extLst>
      <p:ext uri="{BB962C8B-B14F-4D97-AF65-F5344CB8AC3E}">
        <p14:creationId xmlns:p14="http://schemas.microsoft.com/office/powerpoint/2010/main" val="24422771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82558099-EC81-5B4F-8C75-4258197FF39F}"/>
              </a:ext>
            </a:extLst>
          </p:cNvPr>
          <p:cNvSpPr>
            <a:spLocks noGrp="1"/>
          </p:cNvSpPr>
          <p:nvPr>
            <p:ph idx="1"/>
          </p:nvPr>
        </p:nvSpPr>
        <p:spPr/>
        <p:txBody>
          <a:bodyPr/>
          <a:lstStyle/>
          <a:p>
            <a:r>
              <a:rPr lang="en-US" dirty="0"/>
              <a:t>Media exposure to suicide content is not benign</a:t>
            </a:r>
          </a:p>
          <a:p>
            <a:r>
              <a:rPr lang="en-US" dirty="0"/>
              <a:t>Yet, the concerns have generated increased resolve to address this longstanding and worsening public health problem</a:t>
            </a:r>
          </a:p>
          <a:p>
            <a:r>
              <a:rPr lang="en-US" dirty="0"/>
              <a:t>Prevention and intervention science have revealed some promising approaches to deal effectively with suicidal youth</a:t>
            </a:r>
          </a:p>
        </p:txBody>
      </p:sp>
      <p:sp>
        <p:nvSpPr>
          <p:cNvPr id="3" name="Slide Number Placeholder 2">
            <a:extLst>
              <a:ext uri="{FF2B5EF4-FFF2-40B4-BE49-F238E27FC236}">
                <a16:creationId xmlns="" xmlns:a16="http://schemas.microsoft.com/office/drawing/2014/main" id="{5037F00C-3BF7-304B-8623-D5D30BA521E0}"/>
              </a:ext>
            </a:extLst>
          </p:cNvPr>
          <p:cNvSpPr>
            <a:spLocks noGrp="1"/>
          </p:cNvSpPr>
          <p:nvPr>
            <p:ph type="sldNum" sz="quarter" idx="10"/>
          </p:nvPr>
        </p:nvSpPr>
        <p:spPr/>
        <p:txBody>
          <a:bodyPr/>
          <a:lstStyle/>
          <a:p>
            <a:fld id="{D07D4089-40B5-457D-927F-16367A53BB79}" type="slidenum">
              <a:rPr lang="en-US" smtClean="0">
                <a:solidFill>
                  <a:prstClr val="black">
                    <a:tint val="75000"/>
                  </a:prstClr>
                </a:solidFill>
              </a:rPr>
              <a:pPr/>
              <a:t>21</a:t>
            </a:fld>
            <a:endParaRPr lang="en-US" dirty="0">
              <a:solidFill>
                <a:prstClr val="black">
                  <a:tint val="75000"/>
                </a:prstClr>
              </a:solidFill>
            </a:endParaRPr>
          </a:p>
        </p:txBody>
      </p:sp>
      <p:sp>
        <p:nvSpPr>
          <p:cNvPr id="4" name="Title 3">
            <a:extLst>
              <a:ext uri="{FF2B5EF4-FFF2-40B4-BE49-F238E27FC236}">
                <a16:creationId xmlns="" xmlns:a16="http://schemas.microsoft.com/office/drawing/2014/main" id="{B17A300D-40F4-5B46-BB05-02591E0C3416}"/>
              </a:ext>
            </a:extLst>
          </p:cNvPr>
          <p:cNvSpPr>
            <a:spLocks noGrp="1"/>
          </p:cNvSpPr>
          <p:nvPr>
            <p:ph type="title"/>
          </p:nvPr>
        </p:nvSpPr>
        <p:spPr/>
        <p:txBody>
          <a:bodyPr/>
          <a:lstStyle/>
          <a:p>
            <a:pPr algn="ctr"/>
            <a:r>
              <a:rPr lang="en-US" dirty="0"/>
              <a:t>Summary</a:t>
            </a:r>
          </a:p>
        </p:txBody>
      </p:sp>
    </p:spTree>
    <p:extLst>
      <p:ext uri="{BB962C8B-B14F-4D97-AF65-F5344CB8AC3E}">
        <p14:creationId xmlns:p14="http://schemas.microsoft.com/office/powerpoint/2010/main" val="30779554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AB5BE378-7E4F-8044-95B9-27BB07E2E24F}"/>
              </a:ext>
            </a:extLst>
          </p:cNvPr>
          <p:cNvSpPr>
            <a:spLocks noGrp="1"/>
          </p:cNvSpPr>
          <p:nvPr>
            <p:ph idx="1"/>
          </p:nvPr>
        </p:nvSpPr>
        <p:spPr/>
        <p:txBody>
          <a:bodyPr>
            <a:normAutofit fontScale="85000" lnSpcReduction="10000"/>
          </a:bodyPr>
          <a:lstStyle/>
          <a:p>
            <a:r>
              <a:rPr lang="en-US" dirty="0"/>
              <a:t>*Thompson, L.K., </a:t>
            </a:r>
            <a:r>
              <a:rPr lang="en-US" b="1" dirty="0"/>
              <a:t>Michael, K.D.,</a:t>
            </a:r>
            <a:r>
              <a:rPr lang="en-US" dirty="0"/>
              <a:t> Runkle, J.R., &amp; Sugg, M.M (2019). Crisis Text Line use following the release of Netflix Series 13 Reasons Why Season 1: Time series analysis of help-seeking behavior in youth. </a:t>
            </a:r>
            <a:r>
              <a:rPr lang="en-US" i="1" dirty="0"/>
              <a:t>Preventive Medicine Reports, 14, </a:t>
            </a:r>
            <a:r>
              <a:rPr lang="en-US" dirty="0"/>
              <a:t>1-4</a:t>
            </a:r>
            <a:r>
              <a:rPr lang="en-US" i="1" dirty="0"/>
              <a:t>. </a:t>
            </a:r>
            <a:r>
              <a:rPr lang="en-US" u="sng" dirty="0">
                <a:hlinkClick r:id="rId3"/>
              </a:rPr>
              <a:t>https://doi.org/10.1016/j.pmedr.2019.100825</a:t>
            </a:r>
            <a:endParaRPr lang="en-US" dirty="0"/>
          </a:p>
          <a:p>
            <a:r>
              <a:rPr lang="en-US" dirty="0"/>
              <a:t>*Capps, R.E., </a:t>
            </a:r>
            <a:r>
              <a:rPr lang="en-US" b="1" dirty="0"/>
              <a:t>Michael, K.D.,</a:t>
            </a:r>
            <a:r>
              <a:rPr lang="en-US" dirty="0"/>
              <a:t> &amp; Jameson, JP (2019). Lethal means and adolescent suicide risk: An expansion of the PEACE Protocol. </a:t>
            </a:r>
            <a:r>
              <a:rPr lang="en-US" i="1" dirty="0"/>
              <a:t>Journal of Rural Mental Health, Vol. 43, No. 1,</a:t>
            </a:r>
            <a:r>
              <a:rPr lang="en-US" dirty="0"/>
              <a:t> 3-16</a:t>
            </a:r>
            <a:r>
              <a:rPr lang="en-US" i="1" dirty="0"/>
              <a:t>. </a:t>
            </a:r>
            <a:r>
              <a:rPr lang="en-US" u="sng" dirty="0">
                <a:hlinkClick r:id="rId4"/>
              </a:rPr>
              <a:t>http://dx.doi.org/10.1037/rmh0000108</a:t>
            </a:r>
            <a:endParaRPr lang="en-US" dirty="0"/>
          </a:p>
          <a:p>
            <a:r>
              <a:rPr lang="en-US" dirty="0"/>
              <a:t>*Kirk, A., </a:t>
            </a:r>
            <a:r>
              <a:rPr lang="en-US" b="1" dirty="0"/>
              <a:t>Michael, K.D.,</a:t>
            </a:r>
            <a:r>
              <a:rPr lang="en-US" dirty="0"/>
              <a:t> Bergman, S., *Schorr, M., &amp; Jameson, JP (2018). Dose response effects of cognitive-behavioral therapy in a rural school mental health program. </a:t>
            </a:r>
            <a:r>
              <a:rPr lang="en-US" i="1" dirty="0"/>
              <a:t>Cognitive and </a:t>
            </a:r>
            <a:r>
              <a:rPr lang="en-US" i="1" dirty="0" err="1"/>
              <a:t>Behaviour</a:t>
            </a:r>
            <a:r>
              <a:rPr lang="en-US" i="1" dirty="0"/>
              <a:t> Therapy</a:t>
            </a:r>
            <a:r>
              <a:rPr lang="en-US" dirty="0"/>
              <a:t>. </a:t>
            </a:r>
            <a:r>
              <a:rPr lang="en-US" u="sng" dirty="0">
                <a:hlinkClick r:id="rId5"/>
              </a:rPr>
              <a:t>doi.org/10.1080/16506073.2018.1550527</a:t>
            </a:r>
            <a:endParaRPr lang="en-US" dirty="0"/>
          </a:p>
          <a:p>
            <a:endParaRPr lang="en-US" dirty="0"/>
          </a:p>
        </p:txBody>
      </p:sp>
      <p:sp>
        <p:nvSpPr>
          <p:cNvPr id="4" name="Title 3"/>
          <p:cNvSpPr>
            <a:spLocks noGrp="1"/>
          </p:cNvSpPr>
          <p:nvPr>
            <p:ph type="title"/>
          </p:nvPr>
        </p:nvSpPr>
        <p:spPr/>
        <p:txBody>
          <a:bodyPr/>
          <a:lstStyle/>
          <a:p>
            <a:r>
              <a:rPr lang="en-US" dirty="0"/>
              <a:t>Relevant References</a:t>
            </a:r>
          </a:p>
        </p:txBody>
      </p:sp>
      <p:sp>
        <p:nvSpPr>
          <p:cNvPr id="3" name="TextBox 2">
            <a:extLst>
              <a:ext uri="{FF2B5EF4-FFF2-40B4-BE49-F238E27FC236}">
                <a16:creationId xmlns="" xmlns:a16="http://schemas.microsoft.com/office/drawing/2014/main" id="{D1296DD3-285C-2447-BF7F-2A801BDD08D9}"/>
              </a:ext>
            </a:extLst>
          </p:cNvPr>
          <p:cNvSpPr txBox="1"/>
          <p:nvPr/>
        </p:nvSpPr>
        <p:spPr>
          <a:xfrm>
            <a:off x="2355273" y="6129194"/>
            <a:ext cx="2604944" cy="461665"/>
          </a:xfrm>
          <a:prstGeom prst="rect">
            <a:avLst/>
          </a:prstGeom>
          <a:noFill/>
        </p:spPr>
        <p:txBody>
          <a:bodyPr wrap="none" rtlCol="0">
            <a:spAutoFit/>
          </a:bodyPr>
          <a:lstStyle/>
          <a:p>
            <a:pPr defTabSz="457200"/>
            <a:r>
              <a:rPr lang="en-US" sz="2400" b="1" dirty="0">
                <a:solidFill>
                  <a:prstClr val="black"/>
                </a:solidFill>
              </a:rPr>
              <a:t>*Graduate Student</a:t>
            </a:r>
          </a:p>
        </p:txBody>
      </p:sp>
    </p:spTree>
    <p:extLst>
      <p:ext uri="{BB962C8B-B14F-4D97-AF65-F5344CB8AC3E}">
        <p14:creationId xmlns:p14="http://schemas.microsoft.com/office/powerpoint/2010/main" val="21607831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AB5BE378-7E4F-8044-95B9-27BB07E2E24F}"/>
              </a:ext>
            </a:extLst>
          </p:cNvPr>
          <p:cNvSpPr>
            <a:spLocks noGrp="1"/>
          </p:cNvSpPr>
          <p:nvPr>
            <p:ph idx="1"/>
          </p:nvPr>
        </p:nvSpPr>
        <p:spPr/>
        <p:txBody>
          <a:bodyPr>
            <a:normAutofit/>
          </a:bodyPr>
          <a:lstStyle/>
          <a:p>
            <a:r>
              <a:rPr lang="en-US" sz="2400" b="1" dirty="0"/>
              <a:t>Michael, K.D.,</a:t>
            </a:r>
            <a:r>
              <a:rPr lang="en-US" sz="2400" dirty="0"/>
              <a:t> George, M. W., *</a:t>
            </a:r>
            <a:r>
              <a:rPr lang="en-US" sz="2400" dirty="0" err="1"/>
              <a:t>Splett</a:t>
            </a:r>
            <a:r>
              <a:rPr lang="en-US" sz="2400" dirty="0"/>
              <a:t>, J. W., Jameson, JP, *Sale, R., *Albright Bode, A., </a:t>
            </a:r>
            <a:r>
              <a:rPr lang="en-US" sz="2400" dirty="0" err="1"/>
              <a:t>Iachini</a:t>
            </a:r>
            <a:r>
              <a:rPr lang="en-US" sz="2400" dirty="0"/>
              <a:t>, A. L., Taylor, L. K., &amp; </a:t>
            </a:r>
            <a:r>
              <a:rPr lang="en-US" sz="2400" dirty="0" err="1"/>
              <a:t>Weist</a:t>
            </a:r>
            <a:r>
              <a:rPr lang="en-US" sz="2400" dirty="0"/>
              <a:t>, M. D. (2016). Preliminary outcomes of a multi-site, school-based modular intervention for adolescents experiencing mood difficulties.  </a:t>
            </a:r>
            <a:r>
              <a:rPr lang="en-US" sz="2400" i="1" dirty="0"/>
              <a:t>Journal of Child and Family Studies, 25(6), 1903-1915</a:t>
            </a:r>
            <a:r>
              <a:rPr lang="en-US" sz="2400" dirty="0"/>
              <a:t>. </a:t>
            </a:r>
            <a:r>
              <a:rPr lang="en-US" sz="2400" u="sng" dirty="0">
                <a:hlinkClick r:id="rId3"/>
              </a:rPr>
              <a:t>https://doi.org/10.1007/s10826-016-0373-1</a:t>
            </a:r>
            <a:endParaRPr lang="en-US" sz="2400" dirty="0"/>
          </a:p>
          <a:p>
            <a:r>
              <a:rPr lang="en-US" sz="2400" b="1" dirty="0"/>
              <a:t>Michael, K.D</a:t>
            </a:r>
            <a:r>
              <a:rPr lang="en-US" sz="2400" dirty="0"/>
              <a:t>., Jameson, JP, *Sale, R., *Orlando, C., *Schorr, M., *</a:t>
            </a:r>
            <a:r>
              <a:rPr lang="en-US" sz="2400" dirty="0" err="1"/>
              <a:t>Brazille</a:t>
            </a:r>
            <a:r>
              <a:rPr lang="en-US" sz="2400" dirty="0"/>
              <a:t>, M., *Stevens, A., &amp; *Massey, C. (2015). A revision and extension of the Prevention of Escalating Adolescent Crisis Events (PEACE) protocol. </a:t>
            </a:r>
            <a:r>
              <a:rPr lang="en-US" sz="2400" i="1" dirty="0"/>
              <a:t>Children and Youth Services Review, 59, </a:t>
            </a:r>
            <a:r>
              <a:rPr lang="en-US" sz="2400" dirty="0"/>
              <a:t>57-62</a:t>
            </a:r>
            <a:r>
              <a:rPr lang="en-US" sz="2400" i="1" dirty="0"/>
              <a:t>.</a:t>
            </a:r>
            <a:r>
              <a:rPr lang="en-US" sz="2400" dirty="0"/>
              <a:t> </a:t>
            </a:r>
            <a:r>
              <a:rPr lang="en-US" sz="2400" u="sng" dirty="0">
                <a:hlinkClick r:id="rId4"/>
              </a:rPr>
              <a:t>https://doi.org/10.1016/j.childyouth.2015.10.014</a:t>
            </a:r>
            <a:endParaRPr lang="en-US" sz="2400" u="sng" dirty="0"/>
          </a:p>
        </p:txBody>
      </p:sp>
      <p:sp>
        <p:nvSpPr>
          <p:cNvPr id="4" name="Title 3"/>
          <p:cNvSpPr>
            <a:spLocks noGrp="1"/>
          </p:cNvSpPr>
          <p:nvPr>
            <p:ph type="title"/>
          </p:nvPr>
        </p:nvSpPr>
        <p:spPr>
          <a:xfrm>
            <a:off x="1841506" y="65804"/>
            <a:ext cx="8369294" cy="633009"/>
          </a:xfrm>
        </p:spPr>
        <p:txBody>
          <a:bodyPr/>
          <a:lstStyle/>
          <a:p>
            <a:r>
              <a:rPr lang="en-US" dirty="0"/>
              <a:t>Relevant References</a:t>
            </a:r>
          </a:p>
        </p:txBody>
      </p:sp>
      <p:sp>
        <p:nvSpPr>
          <p:cNvPr id="7" name="TextBox 6">
            <a:extLst>
              <a:ext uri="{FF2B5EF4-FFF2-40B4-BE49-F238E27FC236}">
                <a16:creationId xmlns="" xmlns:a16="http://schemas.microsoft.com/office/drawing/2014/main" id="{56920CD5-4D7C-694C-B520-7879F14D9168}"/>
              </a:ext>
            </a:extLst>
          </p:cNvPr>
          <p:cNvSpPr txBox="1"/>
          <p:nvPr/>
        </p:nvSpPr>
        <p:spPr>
          <a:xfrm>
            <a:off x="2216728" y="6126164"/>
            <a:ext cx="2604944" cy="461665"/>
          </a:xfrm>
          <a:prstGeom prst="rect">
            <a:avLst/>
          </a:prstGeom>
          <a:noFill/>
        </p:spPr>
        <p:txBody>
          <a:bodyPr wrap="none" rtlCol="0">
            <a:spAutoFit/>
          </a:bodyPr>
          <a:lstStyle/>
          <a:p>
            <a:pPr defTabSz="457200"/>
            <a:r>
              <a:rPr lang="en-US" sz="2400" b="1" dirty="0">
                <a:solidFill>
                  <a:prstClr val="black"/>
                </a:solidFill>
              </a:rPr>
              <a:t>*Graduate Student</a:t>
            </a:r>
          </a:p>
        </p:txBody>
      </p:sp>
    </p:spTree>
    <p:extLst>
      <p:ext uri="{BB962C8B-B14F-4D97-AF65-F5344CB8AC3E}">
        <p14:creationId xmlns:p14="http://schemas.microsoft.com/office/powerpoint/2010/main" val="41254025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AB5BE378-7E4F-8044-95B9-27BB07E2E24F}"/>
              </a:ext>
            </a:extLst>
          </p:cNvPr>
          <p:cNvSpPr>
            <a:spLocks noGrp="1"/>
          </p:cNvSpPr>
          <p:nvPr>
            <p:ph idx="1"/>
          </p:nvPr>
        </p:nvSpPr>
        <p:spPr/>
        <p:txBody>
          <a:bodyPr>
            <a:normAutofit fontScale="85000" lnSpcReduction="10000"/>
          </a:bodyPr>
          <a:lstStyle/>
          <a:p>
            <a:r>
              <a:rPr lang="en-US" dirty="0"/>
              <a:t>*Sale, R.,</a:t>
            </a:r>
            <a:r>
              <a:rPr lang="en-US" b="1" dirty="0"/>
              <a:t> Michael, K.D., </a:t>
            </a:r>
            <a:r>
              <a:rPr lang="en-US" dirty="0"/>
              <a:t>Egan, T., *Stevens, A., &amp; Massey, C. (2014). Low base rate, high impact: Responding to teen suicidal threat in rural Appalachia. </a:t>
            </a:r>
            <a:r>
              <a:rPr lang="en-US" i="1" dirty="0"/>
              <a:t>Report on Emotional &amp; Behavioral Disorders in Youth, 14(1), 4-8.</a:t>
            </a:r>
            <a:endParaRPr lang="en-US" b="1" dirty="0"/>
          </a:p>
          <a:p>
            <a:r>
              <a:rPr lang="en-US" b="1" dirty="0"/>
              <a:t>Michael, K.D.,</a:t>
            </a:r>
            <a:r>
              <a:rPr lang="en-US" dirty="0"/>
              <a:t> *Albright, A., Jameson, J.P., *Sale, R., Massey, C. S., *Kirk, A., &amp; Egan, T.E. (2013). Does cognitive-behavioral therapy in the context of a rural school mental health program have an impact on academic outcomes? </a:t>
            </a:r>
            <a:r>
              <a:rPr lang="en-US" i="1" dirty="0"/>
              <a:t>Advances in School Mental Health Promotion, 6, </a:t>
            </a:r>
            <a:r>
              <a:rPr lang="en-US" dirty="0"/>
              <a:t>247-262</a:t>
            </a:r>
            <a:r>
              <a:rPr lang="en-US" i="1" dirty="0"/>
              <a:t>.</a:t>
            </a:r>
            <a:endParaRPr lang="en-US" dirty="0"/>
          </a:p>
          <a:p>
            <a:r>
              <a:rPr lang="en-US" dirty="0"/>
              <a:t>*Albright, A., </a:t>
            </a:r>
            <a:r>
              <a:rPr lang="en-US" b="1" dirty="0"/>
              <a:t>Michael, K.D.,</a:t>
            </a:r>
            <a:r>
              <a:rPr lang="en-US" dirty="0"/>
              <a:t> Massey, C.S., *Sale, R., *Kirk, A., &amp; Egan, T.E. (2013). An evaluation of an interdisciplinary rural school mental health program in Appalachia. </a:t>
            </a:r>
            <a:r>
              <a:rPr lang="en-US" i="1" dirty="0"/>
              <a:t>Advances in School Mental Health Promotion, 6, </a:t>
            </a:r>
            <a:r>
              <a:rPr lang="en-US" dirty="0"/>
              <a:t>189-202</a:t>
            </a:r>
            <a:r>
              <a:rPr lang="en-US" i="1" dirty="0"/>
              <a:t>.</a:t>
            </a:r>
            <a:endParaRPr lang="en-US" dirty="0"/>
          </a:p>
        </p:txBody>
      </p:sp>
      <p:sp>
        <p:nvSpPr>
          <p:cNvPr id="4" name="Title 3"/>
          <p:cNvSpPr>
            <a:spLocks noGrp="1"/>
          </p:cNvSpPr>
          <p:nvPr>
            <p:ph type="title"/>
          </p:nvPr>
        </p:nvSpPr>
        <p:spPr/>
        <p:txBody>
          <a:bodyPr/>
          <a:lstStyle/>
          <a:p>
            <a:r>
              <a:rPr lang="en-US" dirty="0"/>
              <a:t>Relevant References</a:t>
            </a:r>
          </a:p>
        </p:txBody>
      </p:sp>
      <p:sp>
        <p:nvSpPr>
          <p:cNvPr id="7" name="TextBox 6">
            <a:extLst>
              <a:ext uri="{FF2B5EF4-FFF2-40B4-BE49-F238E27FC236}">
                <a16:creationId xmlns="" xmlns:a16="http://schemas.microsoft.com/office/drawing/2014/main" id="{32551341-0255-5F4F-859F-3B5BB2488CFD}"/>
              </a:ext>
            </a:extLst>
          </p:cNvPr>
          <p:cNvSpPr txBox="1"/>
          <p:nvPr/>
        </p:nvSpPr>
        <p:spPr>
          <a:xfrm>
            <a:off x="2272145" y="5595317"/>
            <a:ext cx="2604944" cy="461665"/>
          </a:xfrm>
          <a:prstGeom prst="rect">
            <a:avLst/>
          </a:prstGeom>
          <a:noFill/>
        </p:spPr>
        <p:txBody>
          <a:bodyPr wrap="none" rtlCol="0">
            <a:spAutoFit/>
          </a:bodyPr>
          <a:lstStyle/>
          <a:p>
            <a:pPr defTabSz="457200"/>
            <a:r>
              <a:rPr lang="en-US" sz="2400" b="1" dirty="0">
                <a:solidFill>
                  <a:prstClr val="black"/>
                </a:solidFill>
              </a:rPr>
              <a:t>*Graduate Student</a:t>
            </a:r>
          </a:p>
        </p:txBody>
      </p:sp>
    </p:spTree>
    <p:extLst>
      <p:ext uri="{BB962C8B-B14F-4D97-AF65-F5344CB8AC3E}">
        <p14:creationId xmlns:p14="http://schemas.microsoft.com/office/powerpoint/2010/main" val="39408386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AB5BE378-7E4F-8044-95B9-27BB07E2E24F}"/>
              </a:ext>
            </a:extLst>
          </p:cNvPr>
          <p:cNvSpPr>
            <a:spLocks noGrp="1"/>
          </p:cNvSpPr>
          <p:nvPr>
            <p:ph idx="1"/>
          </p:nvPr>
        </p:nvSpPr>
        <p:spPr/>
        <p:txBody>
          <a:bodyPr>
            <a:normAutofit/>
          </a:bodyPr>
          <a:lstStyle/>
          <a:p>
            <a:pPr marL="0" indent="0">
              <a:buNone/>
            </a:pPr>
            <a:r>
              <a:rPr lang="en-US" dirty="0"/>
              <a:t>Thank you!</a:t>
            </a:r>
          </a:p>
          <a:p>
            <a:r>
              <a:rPr lang="en-US" dirty="0"/>
              <a:t>Kurt Michael (</a:t>
            </a:r>
            <a:r>
              <a:rPr lang="en-US" dirty="0">
                <a:hlinkClick r:id="rId3"/>
              </a:rPr>
              <a:t>michaelkd@appstate.edu</a:t>
            </a:r>
            <a:r>
              <a:rPr lang="en-US" dirty="0"/>
              <a:t>)</a:t>
            </a:r>
          </a:p>
        </p:txBody>
      </p:sp>
      <p:sp>
        <p:nvSpPr>
          <p:cNvPr id="4" name="Title 3"/>
          <p:cNvSpPr>
            <a:spLocks noGrp="1"/>
          </p:cNvSpPr>
          <p:nvPr>
            <p:ph type="title"/>
          </p:nvPr>
        </p:nvSpPr>
        <p:spPr/>
        <p:txBody>
          <a:bodyPr/>
          <a:lstStyle/>
          <a:p>
            <a:r>
              <a:rPr lang="en-US" dirty="0"/>
              <a:t>Closing and Contact Information</a:t>
            </a:r>
          </a:p>
        </p:txBody>
      </p:sp>
    </p:spTree>
    <p:extLst>
      <p:ext uri="{BB962C8B-B14F-4D97-AF65-F5344CB8AC3E}">
        <p14:creationId xmlns:p14="http://schemas.microsoft.com/office/powerpoint/2010/main" val="7896551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3"/>
          <p:cNvSpPr txBox="1"/>
          <p:nvPr/>
        </p:nvSpPr>
        <p:spPr>
          <a:xfrm>
            <a:off x="1724001" y="693683"/>
            <a:ext cx="8715401" cy="5972816"/>
          </a:xfrm>
          <a:prstGeom prst="rect">
            <a:avLst/>
          </a:prstGeom>
          <a:solidFill>
            <a:schemeClr val="dk1"/>
          </a:solidFill>
          <a:ln>
            <a:noFill/>
          </a:ln>
        </p:spPr>
        <p:txBody>
          <a:bodyPr spcFirstLastPara="1" wrap="square" lIns="91425" tIns="45700" rIns="91425" bIns="45700" anchor="t"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89" name="Google Shape;89;p13"/>
          <p:cNvSpPr txBox="1"/>
          <p:nvPr/>
        </p:nvSpPr>
        <p:spPr>
          <a:xfrm>
            <a:off x="1724001" y="384257"/>
            <a:ext cx="8943999" cy="2282783"/>
          </a:xfrm>
          <a:prstGeom prst="rect">
            <a:avLst/>
          </a:prstGeom>
          <a:noFill/>
          <a:ln>
            <a:noFill/>
          </a:ln>
        </p:spPr>
        <p:txBody>
          <a:bodyPr spcFirstLastPara="1" wrap="square" lIns="91425" tIns="45700" rIns="91425" bIns="45700" anchor="ctr" anchorCtr="0">
            <a:noAutofit/>
          </a:bodyPr>
          <a:lstStyle/>
          <a:p>
            <a:pPr algn="ctr">
              <a:buClr>
                <a:srgbClr val="FFFFFF"/>
              </a:buClr>
              <a:buSzPts val="4070"/>
              <a:buFont typeface="Arial Black"/>
              <a:buNone/>
            </a:pPr>
            <a:r>
              <a:rPr lang="en-US" sz="3800" kern="0" dirty="0">
                <a:solidFill>
                  <a:srgbClr val="FFFFFF"/>
                </a:solidFill>
                <a:latin typeface="Arial Black"/>
                <a:ea typeface="Arial Black"/>
                <a:cs typeface="Arial Black"/>
                <a:sym typeface="Arial Black"/>
              </a:rPr>
              <a:t>The Impact of </a:t>
            </a:r>
            <a:endParaRPr sz="3800" kern="0" dirty="0">
              <a:solidFill>
                <a:srgbClr val="FFFFFF"/>
              </a:solidFill>
              <a:latin typeface="Arial Black"/>
              <a:ea typeface="Arial Black"/>
              <a:cs typeface="Arial Black"/>
              <a:sym typeface="Arial Black"/>
            </a:endParaRPr>
          </a:p>
          <a:p>
            <a:pPr algn="ctr">
              <a:buClr>
                <a:srgbClr val="FFFFFF"/>
              </a:buClr>
              <a:buSzPts val="4070"/>
              <a:buFont typeface="Arial Black"/>
              <a:buNone/>
            </a:pPr>
            <a:r>
              <a:rPr lang="en-US" sz="3800" i="1" kern="0" dirty="0">
                <a:solidFill>
                  <a:srgbClr val="FFFFFF"/>
                </a:solidFill>
                <a:latin typeface="Arial Black"/>
                <a:ea typeface="Arial Black"/>
                <a:cs typeface="Arial Black"/>
                <a:sym typeface="Arial Black"/>
              </a:rPr>
              <a:t>13 Reasons Why</a:t>
            </a:r>
            <a:r>
              <a:rPr lang="en-US" sz="3800" kern="0" dirty="0">
                <a:solidFill>
                  <a:srgbClr val="FFFFFF"/>
                </a:solidFill>
                <a:latin typeface="Arial Black"/>
                <a:ea typeface="Arial Black"/>
                <a:cs typeface="Arial Black"/>
                <a:sym typeface="Arial Black"/>
              </a:rPr>
              <a:t> on Young People: What We Know So Far</a:t>
            </a:r>
            <a:endParaRPr sz="3800" kern="0" dirty="0">
              <a:solidFill>
                <a:srgbClr val="FFFFFF"/>
              </a:solidFill>
              <a:latin typeface="Arial Black"/>
              <a:ea typeface="Arial Black"/>
              <a:cs typeface="Arial Black"/>
              <a:sym typeface="Arial Black"/>
            </a:endParaRPr>
          </a:p>
        </p:txBody>
      </p:sp>
      <p:sp>
        <p:nvSpPr>
          <p:cNvPr id="91" name="Google Shape;91;p13"/>
          <p:cNvSpPr txBox="1"/>
          <p:nvPr/>
        </p:nvSpPr>
        <p:spPr>
          <a:xfrm>
            <a:off x="1524001" y="3576145"/>
            <a:ext cx="5862144" cy="3281855"/>
          </a:xfrm>
          <a:prstGeom prst="rect">
            <a:avLst/>
          </a:prstGeom>
          <a:noFill/>
          <a:ln>
            <a:noFill/>
          </a:ln>
        </p:spPr>
        <p:txBody>
          <a:bodyPr spcFirstLastPara="1" wrap="square" lIns="91425" tIns="45700" rIns="91425" bIns="45700" anchor="ctr" anchorCtr="0">
            <a:noAutofit/>
          </a:bodyPr>
          <a:lstStyle/>
          <a:p>
            <a:pPr>
              <a:lnSpc>
                <a:spcPct val="80000"/>
              </a:lnSpc>
              <a:buClr>
                <a:srgbClr val="E36C09"/>
              </a:buClr>
              <a:buSzPts val="2380"/>
              <a:buFont typeface="Calibri"/>
              <a:buNone/>
            </a:pPr>
            <a:r>
              <a:rPr lang="en-US" sz="2380" b="1" kern="0" dirty="0">
                <a:solidFill>
                  <a:srgbClr val="E36C09"/>
                </a:solidFill>
                <a:latin typeface="Calibri"/>
                <a:ea typeface="Calibri"/>
                <a:cs typeface="Calibri"/>
                <a:sym typeface="Calibri"/>
              </a:rPr>
              <a:t>Megan Chesin, Ph.D., Associate Professor, </a:t>
            </a:r>
            <a:endParaRPr sz="1400" kern="0" dirty="0">
              <a:solidFill>
                <a:srgbClr val="000000"/>
              </a:solidFill>
              <a:cs typeface="Arial"/>
              <a:sym typeface="Arial"/>
            </a:endParaRPr>
          </a:p>
          <a:p>
            <a:pPr>
              <a:lnSpc>
                <a:spcPct val="80000"/>
              </a:lnSpc>
              <a:buClr>
                <a:srgbClr val="E36C09"/>
              </a:buClr>
              <a:buSzPts val="2380"/>
              <a:buFont typeface="Calibri"/>
              <a:buNone/>
            </a:pPr>
            <a:r>
              <a:rPr lang="en-US" sz="2380" b="1" kern="0" dirty="0">
                <a:solidFill>
                  <a:srgbClr val="E36C09"/>
                </a:solidFill>
                <a:latin typeface="Calibri"/>
                <a:ea typeface="Calibri"/>
                <a:cs typeface="Calibri"/>
                <a:sym typeface="Calibri"/>
              </a:rPr>
              <a:t>William Paterson University</a:t>
            </a:r>
          </a:p>
          <a:p>
            <a:pPr>
              <a:lnSpc>
                <a:spcPct val="80000"/>
              </a:lnSpc>
              <a:buClr>
                <a:srgbClr val="E36C09"/>
              </a:buClr>
              <a:buSzPts val="2380"/>
              <a:buFont typeface="Arial"/>
              <a:buNone/>
            </a:pPr>
            <a:r>
              <a:rPr lang="en-US" sz="2380" b="1" kern="0" dirty="0">
                <a:solidFill>
                  <a:srgbClr val="E36C09"/>
                </a:solidFill>
                <a:latin typeface="Calibri"/>
                <a:ea typeface="Calibri"/>
                <a:cs typeface="Calibri"/>
                <a:sym typeface="Calibri"/>
              </a:rPr>
              <a:t>SCCAP Webinar, September 19, 2019</a:t>
            </a:r>
          </a:p>
          <a:p>
            <a:pPr>
              <a:lnSpc>
                <a:spcPct val="80000"/>
              </a:lnSpc>
              <a:buClr>
                <a:srgbClr val="E36C09"/>
              </a:buClr>
              <a:buSzPts val="2380"/>
              <a:buFont typeface="Arial"/>
              <a:buNone/>
            </a:pPr>
            <a:endParaRPr lang="en-US" sz="2380" b="1" kern="0" dirty="0">
              <a:solidFill>
                <a:srgbClr val="E36C09"/>
              </a:solidFill>
              <a:latin typeface="Calibri"/>
              <a:ea typeface="Calibri"/>
              <a:cs typeface="Calibri"/>
              <a:sym typeface="Calibri"/>
            </a:endParaRPr>
          </a:p>
          <a:p>
            <a:pPr>
              <a:lnSpc>
                <a:spcPct val="80000"/>
              </a:lnSpc>
              <a:buClr>
                <a:srgbClr val="E36C09"/>
              </a:buClr>
              <a:buSzPts val="2380"/>
              <a:buFont typeface="Arial"/>
              <a:buNone/>
            </a:pPr>
            <a:r>
              <a:rPr lang="en-US" b="1" kern="0" dirty="0">
                <a:solidFill>
                  <a:srgbClr val="E36C09"/>
                </a:solidFill>
                <a:latin typeface="Calibri"/>
                <a:ea typeface="Calibri"/>
                <a:cs typeface="Calibri"/>
                <a:sym typeface="Calibri"/>
              </a:rPr>
              <a:t>Moderator: Jennifer Hughes, Ph.D., MPH, Psychologist, UT Southwestern Medical Center</a:t>
            </a:r>
          </a:p>
          <a:p>
            <a:pPr>
              <a:lnSpc>
                <a:spcPct val="80000"/>
              </a:lnSpc>
              <a:buClr>
                <a:srgbClr val="E36C09"/>
              </a:buClr>
              <a:buSzPts val="2380"/>
              <a:buFont typeface="Calibri"/>
              <a:buNone/>
            </a:pPr>
            <a:endParaRPr kern="0" dirty="0">
              <a:solidFill>
                <a:srgbClr val="E36C09"/>
              </a:solidFill>
              <a:latin typeface="Calibri"/>
              <a:ea typeface="Calibri"/>
              <a:cs typeface="Calibri"/>
              <a:sym typeface="Calibri"/>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6146" y="3576146"/>
            <a:ext cx="3281855" cy="3281855"/>
          </a:xfrm>
          <a:prstGeom prst="rect">
            <a:avLst/>
          </a:prstGeom>
        </p:spPr>
      </p:pic>
    </p:spTree>
    <p:extLst>
      <p:ext uri="{BB962C8B-B14F-4D97-AF65-F5344CB8AC3E}">
        <p14:creationId xmlns:p14="http://schemas.microsoft.com/office/powerpoint/2010/main" val="608985724"/>
      </p:ext>
    </p:extLst>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Title 1"/>
          <p:cNvSpPr>
            <a:spLocks noGrp="1"/>
          </p:cNvSpPr>
          <p:nvPr>
            <p:ph type="title"/>
          </p:nvPr>
        </p:nvSpPr>
        <p:spPr/>
        <p:txBody>
          <a:bodyPr>
            <a:noAutofit/>
          </a:bodyPr>
          <a:lstStyle/>
          <a:p>
            <a:r>
              <a:rPr lang="en-US" sz="3800" dirty="0">
                <a:solidFill>
                  <a:schemeClr val="bg1"/>
                </a:solidFill>
                <a:latin typeface="Arial Black" panose="020B0A04020102020204" pitchFamily="34" charset="0"/>
              </a:rPr>
              <a:t>Audience Questions and Answers</a:t>
            </a:r>
          </a:p>
        </p:txBody>
      </p:sp>
      <p:sp>
        <p:nvSpPr>
          <p:cNvPr id="3" name="Content Placeholder 2"/>
          <p:cNvSpPr>
            <a:spLocks noGrp="1"/>
          </p:cNvSpPr>
          <p:nvPr>
            <p:ph type="body" idx="1"/>
          </p:nvPr>
        </p:nvSpPr>
        <p:spPr/>
        <p:txBody>
          <a:bodyPr>
            <a:noAutofit/>
          </a:bodyPr>
          <a:lstStyle/>
          <a:p>
            <a:pPr marL="0" indent="0">
              <a:buNone/>
            </a:pPr>
            <a:r>
              <a:rPr lang="en-US" sz="2000" b="1" dirty="0">
                <a:solidFill>
                  <a:schemeClr val="bg1"/>
                </a:solidFill>
              </a:rPr>
              <a:t>Submit a question during the webinar:</a:t>
            </a:r>
          </a:p>
          <a:p>
            <a:pPr>
              <a:lnSpc>
                <a:spcPct val="100000"/>
              </a:lnSpc>
            </a:pPr>
            <a:r>
              <a:rPr lang="en-US" sz="2000" dirty="0">
                <a:solidFill>
                  <a:schemeClr val="bg1"/>
                </a:solidFill>
              </a:rPr>
              <a:t>Post your questions for the Q&amp;A segment! On right side of screen, click on the Questions tab on the Go-To-Webinar control panel, and submit your questions</a:t>
            </a:r>
          </a:p>
          <a:p>
            <a:pPr marL="0" indent="0">
              <a:buNone/>
            </a:pPr>
            <a:r>
              <a:rPr lang="en-US" sz="2000" b="1" dirty="0">
                <a:solidFill>
                  <a:schemeClr val="bg1"/>
                </a:solidFill>
              </a:rPr>
              <a:t>Continue the conversation after the webinar in the SCCAP53.org Forum</a:t>
            </a:r>
          </a:p>
          <a:p>
            <a:pPr>
              <a:spcBef>
                <a:spcPts val="0"/>
              </a:spcBef>
            </a:pPr>
            <a:r>
              <a:rPr lang="en-US" sz="2000" dirty="0">
                <a:solidFill>
                  <a:schemeClr val="bg1"/>
                </a:solidFill>
              </a:rPr>
              <a:t>For one month, panel members will respond to as many questions as possible       </a:t>
            </a:r>
          </a:p>
          <a:p>
            <a:pPr>
              <a:spcBef>
                <a:spcPts val="0"/>
              </a:spcBef>
            </a:pPr>
            <a:r>
              <a:rPr lang="en-US" sz="2000" dirty="0">
                <a:solidFill>
                  <a:schemeClr val="bg1"/>
                </a:solidFill>
              </a:rPr>
              <a:t>Go to https://sccap53.org</a:t>
            </a:r>
          </a:p>
          <a:p>
            <a:pPr>
              <a:spcBef>
                <a:spcPts val="0"/>
              </a:spcBef>
            </a:pPr>
            <a:r>
              <a:rPr lang="en-US" sz="2000" dirty="0">
                <a:solidFill>
                  <a:schemeClr val="bg1"/>
                </a:solidFill>
              </a:rPr>
              <a:t>Log in with your member ID and password</a:t>
            </a:r>
          </a:p>
          <a:p>
            <a:pPr>
              <a:spcBef>
                <a:spcPts val="0"/>
              </a:spcBef>
            </a:pPr>
            <a:r>
              <a:rPr lang="en-US" sz="2000" dirty="0">
                <a:solidFill>
                  <a:schemeClr val="bg1"/>
                </a:solidFill>
              </a:rPr>
              <a:t>Scroll down and click on the “Forum” box</a:t>
            </a:r>
          </a:p>
          <a:p>
            <a:pPr>
              <a:spcBef>
                <a:spcPts val="0"/>
              </a:spcBef>
            </a:pPr>
            <a:r>
              <a:rPr lang="en-US" sz="2000" dirty="0">
                <a:solidFill>
                  <a:schemeClr val="bg1"/>
                </a:solidFill>
              </a:rPr>
              <a:t>Under Webinar Discussions, click on “The Impact of </a:t>
            </a:r>
            <a:r>
              <a:rPr lang="en-US" sz="2000" dirty="0">
                <a:solidFill>
                  <a:schemeClr val="bg1"/>
                </a:solidFill>
              </a:rPr>
              <a:t> 13 </a:t>
            </a:r>
            <a:r>
              <a:rPr lang="en-US" sz="2000" dirty="0">
                <a:solidFill>
                  <a:schemeClr val="bg1"/>
                </a:solidFill>
              </a:rPr>
              <a:t>Reasons Why on Young People: What We Know So </a:t>
            </a:r>
            <a:r>
              <a:rPr lang="en-US" sz="2000" dirty="0">
                <a:solidFill>
                  <a:schemeClr val="bg1"/>
                </a:solidFill>
              </a:rPr>
              <a:t>Far”</a:t>
            </a:r>
            <a:endParaRPr lang="en-US" sz="2000" dirty="0">
              <a:solidFill>
                <a:schemeClr val="bg1"/>
              </a:solidFill>
            </a:endParaRPr>
          </a:p>
          <a:p>
            <a:pPr>
              <a:spcBef>
                <a:spcPts val="0"/>
              </a:spcBef>
            </a:pPr>
            <a:r>
              <a:rPr lang="en-US" sz="2000" dirty="0">
                <a:solidFill>
                  <a:schemeClr val="bg1"/>
                </a:solidFill>
              </a:rPr>
              <a:t>See the forum rules posted by the Web Editor, and then</a:t>
            </a:r>
          </a:p>
          <a:p>
            <a:pPr>
              <a:spcBef>
                <a:spcPts val="0"/>
              </a:spcBef>
            </a:pPr>
            <a:r>
              <a:rPr lang="en-US" sz="2000" dirty="0">
                <a:solidFill>
                  <a:schemeClr val="bg1"/>
                </a:solidFill>
              </a:rPr>
              <a:t>Post away!</a:t>
            </a:r>
          </a:p>
          <a:p>
            <a:pPr marL="0" indent="0">
              <a:buNone/>
            </a:pPr>
            <a:r>
              <a:rPr lang="en-US" sz="2000" b="1" dirty="0">
                <a:solidFill>
                  <a:schemeClr val="bg1"/>
                </a:solidFill>
              </a:rPr>
              <a:t>Upcoming </a:t>
            </a:r>
            <a:r>
              <a:rPr lang="en-US" sz="2000" b="1" dirty="0">
                <a:solidFill>
                  <a:schemeClr val="bg1"/>
                </a:solidFill>
              </a:rPr>
              <a:t>webinars</a:t>
            </a:r>
            <a:r>
              <a:rPr lang="en-US" sz="2000" dirty="0">
                <a:solidFill>
                  <a:schemeClr val="bg1"/>
                </a:solidFill>
              </a:rPr>
              <a:t>:  Submit your ideas for our 2020 Webinar Series:  sccapdiv53@gmail.com</a:t>
            </a:r>
          </a:p>
        </p:txBody>
      </p:sp>
    </p:spTree>
    <p:extLst>
      <p:ext uri="{BB962C8B-B14F-4D97-AF65-F5344CB8AC3E}">
        <p14:creationId xmlns:p14="http://schemas.microsoft.com/office/powerpoint/2010/main" val="1405082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14"/>
          <p:cNvPicPr preferRelativeResize="0"/>
          <p:nvPr/>
        </p:nvPicPr>
        <p:blipFill rotWithShape="1">
          <a:blip r:embed="rId3">
            <a:alphaModFix amt="28000"/>
          </a:blip>
          <a:srcRect/>
          <a:stretch/>
        </p:blipFill>
        <p:spPr>
          <a:xfrm>
            <a:off x="4023436" y="2603405"/>
            <a:ext cx="3708400" cy="2197100"/>
          </a:xfrm>
          <a:prstGeom prst="rect">
            <a:avLst/>
          </a:prstGeom>
          <a:noFill/>
          <a:ln>
            <a:noFill/>
          </a:ln>
        </p:spPr>
      </p:pic>
      <p:sp>
        <p:nvSpPr>
          <p:cNvPr id="98" name="Google Shape;98;p14"/>
          <p:cNvSpPr txBox="1"/>
          <p:nvPr/>
        </p:nvSpPr>
        <p:spPr>
          <a:xfrm>
            <a:off x="1718983" y="1413695"/>
            <a:ext cx="8754034" cy="5056094"/>
          </a:xfrm>
          <a:prstGeom prst="rect">
            <a:avLst/>
          </a:prstGeom>
          <a:noFill/>
          <a:ln>
            <a:noFill/>
          </a:ln>
        </p:spPr>
        <p:txBody>
          <a:bodyPr spcFirstLastPara="1" wrap="square" lIns="91425" tIns="45700" rIns="91425" bIns="45700" anchor="ctr" anchorCtr="0">
            <a:noAutofit/>
          </a:bodyPr>
          <a:lstStyle/>
          <a:p>
            <a:pPr marL="457200" indent="-425450">
              <a:buClr>
                <a:srgbClr val="FFFFFF"/>
              </a:buClr>
              <a:buSzPts val="2300"/>
              <a:buFont typeface="Arial"/>
              <a:buChar char="•"/>
            </a:pPr>
            <a:r>
              <a:rPr lang="en-US" sz="2300" kern="0" dirty="0">
                <a:solidFill>
                  <a:srgbClr val="FFFFFF"/>
                </a:solidFill>
                <a:latin typeface="Calibri"/>
                <a:ea typeface="Calibri"/>
                <a:cs typeface="Calibri"/>
                <a:sym typeface="Calibri"/>
              </a:rPr>
              <a:t>On March 31, 2017, a fictional television series about the suicide of a high-school student, </a:t>
            </a:r>
            <a:r>
              <a:rPr lang="en-US" sz="2300" i="1" kern="0" dirty="0">
                <a:solidFill>
                  <a:srgbClr val="FFFFFF"/>
                </a:solidFill>
                <a:latin typeface="Calibri"/>
                <a:ea typeface="Calibri"/>
                <a:cs typeface="Calibri"/>
                <a:sym typeface="Calibri"/>
              </a:rPr>
              <a:t>13 Reasons Why,</a:t>
            </a:r>
            <a:r>
              <a:rPr lang="en-US" sz="2300" kern="0" dirty="0">
                <a:solidFill>
                  <a:srgbClr val="FFFFFF"/>
                </a:solidFill>
                <a:latin typeface="Calibri"/>
                <a:ea typeface="Calibri"/>
                <a:cs typeface="Calibri"/>
                <a:sym typeface="Calibri"/>
              </a:rPr>
              <a:t> was released on Netflix, a streaming, on-demand broadcast service. </a:t>
            </a:r>
            <a:endParaRPr sz="2300" kern="0" dirty="0">
              <a:solidFill>
                <a:srgbClr val="000000"/>
              </a:solidFill>
              <a:cs typeface="Arial"/>
              <a:sym typeface="Arial"/>
            </a:endParaRPr>
          </a:p>
          <a:p>
            <a:pPr marL="457200" indent="-279400">
              <a:buClr>
                <a:srgbClr val="000000"/>
              </a:buClr>
              <a:buSzPts val="2800"/>
            </a:pPr>
            <a:endParaRPr sz="2300" kern="0" dirty="0">
              <a:solidFill>
                <a:srgbClr val="FFFFFF"/>
              </a:solidFill>
              <a:latin typeface="Calibri"/>
              <a:ea typeface="Calibri"/>
              <a:cs typeface="Calibri"/>
              <a:sym typeface="Calibri"/>
            </a:endParaRPr>
          </a:p>
          <a:p>
            <a:pPr marL="457200" indent="-425450">
              <a:buClr>
                <a:srgbClr val="FFFFFF"/>
              </a:buClr>
              <a:buSzPts val="2300"/>
              <a:buFont typeface="Arial"/>
              <a:buChar char="•"/>
            </a:pPr>
            <a:r>
              <a:rPr lang="en-US" sz="2300" kern="0" dirty="0">
                <a:solidFill>
                  <a:srgbClr val="FFFFFF"/>
                </a:solidFill>
                <a:latin typeface="Calibri"/>
                <a:ea typeface="Calibri"/>
                <a:cs typeface="Calibri"/>
                <a:sym typeface="Calibri"/>
              </a:rPr>
              <a:t>The first season of </a:t>
            </a:r>
            <a:r>
              <a:rPr lang="en-US" sz="2300" i="1" kern="0" dirty="0">
                <a:solidFill>
                  <a:srgbClr val="FFFFFF"/>
                </a:solidFill>
                <a:latin typeface="Calibri"/>
                <a:ea typeface="Calibri"/>
                <a:cs typeface="Calibri"/>
                <a:sym typeface="Calibri"/>
              </a:rPr>
              <a:t>13 Reasons Why</a:t>
            </a:r>
            <a:r>
              <a:rPr lang="en-US" sz="2300" kern="0" dirty="0">
                <a:solidFill>
                  <a:srgbClr val="FFFFFF"/>
                </a:solidFill>
                <a:latin typeface="Calibri"/>
                <a:ea typeface="Calibri"/>
                <a:cs typeface="Calibri"/>
                <a:sym typeface="Calibri"/>
              </a:rPr>
              <a:t> was the second most in-demand digital series in the United States in 2017 (Global Television Demand Report, 2018). </a:t>
            </a:r>
            <a:endParaRPr sz="2300" kern="0" dirty="0">
              <a:solidFill>
                <a:srgbClr val="FFFFFF"/>
              </a:solidFill>
              <a:latin typeface="Arial Black"/>
              <a:ea typeface="Arial Black"/>
              <a:cs typeface="Arial Black"/>
              <a:sym typeface="Arial Black"/>
            </a:endParaRPr>
          </a:p>
        </p:txBody>
      </p:sp>
      <p:sp>
        <p:nvSpPr>
          <p:cNvPr id="99" name="Google Shape;99;p14"/>
          <p:cNvSpPr txBox="1"/>
          <p:nvPr/>
        </p:nvSpPr>
        <p:spPr>
          <a:xfrm>
            <a:off x="1569650" y="713262"/>
            <a:ext cx="9144000" cy="1328400"/>
          </a:xfrm>
          <a:prstGeom prst="rect">
            <a:avLst/>
          </a:prstGeom>
          <a:noFill/>
          <a:ln>
            <a:noFill/>
          </a:ln>
        </p:spPr>
        <p:txBody>
          <a:bodyPr spcFirstLastPara="1" wrap="square" lIns="91425" tIns="45700" rIns="91425" bIns="45700" anchor="ctr" anchorCtr="0">
            <a:noAutofit/>
          </a:bodyPr>
          <a:lstStyle/>
          <a:p>
            <a:pPr algn="ctr">
              <a:lnSpc>
                <a:spcPct val="90000"/>
              </a:lnSpc>
              <a:buClr>
                <a:srgbClr val="FFFFFF"/>
              </a:buClr>
              <a:buSzPts val="4400"/>
              <a:buFont typeface="Arial Black"/>
              <a:buNone/>
            </a:pPr>
            <a:r>
              <a:rPr lang="en-US" sz="3800" i="1" kern="0">
                <a:solidFill>
                  <a:srgbClr val="FFFFFF"/>
                </a:solidFill>
                <a:latin typeface="Arial Black"/>
                <a:ea typeface="Arial Black"/>
                <a:cs typeface="Arial Black"/>
                <a:sym typeface="Arial Black"/>
              </a:rPr>
              <a:t>13 Reasons Why</a:t>
            </a:r>
            <a:r>
              <a:rPr lang="en-US" sz="3800" kern="0">
                <a:solidFill>
                  <a:srgbClr val="FFFFFF"/>
                </a:solidFill>
                <a:latin typeface="Arial Black"/>
                <a:ea typeface="Arial Black"/>
                <a:cs typeface="Arial Black"/>
                <a:sym typeface="Arial Black"/>
              </a:rPr>
              <a:t> is a Hit TV Show</a:t>
            </a:r>
            <a:endParaRPr sz="3800" kern="0">
              <a:solidFill>
                <a:srgbClr val="FFFFFF"/>
              </a:solidFill>
              <a:latin typeface="Arial Black"/>
              <a:ea typeface="Arial Black"/>
              <a:cs typeface="Arial Black"/>
              <a:sym typeface="Arial Black"/>
            </a:endParaRPr>
          </a:p>
        </p:txBody>
      </p:sp>
    </p:spTree>
    <p:extLst>
      <p:ext uri="{BB962C8B-B14F-4D97-AF65-F5344CB8AC3E}">
        <p14:creationId xmlns:p14="http://schemas.microsoft.com/office/powerpoint/2010/main" val="1411249571"/>
      </p:ext>
    </p:extLst>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5"/>
          <p:cNvSpPr txBox="1">
            <a:spLocks noGrp="1"/>
          </p:cNvSpPr>
          <p:nvPr>
            <p:ph type="title"/>
          </p:nvPr>
        </p:nvSpPr>
        <p:spPr>
          <a:xfrm>
            <a:off x="2209788" y="2804025"/>
            <a:ext cx="7772400" cy="1362000"/>
          </a:xfrm>
          <a:prstGeom prst="rect">
            <a:avLst/>
          </a:prstGeom>
          <a:noFill/>
          <a:ln>
            <a:noFill/>
          </a:ln>
        </p:spPr>
        <p:txBody>
          <a:bodyPr spcFirstLastPara="1" wrap="square" lIns="91425" tIns="45700" rIns="91425" bIns="45700" anchor="t" anchorCtr="0">
            <a:noAutofit/>
          </a:bodyPr>
          <a:lstStyle/>
          <a:p>
            <a:pPr algn="ctr"/>
            <a:r>
              <a:rPr lang="en-US" sz="3800">
                <a:solidFill>
                  <a:srgbClr val="FFFFFF"/>
                </a:solidFill>
                <a:latin typeface="Arial Black"/>
                <a:ea typeface="Arial Black"/>
                <a:cs typeface="Arial Black"/>
                <a:sym typeface="Arial Black"/>
              </a:rPr>
              <a:t>THE CONTENT OF 13 REASONS WHY IS PROVOCATIVE</a:t>
            </a:r>
            <a:endParaRPr sz="3800">
              <a:solidFill>
                <a:srgbClr val="FFFFFF"/>
              </a:solidFill>
              <a:latin typeface="Arial Black"/>
              <a:ea typeface="Arial Black"/>
              <a:cs typeface="Arial Black"/>
              <a:sym typeface="Arial Black"/>
            </a:endParaRPr>
          </a:p>
        </p:txBody>
      </p:sp>
    </p:spTree>
    <p:extLst>
      <p:ext uri="{BB962C8B-B14F-4D97-AF65-F5344CB8AC3E}">
        <p14:creationId xmlns:p14="http://schemas.microsoft.com/office/powerpoint/2010/main" val="42664562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 xmlns:a16="http://schemas.microsoft.com/office/drawing/2014/main" id="{C51B025B-BA5E-2749-97CA-29157371E818}"/>
              </a:ext>
            </a:extLst>
          </p:cNvPr>
          <p:cNvSpPr>
            <a:spLocks noGrp="1"/>
          </p:cNvSpPr>
          <p:nvPr>
            <p:ph type="ctrTitle"/>
          </p:nvPr>
        </p:nvSpPr>
        <p:spPr>
          <a:xfrm>
            <a:off x="2257709" y="1098110"/>
            <a:ext cx="7676582" cy="552282"/>
          </a:xfrm>
        </p:spPr>
        <p:txBody>
          <a:bodyPr>
            <a:noAutofit/>
          </a:bodyPr>
          <a:lstStyle/>
          <a:p>
            <a:pPr algn="ctr"/>
            <a:r>
              <a:rPr lang="en-US" sz="4400" dirty="0"/>
              <a:t>The Impact of 13RW on Suicidal Behavior in Young People: </a:t>
            </a:r>
            <a:br>
              <a:rPr lang="en-US" sz="4400" dirty="0"/>
            </a:br>
            <a:r>
              <a:rPr lang="en-US" sz="4400" dirty="0"/>
              <a:t>What We Know So Far </a:t>
            </a:r>
          </a:p>
        </p:txBody>
      </p:sp>
      <p:sp>
        <p:nvSpPr>
          <p:cNvPr id="12" name="Subtitle 11">
            <a:extLst>
              <a:ext uri="{FF2B5EF4-FFF2-40B4-BE49-F238E27FC236}">
                <a16:creationId xmlns="" xmlns:a16="http://schemas.microsoft.com/office/drawing/2014/main" id="{5F29F30A-D899-894B-9F00-EE0B181671D6}"/>
              </a:ext>
            </a:extLst>
          </p:cNvPr>
          <p:cNvSpPr>
            <a:spLocks noGrp="1"/>
          </p:cNvSpPr>
          <p:nvPr>
            <p:ph type="subTitle" idx="1"/>
          </p:nvPr>
        </p:nvSpPr>
        <p:spPr/>
        <p:txBody>
          <a:bodyPr>
            <a:normAutofit/>
          </a:bodyPr>
          <a:lstStyle/>
          <a:p>
            <a:pPr algn="ctr">
              <a:spcBef>
                <a:spcPts val="792"/>
              </a:spcBef>
            </a:pPr>
            <a:r>
              <a:rPr lang="en-US" sz="3600" b="1" dirty="0"/>
              <a:t>Kurt D. Michael, Ph.D.</a:t>
            </a:r>
          </a:p>
          <a:p>
            <a:pPr algn="ctr">
              <a:spcBef>
                <a:spcPts val="792"/>
              </a:spcBef>
            </a:pPr>
            <a:r>
              <a:rPr lang="en-US" sz="3600" b="1" dirty="0"/>
              <a:t>Stanley R. </a:t>
            </a:r>
            <a:r>
              <a:rPr lang="en-US" sz="3600" b="1" dirty="0" err="1"/>
              <a:t>Aeschleman</a:t>
            </a:r>
            <a:r>
              <a:rPr lang="en-US" sz="3600" b="1" dirty="0"/>
              <a:t> Distinguished Professor of Psychology</a:t>
            </a:r>
          </a:p>
          <a:p>
            <a:pPr algn="ctr">
              <a:spcBef>
                <a:spcPts val="792"/>
              </a:spcBef>
            </a:pPr>
            <a:r>
              <a:rPr lang="en-US" sz="3600" b="1" dirty="0"/>
              <a:t>Appalachian State University</a:t>
            </a:r>
          </a:p>
        </p:txBody>
      </p:sp>
      <p:sp>
        <p:nvSpPr>
          <p:cNvPr id="13" name="Text Placeholder 12">
            <a:extLst>
              <a:ext uri="{FF2B5EF4-FFF2-40B4-BE49-F238E27FC236}">
                <a16:creationId xmlns="" xmlns:a16="http://schemas.microsoft.com/office/drawing/2014/main" id="{30DCD5CB-F72D-F646-87EC-F695B3F8742A}"/>
              </a:ext>
            </a:extLst>
          </p:cNvPr>
          <p:cNvSpPr>
            <a:spLocks noGrp="1"/>
          </p:cNvSpPr>
          <p:nvPr>
            <p:ph type="body" sz="quarter" idx="10"/>
          </p:nvPr>
        </p:nvSpPr>
        <p:spPr>
          <a:xfrm>
            <a:off x="1834603" y="5620600"/>
            <a:ext cx="8649182" cy="1088357"/>
          </a:xfrm>
        </p:spPr>
        <p:txBody>
          <a:bodyPr>
            <a:normAutofit/>
          </a:bodyPr>
          <a:lstStyle/>
          <a:p>
            <a:pPr algn="ctr"/>
            <a:r>
              <a:rPr lang="en-US" sz="2800" b="1" i="1" dirty="0"/>
              <a:t>The Society for Clinical Child and Adolescent Psychology</a:t>
            </a:r>
          </a:p>
          <a:p>
            <a:pPr algn="ctr"/>
            <a:r>
              <a:rPr lang="en-US" sz="2800" b="1" i="1" dirty="0"/>
              <a:t>Division 53 of the American Psychological Association</a:t>
            </a:r>
          </a:p>
        </p:txBody>
      </p:sp>
    </p:spTree>
    <p:extLst>
      <p:ext uri="{BB962C8B-B14F-4D97-AF65-F5344CB8AC3E}">
        <p14:creationId xmlns:p14="http://schemas.microsoft.com/office/powerpoint/2010/main" val="30592456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6"/>
          <p:cNvSpPr txBox="1"/>
          <p:nvPr/>
        </p:nvSpPr>
        <p:spPr>
          <a:xfrm>
            <a:off x="1779495" y="1722068"/>
            <a:ext cx="8592670" cy="4503920"/>
          </a:xfrm>
          <a:prstGeom prst="rect">
            <a:avLst/>
          </a:prstGeom>
          <a:noFill/>
          <a:ln>
            <a:noFill/>
          </a:ln>
        </p:spPr>
        <p:txBody>
          <a:bodyPr spcFirstLastPara="1" wrap="square" lIns="91425" tIns="45700" rIns="91425" bIns="45700" anchor="ctr" anchorCtr="0">
            <a:noAutofit/>
          </a:bodyPr>
          <a:lstStyle/>
          <a:p>
            <a:pPr>
              <a:buClr>
                <a:srgbClr val="000000"/>
              </a:buClr>
              <a:buSzPts val="4400"/>
              <a:buFont typeface="Calibri"/>
              <a:buNone/>
            </a:pPr>
            <a:endParaRPr sz="4400" kern="0">
              <a:solidFill>
                <a:srgbClr val="FFFFFF"/>
              </a:solidFill>
              <a:latin typeface="Arial Black"/>
              <a:ea typeface="Arial Black"/>
              <a:cs typeface="Arial Black"/>
              <a:sym typeface="Arial Black"/>
            </a:endParaRPr>
          </a:p>
        </p:txBody>
      </p:sp>
      <p:sp>
        <p:nvSpPr>
          <p:cNvPr id="111" name="Google Shape;111;p16"/>
          <p:cNvSpPr txBox="1"/>
          <p:nvPr/>
        </p:nvSpPr>
        <p:spPr>
          <a:xfrm>
            <a:off x="1503830" y="-10322"/>
            <a:ext cx="9144000" cy="1328305"/>
          </a:xfrm>
          <a:prstGeom prst="rect">
            <a:avLst/>
          </a:prstGeom>
          <a:noFill/>
          <a:ln>
            <a:noFill/>
          </a:ln>
        </p:spPr>
        <p:txBody>
          <a:bodyPr spcFirstLastPara="1" wrap="square" lIns="91425" tIns="45700" rIns="91425" bIns="45700" anchor="ctr" anchorCtr="0">
            <a:noAutofit/>
          </a:bodyPr>
          <a:lstStyle/>
          <a:p>
            <a:pPr algn="ctr">
              <a:buClr>
                <a:srgbClr val="000000"/>
              </a:buClr>
              <a:buSzPts val="4400"/>
              <a:buFont typeface="Calibri"/>
              <a:buNone/>
            </a:pPr>
            <a:endParaRPr sz="4400" kern="0">
              <a:solidFill>
                <a:srgbClr val="FFFFFF"/>
              </a:solidFill>
              <a:latin typeface="Arial Black"/>
              <a:ea typeface="Arial Black"/>
              <a:cs typeface="Arial Black"/>
              <a:sym typeface="Arial Black"/>
            </a:endParaRPr>
          </a:p>
        </p:txBody>
      </p:sp>
      <p:pic>
        <p:nvPicPr>
          <p:cNvPr id="112" name="Google Shape;112;p16"/>
          <p:cNvPicPr preferRelativeResize="0"/>
          <p:nvPr/>
        </p:nvPicPr>
        <p:blipFill rotWithShape="1">
          <a:blip r:embed="rId3">
            <a:alphaModFix/>
          </a:blip>
          <a:srcRect/>
          <a:stretch/>
        </p:blipFill>
        <p:spPr>
          <a:xfrm>
            <a:off x="6907765" y="1618758"/>
            <a:ext cx="3694574" cy="1756063"/>
          </a:xfrm>
          <a:prstGeom prst="rect">
            <a:avLst/>
          </a:prstGeom>
          <a:noFill/>
          <a:ln>
            <a:noFill/>
          </a:ln>
        </p:spPr>
      </p:pic>
      <p:pic>
        <p:nvPicPr>
          <p:cNvPr id="113" name="Google Shape;113;p16"/>
          <p:cNvPicPr preferRelativeResize="0"/>
          <p:nvPr/>
        </p:nvPicPr>
        <p:blipFill rotWithShape="1">
          <a:blip r:embed="rId4">
            <a:alphaModFix/>
          </a:blip>
          <a:srcRect/>
          <a:stretch/>
        </p:blipFill>
        <p:spPr>
          <a:xfrm>
            <a:off x="1607441" y="1647128"/>
            <a:ext cx="2579887" cy="2534225"/>
          </a:xfrm>
          <a:prstGeom prst="rect">
            <a:avLst/>
          </a:prstGeom>
          <a:noFill/>
          <a:ln>
            <a:noFill/>
          </a:ln>
        </p:spPr>
      </p:pic>
      <p:pic>
        <p:nvPicPr>
          <p:cNvPr id="114" name="Google Shape;114;p16"/>
          <p:cNvPicPr preferRelativeResize="0"/>
          <p:nvPr/>
        </p:nvPicPr>
        <p:blipFill rotWithShape="1">
          <a:blip r:embed="rId5">
            <a:alphaModFix/>
          </a:blip>
          <a:srcRect/>
          <a:stretch/>
        </p:blipFill>
        <p:spPr>
          <a:xfrm>
            <a:off x="8289102" y="3529902"/>
            <a:ext cx="2169091" cy="3210255"/>
          </a:xfrm>
          <a:prstGeom prst="rect">
            <a:avLst/>
          </a:prstGeom>
          <a:noFill/>
          <a:ln>
            <a:noFill/>
          </a:ln>
        </p:spPr>
      </p:pic>
      <p:pic>
        <p:nvPicPr>
          <p:cNvPr id="115" name="Google Shape;115;p16"/>
          <p:cNvPicPr preferRelativeResize="0"/>
          <p:nvPr/>
        </p:nvPicPr>
        <p:blipFill rotWithShape="1">
          <a:blip r:embed="rId6">
            <a:alphaModFix/>
          </a:blip>
          <a:srcRect/>
          <a:stretch/>
        </p:blipFill>
        <p:spPr>
          <a:xfrm>
            <a:off x="1660288" y="4714690"/>
            <a:ext cx="3858033" cy="2025467"/>
          </a:xfrm>
          <a:prstGeom prst="rect">
            <a:avLst/>
          </a:prstGeom>
          <a:noFill/>
          <a:ln>
            <a:noFill/>
          </a:ln>
        </p:spPr>
      </p:pic>
      <p:pic>
        <p:nvPicPr>
          <p:cNvPr id="116" name="Google Shape;116;p16"/>
          <p:cNvPicPr preferRelativeResize="0"/>
          <p:nvPr/>
        </p:nvPicPr>
        <p:blipFill rotWithShape="1">
          <a:blip r:embed="rId7">
            <a:alphaModFix/>
          </a:blip>
          <a:srcRect/>
          <a:stretch/>
        </p:blipFill>
        <p:spPr>
          <a:xfrm>
            <a:off x="3976938" y="1346655"/>
            <a:ext cx="2844800" cy="1600200"/>
          </a:xfrm>
          <a:prstGeom prst="rect">
            <a:avLst/>
          </a:prstGeom>
          <a:noFill/>
          <a:ln>
            <a:noFill/>
          </a:ln>
        </p:spPr>
      </p:pic>
      <p:pic>
        <p:nvPicPr>
          <p:cNvPr id="117" name="Google Shape;117;p16"/>
          <p:cNvPicPr preferRelativeResize="0"/>
          <p:nvPr/>
        </p:nvPicPr>
        <p:blipFill rotWithShape="1">
          <a:blip r:embed="rId8">
            <a:alphaModFix/>
          </a:blip>
          <a:srcRect/>
          <a:stretch/>
        </p:blipFill>
        <p:spPr>
          <a:xfrm>
            <a:off x="5773816" y="4522790"/>
            <a:ext cx="2217366" cy="2217366"/>
          </a:xfrm>
          <a:prstGeom prst="rect">
            <a:avLst/>
          </a:prstGeom>
          <a:noFill/>
          <a:ln>
            <a:noFill/>
          </a:ln>
        </p:spPr>
      </p:pic>
      <p:pic>
        <p:nvPicPr>
          <p:cNvPr id="118" name="Google Shape;118;p16"/>
          <p:cNvPicPr preferRelativeResize="0"/>
          <p:nvPr/>
        </p:nvPicPr>
        <p:blipFill rotWithShape="1">
          <a:blip r:embed="rId9">
            <a:alphaModFix/>
          </a:blip>
          <a:srcRect/>
          <a:stretch/>
        </p:blipFill>
        <p:spPr>
          <a:xfrm>
            <a:off x="4508332" y="3089622"/>
            <a:ext cx="2019979" cy="1514984"/>
          </a:xfrm>
          <a:prstGeom prst="rect">
            <a:avLst/>
          </a:prstGeom>
          <a:noFill/>
          <a:ln>
            <a:noFill/>
          </a:ln>
        </p:spPr>
      </p:pic>
      <p:sp>
        <p:nvSpPr>
          <p:cNvPr id="119" name="Google Shape;119;p16"/>
          <p:cNvSpPr txBox="1">
            <a:spLocks noGrp="1"/>
          </p:cNvSpPr>
          <p:nvPr>
            <p:ph type="title"/>
          </p:nvPr>
        </p:nvSpPr>
        <p:spPr>
          <a:xfrm>
            <a:off x="2246313" y="4406900"/>
            <a:ext cx="7772400" cy="1362000"/>
          </a:xfrm>
          <a:prstGeom prst="rect">
            <a:avLst/>
          </a:prstGeom>
        </p:spPr>
        <p:txBody>
          <a:bodyPr spcFirstLastPara="1" wrap="square" lIns="91425" tIns="45700" rIns="91425" bIns="45700" anchor="t" anchorCtr="0">
            <a:noAutofit/>
          </a:bodyPr>
          <a:lstStyle/>
          <a:p>
            <a:endParaRPr/>
          </a:p>
        </p:txBody>
      </p:sp>
      <p:sp>
        <p:nvSpPr>
          <p:cNvPr id="120" name="Google Shape;120;p16"/>
          <p:cNvSpPr txBox="1">
            <a:spLocks noGrp="1"/>
          </p:cNvSpPr>
          <p:nvPr>
            <p:ph type="body" idx="1"/>
          </p:nvPr>
        </p:nvSpPr>
        <p:spPr>
          <a:xfrm>
            <a:off x="2246313" y="2906713"/>
            <a:ext cx="7772400" cy="1500300"/>
          </a:xfrm>
          <a:prstGeom prst="rect">
            <a:avLst/>
          </a:prstGeom>
        </p:spPr>
        <p:txBody>
          <a:bodyPr spcFirstLastPara="1" wrap="square" lIns="91425" tIns="45700" rIns="91425" bIns="45700" anchor="b" anchorCtr="0">
            <a:noAutofit/>
          </a:bodyPr>
          <a:lstStyle/>
          <a:p>
            <a:pPr marL="0" indent="0"/>
            <a:endParaRPr/>
          </a:p>
        </p:txBody>
      </p:sp>
    </p:spTree>
    <p:extLst>
      <p:ext uri="{BB962C8B-B14F-4D97-AF65-F5344CB8AC3E}">
        <p14:creationId xmlns:p14="http://schemas.microsoft.com/office/powerpoint/2010/main" val="3498917333"/>
      </p:ext>
    </p:extLst>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30"/>
        <p:cNvGrpSpPr/>
        <p:nvPr/>
      </p:nvGrpSpPr>
      <p:grpSpPr>
        <a:xfrm>
          <a:off x="0" y="0"/>
          <a:ext cx="0" cy="0"/>
          <a:chOff x="0" y="0"/>
          <a:chExt cx="0" cy="0"/>
        </a:xfrm>
      </p:grpSpPr>
      <p:sp>
        <p:nvSpPr>
          <p:cNvPr id="131" name="Google Shape;131;p18"/>
          <p:cNvSpPr txBox="1">
            <a:spLocks noGrp="1"/>
          </p:cNvSpPr>
          <p:nvPr>
            <p:ph type="title"/>
          </p:nvPr>
        </p:nvSpPr>
        <p:spPr>
          <a:xfrm>
            <a:off x="2155038" y="1017825"/>
            <a:ext cx="7772400" cy="1362000"/>
          </a:xfrm>
          <a:prstGeom prst="rect">
            <a:avLst/>
          </a:prstGeom>
          <a:noFill/>
          <a:ln>
            <a:noFill/>
          </a:ln>
        </p:spPr>
        <p:txBody>
          <a:bodyPr spcFirstLastPara="1" wrap="square" lIns="91425" tIns="45700" rIns="91425" bIns="45700" anchor="t" anchorCtr="0">
            <a:noAutofit/>
          </a:bodyPr>
          <a:lstStyle/>
          <a:p>
            <a:pPr algn="ctr">
              <a:buSzPts val="3600"/>
            </a:pPr>
            <a:r>
              <a:rPr lang="en-US" sz="3800" dirty="0">
                <a:solidFill>
                  <a:srgbClr val="FFFFFF"/>
                </a:solidFill>
                <a:latin typeface="Arial Black"/>
                <a:ea typeface="Arial Black"/>
                <a:cs typeface="Arial Black"/>
                <a:sym typeface="Arial Black"/>
              </a:rPr>
              <a:t>AND, THERE WAS PROFESSIONAL AND PUBLIC CONCERN ABOUT THE SHOW AND ITS GLORIFICATION OF SUICIDE</a:t>
            </a:r>
            <a:endParaRPr sz="3800" dirty="0">
              <a:solidFill>
                <a:srgbClr val="FFFFFF"/>
              </a:solidFill>
              <a:latin typeface="Arial Black"/>
              <a:ea typeface="Arial Black"/>
              <a:cs typeface="Arial Black"/>
              <a:sym typeface="Arial Black"/>
            </a:endParaRPr>
          </a:p>
        </p:txBody>
      </p:sp>
    </p:spTree>
    <p:extLst>
      <p:ext uri="{BB962C8B-B14F-4D97-AF65-F5344CB8AC3E}">
        <p14:creationId xmlns:p14="http://schemas.microsoft.com/office/powerpoint/2010/main" val="24661195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19"/>
          <p:cNvSpPr txBox="1"/>
          <p:nvPr/>
        </p:nvSpPr>
        <p:spPr>
          <a:xfrm>
            <a:off x="1655862" y="1336159"/>
            <a:ext cx="8592670" cy="4935070"/>
          </a:xfrm>
          <a:prstGeom prst="rect">
            <a:avLst/>
          </a:prstGeom>
          <a:noFill/>
          <a:ln>
            <a:noFill/>
          </a:ln>
        </p:spPr>
        <p:txBody>
          <a:bodyPr spcFirstLastPara="1" wrap="square" lIns="91425" tIns="45700" rIns="91425" bIns="45700" anchor="ctr" anchorCtr="0">
            <a:noAutofit/>
          </a:bodyPr>
          <a:lstStyle/>
          <a:p>
            <a:pPr>
              <a:buClr>
                <a:srgbClr val="000000"/>
              </a:buClr>
              <a:buSzPts val="3500"/>
              <a:buFont typeface="Calibri"/>
              <a:buNone/>
            </a:pPr>
            <a:endParaRPr sz="3500" kern="0">
              <a:solidFill>
                <a:srgbClr val="FFFFFF"/>
              </a:solidFill>
              <a:latin typeface="Arial Black"/>
              <a:ea typeface="Arial Black"/>
              <a:cs typeface="Arial Black"/>
              <a:sym typeface="Arial Black"/>
            </a:endParaRPr>
          </a:p>
        </p:txBody>
      </p:sp>
      <p:sp>
        <p:nvSpPr>
          <p:cNvPr id="138" name="Google Shape;138;p19"/>
          <p:cNvSpPr txBox="1"/>
          <p:nvPr/>
        </p:nvSpPr>
        <p:spPr>
          <a:xfrm>
            <a:off x="1524000" y="683295"/>
            <a:ext cx="9144000" cy="749238"/>
          </a:xfrm>
          <a:prstGeom prst="rect">
            <a:avLst/>
          </a:prstGeom>
          <a:noFill/>
          <a:ln>
            <a:noFill/>
          </a:ln>
        </p:spPr>
        <p:txBody>
          <a:bodyPr spcFirstLastPara="1" wrap="square" lIns="91425" tIns="45700" rIns="91425" bIns="45700" anchor="ctr" anchorCtr="0">
            <a:noAutofit/>
          </a:bodyPr>
          <a:lstStyle/>
          <a:p>
            <a:pPr algn="ctr">
              <a:lnSpc>
                <a:spcPct val="90000"/>
              </a:lnSpc>
              <a:buClr>
                <a:srgbClr val="000000"/>
              </a:buClr>
              <a:buSzPts val="4400"/>
              <a:buFont typeface="Calibri"/>
              <a:buNone/>
            </a:pPr>
            <a:endParaRPr sz="4400" kern="0">
              <a:solidFill>
                <a:srgbClr val="FFFFFF"/>
              </a:solidFill>
              <a:latin typeface="Arial Black"/>
              <a:ea typeface="Arial Black"/>
              <a:cs typeface="Arial Black"/>
              <a:sym typeface="Arial Black"/>
            </a:endParaRPr>
          </a:p>
        </p:txBody>
      </p:sp>
      <p:pic>
        <p:nvPicPr>
          <p:cNvPr id="139" name="Google Shape;139;p19"/>
          <p:cNvPicPr preferRelativeResize="0"/>
          <p:nvPr/>
        </p:nvPicPr>
        <p:blipFill rotWithShape="1">
          <a:blip r:embed="rId3">
            <a:alphaModFix/>
          </a:blip>
          <a:srcRect/>
          <a:stretch/>
        </p:blipFill>
        <p:spPr>
          <a:xfrm>
            <a:off x="1820044" y="1599622"/>
            <a:ext cx="6467475" cy="971550"/>
          </a:xfrm>
          <a:prstGeom prst="rect">
            <a:avLst/>
          </a:prstGeom>
          <a:noFill/>
          <a:ln>
            <a:noFill/>
          </a:ln>
        </p:spPr>
      </p:pic>
      <p:pic>
        <p:nvPicPr>
          <p:cNvPr id="140" name="Google Shape;140;p19"/>
          <p:cNvPicPr preferRelativeResize="0"/>
          <p:nvPr/>
        </p:nvPicPr>
        <p:blipFill rotWithShape="1">
          <a:blip r:embed="rId4">
            <a:alphaModFix/>
          </a:blip>
          <a:srcRect/>
          <a:stretch/>
        </p:blipFill>
        <p:spPr>
          <a:xfrm>
            <a:off x="2938463" y="2840143"/>
            <a:ext cx="6315075" cy="981075"/>
          </a:xfrm>
          <a:prstGeom prst="rect">
            <a:avLst/>
          </a:prstGeom>
          <a:noFill/>
          <a:ln>
            <a:noFill/>
          </a:ln>
        </p:spPr>
      </p:pic>
      <p:pic>
        <p:nvPicPr>
          <p:cNvPr id="141" name="Google Shape;141;p19"/>
          <p:cNvPicPr preferRelativeResize="0"/>
          <p:nvPr/>
        </p:nvPicPr>
        <p:blipFill rotWithShape="1">
          <a:blip r:embed="rId5">
            <a:alphaModFix/>
          </a:blip>
          <a:srcRect/>
          <a:stretch/>
        </p:blipFill>
        <p:spPr>
          <a:xfrm>
            <a:off x="1674554" y="4012331"/>
            <a:ext cx="6286500" cy="1724025"/>
          </a:xfrm>
          <a:prstGeom prst="rect">
            <a:avLst/>
          </a:prstGeom>
          <a:noFill/>
          <a:ln>
            <a:noFill/>
          </a:ln>
        </p:spPr>
      </p:pic>
      <p:pic>
        <p:nvPicPr>
          <p:cNvPr id="142" name="Google Shape;142;p19"/>
          <p:cNvPicPr preferRelativeResize="0"/>
          <p:nvPr/>
        </p:nvPicPr>
        <p:blipFill rotWithShape="1">
          <a:blip r:embed="rId6">
            <a:alphaModFix/>
          </a:blip>
          <a:srcRect/>
          <a:stretch/>
        </p:blipFill>
        <p:spPr>
          <a:xfrm>
            <a:off x="5395300" y="5581958"/>
            <a:ext cx="4410075" cy="1200150"/>
          </a:xfrm>
          <a:prstGeom prst="rect">
            <a:avLst/>
          </a:prstGeom>
          <a:noFill/>
          <a:ln>
            <a:noFill/>
          </a:ln>
        </p:spPr>
      </p:pic>
      <p:pic>
        <p:nvPicPr>
          <p:cNvPr id="143" name="Google Shape;143;p19"/>
          <p:cNvPicPr preferRelativeResize="0"/>
          <p:nvPr/>
        </p:nvPicPr>
        <p:blipFill rotWithShape="1">
          <a:blip r:embed="rId7">
            <a:alphaModFix/>
          </a:blip>
          <a:srcRect/>
          <a:stretch/>
        </p:blipFill>
        <p:spPr>
          <a:xfrm>
            <a:off x="1524000" y="613383"/>
            <a:ext cx="9140316" cy="770654"/>
          </a:xfrm>
          <a:prstGeom prst="rect">
            <a:avLst/>
          </a:prstGeom>
          <a:noFill/>
          <a:ln>
            <a:noFill/>
          </a:ln>
        </p:spPr>
      </p:pic>
    </p:spTree>
    <p:extLst>
      <p:ext uri="{BB962C8B-B14F-4D97-AF65-F5344CB8AC3E}">
        <p14:creationId xmlns:p14="http://schemas.microsoft.com/office/powerpoint/2010/main" val="842058587"/>
      </p:ext>
    </p:extLst>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20"/>
          <p:cNvPicPr preferRelativeResize="0"/>
          <p:nvPr/>
        </p:nvPicPr>
        <p:blipFill rotWithShape="1">
          <a:blip r:embed="rId3">
            <a:alphaModFix/>
          </a:blip>
          <a:srcRect/>
          <a:stretch/>
        </p:blipFill>
        <p:spPr>
          <a:xfrm>
            <a:off x="6451907" y="686070"/>
            <a:ext cx="3888686" cy="2770689"/>
          </a:xfrm>
          <a:prstGeom prst="rect">
            <a:avLst/>
          </a:prstGeom>
          <a:noFill/>
          <a:ln>
            <a:noFill/>
          </a:ln>
        </p:spPr>
      </p:pic>
      <p:pic>
        <p:nvPicPr>
          <p:cNvPr id="149" name="Google Shape;149;p20"/>
          <p:cNvPicPr preferRelativeResize="0"/>
          <p:nvPr/>
        </p:nvPicPr>
        <p:blipFill rotWithShape="1">
          <a:blip r:embed="rId4">
            <a:alphaModFix/>
          </a:blip>
          <a:srcRect/>
          <a:stretch/>
        </p:blipFill>
        <p:spPr>
          <a:xfrm>
            <a:off x="2860015" y="899490"/>
            <a:ext cx="3516243" cy="2557268"/>
          </a:xfrm>
          <a:prstGeom prst="rect">
            <a:avLst/>
          </a:prstGeom>
          <a:noFill/>
          <a:ln>
            <a:noFill/>
          </a:ln>
        </p:spPr>
      </p:pic>
      <p:pic>
        <p:nvPicPr>
          <p:cNvPr id="150" name="Google Shape;150;p20"/>
          <p:cNvPicPr preferRelativeResize="0"/>
          <p:nvPr/>
        </p:nvPicPr>
        <p:blipFill rotWithShape="1">
          <a:blip r:embed="rId5">
            <a:alphaModFix/>
          </a:blip>
          <a:srcRect/>
          <a:stretch/>
        </p:blipFill>
        <p:spPr>
          <a:xfrm>
            <a:off x="6726758" y="5139799"/>
            <a:ext cx="3822700" cy="1612900"/>
          </a:xfrm>
          <a:prstGeom prst="rect">
            <a:avLst/>
          </a:prstGeom>
          <a:noFill/>
          <a:ln>
            <a:noFill/>
          </a:ln>
        </p:spPr>
      </p:pic>
      <p:pic>
        <p:nvPicPr>
          <p:cNvPr id="151" name="Google Shape;151;p20"/>
          <p:cNvPicPr preferRelativeResize="0"/>
          <p:nvPr/>
        </p:nvPicPr>
        <p:blipFill rotWithShape="1">
          <a:blip r:embed="rId6">
            <a:alphaModFix/>
          </a:blip>
          <a:srcRect/>
          <a:stretch/>
        </p:blipFill>
        <p:spPr>
          <a:xfrm>
            <a:off x="1835177" y="2434628"/>
            <a:ext cx="4541081" cy="1338193"/>
          </a:xfrm>
          <a:prstGeom prst="rect">
            <a:avLst/>
          </a:prstGeom>
          <a:noFill/>
          <a:ln>
            <a:noFill/>
          </a:ln>
        </p:spPr>
      </p:pic>
      <p:pic>
        <p:nvPicPr>
          <p:cNvPr id="152" name="Google Shape;152;p20"/>
          <p:cNvPicPr preferRelativeResize="0"/>
          <p:nvPr/>
        </p:nvPicPr>
        <p:blipFill rotWithShape="1">
          <a:blip r:embed="rId7">
            <a:alphaModFix/>
          </a:blip>
          <a:srcRect/>
          <a:stretch/>
        </p:blipFill>
        <p:spPr>
          <a:xfrm>
            <a:off x="1636842" y="3772821"/>
            <a:ext cx="1928809" cy="2980887"/>
          </a:xfrm>
          <a:prstGeom prst="rect">
            <a:avLst/>
          </a:prstGeom>
          <a:noFill/>
          <a:ln>
            <a:noFill/>
          </a:ln>
        </p:spPr>
      </p:pic>
      <p:pic>
        <p:nvPicPr>
          <p:cNvPr id="153" name="Google Shape;153;p20"/>
          <p:cNvPicPr preferRelativeResize="0"/>
          <p:nvPr/>
        </p:nvPicPr>
        <p:blipFill rotWithShape="1">
          <a:blip r:embed="rId8">
            <a:alphaModFix/>
          </a:blip>
          <a:srcRect/>
          <a:stretch/>
        </p:blipFill>
        <p:spPr>
          <a:xfrm>
            <a:off x="6956288" y="3215149"/>
            <a:ext cx="3472797" cy="1851739"/>
          </a:xfrm>
          <a:prstGeom prst="rect">
            <a:avLst/>
          </a:prstGeom>
          <a:noFill/>
          <a:ln>
            <a:noFill/>
          </a:ln>
        </p:spPr>
      </p:pic>
      <p:pic>
        <p:nvPicPr>
          <p:cNvPr id="154" name="Google Shape;154;p20"/>
          <p:cNvPicPr preferRelativeResize="0"/>
          <p:nvPr/>
        </p:nvPicPr>
        <p:blipFill rotWithShape="1">
          <a:blip r:embed="rId9">
            <a:alphaModFix/>
          </a:blip>
          <a:srcRect/>
          <a:stretch/>
        </p:blipFill>
        <p:spPr>
          <a:xfrm>
            <a:off x="3677298" y="4125854"/>
            <a:ext cx="2863100" cy="2505212"/>
          </a:xfrm>
          <a:prstGeom prst="rect">
            <a:avLst/>
          </a:prstGeom>
          <a:noFill/>
          <a:ln>
            <a:noFill/>
          </a:ln>
        </p:spPr>
      </p:pic>
    </p:spTree>
    <p:extLst>
      <p:ext uri="{BB962C8B-B14F-4D97-AF65-F5344CB8AC3E}">
        <p14:creationId xmlns:p14="http://schemas.microsoft.com/office/powerpoint/2010/main" val="2430971805"/>
      </p:ext>
    </p:extLst>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1"/>
          <p:cNvSpPr txBox="1">
            <a:spLocks noGrp="1"/>
          </p:cNvSpPr>
          <p:nvPr>
            <p:ph type="title"/>
          </p:nvPr>
        </p:nvSpPr>
        <p:spPr>
          <a:xfrm>
            <a:off x="2209788" y="2364325"/>
            <a:ext cx="7772400" cy="1362000"/>
          </a:xfrm>
          <a:prstGeom prst="rect">
            <a:avLst/>
          </a:prstGeom>
          <a:noFill/>
          <a:ln>
            <a:noFill/>
          </a:ln>
        </p:spPr>
        <p:txBody>
          <a:bodyPr spcFirstLastPara="1" wrap="square" lIns="91425" tIns="45700" rIns="91425" bIns="45700" anchor="t" anchorCtr="0">
            <a:noAutofit/>
          </a:bodyPr>
          <a:lstStyle/>
          <a:p>
            <a:pPr algn="ctr"/>
            <a:r>
              <a:rPr lang="en-US" sz="3800">
                <a:solidFill>
                  <a:srgbClr val="FFFFFF"/>
                </a:solidFill>
                <a:latin typeface="Arial Black"/>
                <a:ea typeface="Arial Black"/>
                <a:cs typeface="Arial Black"/>
                <a:sym typeface="Arial Black"/>
              </a:rPr>
              <a:t>SO WHAT DO THE DATA SAY?</a:t>
            </a:r>
            <a:endParaRPr sz="3800">
              <a:solidFill>
                <a:srgbClr val="FFFFFF"/>
              </a:solidFill>
              <a:latin typeface="Arial Black"/>
              <a:ea typeface="Arial Black"/>
              <a:cs typeface="Arial Black"/>
              <a:sym typeface="Arial Black"/>
            </a:endParaRPr>
          </a:p>
        </p:txBody>
      </p:sp>
      <p:sp>
        <p:nvSpPr>
          <p:cNvPr id="160" name="Google Shape;160;p21"/>
          <p:cNvSpPr txBox="1">
            <a:spLocks noGrp="1"/>
          </p:cNvSpPr>
          <p:nvPr>
            <p:ph type="body" idx="1"/>
          </p:nvPr>
        </p:nvSpPr>
        <p:spPr>
          <a:xfrm>
            <a:off x="2460838" y="4572738"/>
            <a:ext cx="7772400" cy="1500300"/>
          </a:xfrm>
          <a:prstGeom prst="rect">
            <a:avLst/>
          </a:prstGeom>
          <a:noFill/>
          <a:ln>
            <a:noFill/>
          </a:ln>
        </p:spPr>
        <p:txBody>
          <a:bodyPr spcFirstLastPara="1" wrap="square" lIns="91425" tIns="45700" rIns="91425" bIns="45700" anchor="b" anchorCtr="0">
            <a:noAutofit/>
          </a:bodyPr>
          <a:lstStyle/>
          <a:p>
            <a:pPr marL="0" indent="0">
              <a:spcBef>
                <a:spcPts val="0"/>
              </a:spcBef>
            </a:pPr>
            <a:endParaRPr/>
          </a:p>
        </p:txBody>
      </p:sp>
    </p:spTree>
    <p:extLst>
      <p:ext uri="{BB962C8B-B14F-4D97-AF65-F5344CB8AC3E}">
        <p14:creationId xmlns:p14="http://schemas.microsoft.com/office/powerpoint/2010/main" val="3006669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2"/>
          <p:cNvSpPr txBox="1"/>
          <p:nvPr/>
        </p:nvSpPr>
        <p:spPr>
          <a:xfrm>
            <a:off x="1799700" y="1645347"/>
            <a:ext cx="8592600" cy="3567300"/>
          </a:xfrm>
          <a:prstGeom prst="rect">
            <a:avLst/>
          </a:prstGeom>
          <a:noFill/>
          <a:ln>
            <a:noFill/>
          </a:ln>
        </p:spPr>
        <p:txBody>
          <a:bodyPr spcFirstLastPara="1" wrap="square" lIns="91425" tIns="45700" rIns="91425" bIns="45700" anchor="ctr" anchorCtr="0">
            <a:noAutofit/>
          </a:bodyPr>
          <a:lstStyle/>
          <a:p>
            <a:pPr marL="571500" indent="-459105">
              <a:buClr>
                <a:srgbClr val="FFFFFF"/>
              </a:buClr>
              <a:buSzPts val="2300"/>
              <a:buFont typeface="Calibri"/>
              <a:buChar char="•"/>
            </a:pPr>
            <a:r>
              <a:rPr lang="en-US" sz="2300" kern="0" dirty="0">
                <a:solidFill>
                  <a:srgbClr val="FFFFFF"/>
                </a:solidFill>
                <a:latin typeface="Calibri"/>
                <a:ea typeface="Calibri"/>
                <a:cs typeface="Calibri"/>
                <a:sym typeface="Calibri"/>
              </a:rPr>
              <a:t>Suicide is the second leading cause of death in the United States among 10-25 year olds (CDC, 2018).</a:t>
            </a:r>
            <a:endParaRPr sz="2300" kern="0" dirty="0">
              <a:solidFill>
                <a:srgbClr val="FFFFFF"/>
              </a:solidFill>
              <a:latin typeface="Calibri"/>
              <a:ea typeface="Calibri"/>
              <a:cs typeface="Calibri"/>
              <a:sym typeface="Calibri"/>
            </a:endParaRPr>
          </a:p>
          <a:p>
            <a:pPr marL="571500">
              <a:buClr>
                <a:srgbClr val="000000"/>
              </a:buClr>
            </a:pPr>
            <a:endParaRPr sz="2300" kern="0" dirty="0">
              <a:solidFill>
                <a:srgbClr val="FFFFFF"/>
              </a:solidFill>
              <a:latin typeface="Calibri"/>
              <a:ea typeface="Calibri"/>
              <a:cs typeface="Calibri"/>
              <a:sym typeface="Calibri"/>
            </a:endParaRPr>
          </a:p>
          <a:p>
            <a:pPr marL="571500" indent="-313055">
              <a:buClr>
                <a:srgbClr val="000000"/>
              </a:buClr>
              <a:buSzPts val="4070"/>
            </a:pPr>
            <a:endParaRPr sz="2300" kern="0" dirty="0">
              <a:solidFill>
                <a:srgbClr val="FFFFFF"/>
              </a:solidFill>
              <a:latin typeface="Calibri"/>
              <a:ea typeface="Calibri"/>
              <a:cs typeface="Calibri"/>
              <a:sym typeface="Calibri"/>
            </a:endParaRPr>
          </a:p>
          <a:p>
            <a:pPr marL="571500" indent="-459105">
              <a:buClr>
                <a:srgbClr val="FFFFFF"/>
              </a:buClr>
              <a:buSzPts val="2300"/>
              <a:buFont typeface="Calibri"/>
              <a:buChar char="•"/>
            </a:pPr>
            <a:r>
              <a:rPr lang="en-US" sz="2300" kern="0" dirty="0">
                <a:solidFill>
                  <a:srgbClr val="FFFFFF"/>
                </a:solidFill>
                <a:latin typeface="Calibri"/>
                <a:ea typeface="Calibri"/>
                <a:cs typeface="Calibri"/>
                <a:sym typeface="Calibri"/>
              </a:rPr>
              <a:t>The </a:t>
            </a:r>
            <a:r>
              <a:rPr lang="en-US" sz="2300" kern="0" dirty="0" err="1">
                <a:solidFill>
                  <a:srgbClr val="FFFFFF"/>
                </a:solidFill>
                <a:latin typeface="Calibri"/>
                <a:ea typeface="Calibri"/>
                <a:cs typeface="Calibri"/>
                <a:sym typeface="Calibri"/>
              </a:rPr>
              <a:t>prevalences</a:t>
            </a:r>
            <a:r>
              <a:rPr lang="en-US" sz="2300" kern="0" dirty="0">
                <a:solidFill>
                  <a:srgbClr val="FFFFFF"/>
                </a:solidFill>
                <a:latin typeface="Calibri"/>
                <a:ea typeface="Calibri"/>
                <a:cs typeface="Calibri"/>
                <a:sym typeface="Calibri"/>
              </a:rPr>
              <a:t> of suicide ideation, plans and non-fatal attempts are much higher (</a:t>
            </a:r>
            <a:r>
              <a:rPr lang="en-US" sz="2300" kern="0" dirty="0" err="1">
                <a:solidFill>
                  <a:srgbClr val="FFFFFF"/>
                </a:solidFill>
                <a:latin typeface="Calibri"/>
                <a:ea typeface="Calibri"/>
                <a:cs typeface="Calibri"/>
                <a:sym typeface="Calibri"/>
              </a:rPr>
              <a:t>Mortier</a:t>
            </a:r>
            <a:r>
              <a:rPr lang="en-US" sz="2300" kern="0" dirty="0">
                <a:solidFill>
                  <a:srgbClr val="FFFFFF"/>
                </a:solidFill>
                <a:latin typeface="Calibri"/>
                <a:ea typeface="Calibri"/>
                <a:cs typeface="Calibri"/>
                <a:sym typeface="Calibri"/>
              </a:rPr>
              <a:t> et al., 2018). </a:t>
            </a:r>
            <a:endParaRPr sz="2300" kern="0" dirty="0">
              <a:solidFill>
                <a:srgbClr val="FFFFFF"/>
              </a:solidFill>
              <a:latin typeface="Calibri"/>
              <a:ea typeface="Calibri"/>
              <a:cs typeface="Calibri"/>
              <a:sym typeface="Calibri"/>
            </a:endParaRPr>
          </a:p>
        </p:txBody>
      </p:sp>
      <p:sp>
        <p:nvSpPr>
          <p:cNvPr id="167" name="Google Shape;167;p22"/>
          <p:cNvSpPr txBox="1"/>
          <p:nvPr/>
        </p:nvSpPr>
        <p:spPr>
          <a:xfrm>
            <a:off x="1524000" y="393763"/>
            <a:ext cx="9144000" cy="1328305"/>
          </a:xfrm>
          <a:prstGeom prst="rect">
            <a:avLst/>
          </a:prstGeom>
          <a:noFill/>
          <a:ln>
            <a:noFill/>
          </a:ln>
        </p:spPr>
        <p:txBody>
          <a:bodyPr spcFirstLastPara="1" wrap="square" lIns="91425" tIns="45700" rIns="91425" bIns="45700" anchor="ctr" anchorCtr="0">
            <a:noAutofit/>
          </a:bodyPr>
          <a:lstStyle/>
          <a:p>
            <a:pPr algn="ctr">
              <a:lnSpc>
                <a:spcPct val="90000"/>
              </a:lnSpc>
              <a:buClr>
                <a:srgbClr val="7030A0"/>
              </a:buClr>
              <a:buSzPts val="4070"/>
              <a:buFont typeface="Arial Black"/>
              <a:buNone/>
            </a:pPr>
            <a:r>
              <a:rPr lang="en-US" sz="3800" kern="0">
                <a:solidFill>
                  <a:srgbClr val="FFFFFF"/>
                </a:solidFill>
                <a:latin typeface="Arial Black"/>
                <a:ea typeface="Arial Black"/>
                <a:cs typeface="Arial Black"/>
                <a:sym typeface="Arial Black"/>
              </a:rPr>
              <a:t>Suicide among Young People </a:t>
            </a:r>
            <a:endParaRPr sz="3800" kern="0">
              <a:solidFill>
                <a:srgbClr val="FFFFFF"/>
              </a:solidFill>
              <a:cs typeface="Arial"/>
              <a:sym typeface="Arial"/>
            </a:endParaRPr>
          </a:p>
          <a:p>
            <a:pPr algn="ctr">
              <a:lnSpc>
                <a:spcPct val="90000"/>
              </a:lnSpc>
              <a:buClr>
                <a:srgbClr val="7030A0"/>
              </a:buClr>
              <a:buSzPts val="4070"/>
              <a:buFont typeface="Arial Black"/>
              <a:buNone/>
            </a:pPr>
            <a:r>
              <a:rPr lang="en-US" sz="3800" kern="0">
                <a:solidFill>
                  <a:srgbClr val="FFFFFF"/>
                </a:solidFill>
                <a:latin typeface="Arial Black"/>
                <a:ea typeface="Arial Black"/>
                <a:cs typeface="Arial Black"/>
                <a:sym typeface="Arial Black"/>
              </a:rPr>
              <a:t>is a Public Health Problem</a:t>
            </a:r>
            <a:endParaRPr sz="3800" kern="0">
              <a:solidFill>
                <a:srgbClr val="FFFFFF"/>
              </a:solidFill>
              <a:latin typeface="Arial Black"/>
              <a:ea typeface="Arial Black"/>
              <a:cs typeface="Arial Black"/>
              <a:sym typeface="Arial Black"/>
            </a:endParaRPr>
          </a:p>
        </p:txBody>
      </p:sp>
    </p:spTree>
    <p:extLst>
      <p:ext uri="{BB962C8B-B14F-4D97-AF65-F5344CB8AC3E}">
        <p14:creationId xmlns:p14="http://schemas.microsoft.com/office/powerpoint/2010/main" val="2276279846"/>
      </p:ext>
    </p:extLst>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3"/>
          <p:cNvSpPr txBox="1"/>
          <p:nvPr/>
        </p:nvSpPr>
        <p:spPr>
          <a:xfrm>
            <a:off x="1728717" y="2060812"/>
            <a:ext cx="8734567" cy="4640239"/>
          </a:xfrm>
          <a:prstGeom prst="rect">
            <a:avLst/>
          </a:prstGeom>
          <a:noFill/>
          <a:ln>
            <a:noFill/>
          </a:ln>
        </p:spPr>
        <p:txBody>
          <a:bodyPr spcFirstLastPara="1" wrap="square" lIns="91425" tIns="45700" rIns="91425" bIns="45700" anchor="ctr" anchorCtr="0">
            <a:noAutofit/>
          </a:bodyPr>
          <a:lstStyle/>
          <a:p>
            <a:pPr marL="857250" indent="-841375">
              <a:lnSpc>
                <a:spcPct val="80000"/>
              </a:lnSpc>
              <a:buClr>
                <a:srgbClr val="FFFFFF"/>
              </a:buClr>
              <a:buSzPts val="2500"/>
              <a:buFont typeface="Arial"/>
              <a:buChar char="•"/>
            </a:pPr>
            <a:r>
              <a:rPr lang="en-US" sz="2500" i="1" kern="0" dirty="0">
                <a:solidFill>
                  <a:srgbClr val="FFFFFF"/>
                </a:solidFill>
                <a:latin typeface="Calibri"/>
                <a:ea typeface="Calibri"/>
                <a:cs typeface="Calibri"/>
                <a:sym typeface="Calibri"/>
              </a:rPr>
              <a:t>Fictional</a:t>
            </a:r>
            <a:r>
              <a:rPr lang="en-US" sz="2500" kern="0" dirty="0">
                <a:solidFill>
                  <a:srgbClr val="FFFFFF"/>
                </a:solidFill>
                <a:latin typeface="Calibri"/>
                <a:ea typeface="Calibri"/>
                <a:cs typeface="Calibri"/>
                <a:sym typeface="Calibri"/>
              </a:rPr>
              <a:t> stories about suicide in film and television are associated, </a:t>
            </a:r>
            <a:r>
              <a:rPr lang="en-US" sz="2500" i="1" kern="0" dirty="0">
                <a:solidFill>
                  <a:srgbClr val="FFFFFF"/>
                </a:solidFill>
                <a:latin typeface="Calibri"/>
                <a:ea typeface="Calibri"/>
                <a:cs typeface="Calibri"/>
                <a:sym typeface="Calibri"/>
              </a:rPr>
              <a:t>inconsistently</a:t>
            </a:r>
            <a:r>
              <a:rPr lang="en-US" sz="2500" kern="0" dirty="0">
                <a:solidFill>
                  <a:srgbClr val="FFFFFF"/>
                </a:solidFill>
                <a:latin typeface="Calibri"/>
                <a:ea typeface="Calibri"/>
                <a:cs typeface="Calibri"/>
                <a:sym typeface="Calibri"/>
              </a:rPr>
              <a:t>, with </a:t>
            </a:r>
            <a:r>
              <a:rPr lang="en-US" sz="2500" b="1" kern="0" dirty="0">
                <a:solidFill>
                  <a:srgbClr val="FFFFFF"/>
                </a:solidFill>
                <a:latin typeface="Calibri"/>
                <a:ea typeface="Calibri"/>
                <a:cs typeface="Calibri"/>
                <a:sym typeface="Calibri"/>
              </a:rPr>
              <a:t>increased suicide attempt and ideation</a:t>
            </a:r>
            <a:r>
              <a:rPr lang="en-US" sz="2500" kern="0" dirty="0">
                <a:solidFill>
                  <a:srgbClr val="FFFFFF"/>
                </a:solidFill>
                <a:latin typeface="Calibri"/>
                <a:ea typeface="Calibri"/>
                <a:cs typeface="Calibri"/>
                <a:sym typeface="Calibri"/>
              </a:rPr>
              <a:t> among young people (Gould, 2001).</a:t>
            </a:r>
            <a:endParaRPr sz="2500" kern="0" dirty="0">
              <a:solidFill>
                <a:srgbClr val="FFFFFF"/>
              </a:solidFill>
              <a:latin typeface="Calibri"/>
              <a:ea typeface="Calibri"/>
              <a:cs typeface="Calibri"/>
              <a:sym typeface="Calibri"/>
            </a:endParaRPr>
          </a:p>
          <a:p>
            <a:pPr marL="857250" indent="-841375">
              <a:lnSpc>
                <a:spcPct val="80000"/>
              </a:lnSpc>
              <a:buClr>
                <a:srgbClr val="FFFFFF"/>
              </a:buClr>
              <a:buSzPts val="2500"/>
              <a:buFont typeface="Arial"/>
              <a:buChar char="•"/>
            </a:pPr>
            <a:r>
              <a:rPr lang="en-US" sz="2500" kern="0" dirty="0">
                <a:solidFill>
                  <a:srgbClr val="FFFFFF"/>
                </a:solidFill>
                <a:latin typeface="Calibri"/>
                <a:ea typeface="Calibri"/>
                <a:cs typeface="Calibri"/>
                <a:sym typeface="Calibri"/>
              </a:rPr>
              <a:t>Exposure to fictional stories about suicide is associated with </a:t>
            </a:r>
            <a:r>
              <a:rPr lang="en-US" sz="2500" b="1" kern="0" dirty="0">
                <a:solidFill>
                  <a:srgbClr val="FFFFFF"/>
                </a:solidFill>
                <a:latin typeface="Calibri"/>
                <a:ea typeface="Calibri"/>
                <a:cs typeface="Calibri"/>
                <a:sym typeface="Calibri"/>
              </a:rPr>
              <a:t>decreased stigma and increased knowledge of </a:t>
            </a:r>
            <a:r>
              <a:rPr lang="en-US" sz="2500" kern="0" dirty="0">
                <a:solidFill>
                  <a:srgbClr val="FFFFFF"/>
                </a:solidFill>
                <a:latin typeface="Calibri"/>
                <a:ea typeface="Calibri"/>
                <a:cs typeface="Calibri"/>
                <a:sym typeface="Calibri"/>
              </a:rPr>
              <a:t>suicide among young people (</a:t>
            </a:r>
            <a:r>
              <a:rPr lang="en-US" sz="2500" kern="0" dirty="0" err="1">
                <a:solidFill>
                  <a:srgbClr val="FFFFFF"/>
                </a:solidFill>
                <a:latin typeface="Calibri"/>
                <a:ea typeface="Calibri"/>
                <a:cs typeface="Calibri"/>
                <a:sym typeface="Calibri"/>
              </a:rPr>
              <a:t>Beautrais</a:t>
            </a:r>
            <a:r>
              <a:rPr lang="en-US" sz="2500" kern="0" dirty="0">
                <a:solidFill>
                  <a:srgbClr val="FFFFFF"/>
                </a:solidFill>
                <a:latin typeface="Calibri"/>
                <a:ea typeface="Calibri"/>
                <a:cs typeface="Calibri"/>
                <a:sym typeface="Calibri"/>
              </a:rPr>
              <a:t>, </a:t>
            </a:r>
            <a:r>
              <a:rPr lang="en-US" sz="2500" kern="0" dirty="0" err="1">
                <a:solidFill>
                  <a:srgbClr val="FFFFFF"/>
                </a:solidFill>
                <a:latin typeface="Calibri"/>
                <a:ea typeface="Calibri"/>
                <a:cs typeface="Calibri"/>
                <a:sym typeface="Calibri"/>
              </a:rPr>
              <a:t>Horwood</a:t>
            </a:r>
            <a:r>
              <a:rPr lang="en-US" sz="2500" kern="0" dirty="0">
                <a:solidFill>
                  <a:srgbClr val="FFFFFF"/>
                </a:solidFill>
                <a:latin typeface="Calibri"/>
                <a:ea typeface="Calibri"/>
                <a:cs typeface="Calibri"/>
                <a:sym typeface="Calibri"/>
              </a:rPr>
              <a:t>, &amp; Fergusson, 2004)</a:t>
            </a:r>
            <a:endParaRPr sz="2500" kern="0" dirty="0">
              <a:solidFill>
                <a:srgbClr val="FFFFFF"/>
              </a:solidFill>
              <a:latin typeface="Calibri"/>
              <a:ea typeface="Calibri"/>
              <a:cs typeface="Calibri"/>
              <a:sym typeface="Calibri"/>
            </a:endParaRPr>
          </a:p>
          <a:p>
            <a:pPr marL="857250" indent="-841375">
              <a:lnSpc>
                <a:spcPct val="80000"/>
              </a:lnSpc>
              <a:buClr>
                <a:srgbClr val="FFFFFF"/>
              </a:buClr>
              <a:buSzPts val="2500"/>
              <a:buFont typeface="Arial"/>
              <a:buChar char="•"/>
            </a:pPr>
            <a:r>
              <a:rPr lang="en-US" sz="2500" kern="0" dirty="0">
                <a:solidFill>
                  <a:srgbClr val="FFFFFF"/>
                </a:solidFill>
                <a:latin typeface="Calibri"/>
                <a:ea typeface="Calibri"/>
                <a:cs typeface="Calibri"/>
                <a:sym typeface="Calibri"/>
              </a:rPr>
              <a:t>So, media exposure may increase suicide ideation and behavior risk and change suicide beliefs and knowledge among young people. </a:t>
            </a:r>
            <a:endParaRPr sz="2500" kern="0" dirty="0">
              <a:solidFill>
                <a:srgbClr val="FFFFFF"/>
              </a:solidFill>
              <a:latin typeface="Calibri"/>
              <a:ea typeface="Calibri"/>
              <a:cs typeface="Calibri"/>
              <a:sym typeface="Calibri"/>
            </a:endParaRPr>
          </a:p>
          <a:p>
            <a:pPr marL="571500" indent="-396875">
              <a:lnSpc>
                <a:spcPct val="80000"/>
              </a:lnSpc>
              <a:buClr>
                <a:srgbClr val="000000"/>
              </a:buClr>
              <a:buSzPts val="2750"/>
            </a:pPr>
            <a:endParaRPr sz="2500" kern="0" dirty="0">
              <a:solidFill>
                <a:srgbClr val="FFFFFF"/>
              </a:solidFill>
              <a:latin typeface="Calibri"/>
              <a:ea typeface="Calibri"/>
              <a:cs typeface="Calibri"/>
              <a:sym typeface="Calibri"/>
            </a:endParaRPr>
          </a:p>
        </p:txBody>
      </p:sp>
      <p:sp>
        <p:nvSpPr>
          <p:cNvPr id="174" name="Google Shape;174;p23"/>
          <p:cNvSpPr txBox="1"/>
          <p:nvPr/>
        </p:nvSpPr>
        <p:spPr>
          <a:xfrm>
            <a:off x="1524000" y="364682"/>
            <a:ext cx="9144000" cy="1328400"/>
          </a:xfrm>
          <a:prstGeom prst="rect">
            <a:avLst/>
          </a:prstGeom>
          <a:noFill/>
          <a:ln>
            <a:noFill/>
          </a:ln>
        </p:spPr>
        <p:txBody>
          <a:bodyPr spcFirstLastPara="1" wrap="square" lIns="91425" tIns="45700" rIns="91425" bIns="45700" anchor="ctr" anchorCtr="0">
            <a:noAutofit/>
          </a:bodyPr>
          <a:lstStyle/>
          <a:p>
            <a:pPr algn="ctr">
              <a:lnSpc>
                <a:spcPct val="80000"/>
              </a:lnSpc>
              <a:buClr>
                <a:srgbClr val="8064A2"/>
              </a:buClr>
              <a:buSzPts val="3080"/>
              <a:buFont typeface="Arial Black"/>
              <a:buNone/>
            </a:pPr>
            <a:r>
              <a:rPr lang="en-US" sz="3800" kern="0">
                <a:solidFill>
                  <a:srgbClr val="FFFFFF"/>
                </a:solidFill>
                <a:latin typeface="Arial Black"/>
                <a:ea typeface="Arial Black"/>
                <a:cs typeface="Arial Black"/>
                <a:sym typeface="Arial Black"/>
              </a:rPr>
              <a:t>Media Depictions of Suicide May Increase Suicide Risk in Young People</a:t>
            </a:r>
            <a:endParaRPr sz="3800" kern="0">
              <a:solidFill>
                <a:srgbClr val="FFFFFF"/>
              </a:solidFill>
              <a:latin typeface="Arial Black"/>
              <a:ea typeface="Arial Black"/>
              <a:cs typeface="Arial Black"/>
              <a:sym typeface="Arial Black"/>
            </a:endParaRPr>
          </a:p>
        </p:txBody>
      </p:sp>
    </p:spTree>
    <p:extLst>
      <p:ext uri="{BB962C8B-B14F-4D97-AF65-F5344CB8AC3E}">
        <p14:creationId xmlns:p14="http://schemas.microsoft.com/office/powerpoint/2010/main" val="3936802698"/>
      </p:ext>
    </p:extLst>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4"/>
          <p:cNvSpPr txBox="1"/>
          <p:nvPr/>
        </p:nvSpPr>
        <p:spPr>
          <a:xfrm>
            <a:off x="1660810" y="1457023"/>
            <a:ext cx="8552329" cy="4840098"/>
          </a:xfrm>
          <a:prstGeom prst="rect">
            <a:avLst/>
          </a:prstGeom>
          <a:noFill/>
          <a:ln>
            <a:noFill/>
          </a:ln>
        </p:spPr>
        <p:txBody>
          <a:bodyPr spcFirstLastPara="1" wrap="square" lIns="91425" tIns="45700" rIns="91425" bIns="45700" anchor="ctr" anchorCtr="0">
            <a:noAutofit/>
          </a:bodyPr>
          <a:lstStyle/>
          <a:p>
            <a:pPr marL="571500" indent="-438785">
              <a:buClr>
                <a:srgbClr val="000000"/>
              </a:buClr>
              <a:buSzPts val="2090"/>
            </a:pPr>
            <a:endParaRPr sz="2300" kern="0" dirty="0">
              <a:solidFill>
                <a:srgbClr val="FFFFFF"/>
              </a:solidFill>
              <a:latin typeface="Calibri"/>
              <a:ea typeface="Calibri"/>
              <a:cs typeface="Calibri"/>
              <a:sym typeface="Calibri"/>
            </a:endParaRPr>
          </a:p>
          <a:p>
            <a:pPr marL="571500" indent="-584835">
              <a:buClr>
                <a:srgbClr val="FFFFFF"/>
              </a:buClr>
              <a:buSzPts val="2300"/>
              <a:buFont typeface="Arial"/>
              <a:buChar char="•"/>
            </a:pPr>
            <a:r>
              <a:rPr lang="en-US" sz="2300" kern="0" dirty="0">
                <a:solidFill>
                  <a:srgbClr val="FFFFFF"/>
                </a:solidFill>
                <a:latin typeface="Calibri"/>
                <a:ea typeface="Calibri"/>
                <a:cs typeface="Calibri"/>
                <a:sym typeface="Calibri"/>
              </a:rPr>
              <a:t>This phenomenon of increased suicide behavior near to a suicide is referred to as </a:t>
            </a:r>
            <a:r>
              <a:rPr lang="en-US" sz="2300" b="1" kern="0" dirty="0">
                <a:solidFill>
                  <a:srgbClr val="FFFFFF"/>
                </a:solidFill>
                <a:latin typeface="Calibri"/>
                <a:ea typeface="Calibri"/>
                <a:cs typeface="Calibri"/>
                <a:sym typeface="Calibri"/>
              </a:rPr>
              <a:t>mass or temporal suicide clustering </a:t>
            </a:r>
            <a:r>
              <a:rPr lang="en-US" sz="2300" kern="0" dirty="0">
                <a:solidFill>
                  <a:srgbClr val="FFFFFF"/>
                </a:solidFill>
                <a:latin typeface="Calibri"/>
                <a:ea typeface="Calibri"/>
                <a:cs typeface="Calibri"/>
                <a:sym typeface="Calibri"/>
              </a:rPr>
              <a:t>(Cheng, Li, </a:t>
            </a:r>
            <a:r>
              <a:rPr lang="en-US" sz="2300" kern="0" dirty="0" err="1">
                <a:solidFill>
                  <a:srgbClr val="FFFFFF"/>
                </a:solidFill>
                <a:latin typeface="Calibri"/>
                <a:ea typeface="Calibri"/>
                <a:cs typeface="Calibri"/>
                <a:sym typeface="Calibri"/>
              </a:rPr>
              <a:t>Silenzio</a:t>
            </a:r>
            <a:r>
              <a:rPr lang="en-US" sz="2300" kern="0" dirty="0">
                <a:solidFill>
                  <a:srgbClr val="FFFFFF"/>
                </a:solidFill>
                <a:latin typeface="Calibri"/>
                <a:ea typeface="Calibri"/>
                <a:cs typeface="Calibri"/>
                <a:sym typeface="Calibri"/>
              </a:rPr>
              <a:t>, &amp; Caine, 2014).</a:t>
            </a:r>
            <a:endParaRPr sz="2300" kern="0" dirty="0">
              <a:solidFill>
                <a:srgbClr val="FFFFFF"/>
              </a:solidFill>
              <a:latin typeface="Arial Black"/>
              <a:ea typeface="Arial Black"/>
              <a:cs typeface="Arial Black"/>
              <a:sym typeface="Arial Black"/>
            </a:endParaRPr>
          </a:p>
          <a:p>
            <a:pPr marL="571500" indent="-584835">
              <a:buClr>
                <a:srgbClr val="FFFFFF"/>
              </a:buClr>
              <a:buSzPts val="2300"/>
              <a:buFont typeface="Arial"/>
              <a:buChar char="•"/>
            </a:pPr>
            <a:r>
              <a:rPr lang="en-US" sz="2300" b="1" kern="0" dirty="0">
                <a:solidFill>
                  <a:srgbClr val="FFFFFF"/>
                </a:solidFill>
                <a:latin typeface="Calibri"/>
                <a:ea typeface="Calibri"/>
                <a:cs typeface="Calibri"/>
                <a:sym typeface="Calibri"/>
              </a:rPr>
              <a:t>Suicide contagion </a:t>
            </a:r>
            <a:r>
              <a:rPr lang="en-US" sz="2300" kern="0" dirty="0">
                <a:solidFill>
                  <a:srgbClr val="FFFFFF"/>
                </a:solidFill>
                <a:latin typeface="Calibri"/>
                <a:ea typeface="Calibri"/>
                <a:cs typeface="Calibri"/>
                <a:sym typeface="Calibri"/>
              </a:rPr>
              <a:t>refers to increased suicides and suicide attempts </a:t>
            </a:r>
            <a:r>
              <a:rPr lang="en-US" sz="2300" i="1" kern="0" dirty="0">
                <a:solidFill>
                  <a:srgbClr val="FFFFFF"/>
                </a:solidFill>
                <a:latin typeface="Calibri"/>
                <a:ea typeface="Calibri"/>
                <a:cs typeface="Calibri"/>
                <a:sym typeface="Calibri"/>
              </a:rPr>
              <a:t>among individuals who were definitely exposed </a:t>
            </a:r>
            <a:r>
              <a:rPr lang="en-US" sz="2300" kern="0" dirty="0">
                <a:solidFill>
                  <a:srgbClr val="FFFFFF"/>
                </a:solidFill>
                <a:latin typeface="Calibri"/>
                <a:ea typeface="Calibri"/>
                <a:cs typeface="Calibri"/>
                <a:sym typeface="Calibri"/>
              </a:rPr>
              <a:t>to the suicide</a:t>
            </a:r>
            <a:r>
              <a:rPr lang="en-US" sz="2300" i="1" kern="0" dirty="0">
                <a:solidFill>
                  <a:srgbClr val="FFFFFF"/>
                </a:solidFill>
                <a:latin typeface="Calibri"/>
                <a:ea typeface="Calibri"/>
                <a:cs typeface="Calibri"/>
                <a:sym typeface="Calibri"/>
              </a:rPr>
              <a:t> </a:t>
            </a:r>
            <a:endParaRPr sz="2300" kern="0" dirty="0">
              <a:solidFill>
                <a:srgbClr val="000000"/>
              </a:solidFill>
              <a:cs typeface="Arial"/>
              <a:sym typeface="Arial"/>
            </a:endParaRPr>
          </a:p>
          <a:p>
            <a:pPr marL="1485900" lvl="2" indent="-584835">
              <a:buClr>
                <a:srgbClr val="FFFFFF"/>
              </a:buClr>
              <a:buSzPts val="2300"/>
              <a:buFont typeface="Arial"/>
              <a:buChar char="•"/>
            </a:pPr>
            <a:r>
              <a:rPr lang="en-US" sz="2300" i="1" kern="0" dirty="0">
                <a:solidFill>
                  <a:srgbClr val="FFFFFF"/>
                </a:solidFill>
                <a:latin typeface="Calibri"/>
                <a:ea typeface="Calibri"/>
                <a:cs typeface="Calibri"/>
                <a:sym typeface="Calibri"/>
              </a:rPr>
              <a:t>I.e., </a:t>
            </a:r>
            <a:r>
              <a:rPr lang="en-US" sz="2300" kern="0" dirty="0">
                <a:solidFill>
                  <a:srgbClr val="FFFFFF"/>
                </a:solidFill>
                <a:latin typeface="Calibri"/>
                <a:ea typeface="Calibri"/>
                <a:cs typeface="Calibri"/>
                <a:sym typeface="Calibri"/>
              </a:rPr>
              <a:t>watched a suicide by drug overdose of a character on a fictional television series</a:t>
            </a:r>
            <a:endParaRPr sz="2300" kern="0" dirty="0">
              <a:solidFill>
                <a:srgbClr val="000000"/>
              </a:solidFill>
              <a:cs typeface="Arial"/>
              <a:sym typeface="Arial"/>
            </a:endParaRPr>
          </a:p>
          <a:p>
            <a:pPr marL="1485900" lvl="2" indent="-584835">
              <a:buClr>
                <a:srgbClr val="FFFFFF"/>
              </a:buClr>
              <a:buSzPts val="2300"/>
              <a:buFont typeface="Arial"/>
              <a:buChar char="•"/>
            </a:pPr>
            <a:r>
              <a:rPr lang="en-US" sz="2300" kern="0" dirty="0">
                <a:solidFill>
                  <a:srgbClr val="FFFFFF"/>
                </a:solidFill>
                <a:latin typeface="Calibri"/>
                <a:ea typeface="Calibri"/>
                <a:cs typeface="Calibri"/>
                <a:sym typeface="Calibri"/>
              </a:rPr>
              <a:t>Heard about a celebrity suicide in the media </a:t>
            </a:r>
            <a:r>
              <a:rPr lang="en-US" sz="2300" i="1" kern="0" dirty="0">
                <a:solidFill>
                  <a:srgbClr val="FFFFFF"/>
                </a:solidFill>
                <a:latin typeface="Calibri"/>
                <a:ea typeface="Calibri"/>
                <a:cs typeface="Calibri"/>
                <a:sym typeface="Calibri"/>
              </a:rPr>
              <a:t>(</a:t>
            </a:r>
            <a:r>
              <a:rPr lang="en-US" sz="2300" kern="0" dirty="0" err="1">
                <a:solidFill>
                  <a:srgbClr val="FFFFFF"/>
                </a:solidFill>
                <a:latin typeface="Calibri"/>
                <a:ea typeface="Calibri"/>
                <a:cs typeface="Calibri"/>
                <a:sym typeface="Calibri"/>
              </a:rPr>
              <a:t>Hawton</a:t>
            </a:r>
            <a:r>
              <a:rPr lang="en-US" sz="2300" kern="0" dirty="0">
                <a:solidFill>
                  <a:srgbClr val="FFFFFF"/>
                </a:solidFill>
                <a:latin typeface="Calibri"/>
                <a:ea typeface="Calibri"/>
                <a:cs typeface="Calibri"/>
                <a:sym typeface="Calibri"/>
              </a:rPr>
              <a:t> et al., 1999; Stack, </a:t>
            </a:r>
            <a:r>
              <a:rPr lang="en-US" sz="2300" kern="0" dirty="0" err="1">
                <a:solidFill>
                  <a:srgbClr val="FFFFFF"/>
                </a:solidFill>
                <a:latin typeface="Calibri"/>
                <a:ea typeface="Calibri"/>
                <a:cs typeface="Calibri"/>
                <a:sym typeface="Calibri"/>
              </a:rPr>
              <a:t>Kral</a:t>
            </a:r>
            <a:r>
              <a:rPr lang="en-US" sz="2300" kern="0" dirty="0">
                <a:solidFill>
                  <a:srgbClr val="FFFFFF"/>
                </a:solidFill>
                <a:latin typeface="Calibri"/>
                <a:ea typeface="Calibri"/>
                <a:cs typeface="Calibri"/>
                <a:sym typeface="Calibri"/>
              </a:rPr>
              <a:t>, &amp; </a:t>
            </a:r>
            <a:r>
              <a:rPr lang="en-US" sz="2300" kern="0" dirty="0" err="1">
                <a:solidFill>
                  <a:srgbClr val="FFFFFF"/>
                </a:solidFill>
                <a:latin typeface="Calibri"/>
                <a:ea typeface="Calibri"/>
                <a:cs typeface="Calibri"/>
                <a:sym typeface="Calibri"/>
              </a:rPr>
              <a:t>Borowski</a:t>
            </a:r>
            <a:r>
              <a:rPr lang="en-US" sz="2300" kern="0" dirty="0">
                <a:solidFill>
                  <a:srgbClr val="FFFFFF"/>
                </a:solidFill>
                <a:latin typeface="Calibri"/>
                <a:ea typeface="Calibri"/>
                <a:cs typeface="Calibri"/>
                <a:sym typeface="Calibri"/>
              </a:rPr>
              <a:t>, 2014).</a:t>
            </a:r>
            <a:endParaRPr sz="2300" kern="0" dirty="0">
              <a:solidFill>
                <a:srgbClr val="FFFFFF"/>
              </a:solidFill>
              <a:latin typeface="Calibri"/>
              <a:ea typeface="Calibri"/>
              <a:cs typeface="Calibri"/>
              <a:sym typeface="Calibri"/>
            </a:endParaRPr>
          </a:p>
          <a:p>
            <a:pPr marL="571500" indent="-584835">
              <a:buClr>
                <a:srgbClr val="FFFFFF"/>
              </a:buClr>
              <a:buSzPts val="2300"/>
              <a:buFont typeface="Arial"/>
              <a:buChar char="•"/>
            </a:pPr>
            <a:r>
              <a:rPr lang="en-US" sz="2300" kern="0" dirty="0">
                <a:solidFill>
                  <a:srgbClr val="FFFFFF"/>
                </a:solidFill>
                <a:latin typeface="Calibri"/>
                <a:ea typeface="Calibri"/>
                <a:cs typeface="Calibri"/>
                <a:sym typeface="Calibri"/>
              </a:rPr>
              <a:t>Suicide clustering and contagion </a:t>
            </a:r>
            <a:r>
              <a:rPr lang="en-US" sz="2300" b="1" kern="0" dirty="0">
                <a:solidFill>
                  <a:srgbClr val="FFFFFF"/>
                </a:solidFill>
                <a:latin typeface="Calibri"/>
                <a:ea typeface="Calibri"/>
                <a:cs typeface="Calibri"/>
                <a:sym typeface="Calibri"/>
              </a:rPr>
              <a:t>are particularly prevalent </a:t>
            </a:r>
            <a:r>
              <a:rPr lang="en-US" sz="2300" kern="0" dirty="0">
                <a:solidFill>
                  <a:srgbClr val="FFFFFF"/>
                </a:solidFill>
                <a:latin typeface="Calibri"/>
                <a:ea typeface="Calibri"/>
                <a:cs typeface="Calibri"/>
                <a:sym typeface="Calibri"/>
              </a:rPr>
              <a:t>among adolescents and college-aged adults relative to other age groups (Gould, Wallenstein, </a:t>
            </a:r>
            <a:r>
              <a:rPr lang="en-US" sz="2300" kern="0" dirty="0" err="1">
                <a:solidFill>
                  <a:srgbClr val="FFFFFF"/>
                </a:solidFill>
                <a:latin typeface="Calibri"/>
                <a:ea typeface="Calibri"/>
                <a:cs typeface="Calibri"/>
                <a:sym typeface="Calibri"/>
              </a:rPr>
              <a:t>Kleinman</a:t>
            </a:r>
            <a:r>
              <a:rPr lang="en-US" sz="2300" kern="0" dirty="0">
                <a:solidFill>
                  <a:srgbClr val="FFFFFF"/>
                </a:solidFill>
                <a:latin typeface="Calibri"/>
                <a:ea typeface="Calibri"/>
                <a:cs typeface="Calibri"/>
                <a:sym typeface="Calibri"/>
              </a:rPr>
              <a:t>, O'Carroll, &amp; Mercy, 1990; </a:t>
            </a:r>
            <a:r>
              <a:rPr lang="en-US" sz="2300" kern="0" dirty="0" err="1">
                <a:solidFill>
                  <a:srgbClr val="FFFFFF"/>
                </a:solidFill>
                <a:latin typeface="Calibri"/>
                <a:ea typeface="Calibri"/>
                <a:cs typeface="Calibri"/>
                <a:sym typeface="Calibri"/>
              </a:rPr>
              <a:t>Niedzwiedz</a:t>
            </a:r>
            <a:r>
              <a:rPr lang="en-US" sz="2300" kern="0" dirty="0">
                <a:solidFill>
                  <a:srgbClr val="FFFFFF"/>
                </a:solidFill>
                <a:latin typeface="Calibri"/>
                <a:ea typeface="Calibri"/>
                <a:cs typeface="Calibri"/>
                <a:sym typeface="Calibri"/>
              </a:rPr>
              <a:t>, Haw, </a:t>
            </a:r>
            <a:r>
              <a:rPr lang="en-US" sz="2300" kern="0" dirty="0" err="1">
                <a:solidFill>
                  <a:srgbClr val="FFFFFF"/>
                </a:solidFill>
                <a:latin typeface="Calibri"/>
                <a:ea typeface="Calibri"/>
                <a:cs typeface="Calibri"/>
                <a:sym typeface="Calibri"/>
              </a:rPr>
              <a:t>Hawton</a:t>
            </a:r>
            <a:r>
              <a:rPr lang="en-US" sz="2300" kern="0" dirty="0">
                <a:solidFill>
                  <a:srgbClr val="FFFFFF"/>
                </a:solidFill>
                <a:latin typeface="Calibri"/>
                <a:ea typeface="Calibri"/>
                <a:cs typeface="Calibri"/>
                <a:sym typeface="Calibri"/>
              </a:rPr>
              <a:t>, &amp; Platt, 2014).</a:t>
            </a:r>
            <a:endParaRPr sz="2300" kern="0" dirty="0">
              <a:solidFill>
                <a:srgbClr val="FFFFFF"/>
              </a:solidFill>
              <a:latin typeface="Arial Black"/>
              <a:ea typeface="Arial Black"/>
              <a:cs typeface="Arial Black"/>
              <a:sym typeface="Arial Black"/>
            </a:endParaRPr>
          </a:p>
        </p:txBody>
      </p:sp>
      <p:sp>
        <p:nvSpPr>
          <p:cNvPr id="180" name="Google Shape;180;p24"/>
          <p:cNvSpPr txBox="1"/>
          <p:nvPr/>
        </p:nvSpPr>
        <p:spPr>
          <a:xfrm>
            <a:off x="1524000" y="2"/>
            <a:ext cx="9144000" cy="1722000"/>
          </a:xfrm>
          <a:prstGeom prst="rect">
            <a:avLst/>
          </a:prstGeom>
          <a:noFill/>
          <a:ln>
            <a:noFill/>
          </a:ln>
        </p:spPr>
        <p:txBody>
          <a:bodyPr spcFirstLastPara="1" wrap="square" lIns="91425" tIns="45700" rIns="91425" bIns="45700" anchor="ctr" anchorCtr="0">
            <a:noAutofit/>
          </a:bodyPr>
          <a:lstStyle/>
          <a:p>
            <a:pPr algn="ctr">
              <a:buClr>
                <a:srgbClr val="8064A2"/>
              </a:buClr>
              <a:buSzPts val="3740"/>
              <a:buFont typeface="Arial Black"/>
              <a:buNone/>
            </a:pPr>
            <a:r>
              <a:rPr lang="en-US" sz="3800" kern="0" dirty="0">
                <a:solidFill>
                  <a:srgbClr val="FFFFFF"/>
                </a:solidFill>
                <a:latin typeface="Arial Black"/>
                <a:ea typeface="Arial Black"/>
                <a:cs typeface="Arial Black"/>
                <a:sym typeface="Arial Black"/>
              </a:rPr>
              <a:t>This Phenomenon is Called</a:t>
            </a:r>
            <a:br>
              <a:rPr lang="en-US" sz="3800" kern="0" dirty="0">
                <a:solidFill>
                  <a:srgbClr val="FFFFFF"/>
                </a:solidFill>
                <a:latin typeface="Arial Black"/>
                <a:ea typeface="Arial Black"/>
                <a:cs typeface="Arial Black"/>
                <a:sym typeface="Arial Black"/>
              </a:rPr>
            </a:br>
            <a:r>
              <a:rPr lang="en-US" sz="3800" kern="0" dirty="0">
                <a:solidFill>
                  <a:srgbClr val="FFFFFF"/>
                </a:solidFill>
                <a:latin typeface="Arial Black"/>
                <a:ea typeface="Arial Black"/>
                <a:cs typeface="Arial Black"/>
                <a:sym typeface="Arial Black"/>
              </a:rPr>
              <a:t>Suicide Clustering and Contagion</a:t>
            </a:r>
            <a:endParaRPr sz="3800" kern="0" dirty="0">
              <a:solidFill>
                <a:srgbClr val="FFFFFF"/>
              </a:solidFill>
              <a:cs typeface="Arial"/>
              <a:sym typeface="Arial"/>
            </a:endParaRPr>
          </a:p>
        </p:txBody>
      </p:sp>
    </p:spTree>
    <p:extLst>
      <p:ext uri="{BB962C8B-B14F-4D97-AF65-F5344CB8AC3E}">
        <p14:creationId xmlns:p14="http://schemas.microsoft.com/office/powerpoint/2010/main" val="3292893548"/>
      </p:ext>
    </p:extLst>
  </p:cSld>
  <p:clrMapOvr>
    <a:masterClrMapping/>
  </p:clrMapOvr>
  <p:transition spd="slow">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7" name="Google Shape;187;p25"/>
          <p:cNvSpPr txBox="1"/>
          <p:nvPr/>
        </p:nvSpPr>
        <p:spPr>
          <a:xfrm>
            <a:off x="1524000" y="2"/>
            <a:ext cx="9144000" cy="1722000"/>
          </a:xfrm>
          <a:prstGeom prst="rect">
            <a:avLst/>
          </a:prstGeom>
          <a:noFill/>
          <a:ln>
            <a:noFill/>
          </a:ln>
        </p:spPr>
        <p:txBody>
          <a:bodyPr spcFirstLastPara="1" wrap="square" lIns="91425" tIns="45700" rIns="91425" bIns="45700" anchor="ctr" anchorCtr="0">
            <a:noAutofit/>
          </a:bodyPr>
          <a:lstStyle/>
          <a:p>
            <a:pPr algn="ctr">
              <a:lnSpc>
                <a:spcPct val="80000"/>
              </a:lnSpc>
              <a:buClr>
                <a:srgbClr val="8064A2"/>
              </a:buClr>
              <a:buSzPts val="3080"/>
              <a:buFont typeface="Arial Black"/>
              <a:buNone/>
            </a:pPr>
            <a:r>
              <a:rPr lang="en-US" sz="3800" kern="0" dirty="0">
                <a:solidFill>
                  <a:srgbClr val="FFFFFF"/>
                </a:solidFill>
                <a:latin typeface="Arial Black"/>
                <a:ea typeface="Arial Black"/>
                <a:cs typeface="Arial Black"/>
                <a:sym typeface="Arial Black"/>
              </a:rPr>
              <a:t>There is Evidence of Suicide Behavior Clustering with </a:t>
            </a:r>
            <a:r>
              <a:rPr lang="en-US" sz="3800" i="1" kern="0" dirty="0">
                <a:solidFill>
                  <a:srgbClr val="FFFFFF"/>
                </a:solidFill>
                <a:latin typeface="Arial Black"/>
                <a:ea typeface="Arial Black"/>
                <a:cs typeface="Arial Black"/>
                <a:sym typeface="Arial Black"/>
              </a:rPr>
              <a:t>13 Reasons Why</a:t>
            </a:r>
            <a:endParaRPr sz="3800" kern="0" dirty="0">
              <a:solidFill>
                <a:srgbClr val="FFFFFF"/>
              </a:solidFill>
              <a:cs typeface="Arial"/>
              <a:sym typeface="Arial"/>
            </a:endParaRPr>
          </a:p>
        </p:txBody>
      </p:sp>
      <p:sp>
        <p:nvSpPr>
          <p:cNvPr id="3" name="Text Placeholder 2"/>
          <p:cNvSpPr>
            <a:spLocks noGrp="1"/>
          </p:cNvSpPr>
          <p:nvPr>
            <p:ph type="body" idx="1"/>
          </p:nvPr>
        </p:nvSpPr>
        <p:spPr/>
        <p:txBody>
          <a:bodyPr/>
          <a:lstStyle/>
          <a:p>
            <a:pPr>
              <a:buClr>
                <a:schemeClr val="bg1"/>
              </a:buClr>
            </a:pPr>
            <a:r>
              <a:rPr lang="en-US" sz="2300" dirty="0">
                <a:solidFill>
                  <a:schemeClr val="bg1"/>
                </a:solidFill>
              </a:rPr>
              <a:t>Evidence </a:t>
            </a:r>
            <a:r>
              <a:rPr lang="en-US" sz="2300" dirty="0">
                <a:solidFill>
                  <a:schemeClr val="bg1"/>
                </a:solidFill>
              </a:rPr>
              <a:t>of mass clustering in the 20-60 days subsequent to the release of </a:t>
            </a:r>
            <a:r>
              <a:rPr lang="en-US" sz="2300" i="1" dirty="0">
                <a:solidFill>
                  <a:schemeClr val="bg1"/>
                </a:solidFill>
              </a:rPr>
              <a:t>13 Reasons Why </a:t>
            </a:r>
            <a:r>
              <a:rPr lang="en-US" sz="2300" dirty="0">
                <a:solidFill>
                  <a:schemeClr val="bg1"/>
                </a:solidFill>
              </a:rPr>
              <a:t>have been reported.</a:t>
            </a:r>
          </a:p>
          <a:p>
            <a:pPr lvl="1">
              <a:buClr>
                <a:schemeClr val="bg1"/>
              </a:buClr>
            </a:pPr>
            <a:r>
              <a:rPr lang="en-US" sz="1900" dirty="0">
                <a:solidFill>
                  <a:schemeClr val="bg1"/>
                </a:solidFill>
              </a:rPr>
              <a:t>Excess suicides among adolescents in the 60 days after </a:t>
            </a:r>
            <a:r>
              <a:rPr lang="en-US" sz="1900" i="1" dirty="0">
                <a:solidFill>
                  <a:schemeClr val="bg1"/>
                </a:solidFill>
              </a:rPr>
              <a:t>13 Reasons Why </a:t>
            </a:r>
            <a:r>
              <a:rPr lang="en-US" sz="1900" dirty="0">
                <a:solidFill>
                  <a:schemeClr val="bg1"/>
                </a:solidFill>
              </a:rPr>
              <a:t>was released (</a:t>
            </a:r>
            <a:r>
              <a:rPr lang="en-US" sz="1900" dirty="0" err="1">
                <a:solidFill>
                  <a:schemeClr val="bg1"/>
                </a:solidFill>
              </a:rPr>
              <a:t>Niederkrotenhaler</a:t>
            </a:r>
            <a:r>
              <a:rPr lang="en-US" sz="1900" dirty="0">
                <a:solidFill>
                  <a:schemeClr val="bg1"/>
                </a:solidFill>
              </a:rPr>
              <a:t> et al., 2019)</a:t>
            </a:r>
          </a:p>
          <a:p>
            <a:pPr lvl="1">
              <a:buClr>
                <a:schemeClr val="bg1"/>
              </a:buClr>
            </a:pPr>
            <a:r>
              <a:rPr lang="en-US" sz="1900" dirty="0">
                <a:solidFill>
                  <a:schemeClr val="bg1"/>
                </a:solidFill>
              </a:rPr>
              <a:t>30% increase in suicides among adolescents in month after release of </a:t>
            </a:r>
            <a:r>
              <a:rPr lang="en-US" sz="1900" i="1" dirty="0">
                <a:solidFill>
                  <a:schemeClr val="bg1"/>
                </a:solidFill>
              </a:rPr>
              <a:t>13 Reasons Why </a:t>
            </a:r>
            <a:r>
              <a:rPr lang="en-US" sz="1900" dirty="0">
                <a:solidFill>
                  <a:schemeClr val="bg1"/>
                </a:solidFill>
              </a:rPr>
              <a:t>(Bridge et al., 2019) </a:t>
            </a:r>
          </a:p>
          <a:p>
            <a:pPr lvl="1">
              <a:buClr>
                <a:schemeClr val="bg1"/>
              </a:buClr>
            </a:pPr>
            <a:r>
              <a:rPr lang="en-US" sz="1900" dirty="0">
                <a:solidFill>
                  <a:schemeClr val="bg1"/>
                </a:solidFill>
              </a:rPr>
              <a:t>Increased </a:t>
            </a:r>
            <a:r>
              <a:rPr lang="en-US" sz="1900" dirty="0">
                <a:solidFill>
                  <a:schemeClr val="bg1"/>
                </a:solidFill>
              </a:rPr>
              <a:t>pediatric emergency department presentations and admissions for suicide behavior </a:t>
            </a:r>
            <a:r>
              <a:rPr lang="en-US" sz="1900" dirty="0">
                <a:solidFill>
                  <a:schemeClr val="bg1"/>
                </a:solidFill>
              </a:rPr>
              <a:t>in </a:t>
            </a:r>
            <a:r>
              <a:rPr lang="en-US" sz="1900" dirty="0">
                <a:solidFill>
                  <a:schemeClr val="bg1"/>
                </a:solidFill>
              </a:rPr>
              <a:t>the month(s) after </a:t>
            </a:r>
            <a:r>
              <a:rPr lang="en-US" sz="1900" i="1" dirty="0">
                <a:solidFill>
                  <a:schemeClr val="bg1"/>
                </a:solidFill>
              </a:rPr>
              <a:t>13 Reasons Why </a:t>
            </a:r>
            <a:r>
              <a:rPr lang="en-US" sz="1900" dirty="0">
                <a:solidFill>
                  <a:schemeClr val="bg1"/>
                </a:solidFill>
              </a:rPr>
              <a:t>was released (</a:t>
            </a:r>
            <a:r>
              <a:rPr lang="en-US" sz="1900" dirty="0" err="1">
                <a:solidFill>
                  <a:schemeClr val="bg1"/>
                </a:solidFill>
              </a:rPr>
              <a:t>Feuer</a:t>
            </a:r>
            <a:r>
              <a:rPr lang="en-US" sz="1900" dirty="0">
                <a:solidFill>
                  <a:schemeClr val="bg1"/>
                </a:solidFill>
              </a:rPr>
              <a:t> &amp; Havens, 2017; Cooper et al., 2018)</a:t>
            </a:r>
          </a:p>
          <a:p>
            <a:pPr lvl="1">
              <a:buClr>
                <a:schemeClr val="bg1"/>
              </a:buClr>
            </a:pPr>
            <a:r>
              <a:rPr lang="en-US" sz="1900" dirty="0">
                <a:solidFill>
                  <a:schemeClr val="bg1"/>
                </a:solidFill>
              </a:rPr>
              <a:t>Increased internet searching for suicide methods in the 20 days after the release of the </a:t>
            </a:r>
            <a:r>
              <a:rPr lang="en-US" sz="1900" i="1" dirty="0">
                <a:solidFill>
                  <a:schemeClr val="bg1"/>
                </a:solidFill>
              </a:rPr>
              <a:t>13 Reasons Why </a:t>
            </a:r>
            <a:r>
              <a:rPr lang="en-US" sz="1900" dirty="0">
                <a:solidFill>
                  <a:schemeClr val="bg1"/>
                </a:solidFill>
              </a:rPr>
              <a:t>(Ayers et al., 2017)</a:t>
            </a:r>
          </a:p>
          <a:p>
            <a:pPr>
              <a:buClr>
                <a:schemeClr val="bg1"/>
              </a:buClr>
            </a:pPr>
            <a:endParaRPr lang="en-US" sz="2300" dirty="0">
              <a:solidFill>
                <a:schemeClr val="bg1"/>
              </a:solidFill>
            </a:endParaRPr>
          </a:p>
        </p:txBody>
      </p:sp>
    </p:spTree>
    <p:extLst>
      <p:ext uri="{BB962C8B-B14F-4D97-AF65-F5344CB8AC3E}">
        <p14:creationId xmlns:p14="http://schemas.microsoft.com/office/powerpoint/2010/main" val="1430032714"/>
      </p:ext>
    </p:extLst>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800" dirty="0">
                <a:solidFill>
                  <a:schemeClr val="bg1"/>
                </a:solidFill>
                <a:latin typeface="Arial Black" panose="020B0A04020102020204" pitchFamily="34" charset="0"/>
              </a:rPr>
              <a:t>…In response, in July 2019, Netflix Removed the Suicide Scene</a:t>
            </a:r>
            <a:endParaRPr lang="en-US" sz="3800" dirty="0">
              <a:solidFill>
                <a:schemeClr val="bg1"/>
              </a:solidFill>
              <a:latin typeface="Arial Black" panose="020B0A04020102020204" pitchFamily="34" charset="0"/>
            </a:endParaRPr>
          </a:p>
        </p:txBody>
      </p:sp>
      <p:pic>
        <p:nvPicPr>
          <p:cNvPr id="8" name="Picture 7"/>
          <p:cNvPicPr>
            <a:picLocks noChangeAspect="1"/>
          </p:cNvPicPr>
          <p:nvPr/>
        </p:nvPicPr>
        <p:blipFill>
          <a:blip r:embed="rId2"/>
          <a:stretch>
            <a:fillRect/>
          </a:stretch>
        </p:blipFill>
        <p:spPr>
          <a:xfrm>
            <a:off x="1524001" y="3636572"/>
            <a:ext cx="6978869" cy="3139731"/>
          </a:xfrm>
          <a:prstGeom prst="rect">
            <a:avLst/>
          </a:prstGeom>
        </p:spPr>
      </p:pic>
      <p:sp>
        <p:nvSpPr>
          <p:cNvPr id="7" name="Text Placeholder 6"/>
          <p:cNvSpPr>
            <a:spLocks noGrp="1"/>
          </p:cNvSpPr>
          <p:nvPr>
            <p:ph type="body" idx="1"/>
          </p:nvPr>
        </p:nvSpPr>
        <p:spPr/>
        <p:txBody>
          <a:bodyPr/>
          <a:lstStyle/>
          <a:p>
            <a:endParaRPr lang="en-US" dirty="0"/>
          </a:p>
        </p:txBody>
      </p:sp>
      <p:pic>
        <p:nvPicPr>
          <p:cNvPr id="5" name="Picture 4"/>
          <p:cNvPicPr>
            <a:picLocks noChangeAspect="1"/>
          </p:cNvPicPr>
          <p:nvPr/>
        </p:nvPicPr>
        <p:blipFill>
          <a:blip r:embed="rId3"/>
          <a:stretch>
            <a:fillRect/>
          </a:stretch>
        </p:blipFill>
        <p:spPr>
          <a:xfrm>
            <a:off x="2302584" y="1746960"/>
            <a:ext cx="8365416" cy="1560291"/>
          </a:xfrm>
          <a:prstGeom prst="rect">
            <a:avLst/>
          </a:prstGeom>
        </p:spPr>
      </p:pic>
    </p:spTree>
    <p:extLst>
      <p:ext uri="{BB962C8B-B14F-4D97-AF65-F5344CB8AC3E}">
        <p14:creationId xmlns:p14="http://schemas.microsoft.com/office/powerpoint/2010/main" val="35100395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EBA5D8B-C2C4-D54B-991D-72EB0F684819}"/>
              </a:ext>
            </a:extLst>
          </p:cNvPr>
          <p:cNvSpPr>
            <a:spLocks noGrp="1"/>
          </p:cNvSpPr>
          <p:nvPr>
            <p:ph type="title"/>
          </p:nvPr>
        </p:nvSpPr>
        <p:spPr/>
        <p:txBody>
          <a:bodyPr/>
          <a:lstStyle/>
          <a:p>
            <a:pPr algn="ctr"/>
            <a:r>
              <a:rPr lang="en-US" dirty="0"/>
              <a:t>Epidemiology of Suicide</a:t>
            </a:r>
          </a:p>
        </p:txBody>
      </p:sp>
      <p:sp>
        <p:nvSpPr>
          <p:cNvPr id="3" name="Content Placeholder 2">
            <a:extLst>
              <a:ext uri="{FF2B5EF4-FFF2-40B4-BE49-F238E27FC236}">
                <a16:creationId xmlns="" xmlns:a16="http://schemas.microsoft.com/office/drawing/2014/main" id="{54DEDE4F-B12C-E54F-9A86-486E785802D0}"/>
              </a:ext>
            </a:extLst>
          </p:cNvPr>
          <p:cNvSpPr>
            <a:spLocks noGrp="1"/>
          </p:cNvSpPr>
          <p:nvPr>
            <p:ph idx="1"/>
          </p:nvPr>
        </p:nvSpPr>
        <p:spPr>
          <a:xfrm>
            <a:off x="1981200" y="1262685"/>
            <a:ext cx="8369294" cy="4867093"/>
          </a:xfrm>
        </p:spPr>
        <p:txBody>
          <a:bodyPr/>
          <a:lstStyle/>
          <a:p>
            <a:r>
              <a:rPr lang="en-US" dirty="0"/>
              <a:t>In the United States during 2017, a person died by suicide every 11 minutes</a:t>
            </a:r>
          </a:p>
          <a:p>
            <a:r>
              <a:rPr lang="en-US" dirty="0"/>
              <a:t>Approximately 47,000 die annually (CDC, 2018)</a:t>
            </a:r>
          </a:p>
          <a:p>
            <a:r>
              <a:rPr lang="en-US" dirty="0"/>
              <a:t>Suicide rates are typically twice as high in rural regions (</a:t>
            </a:r>
            <a:r>
              <a:rPr lang="en-US" dirty="0" err="1"/>
              <a:t>Fontanella</a:t>
            </a:r>
            <a:r>
              <a:rPr lang="en-US" dirty="0"/>
              <a:t> et al., 2015)</a:t>
            </a:r>
          </a:p>
        </p:txBody>
      </p:sp>
    </p:spTree>
    <p:extLst>
      <p:ext uri="{BB962C8B-B14F-4D97-AF65-F5344CB8AC3E}">
        <p14:creationId xmlns:p14="http://schemas.microsoft.com/office/powerpoint/2010/main" val="13970525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26"/>
          <p:cNvSpPr txBox="1"/>
          <p:nvPr/>
        </p:nvSpPr>
        <p:spPr>
          <a:xfrm>
            <a:off x="1524000" y="1825750"/>
            <a:ext cx="9144000" cy="3320700"/>
          </a:xfrm>
          <a:prstGeom prst="rect">
            <a:avLst/>
          </a:prstGeom>
          <a:noFill/>
          <a:ln>
            <a:noFill/>
          </a:ln>
        </p:spPr>
        <p:txBody>
          <a:bodyPr spcFirstLastPara="1" wrap="square" lIns="91425" tIns="45700" rIns="91425" bIns="45700" anchor="ctr" anchorCtr="0">
            <a:noAutofit/>
          </a:bodyPr>
          <a:lstStyle/>
          <a:p>
            <a:pPr marL="571500" indent="-459105">
              <a:lnSpc>
                <a:spcPct val="80000"/>
              </a:lnSpc>
              <a:buClr>
                <a:srgbClr val="FFFFFF"/>
              </a:buClr>
              <a:buSzPts val="2300"/>
              <a:buFont typeface="Arial"/>
              <a:buChar char="•"/>
            </a:pPr>
            <a:endParaRPr lang="en-US" sz="2300" kern="0" dirty="0">
              <a:solidFill>
                <a:srgbClr val="FFFFFF"/>
              </a:solidFill>
              <a:latin typeface="Calibri"/>
              <a:ea typeface="Calibri"/>
              <a:cs typeface="Calibri"/>
              <a:sym typeface="Calibri"/>
            </a:endParaRPr>
          </a:p>
          <a:p>
            <a:pPr marL="571500" indent="-459105">
              <a:lnSpc>
                <a:spcPct val="80000"/>
              </a:lnSpc>
              <a:buClr>
                <a:srgbClr val="FFFFFF"/>
              </a:buClr>
              <a:buSzPts val="2300"/>
              <a:buFont typeface="Arial"/>
              <a:buChar char="•"/>
            </a:pPr>
            <a:endParaRPr lang="en-US" sz="2300" kern="0" dirty="0">
              <a:solidFill>
                <a:srgbClr val="FFFFFF"/>
              </a:solidFill>
              <a:latin typeface="Calibri"/>
              <a:ea typeface="Calibri"/>
              <a:cs typeface="Calibri"/>
              <a:sym typeface="Calibri"/>
            </a:endParaRPr>
          </a:p>
          <a:p>
            <a:pPr marL="571500" indent="-459105">
              <a:lnSpc>
                <a:spcPct val="80000"/>
              </a:lnSpc>
              <a:buClr>
                <a:srgbClr val="FFFFFF"/>
              </a:buClr>
              <a:buSzPts val="2300"/>
              <a:buFont typeface="Arial"/>
              <a:buChar char="•"/>
            </a:pPr>
            <a:endParaRPr lang="en-US" sz="2300" kern="0" dirty="0">
              <a:solidFill>
                <a:srgbClr val="FFFFFF"/>
              </a:solidFill>
              <a:latin typeface="Calibri"/>
              <a:ea typeface="Calibri"/>
              <a:cs typeface="Calibri"/>
              <a:sym typeface="Calibri"/>
            </a:endParaRPr>
          </a:p>
          <a:p>
            <a:pPr marL="571500" indent="-459105">
              <a:lnSpc>
                <a:spcPct val="80000"/>
              </a:lnSpc>
              <a:buClr>
                <a:srgbClr val="FFFFFF"/>
              </a:buClr>
              <a:buSzPts val="2300"/>
              <a:buFont typeface="Arial"/>
              <a:buChar char="•"/>
            </a:pPr>
            <a:endParaRPr lang="en-US" sz="2300" kern="0" dirty="0">
              <a:solidFill>
                <a:srgbClr val="FFFFFF"/>
              </a:solidFill>
              <a:latin typeface="Calibri"/>
              <a:ea typeface="Calibri"/>
              <a:cs typeface="Calibri"/>
              <a:sym typeface="Calibri"/>
            </a:endParaRPr>
          </a:p>
          <a:p>
            <a:pPr marL="571500">
              <a:lnSpc>
                <a:spcPct val="80000"/>
              </a:lnSpc>
              <a:buClr>
                <a:srgbClr val="000000"/>
              </a:buClr>
            </a:pPr>
            <a:endParaRPr sz="2300" kern="0" dirty="0">
              <a:solidFill>
                <a:srgbClr val="FFFFFF"/>
              </a:solidFill>
              <a:latin typeface="Calibri"/>
              <a:ea typeface="Calibri"/>
              <a:cs typeface="Calibri"/>
              <a:sym typeface="Calibri"/>
            </a:endParaRPr>
          </a:p>
          <a:p>
            <a:pPr marL="571500" indent="-459105">
              <a:lnSpc>
                <a:spcPct val="80000"/>
              </a:lnSpc>
              <a:buClr>
                <a:srgbClr val="FFFFFF"/>
              </a:buClr>
              <a:buSzPts val="2300"/>
              <a:buFont typeface="Arial"/>
              <a:buChar char="•"/>
            </a:pPr>
            <a:r>
              <a:rPr lang="en-US" sz="2300" kern="0" dirty="0">
                <a:solidFill>
                  <a:srgbClr val="FFFFFF"/>
                </a:solidFill>
                <a:latin typeface="Calibri"/>
                <a:ea typeface="Calibri"/>
                <a:cs typeface="Calibri"/>
                <a:sym typeface="Calibri"/>
              </a:rPr>
              <a:t>Adolescent and young adults self-reported understanding of suicide and risk factors after viewing </a:t>
            </a:r>
            <a:r>
              <a:rPr lang="en-US" sz="2300" i="1" kern="0" dirty="0">
                <a:solidFill>
                  <a:srgbClr val="FFFFFF"/>
                </a:solidFill>
                <a:latin typeface="Calibri"/>
                <a:ea typeface="Calibri"/>
                <a:cs typeface="Calibri"/>
                <a:sym typeface="Calibri"/>
              </a:rPr>
              <a:t>13 Reasons Why</a:t>
            </a:r>
            <a:r>
              <a:rPr lang="en-US" sz="2300" kern="0" dirty="0">
                <a:solidFill>
                  <a:srgbClr val="FFFFFF"/>
                </a:solidFill>
                <a:latin typeface="Calibri"/>
                <a:ea typeface="Calibri"/>
                <a:cs typeface="Calibri"/>
                <a:sym typeface="Calibri"/>
              </a:rPr>
              <a:t> (</a:t>
            </a:r>
            <a:r>
              <a:rPr lang="en-US" sz="2300" kern="0" dirty="0" err="1">
                <a:solidFill>
                  <a:srgbClr val="FFFFFF"/>
                </a:solidFill>
                <a:latin typeface="Calibri"/>
                <a:ea typeface="Calibri"/>
                <a:cs typeface="Calibri"/>
                <a:sym typeface="Calibri"/>
              </a:rPr>
              <a:t>Lauricella</a:t>
            </a:r>
            <a:r>
              <a:rPr lang="en-US" sz="2300" kern="0" dirty="0">
                <a:solidFill>
                  <a:srgbClr val="FFFFFF"/>
                </a:solidFill>
                <a:latin typeface="Calibri"/>
                <a:ea typeface="Calibri"/>
                <a:cs typeface="Calibri"/>
                <a:sym typeface="Calibri"/>
              </a:rPr>
              <a:t> et al., 2018).</a:t>
            </a:r>
          </a:p>
          <a:p>
            <a:pPr marL="571500" indent="-459105">
              <a:lnSpc>
                <a:spcPct val="80000"/>
              </a:lnSpc>
              <a:buClr>
                <a:srgbClr val="FFFFFF"/>
              </a:buClr>
              <a:buSzPts val="2300"/>
              <a:buFont typeface="Arial"/>
              <a:buChar char="•"/>
            </a:pPr>
            <a:endParaRPr lang="en-US" sz="2300" kern="0" dirty="0">
              <a:solidFill>
                <a:srgbClr val="FFFFFF"/>
              </a:solidFill>
              <a:latin typeface="Calibri"/>
              <a:cs typeface="Calibri"/>
              <a:sym typeface="Calibri"/>
            </a:endParaRPr>
          </a:p>
          <a:p>
            <a:pPr marL="571500" indent="-459105">
              <a:lnSpc>
                <a:spcPct val="80000"/>
              </a:lnSpc>
              <a:buClr>
                <a:srgbClr val="FFFFFF"/>
              </a:buClr>
              <a:buSzPts val="2300"/>
              <a:buFont typeface="Arial"/>
              <a:buChar char="•"/>
            </a:pPr>
            <a:r>
              <a:rPr lang="en-US" sz="2300" kern="0" dirty="0">
                <a:solidFill>
                  <a:srgbClr val="FFFFFF"/>
                </a:solidFill>
                <a:latin typeface="Calibri"/>
                <a:cs typeface="Calibri"/>
                <a:sym typeface="Calibri"/>
              </a:rPr>
              <a:t>In emerging adults, suicide knowledge is greater and stigma is lower among those who watched </a:t>
            </a:r>
            <a:r>
              <a:rPr lang="en-US" sz="2300" i="1" kern="0" dirty="0">
                <a:solidFill>
                  <a:srgbClr val="FFFFFF"/>
                </a:solidFill>
                <a:latin typeface="Calibri"/>
                <a:cs typeface="Calibri"/>
                <a:sym typeface="Calibri"/>
              </a:rPr>
              <a:t>13 Reasons Why </a:t>
            </a:r>
            <a:r>
              <a:rPr lang="en-US" sz="2300" kern="0" dirty="0">
                <a:solidFill>
                  <a:srgbClr val="FFFFFF"/>
                </a:solidFill>
                <a:latin typeface="Calibri"/>
                <a:cs typeface="Calibri"/>
                <a:sym typeface="Calibri"/>
              </a:rPr>
              <a:t>(Chesin et al., 2018).</a:t>
            </a:r>
          </a:p>
          <a:p>
            <a:pPr marL="112395" lvl="2">
              <a:lnSpc>
                <a:spcPct val="80000"/>
              </a:lnSpc>
              <a:buClr>
                <a:srgbClr val="FFFFFF"/>
              </a:buClr>
              <a:buSzPts val="2300"/>
            </a:pPr>
            <a:endParaRPr lang="en-US" sz="2300" kern="0" dirty="0">
              <a:solidFill>
                <a:srgbClr val="FFFFFF"/>
              </a:solidFill>
              <a:latin typeface="Calibri"/>
              <a:cs typeface="Calibri"/>
              <a:sym typeface="Calibri"/>
            </a:endParaRPr>
          </a:p>
          <a:p>
            <a:pPr marL="571500" indent="-459105">
              <a:lnSpc>
                <a:spcPct val="80000"/>
              </a:lnSpc>
              <a:buClr>
                <a:srgbClr val="FFFFFF"/>
              </a:buClr>
              <a:buSzPts val="2300"/>
              <a:buFont typeface="Arial"/>
              <a:buChar char="•"/>
            </a:pPr>
            <a:r>
              <a:rPr lang="en-US" sz="2300" kern="0" dirty="0">
                <a:solidFill>
                  <a:srgbClr val="FFFFFF"/>
                </a:solidFill>
                <a:latin typeface="Calibri"/>
                <a:ea typeface="Calibri"/>
                <a:cs typeface="Calibri"/>
                <a:sym typeface="Calibri"/>
              </a:rPr>
              <a:t>In our study, there was no relationship between media exposure to fictional suicide in </a:t>
            </a:r>
            <a:r>
              <a:rPr lang="en-US" sz="2300" i="1" kern="0" dirty="0">
                <a:solidFill>
                  <a:srgbClr val="FFFFFF"/>
                </a:solidFill>
                <a:latin typeface="Calibri"/>
                <a:ea typeface="Calibri"/>
                <a:cs typeface="Calibri"/>
                <a:sym typeface="Calibri"/>
              </a:rPr>
              <a:t>13 Reasons Why</a:t>
            </a:r>
            <a:r>
              <a:rPr lang="en-US" sz="2300" kern="0" dirty="0">
                <a:solidFill>
                  <a:srgbClr val="FFFFFF"/>
                </a:solidFill>
                <a:latin typeface="Calibri"/>
                <a:ea typeface="Calibri"/>
                <a:cs typeface="Calibri"/>
                <a:sym typeface="Calibri"/>
              </a:rPr>
              <a:t> and current suicide ideation severity among college students. </a:t>
            </a:r>
            <a:r>
              <a:rPr lang="en-US" sz="2300" kern="0" dirty="0">
                <a:solidFill>
                  <a:srgbClr val="FFFFFF"/>
                </a:solidFill>
                <a:latin typeface="Calibri"/>
                <a:cs typeface="Calibri"/>
                <a:sym typeface="Calibri"/>
              </a:rPr>
              <a:t> </a:t>
            </a:r>
            <a:endParaRPr sz="2300" kern="0" dirty="0">
              <a:solidFill>
                <a:srgbClr val="000000"/>
              </a:solidFill>
              <a:cs typeface="Arial"/>
              <a:sym typeface="Arial"/>
            </a:endParaRPr>
          </a:p>
          <a:p>
            <a:pPr marL="571500" indent="-313055">
              <a:lnSpc>
                <a:spcPct val="80000"/>
              </a:lnSpc>
              <a:buClr>
                <a:srgbClr val="000000"/>
              </a:buClr>
              <a:buSzPts val="4070"/>
            </a:pPr>
            <a:endParaRPr sz="2300" kern="0" dirty="0">
              <a:solidFill>
                <a:srgbClr val="FFFFFF"/>
              </a:solidFill>
              <a:latin typeface="Arial Black"/>
              <a:ea typeface="Arial Black"/>
              <a:cs typeface="Arial Black"/>
              <a:sym typeface="Arial Black"/>
            </a:endParaRPr>
          </a:p>
        </p:txBody>
      </p:sp>
      <p:sp>
        <p:nvSpPr>
          <p:cNvPr id="193" name="Google Shape;193;p26"/>
          <p:cNvSpPr txBox="1"/>
          <p:nvPr/>
        </p:nvSpPr>
        <p:spPr>
          <a:xfrm>
            <a:off x="1524000" y="211187"/>
            <a:ext cx="9144000" cy="1328400"/>
          </a:xfrm>
          <a:prstGeom prst="rect">
            <a:avLst/>
          </a:prstGeom>
          <a:noFill/>
          <a:ln>
            <a:noFill/>
          </a:ln>
        </p:spPr>
        <p:txBody>
          <a:bodyPr spcFirstLastPara="1" wrap="square" lIns="91425" tIns="45700" rIns="91425" bIns="45700" anchor="ctr" anchorCtr="0">
            <a:noAutofit/>
          </a:bodyPr>
          <a:lstStyle/>
          <a:p>
            <a:pPr algn="ctr">
              <a:lnSpc>
                <a:spcPct val="90000"/>
              </a:lnSpc>
              <a:buClr>
                <a:srgbClr val="8064A2"/>
              </a:buClr>
              <a:buSzPts val="4070"/>
              <a:buFont typeface="Arial Black"/>
              <a:buNone/>
            </a:pPr>
            <a:r>
              <a:rPr lang="en-US" sz="4000" i="1" kern="0">
                <a:solidFill>
                  <a:srgbClr val="FFFFFF"/>
                </a:solidFill>
                <a:latin typeface="Arial Black"/>
                <a:ea typeface="Arial Black"/>
                <a:cs typeface="Arial Black"/>
                <a:sym typeface="Arial Black"/>
              </a:rPr>
              <a:t>13 Reasons Why </a:t>
            </a:r>
            <a:r>
              <a:rPr lang="en-US" sz="4000" kern="0">
                <a:solidFill>
                  <a:srgbClr val="FFFFFF"/>
                </a:solidFill>
                <a:latin typeface="Arial Black"/>
                <a:ea typeface="Arial Black"/>
                <a:cs typeface="Arial Black"/>
                <a:sym typeface="Arial Black"/>
              </a:rPr>
              <a:t>also Changes Suicide Beliefs &amp; Knowledge</a:t>
            </a:r>
            <a:endParaRPr sz="4000" kern="0">
              <a:solidFill>
                <a:srgbClr val="FFFFFF"/>
              </a:solidFill>
              <a:cs typeface="Arial"/>
              <a:sym typeface="Arial"/>
            </a:endParaRPr>
          </a:p>
        </p:txBody>
      </p:sp>
    </p:spTree>
    <p:extLst>
      <p:ext uri="{BB962C8B-B14F-4D97-AF65-F5344CB8AC3E}">
        <p14:creationId xmlns:p14="http://schemas.microsoft.com/office/powerpoint/2010/main" val="1146089038"/>
      </p:ext>
    </p:extLst>
  </p:cSld>
  <p:clrMapOvr>
    <a:masterClrMapping/>
  </p:clrMapOvr>
  <p:transition spd="slow">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98"/>
        <p:cNvGrpSpPr/>
        <p:nvPr/>
      </p:nvGrpSpPr>
      <p:grpSpPr>
        <a:xfrm>
          <a:off x="0" y="0"/>
          <a:ext cx="0" cy="0"/>
          <a:chOff x="0" y="0"/>
          <a:chExt cx="0" cy="0"/>
        </a:xfrm>
      </p:grpSpPr>
      <p:sp>
        <p:nvSpPr>
          <p:cNvPr id="199" name="Google Shape;199;p27"/>
          <p:cNvSpPr txBox="1">
            <a:spLocks noGrp="1"/>
          </p:cNvSpPr>
          <p:nvPr>
            <p:ph type="title"/>
          </p:nvPr>
        </p:nvSpPr>
        <p:spPr>
          <a:xfrm>
            <a:off x="1981200" y="274638"/>
            <a:ext cx="8229600" cy="1143000"/>
          </a:xfrm>
          <a:prstGeom prst="rect">
            <a:avLst/>
          </a:prstGeom>
          <a:noFill/>
          <a:ln>
            <a:noFill/>
          </a:ln>
        </p:spPr>
        <p:txBody>
          <a:bodyPr spcFirstLastPara="1" wrap="square" lIns="91425" tIns="45700" rIns="91425" bIns="45700" anchor="ctr" anchorCtr="0">
            <a:noAutofit/>
          </a:bodyPr>
          <a:lstStyle/>
          <a:p>
            <a:pPr>
              <a:buClr>
                <a:schemeClr val="accent4"/>
              </a:buClr>
              <a:buSzPts val="3959"/>
            </a:pPr>
            <a:r>
              <a:rPr lang="en-US" sz="4000">
                <a:solidFill>
                  <a:srgbClr val="FFFFFF"/>
                </a:solidFill>
                <a:latin typeface="Arial Black"/>
                <a:ea typeface="Arial Black"/>
                <a:cs typeface="Arial Black"/>
                <a:sym typeface="Arial Black"/>
              </a:rPr>
              <a:t>Specific Changes to Suicide Beliefs &amp; Knowledge after viewing</a:t>
            </a:r>
            <a:r>
              <a:rPr lang="en-US" sz="4000" i="1">
                <a:solidFill>
                  <a:srgbClr val="FFFFFF"/>
                </a:solidFill>
                <a:latin typeface="Arial Black"/>
                <a:ea typeface="Arial Black"/>
                <a:cs typeface="Arial Black"/>
                <a:sym typeface="Arial Black"/>
              </a:rPr>
              <a:t>13 Reasons Why </a:t>
            </a:r>
            <a:endParaRPr sz="4000">
              <a:solidFill>
                <a:srgbClr val="FFFFFF"/>
              </a:solidFill>
            </a:endParaRPr>
          </a:p>
        </p:txBody>
      </p:sp>
      <p:sp>
        <p:nvSpPr>
          <p:cNvPr id="200" name="Google Shape;200;p27"/>
          <p:cNvSpPr txBox="1">
            <a:spLocks noGrp="1"/>
          </p:cNvSpPr>
          <p:nvPr>
            <p:ph type="body" idx="1"/>
          </p:nvPr>
        </p:nvSpPr>
        <p:spPr>
          <a:xfrm>
            <a:off x="1981200" y="1600201"/>
            <a:ext cx="8229600" cy="4525963"/>
          </a:xfrm>
          <a:prstGeom prst="rect">
            <a:avLst/>
          </a:prstGeom>
          <a:noFill/>
          <a:ln>
            <a:noFill/>
          </a:ln>
        </p:spPr>
        <p:txBody>
          <a:bodyPr spcFirstLastPara="1" wrap="square" lIns="91425" tIns="45700" rIns="91425" bIns="45700" anchor="t" anchorCtr="0">
            <a:noAutofit/>
          </a:bodyPr>
          <a:lstStyle/>
          <a:p>
            <a:pPr marL="0" indent="0">
              <a:lnSpc>
                <a:spcPct val="90000"/>
              </a:lnSpc>
              <a:spcBef>
                <a:spcPts val="0"/>
              </a:spcBef>
              <a:buSzPts val="2720"/>
              <a:buNone/>
            </a:pPr>
            <a:r>
              <a:rPr lang="en-US" sz="2300" dirty="0">
                <a:solidFill>
                  <a:srgbClr val="FFFFFF"/>
                </a:solidFill>
              </a:rPr>
              <a:t>After viewing, almost all young people understood:</a:t>
            </a:r>
            <a:endParaRPr sz="2300" dirty="0">
              <a:solidFill>
                <a:srgbClr val="FFFFFF"/>
              </a:solidFill>
            </a:endParaRPr>
          </a:p>
          <a:p>
            <a:pPr marL="742950" lvl="1" indent="-280669">
              <a:lnSpc>
                <a:spcPct val="90000"/>
              </a:lnSpc>
              <a:spcBef>
                <a:spcPts val="476"/>
              </a:spcBef>
              <a:buClr>
                <a:srgbClr val="FFFFFF"/>
              </a:buClr>
              <a:buSzPts val="2300"/>
              <a:buFont typeface="Noto Sans Symbols"/>
              <a:buChar char="✓"/>
            </a:pPr>
            <a:r>
              <a:rPr lang="en-US" sz="2300" dirty="0">
                <a:solidFill>
                  <a:srgbClr val="FFFFFF"/>
                </a:solidFill>
              </a:rPr>
              <a:t>People suicide for different reasons.</a:t>
            </a:r>
            <a:endParaRPr sz="2300" dirty="0">
              <a:solidFill>
                <a:srgbClr val="FFFFFF"/>
              </a:solidFill>
            </a:endParaRPr>
          </a:p>
          <a:p>
            <a:pPr marL="742950" lvl="1" indent="-280669">
              <a:lnSpc>
                <a:spcPct val="90000"/>
              </a:lnSpc>
              <a:spcBef>
                <a:spcPts val="476"/>
              </a:spcBef>
              <a:buClr>
                <a:srgbClr val="FFFFFF"/>
              </a:buClr>
              <a:buSzPts val="2300"/>
              <a:buFont typeface="Noto Sans Symbols"/>
              <a:buChar char="✓"/>
            </a:pPr>
            <a:r>
              <a:rPr lang="en-US" sz="2300" dirty="0">
                <a:solidFill>
                  <a:srgbClr val="FFFFFF"/>
                </a:solidFill>
              </a:rPr>
              <a:t>The signs of suicide risk are not always evident.</a:t>
            </a:r>
            <a:endParaRPr sz="2300" dirty="0">
              <a:solidFill>
                <a:srgbClr val="FFFFFF"/>
              </a:solidFill>
            </a:endParaRPr>
          </a:p>
          <a:p>
            <a:pPr marL="742950" lvl="1" indent="-280669">
              <a:lnSpc>
                <a:spcPct val="90000"/>
              </a:lnSpc>
              <a:spcBef>
                <a:spcPts val="476"/>
              </a:spcBef>
              <a:buClr>
                <a:srgbClr val="FFFFFF"/>
              </a:buClr>
              <a:buSzPts val="2300"/>
              <a:buFont typeface="Noto Sans Symbols"/>
              <a:buChar char="✓"/>
            </a:pPr>
            <a:r>
              <a:rPr lang="en-US" sz="2300" dirty="0">
                <a:solidFill>
                  <a:srgbClr val="FFFFFF"/>
                </a:solidFill>
              </a:rPr>
              <a:t>Depression and mental health difficulties are risk factors for suicide.</a:t>
            </a:r>
            <a:endParaRPr sz="2300" dirty="0">
              <a:solidFill>
                <a:srgbClr val="FFFFFF"/>
              </a:solidFill>
            </a:endParaRPr>
          </a:p>
          <a:p>
            <a:pPr marL="0" indent="0">
              <a:lnSpc>
                <a:spcPct val="90000"/>
              </a:lnSpc>
              <a:spcBef>
                <a:spcPts val="544"/>
              </a:spcBef>
              <a:buSzPts val="2720"/>
              <a:buNone/>
            </a:pPr>
            <a:r>
              <a:rPr lang="en-US" sz="2300" dirty="0">
                <a:solidFill>
                  <a:srgbClr val="FFFFFF"/>
                </a:solidFill>
              </a:rPr>
              <a:t>After viewing, a significant minority of young people:</a:t>
            </a:r>
            <a:endParaRPr sz="2300" dirty="0">
              <a:solidFill>
                <a:srgbClr val="FFFFFF"/>
              </a:solidFill>
            </a:endParaRPr>
          </a:p>
          <a:p>
            <a:pPr marL="742950" lvl="1" indent="-280669">
              <a:lnSpc>
                <a:spcPct val="90000"/>
              </a:lnSpc>
              <a:spcBef>
                <a:spcPts val="476"/>
              </a:spcBef>
              <a:buClr>
                <a:srgbClr val="FFFFFF"/>
              </a:buClr>
              <a:buSzPts val="2300"/>
              <a:buFont typeface="Noto Sans Symbols"/>
              <a:buChar char="✓"/>
            </a:pPr>
            <a:r>
              <a:rPr lang="en-US" sz="2300" dirty="0">
                <a:solidFill>
                  <a:srgbClr val="FFFFFF"/>
                </a:solidFill>
              </a:rPr>
              <a:t>sought additional information on suicide &amp; depression</a:t>
            </a:r>
            <a:endParaRPr sz="2300" dirty="0">
              <a:solidFill>
                <a:srgbClr val="FFFFFF"/>
              </a:solidFill>
            </a:endParaRPr>
          </a:p>
          <a:p>
            <a:pPr marL="742950" lvl="1" indent="-280669">
              <a:lnSpc>
                <a:spcPct val="90000"/>
              </a:lnSpc>
              <a:spcBef>
                <a:spcPts val="476"/>
              </a:spcBef>
              <a:buClr>
                <a:srgbClr val="FFFFFF"/>
              </a:buClr>
              <a:buSzPts val="2300"/>
              <a:buFont typeface="Noto Sans Symbols"/>
              <a:buChar char="✓"/>
            </a:pPr>
            <a:r>
              <a:rPr lang="en-US" sz="2300" dirty="0">
                <a:solidFill>
                  <a:srgbClr val="FFFFFF"/>
                </a:solidFill>
              </a:rPr>
              <a:t>discussed the topic of suicide with their adults and friends</a:t>
            </a:r>
            <a:endParaRPr sz="2300" dirty="0">
              <a:solidFill>
                <a:srgbClr val="FFFFFF"/>
              </a:solidFill>
            </a:endParaRPr>
          </a:p>
          <a:p>
            <a:pPr marL="742950" lvl="1" indent="-280669">
              <a:lnSpc>
                <a:spcPct val="90000"/>
              </a:lnSpc>
              <a:spcBef>
                <a:spcPts val="476"/>
              </a:spcBef>
              <a:buClr>
                <a:srgbClr val="FFFFFF"/>
              </a:buClr>
              <a:buSzPts val="2300"/>
              <a:buFont typeface="Noto Sans Symbols"/>
              <a:buChar char="✓"/>
            </a:pPr>
            <a:r>
              <a:rPr lang="en-US" sz="2300" dirty="0">
                <a:solidFill>
                  <a:srgbClr val="FFFFFF"/>
                </a:solidFill>
              </a:rPr>
              <a:t>Reported feeling more sympathetic towards peers struggling with suicide (</a:t>
            </a:r>
            <a:r>
              <a:rPr lang="en-US" sz="2300" dirty="0" err="1">
                <a:solidFill>
                  <a:srgbClr val="FFFFFF"/>
                </a:solidFill>
              </a:rPr>
              <a:t>Lauricella</a:t>
            </a:r>
            <a:r>
              <a:rPr lang="en-US" sz="2300" dirty="0">
                <a:solidFill>
                  <a:srgbClr val="FFFFFF"/>
                </a:solidFill>
              </a:rPr>
              <a:t> et al., 2018).</a:t>
            </a:r>
            <a:endParaRPr sz="2300" dirty="0">
              <a:solidFill>
                <a:srgbClr val="FFFFFF"/>
              </a:solidFill>
            </a:endParaRPr>
          </a:p>
        </p:txBody>
      </p:sp>
      <p:pic>
        <p:nvPicPr>
          <p:cNvPr id="201" name="Google Shape;201;p27"/>
          <p:cNvPicPr preferRelativeResize="0"/>
          <p:nvPr/>
        </p:nvPicPr>
        <p:blipFill rotWithShape="1">
          <a:blip r:embed="rId3">
            <a:alphaModFix/>
          </a:blip>
          <a:srcRect/>
          <a:stretch/>
        </p:blipFill>
        <p:spPr>
          <a:xfrm>
            <a:off x="4954690" y="5581714"/>
            <a:ext cx="5713311" cy="1276287"/>
          </a:xfrm>
          <a:prstGeom prst="rect">
            <a:avLst/>
          </a:prstGeom>
          <a:noFill/>
          <a:ln>
            <a:noFill/>
          </a:ln>
        </p:spPr>
      </p:pic>
    </p:spTree>
    <p:extLst>
      <p:ext uri="{BB962C8B-B14F-4D97-AF65-F5344CB8AC3E}">
        <p14:creationId xmlns:p14="http://schemas.microsoft.com/office/powerpoint/2010/main" val="421866351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30"/>
          <p:cNvSpPr txBox="1"/>
          <p:nvPr/>
        </p:nvSpPr>
        <p:spPr>
          <a:xfrm>
            <a:off x="1651748" y="1681595"/>
            <a:ext cx="8888505" cy="4882978"/>
          </a:xfrm>
          <a:prstGeom prst="rect">
            <a:avLst/>
          </a:prstGeom>
          <a:noFill/>
          <a:ln>
            <a:noFill/>
          </a:ln>
        </p:spPr>
        <p:txBody>
          <a:bodyPr spcFirstLastPara="1" wrap="square" lIns="91425" tIns="45700" rIns="91425" bIns="45700" anchor="ctr" anchorCtr="0">
            <a:noAutofit/>
          </a:bodyPr>
          <a:lstStyle/>
          <a:p>
            <a:pPr marL="571500" indent="-542925">
              <a:lnSpc>
                <a:spcPct val="80000"/>
              </a:lnSpc>
              <a:buClr>
                <a:srgbClr val="FFFFFF"/>
              </a:buClr>
              <a:buSzPts val="2300"/>
              <a:buFont typeface="Arial"/>
              <a:buChar char="•"/>
            </a:pPr>
            <a:r>
              <a:rPr lang="en-US" sz="2300" kern="0" dirty="0">
                <a:solidFill>
                  <a:srgbClr val="FFFFFF"/>
                </a:solidFill>
                <a:latin typeface="Calibri"/>
                <a:ea typeface="Calibri"/>
                <a:cs typeface="Calibri"/>
                <a:sym typeface="Calibri"/>
              </a:rPr>
              <a:t>On average, participants completed the survey 8 months (</a:t>
            </a:r>
            <a:r>
              <a:rPr lang="en-US" sz="2300" i="1" kern="0" dirty="0" err="1">
                <a:solidFill>
                  <a:srgbClr val="FFFFFF"/>
                </a:solidFill>
                <a:latin typeface="Calibri"/>
                <a:ea typeface="Calibri"/>
                <a:cs typeface="Calibri"/>
                <a:sym typeface="Calibri"/>
              </a:rPr>
              <a:t>sd</a:t>
            </a:r>
            <a:r>
              <a:rPr lang="en-US" sz="2300" kern="0" dirty="0">
                <a:solidFill>
                  <a:srgbClr val="FFFFFF"/>
                </a:solidFill>
                <a:latin typeface="Calibri"/>
                <a:ea typeface="Calibri"/>
                <a:cs typeface="Calibri"/>
                <a:sym typeface="Calibri"/>
              </a:rPr>
              <a:t>=3 months) after watching the first episode. Data were collected prior to the airing of the second season.</a:t>
            </a:r>
            <a:endParaRPr sz="2300" kern="0" dirty="0">
              <a:solidFill>
                <a:srgbClr val="000000"/>
              </a:solidFill>
              <a:cs typeface="Arial"/>
              <a:sym typeface="Arial"/>
            </a:endParaRPr>
          </a:p>
          <a:p>
            <a:pPr marL="571500" indent="-542925">
              <a:lnSpc>
                <a:spcPct val="80000"/>
              </a:lnSpc>
              <a:buClr>
                <a:srgbClr val="FFFFFF"/>
              </a:buClr>
              <a:buSzPts val="2300"/>
              <a:buFont typeface="Arial"/>
              <a:buChar char="•"/>
            </a:pPr>
            <a:r>
              <a:rPr lang="en-US" sz="2300" kern="0" dirty="0">
                <a:solidFill>
                  <a:srgbClr val="FFFFFF"/>
                </a:solidFill>
                <a:latin typeface="Calibri"/>
                <a:ea typeface="Calibri"/>
                <a:cs typeface="Calibri"/>
                <a:sym typeface="Calibri"/>
              </a:rPr>
              <a:t>Our participants were 18-25. Increased suicide behavior seen among adolescents</a:t>
            </a:r>
          </a:p>
          <a:p>
            <a:pPr marL="571500" indent="-542925">
              <a:lnSpc>
                <a:spcPct val="80000"/>
              </a:lnSpc>
              <a:buClr>
                <a:srgbClr val="FFFFFF"/>
              </a:buClr>
              <a:buSzPts val="2300"/>
              <a:buFont typeface="Arial"/>
              <a:buChar char="•"/>
            </a:pPr>
            <a:r>
              <a:rPr lang="en-US" sz="2300" kern="0" dirty="0">
                <a:solidFill>
                  <a:srgbClr val="FFFFFF"/>
                </a:solidFill>
                <a:latin typeface="Calibri"/>
                <a:cs typeface="Calibri"/>
                <a:sym typeface="Calibri"/>
              </a:rPr>
              <a:t>We controlled for viewing. Other studies have not.</a:t>
            </a:r>
            <a:endParaRPr sz="2300" kern="0" dirty="0">
              <a:solidFill>
                <a:srgbClr val="000000"/>
              </a:solidFill>
              <a:cs typeface="Arial"/>
              <a:sym typeface="Arial"/>
            </a:endParaRPr>
          </a:p>
        </p:txBody>
      </p:sp>
      <p:sp>
        <p:nvSpPr>
          <p:cNvPr id="220" name="Google Shape;220;p30"/>
          <p:cNvSpPr txBox="1"/>
          <p:nvPr/>
        </p:nvSpPr>
        <p:spPr>
          <a:xfrm>
            <a:off x="1524000" y="393763"/>
            <a:ext cx="9144000" cy="1328305"/>
          </a:xfrm>
          <a:prstGeom prst="rect">
            <a:avLst/>
          </a:prstGeom>
          <a:noFill/>
          <a:ln>
            <a:noFill/>
          </a:ln>
        </p:spPr>
        <p:txBody>
          <a:bodyPr spcFirstLastPara="1" wrap="square" lIns="91425" tIns="45700" rIns="91425" bIns="45700" anchor="ctr" anchorCtr="0">
            <a:noAutofit/>
          </a:bodyPr>
          <a:lstStyle/>
          <a:p>
            <a:pPr algn="ctr">
              <a:buClr>
                <a:srgbClr val="8064A2"/>
              </a:buClr>
              <a:buSzPts val="4400"/>
              <a:buFont typeface="Arial Black"/>
              <a:buNone/>
            </a:pPr>
            <a:r>
              <a:rPr lang="en-US" sz="4000" kern="0" dirty="0">
                <a:solidFill>
                  <a:srgbClr val="FFFFFF"/>
                </a:solidFill>
                <a:latin typeface="Arial Black"/>
                <a:ea typeface="Arial Black"/>
                <a:cs typeface="Arial Black"/>
                <a:sym typeface="Arial Black"/>
              </a:rPr>
              <a:t>Why did we not find increased suicide behavior?</a:t>
            </a:r>
            <a:endParaRPr sz="4000" kern="0" dirty="0">
              <a:solidFill>
                <a:srgbClr val="FFFFFF"/>
              </a:solidFill>
              <a:cs typeface="Arial"/>
              <a:sym typeface="Arial"/>
            </a:endParaRPr>
          </a:p>
        </p:txBody>
      </p:sp>
    </p:spTree>
    <p:extLst>
      <p:ext uri="{BB962C8B-B14F-4D97-AF65-F5344CB8AC3E}">
        <p14:creationId xmlns:p14="http://schemas.microsoft.com/office/powerpoint/2010/main" val="209619143"/>
      </p:ext>
    </p:extLst>
  </p:cSld>
  <p:clrMapOvr>
    <a:masterClrMapping/>
  </p:clrMapOvr>
  <p:transition spd="slow">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38"/>
          <p:cNvSpPr txBox="1"/>
          <p:nvPr/>
        </p:nvSpPr>
        <p:spPr>
          <a:xfrm>
            <a:off x="1886850" y="976852"/>
            <a:ext cx="8781300" cy="3907200"/>
          </a:xfrm>
          <a:prstGeom prst="rect">
            <a:avLst/>
          </a:prstGeom>
          <a:noFill/>
          <a:ln>
            <a:noFill/>
          </a:ln>
        </p:spPr>
        <p:txBody>
          <a:bodyPr spcFirstLastPara="1" wrap="square" lIns="91425" tIns="45700" rIns="91425" bIns="45700" anchor="ctr" anchorCtr="0">
            <a:noAutofit/>
          </a:bodyPr>
          <a:lstStyle/>
          <a:p>
            <a:pPr marL="342900" indent="-300990">
              <a:buClr>
                <a:srgbClr val="FFFFFF"/>
              </a:buClr>
              <a:buSzPts val="2300"/>
              <a:buFont typeface="Arial"/>
              <a:buChar char="•"/>
            </a:pPr>
            <a:endParaRPr lang="en-US" sz="2300" kern="0" dirty="0">
              <a:solidFill>
                <a:srgbClr val="FFFFFF"/>
              </a:solidFill>
              <a:latin typeface="Calibri"/>
              <a:ea typeface="Calibri"/>
              <a:cs typeface="Calibri"/>
              <a:sym typeface="Calibri"/>
            </a:endParaRPr>
          </a:p>
          <a:p>
            <a:pPr marL="342900" indent="-300990">
              <a:buClr>
                <a:srgbClr val="FFFFFF"/>
              </a:buClr>
              <a:buSzPts val="2300"/>
              <a:buFont typeface="Arial"/>
              <a:buChar char="•"/>
            </a:pPr>
            <a:endParaRPr lang="en-US" sz="2300" kern="0" dirty="0">
              <a:solidFill>
                <a:srgbClr val="FFFFFF"/>
              </a:solidFill>
              <a:latin typeface="Calibri"/>
              <a:ea typeface="Calibri"/>
              <a:cs typeface="Calibri"/>
              <a:sym typeface="Calibri"/>
            </a:endParaRPr>
          </a:p>
          <a:p>
            <a:pPr marL="342900" indent="-300990">
              <a:buClr>
                <a:srgbClr val="FFFFFF"/>
              </a:buClr>
              <a:buSzPts val="2300"/>
              <a:buFont typeface="Arial"/>
              <a:buChar char="•"/>
            </a:pPr>
            <a:endParaRPr lang="en-US" sz="2300" kern="0" dirty="0">
              <a:solidFill>
                <a:srgbClr val="FFFFFF"/>
              </a:solidFill>
              <a:latin typeface="Calibri"/>
              <a:ea typeface="Calibri"/>
              <a:cs typeface="Calibri"/>
              <a:sym typeface="Calibri"/>
            </a:endParaRPr>
          </a:p>
          <a:p>
            <a:pPr marL="342900" indent="-300990">
              <a:buClr>
                <a:srgbClr val="FFFFFF"/>
              </a:buClr>
              <a:buSzPts val="2300"/>
              <a:buFont typeface="Arial"/>
              <a:buChar char="•"/>
            </a:pPr>
            <a:endParaRPr lang="en-US" sz="2300" kern="0" dirty="0">
              <a:solidFill>
                <a:srgbClr val="FFFFFF"/>
              </a:solidFill>
              <a:latin typeface="Calibri"/>
              <a:ea typeface="Calibri"/>
              <a:cs typeface="Calibri"/>
              <a:sym typeface="Calibri"/>
            </a:endParaRPr>
          </a:p>
          <a:p>
            <a:pPr marL="342900" indent="-300990">
              <a:buClr>
                <a:srgbClr val="FFFFFF"/>
              </a:buClr>
              <a:buSzPts val="2300"/>
              <a:buFont typeface="Arial"/>
              <a:buChar char="•"/>
            </a:pPr>
            <a:endParaRPr lang="en-US" sz="2300" kern="0" dirty="0">
              <a:solidFill>
                <a:srgbClr val="FFFFFF"/>
              </a:solidFill>
              <a:latin typeface="Calibri"/>
              <a:ea typeface="Calibri"/>
              <a:cs typeface="Calibri"/>
              <a:sym typeface="Calibri"/>
            </a:endParaRPr>
          </a:p>
          <a:p>
            <a:pPr marL="342900" indent="-300990">
              <a:buClr>
                <a:srgbClr val="FFFFFF"/>
              </a:buClr>
              <a:buSzPts val="2300"/>
              <a:buFont typeface="Arial"/>
              <a:buChar char="•"/>
            </a:pPr>
            <a:endParaRPr lang="en-US" sz="2300" kern="0" dirty="0">
              <a:solidFill>
                <a:srgbClr val="FFFFFF"/>
              </a:solidFill>
              <a:latin typeface="Calibri"/>
              <a:ea typeface="Calibri"/>
              <a:cs typeface="Calibri"/>
              <a:sym typeface="Calibri"/>
            </a:endParaRPr>
          </a:p>
          <a:p>
            <a:pPr marL="342900" indent="-300990">
              <a:buClr>
                <a:srgbClr val="FFFFFF"/>
              </a:buClr>
              <a:buSzPts val="2300"/>
              <a:buFont typeface="Arial"/>
              <a:buChar char="•"/>
            </a:pPr>
            <a:endParaRPr lang="en-US" sz="2300" kern="0" dirty="0">
              <a:solidFill>
                <a:srgbClr val="FFFFFF"/>
              </a:solidFill>
              <a:latin typeface="Calibri"/>
              <a:ea typeface="Calibri"/>
              <a:cs typeface="Calibri"/>
              <a:sym typeface="Calibri"/>
            </a:endParaRPr>
          </a:p>
          <a:p>
            <a:pPr marL="342900" indent="-300990">
              <a:spcBef>
                <a:spcPts val="592"/>
              </a:spcBef>
              <a:buClr>
                <a:srgbClr val="FFFFFF"/>
              </a:buClr>
              <a:buSzPts val="2300"/>
              <a:buFont typeface="Arial"/>
              <a:buChar char="•"/>
            </a:pPr>
            <a:endParaRPr lang="en-US" sz="2300" kern="0" dirty="0">
              <a:solidFill>
                <a:srgbClr val="FFFFFF"/>
              </a:solidFill>
              <a:latin typeface="Calibri"/>
              <a:ea typeface="Calibri"/>
              <a:cs typeface="Calibri"/>
              <a:sym typeface="Calibri"/>
            </a:endParaRPr>
          </a:p>
          <a:p>
            <a:pPr marL="342900" indent="-300990">
              <a:spcBef>
                <a:spcPts val="592"/>
              </a:spcBef>
              <a:buClr>
                <a:srgbClr val="FFFFFF"/>
              </a:buClr>
              <a:buSzPts val="2300"/>
              <a:buFont typeface="Arial"/>
              <a:buChar char="•"/>
            </a:pPr>
            <a:r>
              <a:rPr lang="en-US" sz="2300" kern="0" dirty="0">
                <a:solidFill>
                  <a:srgbClr val="FFFFFF"/>
                </a:solidFill>
                <a:latin typeface="Calibri"/>
                <a:ea typeface="Calibri"/>
                <a:cs typeface="Calibri"/>
                <a:sym typeface="Calibri"/>
              </a:rPr>
              <a:t>Adolescent suicide behavior seems particularly linked to </a:t>
            </a:r>
            <a:r>
              <a:rPr lang="en-US" sz="2300" i="1" kern="0" dirty="0">
                <a:solidFill>
                  <a:srgbClr val="FFFFFF"/>
                </a:solidFill>
                <a:latin typeface="Calibri"/>
                <a:ea typeface="Calibri"/>
                <a:cs typeface="Calibri"/>
                <a:sym typeface="Calibri"/>
              </a:rPr>
              <a:t>13 Reasons Why</a:t>
            </a:r>
          </a:p>
          <a:p>
            <a:pPr marL="342900" indent="-300990">
              <a:spcBef>
                <a:spcPts val="592"/>
              </a:spcBef>
              <a:buClr>
                <a:srgbClr val="FFFFFF"/>
              </a:buClr>
              <a:buSzPts val="2300"/>
              <a:buFont typeface="Arial"/>
              <a:buChar char="•"/>
            </a:pPr>
            <a:r>
              <a:rPr lang="en-US" sz="2300" kern="0" dirty="0">
                <a:solidFill>
                  <a:srgbClr val="FFFFFF"/>
                </a:solidFill>
                <a:latin typeface="Calibri"/>
                <a:ea typeface="Calibri"/>
                <a:cs typeface="Calibri"/>
                <a:sym typeface="Calibri"/>
              </a:rPr>
              <a:t>Watching </a:t>
            </a:r>
            <a:r>
              <a:rPr lang="en-US" sz="2300" i="1" kern="0" dirty="0">
                <a:solidFill>
                  <a:srgbClr val="FFFFFF"/>
                </a:solidFill>
                <a:latin typeface="Calibri"/>
                <a:ea typeface="Calibri"/>
                <a:cs typeface="Calibri"/>
                <a:sym typeface="Calibri"/>
              </a:rPr>
              <a:t>13 Reasons Why</a:t>
            </a:r>
            <a:r>
              <a:rPr lang="en-US" sz="2300" kern="0" dirty="0">
                <a:solidFill>
                  <a:srgbClr val="FFFFFF"/>
                </a:solidFill>
                <a:latin typeface="Calibri"/>
                <a:ea typeface="Calibri"/>
                <a:cs typeface="Calibri"/>
                <a:sym typeface="Calibri"/>
              </a:rPr>
              <a:t> may not be appropriate for certain vulnerable young people.</a:t>
            </a:r>
            <a:endParaRPr lang="en-US" sz="2300" kern="0" dirty="0">
              <a:solidFill>
                <a:srgbClr val="FFFFFF"/>
              </a:solidFill>
              <a:cs typeface="Arial"/>
              <a:sym typeface="Arial"/>
            </a:endParaRPr>
          </a:p>
          <a:p>
            <a:pPr marL="742950" lvl="1" indent="-267335">
              <a:spcBef>
                <a:spcPts val="518"/>
              </a:spcBef>
              <a:buClr>
                <a:srgbClr val="FFFFFF"/>
              </a:buClr>
              <a:buSzPts val="2300"/>
              <a:buFont typeface="Arial"/>
              <a:buChar char="•"/>
            </a:pPr>
            <a:r>
              <a:rPr lang="en-US" sz="2300" i="1" kern="0" dirty="0">
                <a:solidFill>
                  <a:srgbClr val="FFFFFF"/>
                </a:solidFill>
                <a:latin typeface="Calibri"/>
                <a:ea typeface="Calibri"/>
                <a:cs typeface="Calibri"/>
                <a:sym typeface="Calibri"/>
              </a:rPr>
              <a:t>E.g., </a:t>
            </a:r>
            <a:r>
              <a:rPr lang="en-US" sz="2300" kern="0" dirty="0">
                <a:solidFill>
                  <a:srgbClr val="FFFFFF"/>
                </a:solidFill>
                <a:latin typeface="Calibri"/>
                <a:ea typeface="Calibri"/>
                <a:cs typeface="Calibri"/>
                <a:sym typeface="Calibri"/>
              </a:rPr>
              <a:t>those at risk for suicide given mental health difficulties, substance use, history of suicide behavior, limited social support, those who identify with the main character who died by suicide in </a:t>
            </a:r>
            <a:r>
              <a:rPr lang="en-US" sz="2300" i="1" kern="0" dirty="0">
                <a:solidFill>
                  <a:srgbClr val="FFFFFF"/>
                </a:solidFill>
                <a:latin typeface="Calibri"/>
                <a:ea typeface="Calibri"/>
                <a:cs typeface="Calibri"/>
                <a:sym typeface="Calibri"/>
              </a:rPr>
              <a:t>13 Reasons Why </a:t>
            </a:r>
            <a:r>
              <a:rPr lang="en-US" sz="2300" kern="0" dirty="0">
                <a:solidFill>
                  <a:srgbClr val="FFFFFF"/>
                </a:solidFill>
                <a:latin typeface="Calibri"/>
                <a:ea typeface="Calibri"/>
                <a:cs typeface="Calibri"/>
                <a:sym typeface="Calibri"/>
              </a:rPr>
              <a:t>(</a:t>
            </a:r>
            <a:r>
              <a:rPr lang="en-US" sz="2300" kern="0" dirty="0" err="1">
                <a:solidFill>
                  <a:srgbClr val="FFFFFF"/>
                </a:solidFill>
                <a:latin typeface="Calibri"/>
                <a:ea typeface="Calibri"/>
                <a:cs typeface="Calibri"/>
                <a:sym typeface="Calibri"/>
              </a:rPr>
              <a:t>Reidenberg</a:t>
            </a:r>
            <a:r>
              <a:rPr lang="en-US" sz="2300" kern="0" dirty="0">
                <a:solidFill>
                  <a:srgbClr val="FFFFFF"/>
                </a:solidFill>
                <a:latin typeface="Calibri"/>
                <a:ea typeface="Calibri"/>
                <a:cs typeface="Calibri"/>
                <a:sym typeface="Calibri"/>
              </a:rPr>
              <a:t>, 2017).</a:t>
            </a:r>
          </a:p>
          <a:p>
            <a:pPr marL="571500" indent="-488950">
              <a:buClr>
                <a:srgbClr val="FFFFFF"/>
              </a:buClr>
              <a:buSzPts val="2300"/>
              <a:buFont typeface="Arial"/>
              <a:buChar char="•"/>
            </a:pPr>
            <a:r>
              <a:rPr lang="en-US" sz="2300" i="1" kern="0" dirty="0">
                <a:solidFill>
                  <a:srgbClr val="FFFFFF"/>
                </a:solidFill>
                <a:latin typeface="Calibri"/>
                <a:ea typeface="Calibri"/>
                <a:cs typeface="Calibri"/>
                <a:sym typeface="Calibri"/>
              </a:rPr>
              <a:t>13 Reasons Why</a:t>
            </a:r>
            <a:r>
              <a:rPr lang="en-US" sz="2300" kern="0" dirty="0">
                <a:solidFill>
                  <a:srgbClr val="FFFFFF"/>
                </a:solidFill>
                <a:latin typeface="Calibri"/>
                <a:ea typeface="Calibri"/>
                <a:cs typeface="Calibri"/>
                <a:sym typeface="Calibri"/>
              </a:rPr>
              <a:t> can be a vehicle for psychoeducation on suicide, as well as discussions among young people and their community about suicide and mental health difficulties.  </a:t>
            </a:r>
            <a:endParaRPr sz="2300" kern="0" dirty="0">
              <a:solidFill>
                <a:srgbClr val="FFFFFF"/>
              </a:solidFill>
              <a:latin typeface="Calibri"/>
              <a:ea typeface="Calibri"/>
              <a:cs typeface="Calibri"/>
              <a:sym typeface="Calibri"/>
            </a:endParaRPr>
          </a:p>
        </p:txBody>
      </p:sp>
      <p:sp>
        <p:nvSpPr>
          <p:cNvPr id="273" name="Google Shape;273;p38"/>
          <p:cNvSpPr txBox="1"/>
          <p:nvPr/>
        </p:nvSpPr>
        <p:spPr>
          <a:xfrm>
            <a:off x="1524000" y="526285"/>
            <a:ext cx="9144000" cy="1328305"/>
          </a:xfrm>
          <a:prstGeom prst="rect">
            <a:avLst/>
          </a:prstGeom>
          <a:noFill/>
          <a:ln>
            <a:noFill/>
          </a:ln>
        </p:spPr>
        <p:txBody>
          <a:bodyPr spcFirstLastPara="1" wrap="square" lIns="91425" tIns="45700" rIns="91425" bIns="45700" anchor="ctr" anchorCtr="0">
            <a:noAutofit/>
          </a:bodyPr>
          <a:lstStyle/>
          <a:p>
            <a:pPr algn="ctr">
              <a:lnSpc>
                <a:spcPct val="90000"/>
              </a:lnSpc>
              <a:buClr>
                <a:srgbClr val="8064A2"/>
              </a:buClr>
              <a:buSzPts val="4070"/>
              <a:buFont typeface="Arial Black"/>
              <a:buNone/>
            </a:pPr>
            <a:r>
              <a:rPr lang="en-US" sz="4000" kern="0" dirty="0">
                <a:solidFill>
                  <a:srgbClr val="FFFFFF"/>
                </a:solidFill>
                <a:latin typeface="Arial Black"/>
                <a:ea typeface="Arial Black"/>
                <a:cs typeface="Arial Black"/>
                <a:sym typeface="Arial Black"/>
              </a:rPr>
              <a:t>Implications for Young Viewers and their Community</a:t>
            </a:r>
            <a:endParaRPr sz="4000" kern="0" dirty="0">
              <a:solidFill>
                <a:srgbClr val="FFFFFF"/>
              </a:solidFill>
              <a:latin typeface="Arial Black"/>
              <a:ea typeface="Arial Black"/>
              <a:cs typeface="Arial Black"/>
              <a:sym typeface="Arial Black"/>
            </a:endParaRPr>
          </a:p>
        </p:txBody>
      </p:sp>
    </p:spTree>
    <p:extLst>
      <p:ext uri="{BB962C8B-B14F-4D97-AF65-F5344CB8AC3E}">
        <p14:creationId xmlns:p14="http://schemas.microsoft.com/office/powerpoint/2010/main" val="1658787713"/>
      </p:ext>
    </p:extLst>
  </p:cSld>
  <p:clrMapOvr>
    <a:masterClrMapping/>
  </p:clrMapOvr>
  <p:transition spd="slow">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42"/>
          <p:cNvSpPr txBox="1"/>
          <p:nvPr/>
        </p:nvSpPr>
        <p:spPr>
          <a:xfrm>
            <a:off x="1524000" y="393763"/>
            <a:ext cx="9144000" cy="1328305"/>
          </a:xfrm>
          <a:prstGeom prst="rect">
            <a:avLst/>
          </a:prstGeom>
          <a:noFill/>
          <a:ln>
            <a:noFill/>
          </a:ln>
        </p:spPr>
        <p:txBody>
          <a:bodyPr spcFirstLastPara="1" wrap="square" lIns="91425" tIns="45700" rIns="91425" bIns="45700" anchor="ctr" anchorCtr="0">
            <a:noAutofit/>
          </a:bodyPr>
          <a:lstStyle/>
          <a:p>
            <a:pPr algn="ctr">
              <a:buClr>
                <a:srgbClr val="FFFFFF"/>
              </a:buClr>
              <a:buSzPts val="4400"/>
              <a:buFont typeface="Arial Black"/>
              <a:buNone/>
            </a:pPr>
            <a:r>
              <a:rPr lang="en-US" sz="4000" kern="0" dirty="0">
                <a:solidFill>
                  <a:srgbClr val="FFFFFF"/>
                </a:solidFill>
                <a:latin typeface="Arial Black"/>
                <a:ea typeface="Arial Black"/>
                <a:cs typeface="Arial Black"/>
                <a:sym typeface="Arial Black"/>
              </a:rPr>
              <a:t>Acknowledgments</a:t>
            </a:r>
            <a:endParaRPr sz="4000" kern="0" dirty="0">
              <a:solidFill>
                <a:srgbClr val="FFFFFF"/>
              </a:solidFill>
              <a:latin typeface="Arial Black"/>
              <a:ea typeface="Arial Black"/>
              <a:cs typeface="Arial Black"/>
              <a:sym typeface="Arial Black"/>
            </a:endParaRPr>
          </a:p>
        </p:txBody>
      </p:sp>
      <p:sp>
        <p:nvSpPr>
          <p:cNvPr id="301" name="Google Shape;301;p42"/>
          <p:cNvSpPr/>
          <p:nvPr/>
        </p:nvSpPr>
        <p:spPr>
          <a:xfrm>
            <a:off x="1701421" y="1473958"/>
            <a:ext cx="8857397" cy="2308324"/>
          </a:xfrm>
          <a:prstGeom prst="rect">
            <a:avLst/>
          </a:prstGeom>
          <a:noFill/>
          <a:ln>
            <a:noFill/>
          </a:ln>
        </p:spPr>
        <p:txBody>
          <a:bodyPr spcFirstLastPara="1" wrap="square" lIns="91425" tIns="45700" rIns="91425" bIns="45700" anchor="t" anchorCtr="0">
            <a:noAutofit/>
          </a:bodyPr>
          <a:lstStyle/>
          <a:p>
            <a:pPr>
              <a:buClr>
                <a:srgbClr val="000000"/>
              </a:buClr>
              <a:buFont typeface="Arial"/>
              <a:buNone/>
            </a:pPr>
            <a:r>
              <a:rPr lang="en-US" sz="2300" kern="0" dirty="0">
                <a:solidFill>
                  <a:srgbClr val="FFFFFF"/>
                </a:solidFill>
                <a:latin typeface="Calibri"/>
                <a:ea typeface="Calibri"/>
                <a:cs typeface="Calibri"/>
                <a:sym typeface="Calibri"/>
              </a:rPr>
              <a:t>Collaborators</a:t>
            </a:r>
            <a:endParaRPr sz="2300" kern="0" dirty="0">
              <a:solidFill>
                <a:srgbClr val="000000"/>
              </a:solidFill>
              <a:cs typeface="Arial"/>
              <a:sym typeface="Arial"/>
            </a:endParaRPr>
          </a:p>
          <a:p>
            <a:pPr>
              <a:buClr>
                <a:srgbClr val="000000"/>
              </a:buClr>
              <a:buFont typeface="Arial"/>
              <a:buNone/>
            </a:pPr>
            <a:r>
              <a:rPr lang="en-US" sz="2300" kern="0" dirty="0">
                <a:solidFill>
                  <a:srgbClr val="FFFFFF"/>
                </a:solidFill>
                <a:latin typeface="Calibri"/>
                <a:ea typeface="Calibri"/>
                <a:cs typeface="Calibri"/>
                <a:sym typeface="Calibri"/>
              </a:rPr>
              <a:t>Michele Cascardi, Ph.D.</a:t>
            </a:r>
            <a:endParaRPr sz="2300" kern="0" dirty="0">
              <a:solidFill>
                <a:srgbClr val="000000"/>
              </a:solidFill>
              <a:cs typeface="Arial"/>
              <a:sym typeface="Arial"/>
            </a:endParaRPr>
          </a:p>
          <a:p>
            <a:pPr>
              <a:buClr>
                <a:srgbClr val="000000"/>
              </a:buClr>
              <a:buFont typeface="Arial"/>
              <a:buNone/>
            </a:pPr>
            <a:r>
              <a:rPr lang="en-US" sz="2300" kern="0" dirty="0">
                <a:solidFill>
                  <a:srgbClr val="FFFFFF"/>
                </a:solidFill>
                <a:latin typeface="Calibri"/>
                <a:ea typeface="Calibri"/>
                <a:cs typeface="Calibri"/>
                <a:sym typeface="Calibri"/>
              </a:rPr>
              <a:t>Elizabeth Jeglic, Ph.D.</a:t>
            </a:r>
            <a:endParaRPr sz="2300" kern="0" dirty="0">
              <a:solidFill>
                <a:srgbClr val="000000"/>
              </a:solidFill>
              <a:cs typeface="Arial"/>
              <a:sym typeface="Arial"/>
            </a:endParaRPr>
          </a:p>
          <a:p>
            <a:pPr>
              <a:buClr>
                <a:srgbClr val="000000"/>
              </a:buClr>
              <a:buFont typeface="Arial"/>
              <a:buNone/>
            </a:pPr>
            <a:endParaRPr sz="2300" kern="0" dirty="0">
              <a:solidFill>
                <a:srgbClr val="FFFFFF"/>
              </a:solidFill>
              <a:latin typeface="Calibri"/>
              <a:ea typeface="Calibri"/>
              <a:cs typeface="Calibri"/>
              <a:sym typeface="Calibri"/>
            </a:endParaRPr>
          </a:p>
          <a:p>
            <a:pPr>
              <a:buClr>
                <a:srgbClr val="000000"/>
              </a:buClr>
              <a:buFont typeface="Arial"/>
              <a:buNone/>
            </a:pPr>
            <a:endParaRPr sz="2300" kern="0" dirty="0">
              <a:solidFill>
                <a:srgbClr val="FFFFFF"/>
              </a:solidFill>
              <a:latin typeface="Calibri"/>
              <a:ea typeface="Calibri"/>
              <a:cs typeface="Calibri"/>
              <a:sym typeface="Calibri"/>
            </a:endParaRPr>
          </a:p>
          <a:p>
            <a:pPr>
              <a:buClr>
                <a:srgbClr val="000000"/>
              </a:buClr>
              <a:buFont typeface="Arial"/>
              <a:buNone/>
            </a:pPr>
            <a:r>
              <a:rPr lang="en-US" sz="2300" kern="0" dirty="0">
                <a:solidFill>
                  <a:srgbClr val="FFFFFF"/>
                </a:solidFill>
                <a:latin typeface="Calibri"/>
                <a:ea typeface="Calibri"/>
                <a:cs typeface="Calibri"/>
                <a:sym typeface="Calibri"/>
              </a:rPr>
              <a:t>Research Assistants</a:t>
            </a:r>
            <a:endParaRPr sz="2300" kern="0" dirty="0">
              <a:solidFill>
                <a:srgbClr val="000000"/>
              </a:solidFill>
              <a:cs typeface="Arial"/>
              <a:sym typeface="Arial"/>
            </a:endParaRPr>
          </a:p>
          <a:p>
            <a:pPr>
              <a:buClr>
                <a:srgbClr val="000000"/>
              </a:buClr>
              <a:buFont typeface="Arial"/>
              <a:buNone/>
            </a:pPr>
            <a:r>
              <a:rPr lang="en-US" sz="2300" kern="0" dirty="0">
                <a:solidFill>
                  <a:srgbClr val="FFFFFF"/>
                </a:solidFill>
                <a:latin typeface="Calibri"/>
                <a:ea typeface="Calibri"/>
                <a:cs typeface="Calibri"/>
                <a:sym typeface="Calibri"/>
              </a:rPr>
              <a:t>Michele Rosselli, M.A.</a:t>
            </a:r>
            <a:endParaRPr sz="2300" kern="0" dirty="0">
              <a:solidFill>
                <a:srgbClr val="000000"/>
              </a:solidFill>
              <a:cs typeface="Arial"/>
              <a:sym typeface="Arial"/>
            </a:endParaRPr>
          </a:p>
          <a:p>
            <a:pPr>
              <a:buClr>
                <a:srgbClr val="000000"/>
              </a:buClr>
              <a:buFont typeface="Arial"/>
              <a:buNone/>
            </a:pPr>
            <a:r>
              <a:rPr lang="en-US" sz="2300" kern="0" dirty="0">
                <a:solidFill>
                  <a:srgbClr val="FFFFFF"/>
                </a:solidFill>
                <a:latin typeface="Calibri"/>
                <a:ea typeface="Calibri"/>
                <a:cs typeface="Calibri"/>
                <a:sym typeface="Calibri"/>
              </a:rPr>
              <a:t>Billy Tsang, M.A.</a:t>
            </a:r>
            <a:endParaRPr sz="2300" kern="0" dirty="0">
              <a:solidFill>
                <a:srgbClr val="000000"/>
              </a:solidFill>
              <a:cs typeface="Arial"/>
              <a:sym typeface="Arial"/>
            </a:endParaRPr>
          </a:p>
        </p:txBody>
      </p:sp>
    </p:spTree>
    <p:extLst>
      <p:ext uri="{BB962C8B-B14F-4D97-AF65-F5344CB8AC3E}">
        <p14:creationId xmlns:p14="http://schemas.microsoft.com/office/powerpoint/2010/main" val="1128192744"/>
      </p:ext>
    </p:extLst>
  </p:cSld>
  <p:clrMapOvr>
    <a:masterClrMapping/>
  </p:clrMapOvr>
  <p:transition spd="slow">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23698" y="274638"/>
            <a:ext cx="8713075" cy="1143000"/>
          </a:xfrm>
        </p:spPr>
        <p:txBody>
          <a:bodyPr/>
          <a:lstStyle/>
          <a:p>
            <a:r>
              <a:rPr lang="en-US" sz="4000" dirty="0">
                <a:solidFill>
                  <a:schemeClr val="bg1"/>
                </a:solidFill>
                <a:latin typeface="Arial Black" panose="020B0A04020102020204" pitchFamily="34" charset="0"/>
              </a:rPr>
              <a:t>Citations for this Presentation</a:t>
            </a:r>
            <a:endParaRPr lang="en-US" sz="4000" dirty="0">
              <a:solidFill>
                <a:schemeClr val="bg1"/>
              </a:solidFill>
              <a:latin typeface="Arial Black" panose="020B0A04020102020204" pitchFamily="34" charset="0"/>
            </a:endParaRPr>
          </a:p>
        </p:txBody>
      </p:sp>
      <p:sp>
        <p:nvSpPr>
          <p:cNvPr id="5" name="Text Placeholder 4"/>
          <p:cNvSpPr>
            <a:spLocks noGrp="1"/>
          </p:cNvSpPr>
          <p:nvPr>
            <p:ph type="body" idx="1"/>
          </p:nvPr>
        </p:nvSpPr>
        <p:spPr/>
        <p:txBody>
          <a:bodyPr/>
          <a:lstStyle/>
          <a:p>
            <a:r>
              <a:rPr lang="en-US" sz="2000" dirty="0">
                <a:solidFill>
                  <a:schemeClr val="bg1"/>
                </a:solidFill>
              </a:rPr>
              <a:t>Chesin, M.S. </a:t>
            </a:r>
            <a:r>
              <a:rPr lang="en-US" sz="2000" dirty="0">
                <a:solidFill>
                  <a:schemeClr val="bg1"/>
                </a:solidFill>
              </a:rPr>
              <a:t>(</a:t>
            </a:r>
            <a:r>
              <a:rPr lang="en-US" sz="2000" dirty="0">
                <a:solidFill>
                  <a:schemeClr val="bg1"/>
                </a:solidFill>
              </a:rPr>
              <a:t>2019).</a:t>
            </a:r>
            <a:r>
              <a:rPr lang="en-US" sz="2000" dirty="0">
                <a:solidFill>
                  <a:schemeClr val="bg1"/>
                </a:solidFill>
              </a:rPr>
              <a:t> </a:t>
            </a:r>
            <a:r>
              <a:rPr lang="en-US" sz="2000" i="1" dirty="0">
                <a:solidFill>
                  <a:schemeClr val="bg1"/>
                </a:solidFill>
              </a:rPr>
              <a:t>The Impact of </a:t>
            </a:r>
            <a:r>
              <a:rPr lang="en-US" sz="2000" i="1" dirty="0">
                <a:solidFill>
                  <a:schemeClr val="bg1"/>
                </a:solidFill>
              </a:rPr>
              <a:t>13 </a:t>
            </a:r>
            <a:r>
              <a:rPr lang="en-US" sz="2000" i="1" dirty="0">
                <a:solidFill>
                  <a:schemeClr val="bg1"/>
                </a:solidFill>
              </a:rPr>
              <a:t>Reasons Why on Young People: What We Know So Far </a:t>
            </a:r>
            <a:r>
              <a:rPr lang="en-US" sz="2000" dirty="0">
                <a:solidFill>
                  <a:schemeClr val="bg1"/>
                </a:solidFill>
              </a:rPr>
              <a:t>[</a:t>
            </a:r>
            <a:r>
              <a:rPr lang="en-US" sz="2000" dirty="0">
                <a:solidFill>
                  <a:schemeClr val="bg1"/>
                </a:solidFill>
              </a:rPr>
              <a:t>PowerPoint slides]. Webinar sponsored by the Society of Clinical Child and Adolescent Psychology, Division 53 of the American Psychological Association.  New York, NY</a:t>
            </a:r>
            <a:r>
              <a:rPr lang="en-US" sz="2000" dirty="0">
                <a:solidFill>
                  <a:schemeClr val="bg1"/>
                </a:solidFill>
              </a:rPr>
              <a:t>.</a:t>
            </a:r>
          </a:p>
          <a:p>
            <a:endParaRPr lang="en-US" sz="2000" dirty="0">
              <a:solidFill>
                <a:schemeClr val="bg1"/>
              </a:solidFill>
            </a:endParaRPr>
          </a:p>
          <a:p>
            <a:r>
              <a:rPr lang="en-US" sz="2000" dirty="0">
                <a:solidFill>
                  <a:schemeClr val="bg1"/>
                </a:solidFill>
              </a:rPr>
              <a:t>For the </a:t>
            </a:r>
            <a:r>
              <a:rPr lang="en-US" sz="2000" dirty="0">
                <a:solidFill>
                  <a:schemeClr val="bg1"/>
                </a:solidFill>
              </a:rPr>
              <a:t>full article: Chesin, M., Cascardi, M., Rosselli, M., Tsang, W., &amp; Jeglic, E. L. </a:t>
            </a:r>
            <a:r>
              <a:rPr lang="en-US" sz="2000" dirty="0">
                <a:solidFill>
                  <a:schemeClr val="bg1"/>
                </a:solidFill>
              </a:rPr>
              <a:t>(2019). </a:t>
            </a:r>
            <a:r>
              <a:rPr lang="en-US" sz="2000" dirty="0">
                <a:solidFill>
                  <a:schemeClr val="bg1"/>
                </a:solidFill>
              </a:rPr>
              <a:t>Knowledge of suicide risk factors, but not suicide ideation severity, is greater among college students who viewed 13 Reasons Why. </a:t>
            </a:r>
            <a:r>
              <a:rPr lang="en-US" sz="2000" i="1" dirty="0">
                <a:solidFill>
                  <a:schemeClr val="bg1"/>
                </a:solidFill>
              </a:rPr>
              <a:t>Journal of American </a:t>
            </a:r>
            <a:r>
              <a:rPr lang="en-US" sz="2000" i="1" dirty="0">
                <a:solidFill>
                  <a:schemeClr val="bg1"/>
                </a:solidFill>
              </a:rPr>
              <a:t>College Health. </a:t>
            </a:r>
            <a:r>
              <a:rPr lang="en-US" sz="2000" dirty="0">
                <a:solidFill>
                  <a:schemeClr val="bg1"/>
                </a:solidFill>
              </a:rPr>
              <a:t>Advance online publication.</a:t>
            </a:r>
          </a:p>
          <a:p>
            <a:endParaRPr lang="en-US" sz="2000" dirty="0">
              <a:solidFill>
                <a:schemeClr val="bg1"/>
              </a:solidFill>
            </a:endParaRPr>
          </a:p>
          <a:p>
            <a:r>
              <a:rPr lang="en-US" sz="2000" dirty="0">
                <a:solidFill>
                  <a:schemeClr val="bg1"/>
                </a:solidFill>
              </a:rPr>
              <a:t>For a blog post on </a:t>
            </a:r>
            <a:r>
              <a:rPr lang="en-US" sz="2000" dirty="0">
                <a:solidFill>
                  <a:schemeClr val="bg1"/>
                </a:solidFill>
              </a:rPr>
              <a:t>this content: Chesin, M. (March 2019). Does Watching 13 Reasons Why Increase Suicide Risk Among Youth? Blog post for the Youth Suicide Research Consortium Blog.  </a:t>
            </a:r>
          </a:p>
          <a:p>
            <a:endParaRPr lang="en-US" sz="2300" dirty="0"/>
          </a:p>
        </p:txBody>
      </p:sp>
    </p:spTree>
    <p:extLst>
      <p:ext uri="{BB962C8B-B14F-4D97-AF65-F5344CB8AC3E}">
        <p14:creationId xmlns:p14="http://schemas.microsoft.com/office/powerpoint/2010/main" val="39924099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43"/>
          <p:cNvSpPr txBox="1"/>
          <p:nvPr/>
        </p:nvSpPr>
        <p:spPr>
          <a:xfrm>
            <a:off x="1650124" y="4417632"/>
            <a:ext cx="8849710" cy="1082416"/>
          </a:xfrm>
          <a:prstGeom prst="rect">
            <a:avLst/>
          </a:prstGeom>
          <a:noFill/>
          <a:ln>
            <a:noFill/>
          </a:ln>
        </p:spPr>
        <p:txBody>
          <a:bodyPr spcFirstLastPara="1" wrap="square" lIns="91425" tIns="45700" rIns="91425" bIns="45700" anchor="ctr" anchorCtr="0">
            <a:noAutofit/>
          </a:bodyPr>
          <a:lstStyle/>
          <a:p>
            <a:pPr algn="ctr">
              <a:buClr>
                <a:srgbClr val="E36C09"/>
              </a:buClr>
              <a:buSzPts val="2800"/>
              <a:buFont typeface="Calibri"/>
              <a:buNone/>
            </a:pPr>
            <a:endParaRPr sz="2300" kern="0" dirty="0">
              <a:solidFill>
                <a:srgbClr val="000000"/>
              </a:solidFill>
              <a:cs typeface="Arial"/>
              <a:sym typeface="Arial"/>
            </a:endParaRPr>
          </a:p>
          <a:p>
            <a:pPr algn="ctr">
              <a:buClr>
                <a:srgbClr val="E36C09"/>
              </a:buClr>
              <a:buSzPts val="2800"/>
              <a:buFont typeface="Arial"/>
              <a:buNone/>
            </a:pPr>
            <a:r>
              <a:rPr lang="en-US" sz="2300" b="1" kern="0" dirty="0">
                <a:solidFill>
                  <a:srgbClr val="E36C09"/>
                </a:solidFill>
                <a:latin typeface="Calibri"/>
                <a:ea typeface="Calibri"/>
                <a:cs typeface="Calibri"/>
                <a:sym typeface="Calibri"/>
              </a:rPr>
              <a:t>For more information: Megan Chesin, Ph.D., chesinm@wpunj.edu</a:t>
            </a:r>
            <a:endParaRPr sz="2300" kern="0" dirty="0">
              <a:solidFill>
                <a:srgbClr val="E36C09"/>
              </a:solidFill>
              <a:latin typeface="Calibri"/>
              <a:ea typeface="Calibri"/>
              <a:cs typeface="Calibri"/>
              <a:sym typeface="Calibri"/>
            </a:endParaRPr>
          </a:p>
        </p:txBody>
      </p:sp>
      <p:sp>
        <p:nvSpPr>
          <p:cNvPr id="307" name="Google Shape;307;p43"/>
          <p:cNvSpPr txBox="1"/>
          <p:nvPr/>
        </p:nvSpPr>
        <p:spPr>
          <a:xfrm>
            <a:off x="2028968" y="967023"/>
            <a:ext cx="8161360" cy="1082416"/>
          </a:xfrm>
          <a:prstGeom prst="rect">
            <a:avLst/>
          </a:prstGeom>
          <a:noFill/>
          <a:ln>
            <a:noFill/>
          </a:ln>
        </p:spPr>
        <p:txBody>
          <a:bodyPr spcFirstLastPara="1" wrap="square" lIns="91425" tIns="45700" rIns="91425" bIns="45700" anchor="ctr" anchorCtr="0">
            <a:noAutofit/>
          </a:bodyPr>
          <a:lstStyle/>
          <a:p>
            <a:pPr algn="ctr">
              <a:buClr>
                <a:srgbClr val="8064A2"/>
              </a:buClr>
              <a:buSzPts val="3600"/>
              <a:buFont typeface="Arial Black"/>
              <a:buNone/>
            </a:pPr>
            <a:r>
              <a:rPr lang="en-US" sz="4000" b="1" kern="0">
                <a:solidFill>
                  <a:srgbClr val="FFFFFF"/>
                </a:solidFill>
                <a:latin typeface="Arial Black"/>
                <a:ea typeface="Arial Black"/>
                <a:cs typeface="Arial Black"/>
                <a:sym typeface="Arial Black"/>
              </a:rPr>
              <a:t>Thank You</a:t>
            </a:r>
            <a:endParaRPr sz="4000" kern="0">
              <a:solidFill>
                <a:srgbClr val="FFFFFF"/>
              </a:solidFill>
              <a:cs typeface="Arial"/>
              <a:sym typeface="Arial"/>
            </a:endParaRPr>
          </a:p>
        </p:txBody>
      </p:sp>
      <p:sp>
        <p:nvSpPr>
          <p:cNvPr id="2" name="Rectangle 1"/>
          <p:cNvSpPr/>
          <p:nvPr/>
        </p:nvSpPr>
        <p:spPr>
          <a:xfrm>
            <a:off x="2028969" y="2618234"/>
            <a:ext cx="8161359" cy="1508105"/>
          </a:xfrm>
          <a:prstGeom prst="rect">
            <a:avLst/>
          </a:prstGeom>
        </p:spPr>
        <p:txBody>
          <a:bodyPr wrap="square">
            <a:spAutoFit/>
          </a:bodyPr>
          <a:lstStyle/>
          <a:p>
            <a:pPr>
              <a:buClr>
                <a:srgbClr val="000000"/>
              </a:buClr>
              <a:buFont typeface="Arial"/>
              <a:buNone/>
            </a:pPr>
            <a:r>
              <a:rPr lang="en-US" sz="2300" kern="0" dirty="0">
                <a:solidFill>
                  <a:srgbClr val="FFFFFF"/>
                </a:solidFill>
                <a:latin typeface="Calibri" panose="020F0502020204030204" pitchFamily="34" charset="0"/>
                <a:cs typeface="Calibri" panose="020F0502020204030204" pitchFamily="34" charset="0"/>
                <a:sym typeface="Arial"/>
              </a:rPr>
              <a:t>Taking the webinar for CE?  Did you respond to the Moderator in the tool box on the right of your screen?</a:t>
            </a:r>
          </a:p>
          <a:p>
            <a:pPr>
              <a:buClr>
                <a:srgbClr val="000000"/>
              </a:buClr>
              <a:buFont typeface="Arial"/>
              <a:buNone/>
            </a:pPr>
            <a:r>
              <a:rPr lang="en-US" sz="2300" kern="0" dirty="0">
                <a:solidFill>
                  <a:srgbClr val="FFFFFF"/>
                </a:solidFill>
                <a:latin typeface="Calibri" panose="020F0502020204030204" pitchFamily="34" charset="0"/>
                <a:cs typeface="Calibri" panose="020F0502020204030204" pitchFamily="34" charset="0"/>
                <a:sym typeface="Arial"/>
              </a:rPr>
              <a:t/>
            </a:r>
            <a:br>
              <a:rPr lang="en-US" sz="2300" kern="0" dirty="0">
                <a:solidFill>
                  <a:srgbClr val="FFFFFF"/>
                </a:solidFill>
                <a:latin typeface="Calibri" panose="020F0502020204030204" pitchFamily="34" charset="0"/>
                <a:cs typeface="Calibri" panose="020F0502020204030204" pitchFamily="34" charset="0"/>
                <a:sym typeface="Arial"/>
              </a:rPr>
            </a:br>
            <a:r>
              <a:rPr lang="en-US" sz="2300" kern="0" dirty="0">
                <a:solidFill>
                  <a:srgbClr val="FFFFFF"/>
                </a:solidFill>
                <a:latin typeface="Calibri" panose="020F0502020204030204" pitchFamily="34" charset="0"/>
                <a:cs typeface="Calibri" panose="020F0502020204030204" pitchFamily="34" charset="0"/>
                <a:sym typeface="Arial"/>
              </a:rPr>
              <a:t>Your response indicates your attendance.</a:t>
            </a:r>
          </a:p>
        </p:txBody>
      </p:sp>
    </p:spTree>
    <p:extLst>
      <p:ext uri="{BB962C8B-B14F-4D97-AF65-F5344CB8AC3E}">
        <p14:creationId xmlns:p14="http://schemas.microsoft.com/office/powerpoint/2010/main" val="336765750"/>
      </p:ext>
    </p:extLst>
  </p:cSld>
  <p:clrMapOvr>
    <a:masterClrMapping/>
  </p:clrMapOvr>
  <p:transition spd="slow">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778000" y="193676"/>
            <a:ext cx="5041900" cy="4303713"/>
          </a:xfrm>
          <a:prstGeom prst="rect">
            <a:avLst/>
          </a:prstGeom>
        </p:spPr>
        <p:txBody>
          <a:bodyPr anchor="ctr"/>
          <a:lstStyle>
            <a:lvl1pPr algn="l" defTabSz="457200" rtl="0" eaLnBrk="0" fontAlgn="base" hangingPunct="0">
              <a:lnSpc>
                <a:spcPts val="6000"/>
              </a:lnSpc>
              <a:spcBef>
                <a:spcPct val="0"/>
              </a:spcBef>
              <a:spcAft>
                <a:spcPct val="0"/>
              </a:spcAft>
              <a:defRPr sz="6000" b="1" i="0" kern="1200" spc="-100">
                <a:solidFill>
                  <a:schemeClr val="tx1"/>
                </a:solidFill>
                <a:latin typeface="Helvetica Neue"/>
                <a:ea typeface="Geneva" pitchFamily="126" charset="-128"/>
                <a:cs typeface="Helvetica Neue"/>
              </a:defRPr>
            </a:lvl1pPr>
            <a:lvl2pPr algn="l" defTabSz="457200" rtl="0" eaLnBrk="0" fontAlgn="base" hangingPunct="0">
              <a:lnSpc>
                <a:spcPts val="6000"/>
              </a:lnSpc>
              <a:spcBef>
                <a:spcPct val="0"/>
              </a:spcBef>
              <a:spcAft>
                <a:spcPct val="0"/>
              </a:spcAft>
              <a:defRPr sz="6000">
                <a:solidFill>
                  <a:schemeClr val="tx1"/>
                </a:solidFill>
                <a:latin typeface="Times New Roman" pitchFamily="18" charset="0"/>
                <a:ea typeface="Geneva" pitchFamily="126" charset="-128"/>
                <a:cs typeface="Times New Roman" pitchFamily="18" charset="0"/>
              </a:defRPr>
            </a:lvl2pPr>
            <a:lvl3pPr algn="l" defTabSz="457200" rtl="0" eaLnBrk="0" fontAlgn="base" hangingPunct="0">
              <a:lnSpc>
                <a:spcPts val="6000"/>
              </a:lnSpc>
              <a:spcBef>
                <a:spcPct val="0"/>
              </a:spcBef>
              <a:spcAft>
                <a:spcPct val="0"/>
              </a:spcAft>
              <a:defRPr sz="6000">
                <a:solidFill>
                  <a:schemeClr val="tx1"/>
                </a:solidFill>
                <a:latin typeface="Times New Roman" pitchFamily="18" charset="0"/>
                <a:ea typeface="Geneva" pitchFamily="126" charset="-128"/>
                <a:cs typeface="Times New Roman" pitchFamily="18" charset="0"/>
              </a:defRPr>
            </a:lvl3pPr>
            <a:lvl4pPr algn="l" defTabSz="457200" rtl="0" eaLnBrk="0" fontAlgn="base" hangingPunct="0">
              <a:lnSpc>
                <a:spcPts val="6000"/>
              </a:lnSpc>
              <a:spcBef>
                <a:spcPct val="0"/>
              </a:spcBef>
              <a:spcAft>
                <a:spcPct val="0"/>
              </a:spcAft>
              <a:defRPr sz="6000">
                <a:solidFill>
                  <a:schemeClr val="tx1"/>
                </a:solidFill>
                <a:latin typeface="Times New Roman" pitchFamily="18" charset="0"/>
                <a:ea typeface="Geneva" pitchFamily="126" charset="-128"/>
                <a:cs typeface="Times New Roman" pitchFamily="18" charset="0"/>
              </a:defRPr>
            </a:lvl4pPr>
            <a:lvl5pPr algn="l" defTabSz="457200" rtl="0" eaLnBrk="0" fontAlgn="base" hangingPunct="0">
              <a:lnSpc>
                <a:spcPts val="6000"/>
              </a:lnSpc>
              <a:spcBef>
                <a:spcPct val="0"/>
              </a:spcBef>
              <a:spcAft>
                <a:spcPct val="0"/>
              </a:spcAft>
              <a:defRPr sz="6000">
                <a:solidFill>
                  <a:schemeClr val="tx1"/>
                </a:solidFill>
                <a:latin typeface="Times New Roman" pitchFamily="18" charset="0"/>
                <a:ea typeface="Geneva" pitchFamily="126" charset="-128"/>
                <a:cs typeface="Times New Roman" pitchFamily="18" charset="0"/>
              </a:defRPr>
            </a:lvl5pPr>
            <a:lvl6pPr marL="457200" algn="l" defTabSz="457200" rtl="0" fontAlgn="base">
              <a:lnSpc>
                <a:spcPts val="6000"/>
              </a:lnSpc>
              <a:spcBef>
                <a:spcPct val="0"/>
              </a:spcBef>
              <a:spcAft>
                <a:spcPct val="0"/>
              </a:spcAft>
              <a:defRPr sz="6000">
                <a:solidFill>
                  <a:schemeClr val="tx1"/>
                </a:solidFill>
                <a:latin typeface="Times New Roman" pitchFamily="18" charset="0"/>
                <a:ea typeface="Geneva" pitchFamily="126" charset="-128"/>
              </a:defRPr>
            </a:lvl6pPr>
            <a:lvl7pPr marL="914400" algn="l" defTabSz="457200" rtl="0" fontAlgn="base">
              <a:lnSpc>
                <a:spcPts val="6000"/>
              </a:lnSpc>
              <a:spcBef>
                <a:spcPct val="0"/>
              </a:spcBef>
              <a:spcAft>
                <a:spcPct val="0"/>
              </a:spcAft>
              <a:defRPr sz="6000">
                <a:solidFill>
                  <a:schemeClr val="tx1"/>
                </a:solidFill>
                <a:latin typeface="Times New Roman" pitchFamily="18" charset="0"/>
                <a:ea typeface="Geneva" pitchFamily="126" charset="-128"/>
              </a:defRPr>
            </a:lvl7pPr>
            <a:lvl8pPr marL="1371600" algn="l" defTabSz="457200" rtl="0" fontAlgn="base">
              <a:lnSpc>
                <a:spcPts val="6000"/>
              </a:lnSpc>
              <a:spcBef>
                <a:spcPct val="0"/>
              </a:spcBef>
              <a:spcAft>
                <a:spcPct val="0"/>
              </a:spcAft>
              <a:defRPr sz="6000">
                <a:solidFill>
                  <a:schemeClr val="tx1"/>
                </a:solidFill>
                <a:latin typeface="Times New Roman" pitchFamily="18" charset="0"/>
                <a:ea typeface="Geneva" pitchFamily="126" charset="-128"/>
              </a:defRPr>
            </a:lvl8pPr>
            <a:lvl9pPr marL="1828800" algn="l" defTabSz="457200" rtl="0" fontAlgn="base">
              <a:lnSpc>
                <a:spcPts val="6000"/>
              </a:lnSpc>
              <a:spcBef>
                <a:spcPct val="0"/>
              </a:spcBef>
              <a:spcAft>
                <a:spcPct val="0"/>
              </a:spcAft>
              <a:defRPr sz="6000">
                <a:solidFill>
                  <a:schemeClr val="tx1"/>
                </a:solidFill>
                <a:latin typeface="Times New Roman" pitchFamily="18" charset="0"/>
                <a:ea typeface="Geneva" pitchFamily="126" charset="-128"/>
              </a:defRPr>
            </a:lvl9pPr>
          </a:lstStyle>
          <a:p>
            <a:pPr eaLnBrk="1" fontAlgn="auto" hangingPunct="1">
              <a:lnSpc>
                <a:spcPct val="100000"/>
              </a:lnSpc>
              <a:spcBef>
                <a:spcPts val="600"/>
              </a:spcBef>
              <a:spcAft>
                <a:spcPts val="0"/>
              </a:spcAft>
              <a:defRPr/>
            </a:pPr>
            <a:r>
              <a:rPr lang="en-US" sz="2800" dirty="0">
                <a:solidFill>
                  <a:prstClr val="black"/>
                </a:solidFill>
                <a:latin typeface="Arial"/>
              </a:rPr>
              <a:t>The Impact of </a:t>
            </a:r>
            <a:r>
              <a:rPr lang="en-US" sz="2800" i="1" dirty="0">
                <a:solidFill>
                  <a:prstClr val="black"/>
                </a:solidFill>
                <a:latin typeface="Arial"/>
              </a:rPr>
              <a:t>13 Reasons Why </a:t>
            </a:r>
            <a:r>
              <a:rPr lang="en-US" sz="2800" dirty="0">
                <a:solidFill>
                  <a:prstClr val="black"/>
                </a:solidFill>
                <a:latin typeface="Arial"/>
              </a:rPr>
              <a:t>on Suicidal Behavior in Young People</a:t>
            </a:r>
            <a:r>
              <a:rPr lang="en-US" altLang="en-US" sz="2000" i="1" dirty="0">
                <a:solidFill>
                  <a:srgbClr val="000000"/>
                </a:solidFill>
                <a:latin typeface="Arial"/>
                <a:ea typeface="Geneva" pitchFamily="125" charset="-128"/>
                <a:cs typeface="Arial" panose="020B0604020202020204" pitchFamily="34" charset="0"/>
              </a:rPr>
              <a:t/>
            </a:r>
            <a:br>
              <a:rPr lang="en-US" altLang="en-US" sz="2000" i="1" dirty="0">
                <a:solidFill>
                  <a:srgbClr val="000000"/>
                </a:solidFill>
                <a:latin typeface="Arial"/>
                <a:ea typeface="Geneva" pitchFamily="125" charset="-128"/>
                <a:cs typeface="Arial" panose="020B0604020202020204" pitchFamily="34" charset="0"/>
              </a:rPr>
            </a:br>
            <a:endParaRPr lang="en-US" altLang="en-US" sz="2000" i="1" dirty="0">
              <a:solidFill>
                <a:srgbClr val="000000"/>
              </a:solidFill>
              <a:latin typeface="Arial"/>
              <a:ea typeface="Geneva" pitchFamily="125" charset="-128"/>
              <a:cs typeface="Arial" panose="020B0604020202020204" pitchFamily="34" charset="0"/>
            </a:endParaRPr>
          </a:p>
          <a:p>
            <a:pPr eaLnBrk="1" fontAlgn="auto" hangingPunct="1">
              <a:lnSpc>
                <a:spcPct val="100000"/>
              </a:lnSpc>
              <a:spcBef>
                <a:spcPts val="600"/>
              </a:spcBef>
              <a:spcAft>
                <a:spcPts val="0"/>
              </a:spcAft>
              <a:defRPr/>
            </a:pPr>
            <a:endParaRPr lang="en-US" altLang="en-US" sz="2000" i="1" dirty="0">
              <a:solidFill>
                <a:srgbClr val="000000"/>
              </a:solidFill>
              <a:latin typeface="Arial"/>
              <a:ea typeface="Geneva" pitchFamily="125" charset="-128"/>
              <a:cs typeface="Arial" panose="020B0604020202020204" pitchFamily="34" charset="0"/>
            </a:endParaRPr>
          </a:p>
          <a:p>
            <a:pPr eaLnBrk="1" fontAlgn="auto" hangingPunct="1">
              <a:lnSpc>
                <a:spcPct val="100000"/>
              </a:lnSpc>
              <a:spcBef>
                <a:spcPts val="600"/>
              </a:spcBef>
              <a:spcAft>
                <a:spcPts val="0"/>
              </a:spcAft>
              <a:defRPr/>
            </a:pPr>
            <a:r>
              <a:rPr lang="en-US" altLang="en-US" sz="1800" b="0" dirty="0">
                <a:solidFill>
                  <a:srgbClr val="000000"/>
                </a:solidFill>
                <a:latin typeface="Arial"/>
                <a:ea typeface="Geneva" pitchFamily="125" charset="-128"/>
                <a:cs typeface="Arial" panose="020B0604020202020204" pitchFamily="34" charset="0"/>
              </a:rPr>
              <a:t>John P. Ackerman, Ph.D.</a:t>
            </a:r>
          </a:p>
          <a:p>
            <a:pPr eaLnBrk="1" fontAlgn="auto" hangingPunct="1">
              <a:lnSpc>
                <a:spcPct val="100000"/>
              </a:lnSpc>
              <a:spcBef>
                <a:spcPts val="600"/>
              </a:spcBef>
              <a:spcAft>
                <a:spcPts val="0"/>
              </a:spcAft>
              <a:defRPr/>
            </a:pPr>
            <a:r>
              <a:rPr lang="en-US" altLang="en-US" sz="1800" b="0" dirty="0">
                <a:solidFill>
                  <a:srgbClr val="000000"/>
                </a:solidFill>
                <a:latin typeface="Arial"/>
                <a:ea typeface="Geneva" pitchFamily="125" charset="-128"/>
                <a:cs typeface="Arial" panose="020B0604020202020204" pitchFamily="34" charset="0"/>
              </a:rPr>
              <a:t>Nationwide Children’s Hospital</a:t>
            </a:r>
            <a:br>
              <a:rPr lang="en-US" altLang="en-US" sz="1800" b="0" dirty="0">
                <a:solidFill>
                  <a:srgbClr val="000000"/>
                </a:solidFill>
                <a:latin typeface="Arial"/>
                <a:ea typeface="Geneva" pitchFamily="125" charset="-128"/>
                <a:cs typeface="Arial" panose="020B0604020202020204" pitchFamily="34" charset="0"/>
              </a:rPr>
            </a:br>
            <a:r>
              <a:rPr lang="en-US" altLang="en-US" sz="1800" b="0" dirty="0">
                <a:solidFill>
                  <a:srgbClr val="000000"/>
                </a:solidFill>
                <a:latin typeface="Arial"/>
                <a:ea typeface="Geneva" pitchFamily="125" charset="-128"/>
                <a:cs typeface="Arial" panose="020B0604020202020204" pitchFamily="34" charset="0"/>
              </a:rPr>
              <a:t>Center for Suicide Prevention &amp; Research</a:t>
            </a:r>
          </a:p>
        </p:txBody>
      </p:sp>
      <p:sp>
        <p:nvSpPr>
          <p:cNvPr id="717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400">
                <a:solidFill>
                  <a:schemeClr val="tx1"/>
                </a:solidFill>
                <a:latin typeface="Times New Roman" panose="02020603050405020304" pitchFamily="18" charset="0"/>
                <a:ea typeface="Geneva" pitchFamily="125" charset="-128"/>
                <a:cs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ea typeface="Geneva" pitchFamily="125" charset="-128"/>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ea typeface="Geneva" pitchFamily="125" charset="-128"/>
                <a:cs typeface="Times New Roman" panose="02020603050405020304" pitchFamily="18" charset="0"/>
              </a:defRPr>
            </a:lvl3pPr>
            <a:lvl4pPr marL="1600200" indent="-228600">
              <a:spcBef>
                <a:spcPct val="20000"/>
              </a:spcBef>
              <a:defRPr sz="2400">
                <a:solidFill>
                  <a:schemeClr val="tx1"/>
                </a:solidFill>
                <a:latin typeface="Times New Roman" panose="02020603050405020304" pitchFamily="18" charset="0"/>
                <a:ea typeface="Geneva" pitchFamily="125" charset="-128"/>
                <a:cs typeface="Times New Roman" panose="02020603050405020304" pitchFamily="18" charset="0"/>
              </a:defRPr>
            </a:lvl4pPr>
            <a:lvl5pPr marL="2057400" indent="-228600">
              <a:spcBef>
                <a:spcPct val="20000"/>
              </a:spcBef>
              <a:defRPr sz="2400">
                <a:solidFill>
                  <a:schemeClr val="tx1"/>
                </a:solidFill>
                <a:latin typeface="Times New Roman" panose="02020603050405020304" pitchFamily="18" charset="0"/>
                <a:ea typeface="Geneva" pitchFamily="125" charset="-128"/>
                <a:cs typeface="Times New Roman" panose="02020603050405020304" pitchFamily="18" charset="0"/>
              </a:defRPr>
            </a:lvl5pPr>
            <a:lvl6pPr marL="2514600" indent="-228600" defTabSz="457200" eaLnBrk="0" fontAlgn="base" hangingPunct="0">
              <a:spcBef>
                <a:spcPct val="20000"/>
              </a:spcBef>
              <a:spcAft>
                <a:spcPct val="0"/>
              </a:spcAft>
              <a:defRPr sz="2400">
                <a:solidFill>
                  <a:schemeClr val="tx1"/>
                </a:solidFill>
                <a:latin typeface="Times New Roman" panose="02020603050405020304" pitchFamily="18" charset="0"/>
                <a:ea typeface="Geneva" pitchFamily="125" charset="-128"/>
                <a:cs typeface="Times New Roman" panose="02020603050405020304" pitchFamily="18" charset="0"/>
              </a:defRPr>
            </a:lvl6pPr>
            <a:lvl7pPr marL="2971800" indent="-228600" defTabSz="457200" eaLnBrk="0" fontAlgn="base" hangingPunct="0">
              <a:spcBef>
                <a:spcPct val="20000"/>
              </a:spcBef>
              <a:spcAft>
                <a:spcPct val="0"/>
              </a:spcAft>
              <a:defRPr sz="2400">
                <a:solidFill>
                  <a:schemeClr val="tx1"/>
                </a:solidFill>
                <a:latin typeface="Times New Roman" panose="02020603050405020304" pitchFamily="18" charset="0"/>
                <a:ea typeface="Geneva" pitchFamily="125" charset="-128"/>
                <a:cs typeface="Times New Roman" panose="02020603050405020304" pitchFamily="18" charset="0"/>
              </a:defRPr>
            </a:lvl7pPr>
            <a:lvl8pPr marL="3429000" indent="-228600" defTabSz="457200" eaLnBrk="0" fontAlgn="base" hangingPunct="0">
              <a:spcBef>
                <a:spcPct val="20000"/>
              </a:spcBef>
              <a:spcAft>
                <a:spcPct val="0"/>
              </a:spcAft>
              <a:defRPr sz="2400">
                <a:solidFill>
                  <a:schemeClr val="tx1"/>
                </a:solidFill>
                <a:latin typeface="Times New Roman" panose="02020603050405020304" pitchFamily="18" charset="0"/>
                <a:ea typeface="Geneva" pitchFamily="125" charset="-128"/>
                <a:cs typeface="Times New Roman" panose="02020603050405020304" pitchFamily="18" charset="0"/>
              </a:defRPr>
            </a:lvl8pPr>
            <a:lvl9pPr marL="3886200" indent="-228600" defTabSz="457200" eaLnBrk="0" fontAlgn="base" hangingPunct="0">
              <a:spcBef>
                <a:spcPct val="20000"/>
              </a:spcBef>
              <a:spcAft>
                <a:spcPct val="0"/>
              </a:spcAft>
              <a:defRPr sz="2400">
                <a:solidFill>
                  <a:schemeClr val="tx1"/>
                </a:solidFill>
                <a:latin typeface="Times New Roman" panose="02020603050405020304" pitchFamily="18" charset="0"/>
                <a:ea typeface="Geneva" pitchFamily="125" charset="-128"/>
                <a:cs typeface="Times New Roman" panose="02020603050405020304" pitchFamily="18" charset="0"/>
              </a:defRPr>
            </a:lvl9pPr>
          </a:lstStyle>
          <a:p>
            <a:pPr defTabSz="457200" fontAlgn="base">
              <a:spcBef>
                <a:spcPct val="0"/>
              </a:spcBef>
              <a:spcAft>
                <a:spcPct val="0"/>
              </a:spcAft>
              <a:defRPr/>
            </a:pPr>
            <a:fld id="{82DB2A1B-45C5-4CBF-8215-555734FBC410}" type="slidenum">
              <a:rPr lang="en-US" altLang="en-US" sz="1200">
                <a:solidFill>
                  <a:srgbClr val="898989"/>
                </a:solidFill>
                <a:cs typeface="Arial" panose="020B0604020202020204" pitchFamily="34" charset="0"/>
              </a:rPr>
              <a:pPr defTabSz="457200" fontAlgn="base">
                <a:spcBef>
                  <a:spcPct val="0"/>
                </a:spcBef>
                <a:spcAft>
                  <a:spcPct val="0"/>
                </a:spcAft>
                <a:defRPr/>
              </a:pPr>
              <a:t>47</a:t>
            </a:fld>
            <a:endParaRPr lang="en-US" altLang="en-US" sz="1200">
              <a:solidFill>
                <a:srgbClr val="898989"/>
              </a:solidFill>
              <a:cs typeface="Arial" panose="020B0604020202020204" pitchFamily="34" charset="0"/>
            </a:endParaRPr>
          </a:p>
        </p:txBody>
      </p:sp>
    </p:spTree>
    <p:extLst>
      <p:ext uri="{BB962C8B-B14F-4D97-AF65-F5344CB8AC3E}">
        <p14:creationId xmlns:p14="http://schemas.microsoft.com/office/powerpoint/2010/main" val="5736771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p:cNvSpPr>
          <p:nvPr>
            <p:ph type="title"/>
          </p:nvPr>
        </p:nvSpPr>
        <p:spPr>
          <a:xfrm>
            <a:off x="1684638" y="104775"/>
            <a:ext cx="8534100" cy="1143000"/>
          </a:xfrm>
        </p:spPr>
        <p:txBody>
          <a:bodyPr/>
          <a:lstStyle/>
          <a:p>
            <a:pPr algn="ctr" eaLnBrk="1" hangingPunct="1">
              <a:defRPr/>
            </a:pPr>
            <a:r>
              <a:rPr lang="en-US" altLang="en-US" sz="3200" b="1" dirty="0">
                <a:ea typeface="ＭＳ Ｐゴシック" pitchFamily="34" charset="-128"/>
                <a:cs typeface="Arial" pitchFamily="34" charset="0"/>
              </a:rPr>
              <a:t>Overview</a:t>
            </a:r>
          </a:p>
        </p:txBody>
      </p:sp>
      <p:sp>
        <p:nvSpPr>
          <p:cNvPr id="7171" name="Rectangle 3"/>
          <p:cNvSpPr>
            <a:spLocks noGrp="1"/>
          </p:cNvSpPr>
          <p:nvPr>
            <p:ph idx="1"/>
          </p:nvPr>
        </p:nvSpPr>
        <p:spPr>
          <a:xfrm>
            <a:off x="1779588" y="1247775"/>
            <a:ext cx="8648700" cy="4476750"/>
          </a:xfrm>
        </p:spPr>
        <p:txBody>
          <a:bodyPr/>
          <a:lstStyle/>
          <a:p>
            <a:pPr marL="457200" indent="-457200" eaLnBrk="1" hangingPunct="1">
              <a:spcAft>
                <a:spcPts val="1200"/>
              </a:spcAft>
              <a:buFontTx/>
              <a:buChar char="•"/>
              <a:defRPr/>
            </a:pPr>
            <a:r>
              <a:rPr lang="en-US" altLang="en-US" sz="2800" dirty="0">
                <a:ea typeface="ＭＳ Ｐゴシック" pitchFamily="34" charset="-128"/>
                <a:cs typeface="Times New Roman" pitchFamily="18" charset="0"/>
              </a:rPr>
              <a:t>Identify specific ways that </a:t>
            </a:r>
            <a:r>
              <a:rPr lang="en-US" altLang="en-US" sz="2800" i="1" dirty="0">
                <a:ea typeface="ＭＳ Ｐゴシック" pitchFamily="34" charset="-128"/>
                <a:cs typeface="Times New Roman" pitchFamily="18" charset="0"/>
              </a:rPr>
              <a:t>13 Reasons Why </a:t>
            </a:r>
            <a:r>
              <a:rPr lang="en-US" altLang="en-US" sz="2800" dirty="0">
                <a:ea typeface="ＭＳ Ｐゴシック" pitchFamily="34" charset="-128"/>
                <a:cs typeface="Times New Roman" pitchFamily="18" charset="0"/>
              </a:rPr>
              <a:t>deviates from best practices in media depiction of suicide and why this matters</a:t>
            </a:r>
          </a:p>
          <a:p>
            <a:pPr marL="457200" indent="-457200" eaLnBrk="1" hangingPunct="1">
              <a:spcAft>
                <a:spcPts val="1200"/>
              </a:spcAft>
              <a:buFontTx/>
              <a:buChar char="•"/>
              <a:defRPr/>
            </a:pPr>
            <a:r>
              <a:rPr lang="en-US" altLang="en-US" sz="2800" dirty="0">
                <a:ea typeface="ＭＳ Ｐゴシック" pitchFamily="34" charset="-128"/>
                <a:cs typeface="Times New Roman" pitchFamily="18" charset="0"/>
              </a:rPr>
              <a:t>Describe 3 recent studies that have examined associations between the release of </a:t>
            </a:r>
            <a:r>
              <a:rPr lang="en-US" altLang="en-US" sz="2800" dirty="0">
                <a:ea typeface="ＭＳ Ｐゴシック" pitchFamily="34" charset="-128"/>
                <a:cs typeface="Times New Roman" pitchFamily="18" charset="0"/>
              </a:rPr>
              <a:t>Season 1 </a:t>
            </a:r>
            <a:r>
              <a:rPr lang="en-US" altLang="en-US" sz="2800" dirty="0">
                <a:ea typeface="ＭＳ Ｐゴシック" pitchFamily="34" charset="-128"/>
                <a:cs typeface="Times New Roman" pitchFamily="18" charset="0"/>
              </a:rPr>
              <a:t>of </a:t>
            </a:r>
            <a:r>
              <a:rPr lang="en-US" altLang="en-US" sz="2800" i="1" dirty="0">
                <a:ea typeface="ＭＳ Ｐゴシック" pitchFamily="34" charset="-128"/>
                <a:cs typeface="Times New Roman" pitchFamily="18" charset="0"/>
              </a:rPr>
              <a:t>13 Reasons Why</a:t>
            </a:r>
            <a:r>
              <a:rPr lang="en-US" altLang="en-US" sz="2800" dirty="0">
                <a:ea typeface="ＭＳ Ｐゴシック" pitchFamily="34" charset="-128"/>
                <a:cs typeface="Times New Roman" pitchFamily="18" charset="0"/>
              </a:rPr>
              <a:t> and suicide </a:t>
            </a:r>
          </a:p>
          <a:p>
            <a:pPr marL="457200" indent="-457200" eaLnBrk="1" hangingPunct="1">
              <a:spcAft>
                <a:spcPts val="1200"/>
              </a:spcAft>
              <a:buFontTx/>
              <a:buChar char="•"/>
              <a:defRPr/>
            </a:pPr>
            <a:r>
              <a:rPr lang="en-US" altLang="en-US" sz="2800" dirty="0">
                <a:ea typeface="ＭＳ Ｐゴシック" pitchFamily="34" charset="-128"/>
                <a:cs typeface="Times New Roman" pitchFamily="18" charset="0"/>
              </a:rPr>
              <a:t>Highlight recommendations for improving media content while reducing suicide risk</a:t>
            </a:r>
          </a:p>
        </p:txBody>
      </p:sp>
      <p:sp>
        <p:nvSpPr>
          <p:cNvPr id="9220" name="Slide Number Placeholder 1"/>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400">
                <a:solidFill>
                  <a:schemeClr val="tx1"/>
                </a:solidFill>
                <a:latin typeface="Times New Roman" panose="02020603050405020304" pitchFamily="18" charset="0"/>
                <a:ea typeface="Geneva" pitchFamily="125" charset="-128"/>
                <a:cs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ea typeface="Geneva" pitchFamily="125" charset="-128"/>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ea typeface="Geneva" pitchFamily="125" charset="-128"/>
                <a:cs typeface="Times New Roman" panose="02020603050405020304" pitchFamily="18" charset="0"/>
              </a:defRPr>
            </a:lvl3pPr>
            <a:lvl4pPr marL="1600200" indent="-228600">
              <a:spcBef>
                <a:spcPct val="20000"/>
              </a:spcBef>
              <a:defRPr sz="2400">
                <a:solidFill>
                  <a:schemeClr val="tx1"/>
                </a:solidFill>
                <a:latin typeface="Times New Roman" panose="02020603050405020304" pitchFamily="18" charset="0"/>
                <a:ea typeface="Geneva" pitchFamily="125" charset="-128"/>
                <a:cs typeface="Times New Roman" panose="02020603050405020304" pitchFamily="18" charset="0"/>
              </a:defRPr>
            </a:lvl4pPr>
            <a:lvl5pPr marL="2057400" indent="-228600">
              <a:spcBef>
                <a:spcPct val="20000"/>
              </a:spcBef>
              <a:defRPr sz="2400">
                <a:solidFill>
                  <a:schemeClr val="tx1"/>
                </a:solidFill>
                <a:latin typeface="Times New Roman" panose="02020603050405020304" pitchFamily="18" charset="0"/>
                <a:ea typeface="Geneva" pitchFamily="125" charset="-128"/>
                <a:cs typeface="Times New Roman" panose="02020603050405020304" pitchFamily="18" charset="0"/>
              </a:defRPr>
            </a:lvl5pPr>
            <a:lvl6pPr marL="2514600" indent="-228600" defTabSz="457200" eaLnBrk="0" fontAlgn="base" hangingPunct="0">
              <a:spcBef>
                <a:spcPct val="20000"/>
              </a:spcBef>
              <a:spcAft>
                <a:spcPct val="0"/>
              </a:spcAft>
              <a:defRPr sz="2400">
                <a:solidFill>
                  <a:schemeClr val="tx1"/>
                </a:solidFill>
                <a:latin typeface="Times New Roman" panose="02020603050405020304" pitchFamily="18" charset="0"/>
                <a:ea typeface="Geneva" pitchFamily="125" charset="-128"/>
                <a:cs typeface="Times New Roman" panose="02020603050405020304" pitchFamily="18" charset="0"/>
              </a:defRPr>
            </a:lvl6pPr>
            <a:lvl7pPr marL="2971800" indent="-228600" defTabSz="457200" eaLnBrk="0" fontAlgn="base" hangingPunct="0">
              <a:spcBef>
                <a:spcPct val="20000"/>
              </a:spcBef>
              <a:spcAft>
                <a:spcPct val="0"/>
              </a:spcAft>
              <a:defRPr sz="2400">
                <a:solidFill>
                  <a:schemeClr val="tx1"/>
                </a:solidFill>
                <a:latin typeface="Times New Roman" panose="02020603050405020304" pitchFamily="18" charset="0"/>
                <a:ea typeface="Geneva" pitchFamily="125" charset="-128"/>
                <a:cs typeface="Times New Roman" panose="02020603050405020304" pitchFamily="18" charset="0"/>
              </a:defRPr>
            </a:lvl7pPr>
            <a:lvl8pPr marL="3429000" indent="-228600" defTabSz="457200" eaLnBrk="0" fontAlgn="base" hangingPunct="0">
              <a:spcBef>
                <a:spcPct val="20000"/>
              </a:spcBef>
              <a:spcAft>
                <a:spcPct val="0"/>
              </a:spcAft>
              <a:defRPr sz="2400">
                <a:solidFill>
                  <a:schemeClr val="tx1"/>
                </a:solidFill>
                <a:latin typeface="Times New Roman" panose="02020603050405020304" pitchFamily="18" charset="0"/>
                <a:ea typeface="Geneva" pitchFamily="125" charset="-128"/>
                <a:cs typeface="Times New Roman" panose="02020603050405020304" pitchFamily="18" charset="0"/>
              </a:defRPr>
            </a:lvl8pPr>
            <a:lvl9pPr marL="3886200" indent="-228600" defTabSz="457200" eaLnBrk="0" fontAlgn="base" hangingPunct="0">
              <a:spcBef>
                <a:spcPct val="20000"/>
              </a:spcBef>
              <a:spcAft>
                <a:spcPct val="0"/>
              </a:spcAft>
              <a:defRPr sz="2400">
                <a:solidFill>
                  <a:schemeClr val="tx1"/>
                </a:solidFill>
                <a:latin typeface="Times New Roman" panose="02020603050405020304" pitchFamily="18" charset="0"/>
                <a:ea typeface="Geneva" pitchFamily="125" charset="-128"/>
                <a:cs typeface="Times New Roman" panose="02020603050405020304" pitchFamily="18" charset="0"/>
              </a:defRPr>
            </a:lvl9pPr>
          </a:lstStyle>
          <a:p>
            <a:pPr defTabSz="457200" fontAlgn="base">
              <a:spcBef>
                <a:spcPct val="0"/>
              </a:spcBef>
              <a:spcAft>
                <a:spcPct val="0"/>
              </a:spcAft>
              <a:defRPr/>
            </a:pPr>
            <a:fld id="{40AD55C8-3B7E-4729-A878-C670014A1348}" type="slidenum">
              <a:rPr lang="en-US" altLang="en-US" sz="1200">
                <a:solidFill>
                  <a:srgbClr val="898989"/>
                </a:solidFill>
                <a:latin typeface="Arial" panose="020B0604020202020204" pitchFamily="34" charset="0"/>
                <a:ea typeface="MS PGothic" panose="020B0600070205080204" pitchFamily="34" charset="-128"/>
                <a:cs typeface="Arial" panose="020B0604020202020204" pitchFamily="34" charset="0"/>
              </a:rPr>
              <a:pPr defTabSz="457200" fontAlgn="base">
                <a:spcBef>
                  <a:spcPct val="0"/>
                </a:spcBef>
                <a:spcAft>
                  <a:spcPct val="0"/>
                </a:spcAft>
                <a:defRPr/>
              </a:pPr>
              <a:t>48</a:t>
            </a:fld>
            <a:endParaRPr lang="en-US" altLang="en-US" sz="1200">
              <a:solidFill>
                <a:srgbClr val="898989"/>
              </a:solidFill>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230534756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1981201" y="274638"/>
            <a:ext cx="8342313" cy="1143000"/>
          </a:xfrm>
        </p:spPr>
        <p:txBody>
          <a:bodyPr/>
          <a:lstStyle/>
          <a:p>
            <a:pPr algn="ctr">
              <a:defRPr/>
            </a:pPr>
            <a:r>
              <a:rPr lang="en-US" altLang="en-US" sz="3200" b="1" dirty="0">
                <a:ea typeface="ＭＳ Ｐゴシック" pitchFamily="34" charset="-128"/>
                <a:cs typeface="Arial" pitchFamily="34" charset="0"/>
              </a:rPr>
              <a:t>Does depicting suicide </a:t>
            </a:r>
            <a:r>
              <a:rPr lang="en-US" altLang="en-US" sz="3200" b="1" u="sng" dirty="0">
                <a:ea typeface="ＭＳ Ｐゴシック" pitchFamily="34" charset="-128"/>
                <a:cs typeface="Arial" pitchFamily="34" charset="0"/>
              </a:rPr>
              <a:t>responsibly</a:t>
            </a:r>
            <a:r>
              <a:rPr lang="en-US" altLang="en-US" sz="3200" b="1" dirty="0">
                <a:ea typeface="ＭＳ Ｐゴシック" pitchFamily="34" charset="-128"/>
                <a:cs typeface="Arial" pitchFamily="34" charset="0"/>
              </a:rPr>
              <a:t> matter?</a:t>
            </a:r>
          </a:p>
        </p:txBody>
      </p:sp>
      <p:sp>
        <p:nvSpPr>
          <p:cNvPr id="21507" name="Content Placeholder 2"/>
          <p:cNvSpPr>
            <a:spLocks noGrp="1"/>
          </p:cNvSpPr>
          <p:nvPr>
            <p:ph idx="1"/>
          </p:nvPr>
        </p:nvSpPr>
        <p:spPr>
          <a:xfrm>
            <a:off x="1724459" y="1491529"/>
            <a:ext cx="8599054" cy="4516437"/>
          </a:xfrm>
        </p:spPr>
        <p:txBody>
          <a:bodyPr/>
          <a:lstStyle/>
          <a:p>
            <a:pPr>
              <a:buFontTx/>
              <a:buChar char="•"/>
              <a:defRPr/>
            </a:pPr>
            <a:r>
              <a:rPr lang="en-US" altLang="en-US" sz="2800" dirty="0">
                <a:ea typeface="ＭＳ Ｐゴシック" pitchFamily="34" charset="-128"/>
                <a:cs typeface="Arial" pitchFamily="34" charset="0"/>
              </a:rPr>
              <a:t>Yes!</a:t>
            </a:r>
          </a:p>
          <a:p>
            <a:pPr>
              <a:buFontTx/>
              <a:buChar char="•"/>
              <a:defRPr/>
            </a:pPr>
            <a:r>
              <a:rPr lang="en-US" altLang="en-US" sz="2800" dirty="0">
                <a:ea typeface="ＭＳ Ｐゴシック" pitchFamily="34" charset="-128"/>
                <a:cs typeface="Arial" pitchFamily="34" charset="0"/>
              </a:rPr>
              <a:t>Inaccurate or oversimplified portrayals of suicide can increase</a:t>
            </a:r>
            <a:r>
              <a:rPr lang="en-US" altLang="en-US" dirty="0" smtClean="0">
                <a:ea typeface="ＭＳ Ｐゴシック" pitchFamily="34" charset="-128"/>
                <a:cs typeface="Arial" pitchFamily="34" charset="0"/>
              </a:rPr>
              <a:t> </a:t>
            </a:r>
            <a:r>
              <a:rPr lang="en-US" altLang="en-US" sz="2800" dirty="0">
                <a:ea typeface="ＭＳ Ｐゴシック" pitchFamily="34" charset="-128"/>
                <a:cs typeface="Arial" pitchFamily="34" charset="0"/>
              </a:rPr>
              <a:t>stigma and reinforce harmful myths</a:t>
            </a:r>
          </a:p>
          <a:p>
            <a:pPr>
              <a:buFontTx/>
              <a:buChar char="•"/>
              <a:defRPr/>
            </a:pPr>
            <a:r>
              <a:rPr lang="en-US" altLang="en-US" sz="2800" dirty="0">
                <a:ea typeface="ＭＳ Ｐゴシック" pitchFamily="34" charset="-128"/>
                <a:cs typeface="Arial" pitchFamily="34" charset="0"/>
              </a:rPr>
              <a:t>Focus on method and memorialization can increase identification and view that suicide achieves a goal </a:t>
            </a:r>
            <a:r>
              <a:rPr lang="en-US" altLang="en-US" sz="2800" dirty="0">
                <a:ea typeface="ＭＳ Ｐゴシック" pitchFamily="34" charset="-128"/>
                <a:cs typeface="Arial" pitchFamily="34" charset="0"/>
                <a:sym typeface="Wingdings" panose="05000000000000000000" pitchFamily="2" charset="2"/>
              </a:rPr>
              <a:t> increased chance for contagion</a:t>
            </a:r>
            <a:endParaRPr lang="en-US" altLang="en-US" sz="2800" dirty="0">
              <a:ea typeface="ＭＳ Ｐゴシック" pitchFamily="34" charset="-128"/>
              <a:cs typeface="Arial" pitchFamily="34" charset="0"/>
            </a:endParaRPr>
          </a:p>
          <a:p>
            <a:pPr>
              <a:buFontTx/>
              <a:buChar char="•"/>
              <a:defRPr/>
            </a:pPr>
            <a:r>
              <a:rPr lang="en-US" altLang="en-US" sz="2800" dirty="0">
                <a:ea typeface="ＭＳ Ｐゴシック" pitchFamily="34" charset="-128"/>
                <a:cs typeface="Arial" pitchFamily="34" charset="0"/>
              </a:rPr>
              <a:t>Missed opportunities to highlight alternatives to suicide and model help-seeking in a crisis </a:t>
            </a:r>
          </a:p>
          <a:p>
            <a:pPr>
              <a:buFontTx/>
              <a:buChar char="•"/>
              <a:defRPr/>
            </a:pPr>
            <a:r>
              <a:rPr lang="en-US" altLang="en-US" sz="2800" b="1" dirty="0">
                <a:ea typeface="ＭＳ Ｐゴシック" pitchFamily="34" charset="-128"/>
                <a:cs typeface="Arial" pitchFamily="34" charset="0"/>
              </a:rPr>
              <a:t>Solely increasing attention is </a:t>
            </a:r>
            <a:r>
              <a:rPr lang="en-US" altLang="en-US" sz="2800" b="1" u="sng" dirty="0">
                <a:ea typeface="ＭＳ Ｐゴシック" pitchFamily="34" charset="-128"/>
                <a:cs typeface="Arial" pitchFamily="34" charset="0"/>
              </a:rPr>
              <a:t>not</a:t>
            </a:r>
            <a:r>
              <a:rPr lang="en-US" altLang="en-US" sz="2800" b="1" dirty="0">
                <a:ea typeface="ＭＳ Ｐゴシック" pitchFamily="34" charset="-128"/>
                <a:cs typeface="Arial" pitchFamily="34" charset="0"/>
              </a:rPr>
              <a:t> the answer</a:t>
            </a:r>
          </a:p>
        </p:txBody>
      </p:sp>
    </p:spTree>
    <p:extLst>
      <p:ext uri="{BB962C8B-B14F-4D97-AF65-F5344CB8AC3E}">
        <p14:creationId xmlns:p14="http://schemas.microsoft.com/office/powerpoint/2010/main" val="1377527379"/>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42DBCF72-4F45-8448-BB15-02599E9F5801}"/>
              </a:ext>
            </a:extLst>
          </p:cNvPr>
          <p:cNvSpPr>
            <a:spLocks noGrp="1"/>
          </p:cNvSpPr>
          <p:nvPr>
            <p:ph type="title"/>
          </p:nvPr>
        </p:nvSpPr>
        <p:spPr/>
        <p:txBody>
          <a:bodyPr/>
          <a:lstStyle/>
          <a:p>
            <a:pPr algn="ctr"/>
            <a:r>
              <a:rPr lang="en-US" dirty="0"/>
              <a:t>National, Regional, Local Trends</a:t>
            </a:r>
          </a:p>
        </p:txBody>
      </p:sp>
      <p:graphicFrame>
        <p:nvGraphicFramePr>
          <p:cNvPr id="5" name="Chart 4">
            <a:extLst>
              <a:ext uri="{FF2B5EF4-FFF2-40B4-BE49-F238E27FC236}">
                <a16:creationId xmlns="" xmlns:a16="http://schemas.microsoft.com/office/drawing/2014/main" id="{CB4C7687-BF42-8C49-A79B-0A01645CE2FC}"/>
              </a:ext>
            </a:extLst>
          </p:cNvPr>
          <p:cNvGraphicFramePr>
            <a:graphicFrameLocks/>
          </p:cNvGraphicFramePr>
          <p:nvPr>
            <p:extLst/>
          </p:nvPr>
        </p:nvGraphicFramePr>
        <p:xfrm>
          <a:off x="2214466" y="1026368"/>
          <a:ext cx="7996335" cy="5057191"/>
        </p:xfrm>
        <a:graphic>
          <a:graphicData uri="http://schemas.openxmlformats.org/drawingml/2006/chart">
            <c:chart xmlns:c="http://schemas.openxmlformats.org/drawingml/2006/chart" xmlns:r="http://schemas.openxmlformats.org/officeDocument/2006/relationships" r:id="rId3"/>
          </a:graphicData>
        </a:graphic>
      </p:graphicFrame>
      <p:sp>
        <p:nvSpPr>
          <p:cNvPr id="6" name="Google Shape;104;p19">
            <a:extLst>
              <a:ext uri="{FF2B5EF4-FFF2-40B4-BE49-F238E27FC236}">
                <a16:creationId xmlns="" xmlns:a16="http://schemas.microsoft.com/office/drawing/2014/main" id="{34CF9065-8E3F-0344-B255-7C46511241E4}"/>
              </a:ext>
            </a:extLst>
          </p:cNvPr>
          <p:cNvSpPr txBox="1"/>
          <p:nvPr/>
        </p:nvSpPr>
        <p:spPr>
          <a:xfrm>
            <a:off x="2286001" y="6245227"/>
            <a:ext cx="2878543" cy="355865"/>
          </a:xfrm>
          <a:prstGeom prst="rect">
            <a:avLst/>
          </a:prstGeom>
          <a:noFill/>
          <a:ln>
            <a:noFill/>
          </a:ln>
        </p:spPr>
        <p:txBody>
          <a:bodyPr spcFirstLastPara="1" wrap="square" lIns="91425" tIns="45700" rIns="91425" bIns="45700" anchor="t" anchorCtr="0">
            <a:noAutofit/>
          </a:bodyPr>
          <a:lstStyle/>
          <a:p>
            <a:pPr defTabSz="457200">
              <a:buClr>
                <a:srgbClr val="000000"/>
              </a:buClr>
              <a:buSzPts val="1400"/>
            </a:pPr>
            <a:r>
              <a:rPr lang="en-US" sz="1400" dirty="0">
                <a:solidFill>
                  <a:prstClr val="black"/>
                </a:solidFill>
                <a:latin typeface="Arial"/>
                <a:ea typeface="Arial"/>
                <a:cs typeface="Arial"/>
                <a:sym typeface="Arial"/>
              </a:rPr>
              <a:t>CDC WONDER, accessed 2019</a:t>
            </a:r>
            <a:endParaRPr sz="1400" dirty="0">
              <a:solidFill>
                <a:prstClr val="black"/>
              </a:solidFill>
              <a:latin typeface="Arial"/>
              <a:ea typeface="Arial"/>
              <a:cs typeface="Arial"/>
              <a:sym typeface="Arial"/>
            </a:endParaRPr>
          </a:p>
        </p:txBody>
      </p:sp>
    </p:spTree>
    <p:extLst>
      <p:ext uri="{BB962C8B-B14F-4D97-AF65-F5344CB8AC3E}">
        <p14:creationId xmlns:p14="http://schemas.microsoft.com/office/powerpoint/2010/main" val="40283842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endParaRPr lang="en-US" b="1" dirty="0"/>
          </a:p>
        </p:txBody>
      </p:sp>
      <p:pic>
        <p:nvPicPr>
          <p:cNvPr id="1536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6250" y="846139"/>
            <a:ext cx="7419500" cy="2747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364" name="TextBox 3"/>
          <p:cNvSpPr txBox="1">
            <a:spLocks noChangeArrowheads="1"/>
          </p:cNvSpPr>
          <p:nvPr/>
        </p:nvSpPr>
        <p:spPr bwMode="auto">
          <a:xfrm>
            <a:off x="3080952" y="4094163"/>
            <a:ext cx="617893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400">
                <a:solidFill>
                  <a:schemeClr val="tx1"/>
                </a:solidFill>
                <a:latin typeface="Times New Roman" panose="02020603050405020304" pitchFamily="18" charset="0"/>
                <a:ea typeface="Geneva"/>
                <a:cs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ea typeface="Geneva"/>
                <a:cs typeface="Times New Roman" panose="02020603050405020304" pitchFamily="18" charset="0"/>
              </a:defRPr>
            </a:lvl2pPr>
            <a:lvl3pPr marL="1143000" indent="-228600" eaLnBrk="0" hangingPunct="0">
              <a:spcBef>
                <a:spcPct val="20000"/>
              </a:spcBef>
              <a:defRPr sz="2400">
                <a:solidFill>
                  <a:schemeClr val="tx1"/>
                </a:solidFill>
                <a:latin typeface="Times New Roman" panose="02020603050405020304" pitchFamily="18" charset="0"/>
                <a:ea typeface="Geneva"/>
                <a:cs typeface="Times New Roman" panose="02020603050405020304" pitchFamily="18" charset="0"/>
              </a:defRPr>
            </a:lvl3pPr>
            <a:lvl4pPr marL="1600200" indent="-228600" eaLnBrk="0" hangingPunct="0">
              <a:spcBef>
                <a:spcPct val="20000"/>
              </a:spcBef>
              <a:defRPr sz="2400">
                <a:solidFill>
                  <a:schemeClr val="tx1"/>
                </a:solidFill>
                <a:latin typeface="Times New Roman" panose="02020603050405020304" pitchFamily="18" charset="0"/>
                <a:ea typeface="Geneva"/>
                <a:cs typeface="Times New Roman" panose="02020603050405020304" pitchFamily="18" charset="0"/>
              </a:defRPr>
            </a:lvl4pPr>
            <a:lvl5pPr marL="2057400" indent="-228600" eaLnBrk="0" hangingPunct="0">
              <a:spcBef>
                <a:spcPct val="20000"/>
              </a:spcBef>
              <a:defRPr sz="2400">
                <a:solidFill>
                  <a:schemeClr val="tx1"/>
                </a:solidFill>
                <a:latin typeface="Times New Roman" panose="02020603050405020304" pitchFamily="18" charset="0"/>
                <a:ea typeface="Geneva"/>
                <a:cs typeface="Times New Roman" panose="02020603050405020304" pitchFamily="18" charset="0"/>
              </a:defRPr>
            </a:lvl5pPr>
            <a:lvl6pPr marL="2514600" indent="-228600" defTabSz="457200" eaLnBrk="0" fontAlgn="base" hangingPunct="0">
              <a:spcBef>
                <a:spcPct val="20000"/>
              </a:spcBef>
              <a:spcAft>
                <a:spcPct val="0"/>
              </a:spcAft>
              <a:defRPr sz="2400">
                <a:solidFill>
                  <a:schemeClr val="tx1"/>
                </a:solidFill>
                <a:latin typeface="Times New Roman" panose="02020603050405020304" pitchFamily="18" charset="0"/>
                <a:ea typeface="Geneva"/>
                <a:cs typeface="Times New Roman" panose="02020603050405020304" pitchFamily="18" charset="0"/>
              </a:defRPr>
            </a:lvl6pPr>
            <a:lvl7pPr marL="2971800" indent="-228600" defTabSz="457200" eaLnBrk="0" fontAlgn="base" hangingPunct="0">
              <a:spcBef>
                <a:spcPct val="20000"/>
              </a:spcBef>
              <a:spcAft>
                <a:spcPct val="0"/>
              </a:spcAft>
              <a:defRPr sz="2400">
                <a:solidFill>
                  <a:schemeClr val="tx1"/>
                </a:solidFill>
                <a:latin typeface="Times New Roman" panose="02020603050405020304" pitchFamily="18" charset="0"/>
                <a:ea typeface="Geneva"/>
                <a:cs typeface="Times New Roman" panose="02020603050405020304" pitchFamily="18" charset="0"/>
              </a:defRPr>
            </a:lvl7pPr>
            <a:lvl8pPr marL="3429000" indent="-228600" defTabSz="457200" eaLnBrk="0" fontAlgn="base" hangingPunct="0">
              <a:spcBef>
                <a:spcPct val="20000"/>
              </a:spcBef>
              <a:spcAft>
                <a:spcPct val="0"/>
              </a:spcAft>
              <a:defRPr sz="2400">
                <a:solidFill>
                  <a:schemeClr val="tx1"/>
                </a:solidFill>
                <a:latin typeface="Times New Roman" panose="02020603050405020304" pitchFamily="18" charset="0"/>
                <a:ea typeface="Geneva"/>
                <a:cs typeface="Times New Roman" panose="02020603050405020304" pitchFamily="18" charset="0"/>
              </a:defRPr>
            </a:lvl8pPr>
            <a:lvl9pPr marL="3886200" indent="-228600" defTabSz="457200" eaLnBrk="0" fontAlgn="base" hangingPunct="0">
              <a:spcBef>
                <a:spcPct val="20000"/>
              </a:spcBef>
              <a:spcAft>
                <a:spcPct val="0"/>
              </a:spcAft>
              <a:defRPr sz="2400">
                <a:solidFill>
                  <a:schemeClr val="tx1"/>
                </a:solidFill>
                <a:latin typeface="Times New Roman" panose="02020603050405020304" pitchFamily="18" charset="0"/>
                <a:ea typeface="Geneva"/>
                <a:cs typeface="Times New Roman" panose="02020603050405020304" pitchFamily="18" charset="0"/>
              </a:defRPr>
            </a:lvl9pPr>
          </a:lstStyle>
          <a:p>
            <a:pPr algn="ctr" eaLnBrk="1" hangingPunct="1">
              <a:spcBef>
                <a:spcPct val="0"/>
              </a:spcBef>
            </a:pPr>
            <a:r>
              <a:rPr lang="en-US" altLang="en-US" sz="3200" dirty="0">
                <a:solidFill>
                  <a:prstClr val="black"/>
                </a:solidFill>
                <a:cs typeface="Geneva"/>
              </a:rPr>
              <a:t>And if so, what role does      entertainment media play?</a:t>
            </a:r>
          </a:p>
        </p:txBody>
      </p:sp>
    </p:spTree>
    <p:extLst>
      <p:ext uri="{BB962C8B-B14F-4D97-AF65-F5344CB8AC3E}">
        <p14:creationId xmlns:p14="http://schemas.microsoft.com/office/powerpoint/2010/main" val="22258307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200" b="1" dirty="0">
                <a:cs typeface="Arial" panose="020B0604020202020204" pitchFamily="34" charset="0"/>
              </a:rPr>
              <a:t>    What </a:t>
            </a:r>
            <a:r>
              <a:rPr lang="en-US" sz="3200" b="1" dirty="0">
                <a:cs typeface="Arial" panose="020B0604020202020204" pitchFamily="34" charset="0"/>
              </a:rPr>
              <a:t>is </a:t>
            </a:r>
            <a:r>
              <a:rPr lang="en-US" sz="3200" b="1" dirty="0">
                <a:cs typeface="Arial" panose="020B0604020202020204" pitchFamily="34" charset="0"/>
              </a:rPr>
              <a:t>“suicide contagion”?  </a:t>
            </a:r>
            <a:endParaRPr lang="en-US" sz="3200" b="1" dirty="0">
              <a:cs typeface="Arial" panose="020B0604020202020204" pitchFamily="34" charset="0"/>
            </a:endParaRPr>
          </a:p>
        </p:txBody>
      </p:sp>
      <p:sp>
        <p:nvSpPr>
          <p:cNvPr id="3" name="TextBox 2"/>
          <p:cNvSpPr txBox="1"/>
          <p:nvPr/>
        </p:nvSpPr>
        <p:spPr>
          <a:xfrm>
            <a:off x="2006600" y="1600200"/>
            <a:ext cx="8382000" cy="4856714"/>
          </a:xfrm>
          <a:prstGeom prst="rect">
            <a:avLst/>
          </a:prstGeom>
          <a:noFill/>
        </p:spPr>
        <p:txBody>
          <a:bodyPr>
            <a:spAutoFit/>
          </a:bodyPr>
          <a:lstStyle/>
          <a:p>
            <a:pPr marL="342900" indent="-342900">
              <a:spcBef>
                <a:spcPct val="20000"/>
              </a:spcBef>
              <a:buFont typeface="Arial" panose="020B0604020202020204" pitchFamily="34" charset="0"/>
              <a:buChar char="•"/>
              <a:defRPr/>
            </a:pPr>
            <a:r>
              <a:rPr lang="en-US" sz="2800" dirty="0">
                <a:solidFill>
                  <a:prstClr val="black"/>
                </a:solidFill>
                <a:latin typeface="Arial"/>
              </a:rPr>
              <a:t>Process by which suicide-related behaviors spread quickly &amp; spontaneously through a group </a:t>
            </a:r>
            <a:r>
              <a:rPr lang="en-US" sz="1600" dirty="0">
                <a:solidFill>
                  <a:prstClr val="black"/>
                </a:solidFill>
                <a:latin typeface="Arial"/>
              </a:rPr>
              <a:t>(Gould, 1990) </a:t>
            </a:r>
          </a:p>
          <a:p>
            <a:pPr marL="342900" indent="-342900">
              <a:spcBef>
                <a:spcPct val="20000"/>
              </a:spcBef>
              <a:buFont typeface="Arial" panose="020B0604020202020204" pitchFamily="34" charset="0"/>
              <a:buChar char="•"/>
              <a:defRPr/>
            </a:pPr>
            <a:endParaRPr lang="en-US" sz="1600" dirty="0">
              <a:solidFill>
                <a:prstClr val="black"/>
              </a:solidFill>
              <a:latin typeface="Arial"/>
            </a:endParaRPr>
          </a:p>
          <a:p>
            <a:pPr marL="342900" indent="-342900">
              <a:spcBef>
                <a:spcPct val="20000"/>
              </a:spcBef>
              <a:buFont typeface="Arial" panose="020B0604020202020204" pitchFamily="34" charset="0"/>
              <a:buChar char="•"/>
              <a:defRPr/>
            </a:pPr>
            <a:r>
              <a:rPr lang="en-US" sz="2800" dirty="0">
                <a:solidFill>
                  <a:prstClr val="black"/>
                </a:solidFill>
                <a:latin typeface="Arial"/>
              </a:rPr>
              <a:t>Youth, particularly those with elevated suicide risk factors, are most vulnerable but vast majority of youth are not negatively affected</a:t>
            </a:r>
          </a:p>
          <a:p>
            <a:pPr marL="342900" indent="-342900">
              <a:spcBef>
                <a:spcPct val="20000"/>
              </a:spcBef>
              <a:buFont typeface="Arial" panose="020B0604020202020204" pitchFamily="34" charset="0"/>
              <a:buChar char="•"/>
              <a:defRPr/>
            </a:pPr>
            <a:endParaRPr lang="en-US" sz="2800" dirty="0">
              <a:solidFill>
                <a:prstClr val="black"/>
              </a:solidFill>
              <a:latin typeface="Arial"/>
            </a:endParaRPr>
          </a:p>
          <a:p>
            <a:pPr marL="342900" indent="-342900">
              <a:spcBef>
                <a:spcPct val="20000"/>
              </a:spcBef>
              <a:buFont typeface="Arial" panose="020B0604020202020204" pitchFamily="34" charset="0"/>
              <a:buChar char="•"/>
              <a:defRPr/>
            </a:pPr>
            <a:r>
              <a:rPr lang="en-US" sz="2800" dirty="0">
                <a:solidFill>
                  <a:prstClr val="black"/>
                </a:solidFill>
                <a:latin typeface="Arial"/>
              </a:rPr>
              <a:t>Mechanisms:     in social identification; trauma or distress; exposure; modeling; acquired capability</a:t>
            </a:r>
          </a:p>
          <a:p>
            <a:pPr>
              <a:spcBef>
                <a:spcPct val="20000"/>
              </a:spcBef>
              <a:defRPr/>
            </a:pPr>
            <a:endParaRPr lang="en-US" sz="2800" dirty="0">
              <a:solidFill>
                <a:prstClr val="black"/>
              </a:solidFill>
              <a:latin typeface="Arial"/>
            </a:endParaRPr>
          </a:p>
        </p:txBody>
      </p:sp>
      <p:pic>
        <p:nvPicPr>
          <p:cNvPr id="1638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9128" y="318648"/>
            <a:ext cx="1144299" cy="10989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Up Arrow 4"/>
          <p:cNvSpPr/>
          <p:nvPr/>
        </p:nvSpPr>
        <p:spPr>
          <a:xfrm>
            <a:off x="4674974" y="4868561"/>
            <a:ext cx="222422" cy="45720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16497499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6288" y="152400"/>
            <a:ext cx="8229600" cy="1143000"/>
          </a:xfrm>
        </p:spPr>
        <p:txBody>
          <a:bodyPr/>
          <a:lstStyle/>
          <a:p>
            <a:pPr algn="ctr">
              <a:defRPr/>
            </a:pPr>
            <a:r>
              <a:rPr lang="en-US" sz="3200" b="1" dirty="0"/>
              <a:t>Evidence for </a:t>
            </a:r>
            <a:r>
              <a:rPr lang="en-US" sz="3200" b="1" dirty="0"/>
              <a:t>suicide contagion</a:t>
            </a:r>
            <a:r>
              <a:rPr lang="en-US" sz="3200" b="1" dirty="0"/>
              <a:t>? </a:t>
            </a:r>
            <a:endParaRPr lang="en-US" sz="3200" b="1" dirty="0"/>
          </a:p>
        </p:txBody>
      </p:sp>
      <p:sp>
        <p:nvSpPr>
          <p:cNvPr id="3" name="TextBox 2"/>
          <p:cNvSpPr txBox="1"/>
          <p:nvPr/>
        </p:nvSpPr>
        <p:spPr>
          <a:xfrm>
            <a:off x="2046288" y="1295400"/>
            <a:ext cx="8382000" cy="4512004"/>
          </a:xfrm>
          <a:prstGeom prst="rect">
            <a:avLst/>
          </a:prstGeom>
          <a:noFill/>
        </p:spPr>
        <p:txBody>
          <a:bodyPr>
            <a:spAutoFit/>
          </a:bodyPr>
          <a:lstStyle/>
          <a:p>
            <a:pPr marL="457200" indent="-457200">
              <a:spcBef>
                <a:spcPct val="20000"/>
              </a:spcBef>
              <a:buFont typeface="Arial" panose="020B0604020202020204" pitchFamily="34" charset="0"/>
              <a:buChar char="•"/>
              <a:defRPr/>
            </a:pPr>
            <a:r>
              <a:rPr lang="en-US" sz="2800" dirty="0">
                <a:solidFill>
                  <a:prstClr val="black"/>
                </a:solidFill>
                <a:latin typeface="Arial"/>
              </a:rPr>
              <a:t>Adolescents exposed to suicide directly or indirectly are at increased risk for attempts       </a:t>
            </a:r>
            <a:r>
              <a:rPr lang="en-US" sz="1600" dirty="0">
                <a:solidFill>
                  <a:prstClr val="black"/>
                </a:solidFill>
                <a:latin typeface="Arial"/>
              </a:rPr>
              <a:t>(</a:t>
            </a:r>
            <a:r>
              <a:rPr lang="en-US" sz="1600" dirty="0" err="1">
                <a:solidFill>
                  <a:prstClr val="black"/>
                </a:solidFill>
                <a:latin typeface="Arial"/>
              </a:rPr>
              <a:t>Insel</a:t>
            </a:r>
            <a:r>
              <a:rPr lang="en-US" sz="1600" dirty="0">
                <a:solidFill>
                  <a:prstClr val="black"/>
                </a:solidFill>
                <a:latin typeface="Arial"/>
              </a:rPr>
              <a:t> &amp; Gould, 2008)</a:t>
            </a:r>
          </a:p>
          <a:p>
            <a:pPr marL="457200" indent="-457200">
              <a:spcBef>
                <a:spcPct val="20000"/>
              </a:spcBef>
              <a:buFont typeface="Arial" panose="020B0604020202020204" pitchFamily="34" charset="0"/>
              <a:buChar char="•"/>
              <a:defRPr/>
            </a:pPr>
            <a:endParaRPr lang="en-US" sz="1600" dirty="0">
              <a:solidFill>
                <a:prstClr val="black"/>
              </a:solidFill>
              <a:latin typeface="Arial"/>
            </a:endParaRPr>
          </a:p>
          <a:p>
            <a:pPr marL="457200" indent="-457200">
              <a:spcBef>
                <a:spcPct val="20000"/>
              </a:spcBef>
              <a:buFont typeface="Arial" panose="020B0604020202020204" pitchFamily="34" charset="0"/>
              <a:buChar char="•"/>
              <a:defRPr/>
            </a:pPr>
            <a:r>
              <a:rPr lang="en-US" sz="2800" dirty="0">
                <a:solidFill>
                  <a:prstClr val="black"/>
                </a:solidFill>
                <a:latin typeface="Arial"/>
              </a:rPr>
              <a:t>Existence of </a:t>
            </a:r>
            <a:r>
              <a:rPr lang="en-US" sz="2800" u="sng" dirty="0">
                <a:solidFill>
                  <a:prstClr val="black"/>
                </a:solidFill>
                <a:latin typeface="Arial"/>
              </a:rPr>
              <a:t>suicide clusters </a:t>
            </a:r>
            <a:r>
              <a:rPr lang="en-US" sz="1600" dirty="0">
                <a:solidFill>
                  <a:prstClr val="black"/>
                </a:solidFill>
                <a:latin typeface="Arial"/>
              </a:rPr>
              <a:t>(Gould, 1990)</a:t>
            </a:r>
          </a:p>
          <a:p>
            <a:pPr marL="457200" indent="-457200">
              <a:spcBef>
                <a:spcPct val="20000"/>
              </a:spcBef>
              <a:buFont typeface="Arial" panose="020B0604020202020204" pitchFamily="34" charset="0"/>
              <a:buChar char="•"/>
              <a:defRPr/>
            </a:pPr>
            <a:endParaRPr lang="en-US" sz="1600" dirty="0">
              <a:solidFill>
                <a:prstClr val="black"/>
              </a:solidFill>
              <a:latin typeface="Arial"/>
            </a:endParaRPr>
          </a:p>
          <a:p>
            <a:pPr marL="342900" indent="-342900">
              <a:spcBef>
                <a:spcPct val="20000"/>
              </a:spcBef>
              <a:buFont typeface="Arial" panose="020B0604020202020204" pitchFamily="34" charset="0"/>
              <a:buChar char="•"/>
              <a:defRPr/>
            </a:pPr>
            <a:r>
              <a:rPr lang="en-US" sz="2800" dirty="0">
                <a:solidFill>
                  <a:prstClr val="black"/>
                </a:solidFill>
                <a:latin typeface="Arial"/>
              </a:rPr>
              <a:t>Media coverage can influence suicide rates positively </a:t>
            </a:r>
            <a:r>
              <a:rPr lang="en-US" sz="2800" b="1" dirty="0">
                <a:solidFill>
                  <a:prstClr val="black"/>
                </a:solidFill>
                <a:latin typeface="Arial"/>
              </a:rPr>
              <a:t>AND</a:t>
            </a:r>
            <a:r>
              <a:rPr lang="en-US" sz="2800" dirty="0">
                <a:solidFill>
                  <a:prstClr val="black"/>
                </a:solidFill>
                <a:latin typeface="Arial"/>
              </a:rPr>
              <a:t> negatively </a:t>
            </a:r>
            <a:r>
              <a:rPr lang="en-US" sz="1600" dirty="0">
                <a:solidFill>
                  <a:prstClr val="black"/>
                </a:solidFill>
                <a:latin typeface="Arial"/>
              </a:rPr>
              <a:t>(Niederkrotenthaler et al., 2010)</a:t>
            </a:r>
          </a:p>
          <a:p>
            <a:pPr marL="342900" indent="-342900">
              <a:spcBef>
                <a:spcPct val="20000"/>
              </a:spcBef>
              <a:buFont typeface="Arial" panose="020B0604020202020204" pitchFamily="34" charset="0"/>
              <a:buChar char="•"/>
              <a:defRPr/>
            </a:pPr>
            <a:endParaRPr lang="en-US" sz="1600" dirty="0">
              <a:solidFill>
                <a:prstClr val="black"/>
              </a:solidFill>
              <a:latin typeface="Arial"/>
            </a:endParaRPr>
          </a:p>
          <a:p>
            <a:pPr marL="342900" indent="-342900">
              <a:spcBef>
                <a:spcPct val="20000"/>
              </a:spcBef>
              <a:buFont typeface="Arial" panose="020B0604020202020204" pitchFamily="34" charset="0"/>
              <a:buChar char="•"/>
              <a:defRPr/>
            </a:pPr>
            <a:r>
              <a:rPr lang="en-US" sz="2800" dirty="0">
                <a:solidFill>
                  <a:prstClr val="black"/>
                </a:solidFill>
                <a:latin typeface="Arial"/>
              </a:rPr>
              <a:t>Some matching of decedent characteristics</a:t>
            </a:r>
          </a:p>
          <a:p>
            <a:pPr marL="800100" lvl="1" indent="-342900">
              <a:spcBef>
                <a:spcPct val="20000"/>
              </a:spcBef>
              <a:buFont typeface="Arial" panose="020B0604020202020204" pitchFamily="34" charset="0"/>
              <a:buChar char="•"/>
              <a:defRPr/>
            </a:pPr>
            <a:r>
              <a:rPr lang="en-US" sz="2400" dirty="0">
                <a:solidFill>
                  <a:prstClr val="black"/>
                </a:solidFill>
                <a:latin typeface="Arial"/>
              </a:rPr>
              <a:t>Age, gender, method</a:t>
            </a:r>
            <a:endParaRPr lang="en-US" sz="2400" dirty="0">
              <a:solidFill>
                <a:prstClr val="black"/>
              </a:solidFill>
            </a:endParaRPr>
          </a:p>
        </p:txBody>
      </p:sp>
    </p:spTree>
    <p:extLst>
      <p:ext uri="{BB962C8B-B14F-4D97-AF65-F5344CB8AC3E}">
        <p14:creationId xmlns:p14="http://schemas.microsoft.com/office/powerpoint/2010/main" val="173966186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tretch>
            <a:fillRect/>
          </a:stretch>
        </p:blipFill>
        <p:spPr>
          <a:xfrm>
            <a:off x="1640362" y="711199"/>
            <a:ext cx="8911276" cy="4516582"/>
          </a:xfrm>
          <a:prstGeom prst="rect">
            <a:avLst/>
          </a:prstGeom>
        </p:spPr>
      </p:pic>
      <p:sp>
        <p:nvSpPr>
          <p:cNvPr id="5" name="TextBox 4"/>
          <p:cNvSpPr txBox="1"/>
          <p:nvPr/>
        </p:nvSpPr>
        <p:spPr>
          <a:xfrm>
            <a:off x="2346036" y="5514110"/>
            <a:ext cx="7601528" cy="307777"/>
          </a:xfrm>
          <a:prstGeom prst="rect">
            <a:avLst/>
          </a:prstGeom>
          <a:noFill/>
        </p:spPr>
        <p:txBody>
          <a:bodyPr wrap="square" rtlCol="0">
            <a:spAutoFit/>
          </a:bodyPr>
          <a:lstStyle/>
          <a:p>
            <a:r>
              <a:rPr lang="en-US" sz="1400" dirty="0">
                <a:solidFill>
                  <a:prstClr val="black"/>
                </a:solidFill>
                <a:latin typeface="Arial"/>
                <a:hlinkClick r:id="rId4"/>
              </a:rPr>
              <a:t>https://theactionalliance.org/messaging/entertainment-messaging/national-recommendations</a:t>
            </a:r>
            <a:endParaRPr lang="en-US" sz="1400" dirty="0">
              <a:solidFill>
                <a:prstClr val="black"/>
              </a:solidFill>
              <a:latin typeface="Arial"/>
            </a:endParaRPr>
          </a:p>
        </p:txBody>
      </p:sp>
    </p:spTree>
    <p:extLst>
      <p:ext uri="{BB962C8B-B14F-4D97-AF65-F5344CB8AC3E}">
        <p14:creationId xmlns:p14="http://schemas.microsoft.com/office/powerpoint/2010/main" val="269205271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2864537" y="406400"/>
            <a:ext cx="6611973" cy="6165220"/>
          </a:xfrm>
          <a:prstGeom prst="rect">
            <a:avLst/>
          </a:prstGeom>
        </p:spPr>
      </p:pic>
      <p:sp>
        <p:nvSpPr>
          <p:cNvPr id="5" name="Title 4"/>
          <p:cNvSpPr>
            <a:spLocks noGrp="1"/>
          </p:cNvSpPr>
          <p:nvPr>
            <p:ph type="title"/>
          </p:nvPr>
        </p:nvSpPr>
        <p:spPr/>
        <p:txBody>
          <a:bodyPr/>
          <a:lstStyle/>
          <a:p>
            <a:endParaRPr lang="en-US"/>
          </a:p>
        </p:txBody>
      </p:sp>
      <p:sp>
        <p:nvSpPr>
          <p:cNvPr id="6" name="Multiply 5"/>
          <p:cNvSpPr/>
          <p:nvPr/>
        </p:nvSpPr>
        <p:spPr>
          <a:xfrm>
            <a:off x="6424623" y="1559610"/>
            <a:ext cx="758013" cy="838126"/>
          </a:xfrm>
          <a:prstGeom prst="mathMultipl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Action Button: Help 9">
            <a:hlinkClick r:id="" action="ppaction://noaction" highlightClick="1"/>
          </p:cNvPr>
          <p:cNvSpPr/>
          <p:nvPr/>
        </p:nvSpPr>
        <p:spPr>
          <a:xfrm>
            <a:off x="4239491" y="3694229"/>
            <a:ext cx="648854" cy="554182"/>
          </a:xfrm>
          <a:prstGeom prst="actionButtonHelp">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Action Button: Help 10">
            <a:hlinkClick r:id="" action="ppaction://noaction" highlightClick="1"/>
          </p:cNvPr>
          <p:cNvSpPr/>
          <p:nvPr/>
        </p:nvSpPr>
        <p:spPr>
          <a:xfrm>
            <a:off x="4239491" y="5917982"/>
            <a:ext cx="648854" cy="554182"/>
          </a:xfrm>
          <a:prstGeom prst="actionButtonHelp">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2" name="Multiply 11"/>
          <p:cNvSpPr/>
          <p:nvPr/>
        </p:nvSpPr>
        <p:spPr>
          <a:xfrm>
            <a:off x="8600733" y="1559610"/>
            <a:ext cx="758013" cy="838126"/>
          </a:xfrm>
          <a:prstGeom prst="mathMultipl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3" name="Multiply 12"/>
          <p:cNvSpPr/>
          <p:nvPr/>
        </p:nvSpPr>
        <p:spPr>
          <a:xfrm>
            <a:off x="8600732" y="3575566"/>
            <a:ext cx="758013" cy="838126"/>
          </a:xfrm>
          <a:prstGeom prst="mathMultipl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 name="Action Button: Help 13">
            <a:hlinkClick r:id="" action="ppaction://noaction" highlightClick="1"/>
          </p:cNvPr>
          <p:cNvSpPr/>
          <p:nvPr/>
        </p:nvSpPr>
        <p:spPr>
          <a:xfrm>
            <a:off x="6448867" y="5917982"/>
            <a:ext cx="648854" cy="554182"/>
          </a:xfrm>
          <a:prstGeom prst="actionButtonHelp">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5" name="Action Button: Help 14">
            <a:hlinkClick r:id="" action="ppaction://noaction" highlightClick="1"/>
          </p:cNvPr>
          <p:cNvSpPr/>
          <p:nvPr/>
        </p:nvSpPr>
        <p:spPr>
          <a:xfrm>
            <a:off x="8713353" y="5917982"/>
            <a:ext cx="648854" cy="554182"/>
          </a:xfrm>
          <a:prstGeom prst="actionButtonHelp">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6" name="Multiply 15"/>
          <p:cNvSpPr/>
          <p:nvPr/>
        </p:nvSpPr>
        <p:spPr>
          <a:xfrm>
            <a:off x="4203804" y="1559610"/>
            <a:ext cx="758013" cy="838126"/>
          </a:xfrm>
          <a:prstGeom prst="mathMultipl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013107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P spid="13" grpId="0" animBg="1"/>
      <p:bldP spid="14" grpId="0" animBg="1"/>
      <p:bldP spid="15" grpId="0" animBg="1"/>
      <p:bldP spid="1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3"/>
          <a:stretch>
            <a:fillRect/>
          </a:stretch>
        </p:blipFill>
        <p:spPr>
          <a:xfrm>
            <a:off x="2062902" y="591127"/>
            <a:ext cx="8066197" cy="5929746"/>
          </a:xfrm>
          <a:prstGeom prst="rect">
            <a:avLst/>
          </a:prstGeom>
        </p:spPr>
      </p:pic>
    </p:spTree>
    <p:extLst>
      <p:ext uri="{BB962C8B-B14F-4D97-AF65-F5344CB8AC3E}">
        <p14:creationId xmlns:p14="http://schemas.microsoft.com/office/powerpoint/2010/main" val="95038585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Chart 31">
            <a:extLst>
              <a:ext uri="{FF2B5EF4-FFF2-40B4-BE49-F238E27FC236}">
                <a16:creationId xmlns="" xmlns:a16="http://schemas.microsoft.com/office/drawing/2014/main" id="{357449E6-6FEF-9848-88EA-FBFAE4264669}"/>
              </a:ext>
            </a:extLst>
          </p:cNvPr>
          <p:cNvGraphicFramePr>
            <a:graphicFrameLocks/>
          </p:cNvGraphicFramePr>
          <p:nvPr>
            <p:extLst/>
          </p:nvPr>
        </p:nvGraphicFramePr>
        <p:xfrm>
          <a:off x="1584325" y="818923"/>
          <a:ext cx="9023350" cy="4936671"/>
        </p:xfrm>
        <a:graphic>
          <a:graphicData uri="http://schemas.openxmlformats.org/drawingml/2006/chart">
            <c:chart xmlns:c="http://schemas.openxmlformats.org/drawingml/2006/chart" xmlns:r="http://schemas.openxmlformats.org/officeDocument/2006/relationships" r:id="rId3"/>
          </a:graphicData>
        </a:graphic>
      </p:graphicFrame>
      <p:sp>
        <p:nvSpPr>
          <p:cNvPr id="33" name="Rectangle 32"/>
          <p:cNvSpPr/>
          <p:nvPr/>
        </p:nvSpPr>
        <p:spPr>
          <a:xfrm>
            <a:off x="8872451" y="1205346"/>
            <a:ext cx="113001" cy="3792849"/>
          </a:xfrm>
          <a:prstGeom prst="rect">
            <a:avLst/>
          </a:prstGeom>
          <a:solidFill>
            <a:schemeClr val="accent1">
              <a:tint val="66000"/>
              <a:satMod val="16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solidFill>
                <a:prstClr val="white"/>
              </a:solidFill>
            </a:endParaRPr>
          </a:p>
        </p:txBody>
      </p:sp>
      <p:sp>
        <p:nvSpPr>
          <p:cNvPr id="34" name="TextBox 6"/>
          <p:cNvSpPr txBox="1">
            <a:spLocks noGrp="1"/>
          </p:cNvSpPr>
          <p:nvPr>
            <p:ph type="title"/>
          </p:nvPr>
        </p:nvSpPr>
        <p:spPr>
          <a:xfrm>
            <a:off x="7220356" y="4227802"/>
            <a:ext cx="1287809" cy="53860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ct val="100000"/>
              </a:lnSpc>
              <a:spcBef>
                <a:spcPts val="0"/>
              </a:spcBef>
              <a:defRPr/>
            </a:pPr>
            <a:r>
              <a:rPr lang="en-US" sz="1000" b="1" i="1" dirty="0">
                <a:latin typeface="Arial" panose="020B0604020202020204" pitchFamily="34" charset="0"/>
                <a:cs typeface="Arial" panose="020B0604020202020204" pitchFamily="34" charset="0"/>
              </a:rPr>
              <a:t>13 Reasons Why</a:t>
            </a:r>
            <a:r>
              <a:rPr lang="en-US" sz="1000" b="1" dirty="0">
                <a:latin typeface="Arial" panose="020B0604020202020204" pitchFamily="34" charset="0"/>
                <a:cs typeface="Arial" panose="020B0604020202020204" pitchFamily="34" charset="0"/>
              </a:rPr>
              <a:t> Trailer Released</a:t>
            </a:r>
            <a:endParaRPr lang="en-US" sz="1000" b="1" i="1" dirty="0">
              <a:latin typeface="Arial" panose="020B0604020202020204" pitchFamily="34" charset="0"/>
              <a:cs typeface="Arial" panose="020B0604020202020204" pitchFamily="34" charset="0"/>
            </a:endParaRPr>
          </a:p>
          <a:p>
            <a:pPr algn="ctr"/>
            <a:r>
              <a:rPr lang="en-US" sz="1000" b="1" dirty="0">
                <a:latin typeface="Arial" panose="020B0604020202020204" pitchFamily="34" charset="0"/>
                <a:cs typeface="Arial" panose="020B0604020202020204" pitchFamily="34" charset="0"/>
              </a:rPr>
              <a:t>(March 1, 2017)</a:t>
            </a:r>
          </a:p>
        </p:txBody>
      </p:sp>
      <p:cxnSp>
        <p:nvCxnSpPr>
          <p:cNvPr id="35" name="Straight Arrow Connector 34"/>
          <p:cNvCxnSpPr/>
          <p:nvPr/>
        </p:nvCxnSpPr>
        <p:spPr>
          <a:xfrm>
            <a:off x="8508165" y="4497106"/>
            <a:ext cx="276225" cy="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6" name="TextBox 14"/>
          <p:cNvSpPr txBox="1"/>
          <p:nvPr/>
        </p:nvSpPr>
        <p:spPr>
          <a:xfrm>
            <a:off x="1681943" y="5897335"/>
            <a:ext cx="8925733" cy="860444"/>
          </a:xfrm>
          <a:prstGeom prst="rect">
            <a:avLst/>
          </a:prstGeom>
          <a:solidFill>
            <a:schemeClr val="bg1"/>
          </a:solidFill>
        </p:spPr>
        <p:txBody>
          <a:bodyPr wrap="square" lIns="90123" tIns="45061" rIns="90123" bIns="45061"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dirty="0">
                <a:solidFill>
                  <a:prstClr val="black"/>
                </a:solidFill>
                <a:latin typeface="Arial" panose="020B0604020202020204" pitchFamily="34" charset="0"/>
                <a:cs typeface="Arial" panose="020B0604020202020204" pitchFamily="34" charset="0"/>
              </a:rPr>
              <a:t>Blue circles indicate observed suicide rates between January 1, 2013 and December 31, 2017. Orange solid line indicates fitted values that best account for </a:t>
            </a:r>
          </a:p>
          <a:p>
            <a:r>
              <a:rPr lang="en-US" sz="1000" dirty="0">
                <a:solidFill>
                  <a:prstClr val="black"/>
                </a:solidFill>
                <a:latin typeface="Arial" panose="020B0604020202020204" pitchFamily="34" charset="0"/>
                <a:cs typeface="Arial" panose="020B0604020202020204" pitchFamily="34" charset="0"/>
              </a:rPr>
              <a:t>underlying level, trend, and seasonal variation prior to release. The leading edge of the shaded area indicates the initial airing of the </a:t>
            </a:r>
            <a:r>
              <a:rPr lang="en-US" sz="1000" i="1" dirty="0">
                <a:solidFill>
                  <a:prstClr val="black"/>
                </a:solidFill>
                <a:latin typeface="Arial" panose="020B0604020202020204" pitchFamily="34" charset="0"/>
                <a:cs typeface="Arial" panose="020B0604020202020204" pitchFamily="34" charset="0"/>
              </a:rPr>
              <a:t>13 Reasons Why</a:t>
            </a:r>
            <a:r>
              <a:rPr lang="en-US" sz="1000" dirty="0">
                <a:solidFill>
                  <a:prstClr val="black"/>
                </a:solidFill>
                <a:latin typeface="Arial" panose="020B0604020202020204" pitchFamily="34" charset="0"/>
                <a:cs typeface="Arial" panose="020B0604020202020204" pitchFamily="34" charset="0"/>
              </a:rPr>
              <a:t> trailer. The trailing edge of the shaded area indicates the release date of </a:t>
            </a:r>
            <a:r>
              <a:rPr lang="en-US" sz="1000" i="1" dirty="0">
                <a:solidFill>
                  <a:prstClr val="black"/>
                </a:solidFill>
                <a:latin typeface="Arial" panose="020B0604020202020204" pitchFamily="34" charset="0"/>
                <a:cs typeface="Arial" panose="020B0604020202020204" pitchFamily="34" charset="0"/>
              </a:rPr>
              <a:t>13 Reasons Why</a:t>
            </a:r>
            <a:r>
              <a:rPr lang="en-US" sz="1000" dirty="0">
                <a:solidFill>
                  <a:prstClr val="black"/>
                </a:solidFill>
                <a:latin typeface="Arial" panose="020B0604020202020204" pitchFamily="34" charset="0"/>
                <a:cs typeface="Arial" panose="020B0604020202020204" pitchFamily="34" charset="0"/>
              </a:rPr>
              <a:t>. Orange triangles indicate forecasted suicide rates; curved orange dashed lines indicate the upper and lower 95% prediction intervals. Observed suicide rates in March,  April, June, and December 2017 were significantly higher than corresponding forecasted rates.</a:t>
            </a:r>
          </a:p>
        </p:txBody>
      </p:sp>
      <p:sp>
        <p:nvSpPr>
          <p:cNvPr id="42" name="Title 3"/>
          <p:cNvSpPr>
            <a:spLocks noGrp="1"/>
          </p:cNvSpPr>
          <p:nvPr/>
        </p:nvSpPr>
        <p:spPr>
          <a:xfrm>
            <a:off x="1784268" y="203266"/>
            <a:ext cx="8721081" cy="473915"/>
          </a:xfrm>
          <a:prstGeom prst="rect">
            <a:avLst/>
          </a:prstGeom>
        </p:spPr>
        <p:txBody>
          <a:bodyPr vert="horz" wrap="square"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b="1" dirty="0">
                <a:solidFill>
                  <a:prstClr val="black"/>
                </a:solidFill>
                <a:latin typeface="Arial" panose="020B0604020202020204" pitchFamily="34" charset="0"/>
                <a:cs typeface="Arial" panose="020B0604020202020204" pitchFamily="34" charset="0"/>
              </a:rPr>
              <a:t>Association Between the Release of </a:t>
            </a:r>
            <a:r>
              <a:rPr lang="en-US" sz="1800" b="1" i="1" dirty="0">
                <a:solidFill>
                  <a:prstClr val="black"/>
                </a:solidFill>
                <a:latin typeface="Arial" panose="020B0604020202020204" pitchFamily="34" charset="0"/>
                <a:cs typeface="Arial" panose="020B0604020202020204" pitchFamily="34" charset="0"/>
              </a:rPr>
              <a:t>13 Reasons Why</a:t>
            </a:r>
            <a:r>
              <a:rPr lang="en-US" sz="1800" b="1" dirty="0">
                <a:solidFill>
                  <a:prstClr val="black"/>
                </a:solidFill>
                <a:latin typeface="Arial" panose="020B0604020202020204" pitchFamily="34" charset="0"/>
                <a:cs typeface="Arial" panose="020B0604020202020204" pitchFamily="34" charset="0"/>
              </a:rPr>
              <a:t> and Suicide Rates in  10- to 17-Year-Old Children and Adolescents in the United States </a:t>
            </a:r>
          </a:p>
        </p:txBody>
      </p:sp>
    </p:spTree>
    <p:extLst>
      <p:ext uri="{BB962C8B-B14F-4D97-AF65-F5344CB8AC3E}">
        <p14:creationId xmlns:p14="http://schemas.microsoft.com/office/powerpoint/2010/main" val="295003273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nvSpPr>
        <p:spPr>
          <a:xfrm>
            <a:off x="1715194" y="200928"/>
            <a:ext cx="8861367" cy="537481"/>
          </a:xfrm>
          <a:prstGeom prst="rect">
            <a:avLst/>
          </a:prstGeom>
        </p:spPr>
        <p:txBody>
          <a:bodyPr vert="horz" wrap="square"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dirty="0">
                <a:solidFill>
                  <a:prstClr val="black"/>
                </a:solidFill>
                <a:latin typeface="Arial" panose="020B0604020202020204" pitchFamily="34" charset="0"/>
                <a:cs typeface="Arial" panose="020B0604020202020204" pitchFamily="34" charset="0"/>
              </a:rPr>
              <a:t>Association Between the Release of </a:t>
            </a:r>
            <a:r>
              <a:rPr lang="en-US" sz="1800" b="1" i="1" dirty="0">
                <a:solidFill>
                  <a:prstClr val="black"/>
                </a:solidFill>
                <a:latin typeface="Arial" panose="020B0604020202020204" pitchFamily="34" charset="0"/>
                <a:cs typeface="Arial" panose="020B0604020202020204" pitchFamily="34" charset="0"/>
              </a:rPr>
              <a:t>13 Reasons Why</a:t>
            </a:r>
            <a:r>
              <a:rPr lang="en-US" sz="1800" b="1" dirty="0">
                <a:solidFill>
                  <a:prstClr val="black"/>
                </a:solidFill>
                <a:latin typeface="Arial" panose="020B0604020202020204" pitchFamily="34" charset="0"/>
                <a:cs typeface="Arial" panose="020B0604020202020204" pitchFamily="34" charset="0"/>
              </a:rPr>
              <a:t> and Suicide Rates in 10- to 17-Year-Old Children and Adolescents in the United States, Stratified by Sex </a:t>
            </a:r>
          </a:p>
        </p:txBody>
      </p:sp>
      <p:graphicFrame>
        <p:nvGraphicFramePr>
          <p:cNvPr id="5" name="Chart 4">
            <a:extLst>
              <a:ext uri="{FF2B5EF4-FFF2-40B4-BE49-F238E27FC236}">
                <a16:creationId xmlns="" xmlns:a16="http://schemas.microsoft.com/office/drawing/2014/main" id="{357449E6-6FEF-9848-88EA-FBFAE4264669}"/>
              </a:ext>
            </a:extLst>
          </p:cNvPr>
          <p:cNvGraphicFramePr>
            <a:graphicFrameLocks/>
          </p:cNvGraphicFramePr>
          <p:nvPr>
            <p:extLst/>
          </p:nvPr>
        </p:nvGraphicFramePr>
        <p:xfrm>
          <a:off x="2907982" y="1494188"/>
          <a:ext cx="6010276" cy="4950278"/>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Arrow Connector 5"/>
          <p:cNvCxnSpPr/>
          <p:nvPr/>
        </p:nvCxnSpPr>
        <p:spPr>
          <a:xfrm>
            <a:off x="7488563" y="3475240"/>
            <a:ext cx="182880" cy="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5332673" y="931632"/>
            <a:ext cx="1263487" cy="400110"/>
          </a:xfrm>
          <a:prstGeom prst="rect">
            <a:avLst/>
          </a:prstGeom>
        </p:spPr>
        <p:txBody>
          <a:bodyPr wrap="none">
            <a:spAutoFit/>
          </a:bodyPr>
          <a:lstStyle/>
          <a:p>
            <a:r>
              <a:rPr lang="en-US" sz="2000" b="1" dirty="0">
                <a:solidFill>
                  <a:srgbClr val="000000"/>
                </a:solidFill>
                <a:latin typeface="Arial" panose="020B0604020202020204" pitchFamily="34" charset="0"/>
              </a:rPr>
              <a:t>Females</a:t>
            </a:r>
            <a:r>
              <a:rPr lang="en-US" dirty="0">
                <a:solidFill>
                  <a:prstClr val="black"/>
                </a:solidFill>
              </a:rPr>
              <a:t> </a:t>
            </a:r>
          </a:p>
        </p:txBody>
      </p:sp>
    </p:spTree>
    <p:extLst>
      <p:ext uri="{BB962C8B-B14F-4D97-AF65-F5344CB8AC3E}">
        <p14:creationId xmlns:p14="http://schemas.microsoft.com/office/powerpoint/2010/main" val="414211749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nvSpPr>
        <p:spPr>
          <a:xfrm>
            <a:off x="1715194" y="200928"/>
            <a:ext cx="8861367" cy="537481"/>
          </a:xfrm>
          <a:prstGeom prst="rect">
            <a:avLst/>
          </a:prstGeom>
        </p:spPr>
        <p:txBody>
          <a:bodyPr vert="horz" wrap="square"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b="1" dirty="0">
                <a:solidFill>
                  <a:prstClr val="black"/>
                </a:solidFill>
                <a:latin typeface="Arial" panose="020B0604020202020204" pitchFamily="34" charset="0"/>
                <a:cs typeface="Arial" panose="020B0604020202020204" pitchFamily="34" charset="0"/>
              </a:rPr>
              <a:t>Association Between the Release of </a:t>
            </a:r>
            <a:r>
              <a:rPr lang="en-US" sz="1800" b="1" i="1" dirty="0">
                <a:solidFill>
                  <a:prstClr val="black"/>
                </a:solidFill>
                <a:latin typeface="Arial" panose="020B0604020202020204" pitchFamily="34" charset="0"/>
                <a:cs typeface="Arial" panose="020B0604020202020204" pitchFamily="34" charset="0"/>
              </a:rPr>
              <a:t>13 Reasons Why</a:t>
            </a:r>
            <a:r>
              <a:rPr lang="en-US" sz="1800" b="1" dirty="0">
                <a:solidFill>
                  <a:prstClr val="black"/>
                </a:solidFill>
                <a:latin typeface="Arial" panose="020B0604020202020204" pitchFamily="34" charset="0"/>
                <a:cs typeface="Arial" panose="020B0604020202020204" pitchFamily="34" charset="0"/>
              </a:rPr>
              <a:t> and Suicide Rates in 10- to 17-Year-Old Children and Adolescents in the United States, Stratified by Sex </a:t>
            </a:r>
          </a:p>
        </p:txBody>
      </p:sp>
      <p:sp>
        <p:nvSpPr>
          <p:cNvPr id="7" name="Rectangle 6"/>
          <p:cNvSpPr/>
          <p:nvPr/>
        </p:nvSpPr>
        <p:spPr>
          <a:xfrm>
            <a:off x="5332673" y="931632"/>
            <a:ext cx="954107" cy="400110"/>
          </a:xfrm>
          <a:prstGeom prst="rect">
            <a:avLst/>
          </a:prstGeom>
        </p:spPr>
        <p:txBody>
          <a:bodyPr wrap="none">
            <a:spAutoFit/>
          </a:bodyPr>
          <a:lstStyle/>
          <a:p>
            <a:r>
              <a:rPr lang="en-US" sz="2000" b="1" dirty="0">
                <a:solidFill>
                  <a:srgbClr val="000000"/>
                </a:solidFill>
                <a:latin typeface="Arial" panose="020B0604020202020204" pitchFamily="34" charset="0"/>
              </a:rPr>
              <a:t>Males</a:t>
            </a:r>
            <a:r>
              <a:rPr lang="en-US" sz="2000" dirty="0">
                <a:solidFill>
                  <a:prstClr val="black"/>
                </a:solidFill>
              </a:rPr>
              <a:t> </a:t>
            </a:r>
          </a:p>
        </p:txBody>
      </p:sp>
      <p:graphicFrame>
        <p:nvGraphicFramePr>
          <p:cNvPr id="8" name="Chart 7">
            <a:extLst>
              <a:ext uri="{FF2B5EF4-FFF2-40B4-BE49-F238E27FC236}">
                <a16:creationId xmlns="" xmlns:a16="http://schemas.microsoft.com/office/drawing/2014/main" id="{357449E6-6FEF-9848-88EA-FBFAE4264669}"/>
              </a:ext>
            </a:extLst>
          </p:cNvPr>
          <p:cNvGraphicFramePr>
            <a:graphicFrameLocks/>
          </p:cNvGraphicFramePr>
          <p:nvPr>
            <p:extLst/>
          </p:nvPr>
        </p:nvGraphicFramePr>
        <p:xfrm>
          <a:off x="3038341" y="1494188"/>
          <a:ext cx="6015566" cy="49197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8719263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1324" y="448254"/>
            <a:ext cx="8370916" cy="898409"/>
          </a:xfrm>
        </p:spPr>
        <p:txBody>
          <a:bodyPr>
            <a:noAutofit/>
          </a:bodyPr>
          <a:lstStyle/>
          <a:p>
            <a:pPr algn="ctr"/>
            <a:r>
              <a:rPr lang="en-US" sz="2400" b="1" dirty="0">
                <a:latin typeface="Arial" panose="020B0604020202020204" pitchFamily="34" charset="0"/>
                <a:cs typeface="Arial" panose="020B0604020202020204" pitchFamily="34" charset="0"/>
              </a:rPr>
              <a:t>Association </a:t>
            </a:r>
            <a:r>
              <a:rPr lang="en-US" sz="2400" b="1" dirty="0">
                <a:latin typeface="Arial" panose="020B0604020202020204" pitchFamily="34" charset="0"/>
                <a:cs typeface="Arial" panose="020B0604020202020204" pitchFamily="34" charset="0"/>
              </a:rPr>
              <a:t>Between the Release of </a:t>
            </a:r>
            <a:r>
              <a:rPr lang="en-US" sz="2400" b="1" i="1" dirty="0">
                <a:latin typeface="Arial" panose="020B0604020202020204" pitchFamily="34" charset="0"/>
                <a:cs typeface="Arial" panose="020B0604020202020204" pitchFamily="34" charset="0"/>
              </a:rPr>
              <a:t>13 Reasons Why</a:t>
            </a:r>
            <a:r>
              <a:rPr lang="en-US" sz="2400" b="1" dirty="0">
                <a:latin typeface="Arial" panose="020B0604020202020204" pitchFamily="34" charset="0"/>
                <a:cs typeface="Arial" panose="020B0604020202020204" pitchFamily="34" charset="0"/>
              </a:rPr>
              <a:t> and </a:t>
            </a:r>
            <a:r>
              <a:rPr lang="en-US" sz="2400" b="1" dirty="0">
                <a:latin typeface="Arial" panose="020B0604020202020204" pitchFamily="34" charset="0"/>
                <a:cs typeface="Arial" panose="020B0604020202020204" pitchFamily="34" charset="0"/>
              </a:rPr>
              <a:t>Suicide in </a:t>
            </a:r>
            <a:r>
              <a:rPr lang="en-US" sz="2400" b="1" dirty="0">
                <a:latin typeface="Arial" panose="020B0604020202020204" pitchFamily="34" charset="0"/>
                <a:cs typeface="Arial" panose="020B0604020202020204" pitchFamily="34" charset="0"/>
              </a:rPr>
              <a:t>the </a:t>
            </a:r>
            <a:r>
              <a:rPr lang="en-US" sz="2400" b="1" dirty="0">
                <a:latin typeface="Arial" panose="020B0604020202020204" pitchFamily="34" charset="0"/>
                <a:cs typeface="Arial" panose="020B0604020202020204" pitchFamily="34" charset="0"/>
              </a:rPr>
              <a:t>US, </a:t>
            </a:r>
            <a:r>
              <a:rPr lang="en-US" sz="2400" b="1" dirty="0">
                <a:latin typeface="Arial" panose="020B0604020202020204" pitchFamily="34" charset="0"/>
                <a:cs typeface="Arial" panose="020B0604020202020204" pitchFamily="34" charset="0"/>
              </a:rPr>
              <a:t>by Age Group</a:t>
            </a:r>
            <a:br>
              <a:rPr lang="en-US" sz="2400" b="1" dirty="0">
                <a:latin typeface="Arial" panose="020B0604020202020204" pitchFamily="34" charset="0"/>
                <a:cs typeface="Arial" panose="020B0604020202020204" pitchFamily="34" charset="0"/>
              </a:rPr>
            </a:br>
            <a:endParaRPr lang="en-US" sz="2400" b="1" dirty="0">
              <a:latin typeface="Arial" panose="020B0604020202020204" pitchFamily="34" charset="0"/>
              <a:cs typeface="Arial" panose="020B0604020202020204" pitchFamily="34" charset="0"/>
            </a:endParaRPr>
          </a:p>
        </p:txBody>
      </p:sp>
      <p:sp>
        <p:nvSpPr>
          <p:cNvPr id="8" name="Rectangle 7"/>
          <p:cNvSpPr/>
          <p:nvPr/>
        </p:nvSpPr>
        <p:spPr>
          <a:xfrm>
            <a:off x="1735975" y="2319252"/>
            <a:ext cx="8703426" cy="274319"/>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aphicFrame>
        <p:nvGraphicFramePr>
          <p:cNvPr id="9" name="Table 8"/>
          <p:cNvGraphicFramePr>
            <a:graphicFrameLocks noGrp="1"/>
          </p:cNvGraphicFramePr>
          <p:nvPr>
            <p:extLst/>
          </p:nvPr>
        </p:nvGraphicFramePr>
        <p:xfrm>
          <a:off x="2152650" y="1404857"/>
          <a:ext cx="8149591" cy="5070752"/>
        </p:xfrm>
        <a:graphic>
          <a:graphicData uri="http://schemas.openxmlformats.org/drawingml/2006/table">
            <a:tbl>
              <a:tblPr firstRow="1" firstCol="1" bandRow="1">
                <a:tableStyleId>{5A111915-BE36-4E01-A7E5-04B1672EAD32}</a:tableStyleId>
              </a:tblPr>
              <a:tblGrid>
                <a:gridCol w="192560">
                  <a:extLst>
                    <a:ext uri="{9D8B030D-6E8A-4147-A177-3AD203B41FA5}">
                      <a16:colId xmlns="" xmlns:a16="http://schemas.microsoft.com/office/drawing/2014/main" val="2746277599"/>
                    </a:ext>
                  </a:extLst>
                </a:gridCol>
                <a:gridCol w="1133494">
                  <a:extLst>
                    <a:ext uri="{9D8B030D-6E8A-4147-A177-3AD203B41FA5}">
                      <a16:colId xmlns="" xmlns:a16="http://schemas.microsoft.com/office/drawing/2014/main" val="436311928"/>
                    </a:ext>
                  </a:extLst>
                </a:gridCol>
                <a:gridCol w="149302">
                  <a:extLst>
                    <a:ext uri="{9D8B030D-6E8A-4147-A177-3AD203B41FA5}">
                      <a16:colId xmlns="" xmlns:a16="http://schemas.microsoft.com/office/drawing/2014/main" val="98529420"/>
                    </a:ext>
                  </a:extLst>
                </a:gridCol>
                <a:gridCol w="1700734">
                  <a:extLst>
                    <a:ext uri="{9D8B030D-6E8A-4147-A177-3AD203B41FA5}">
                      <a16:colId xmlns="" xmlns:a16="http://schemas.microsoft.com/office/drawing/2014/main" val="187152234"/>
                    </a:ext>
                  </a:extLst>
                </a:gridCol>
                <a:gridCol w="568523">
                  <a:extLst>
                    <a:ext uri="{9D8B030D-6E8A-4147-A177-3AD203B41FA5}">
                      <a16:colId xmlns="" xmlns:a16="http://schemas.microsoft.com/office/drawing/2014/main" val="1492739759"/>
                    </a:ext>
                  </a:extLst>
                </a:gridCol>
                <a:gridCol w="149302">
                  <a:extLst>
                    <a:ext uri="{9D8B030D-6E8A-4147-A177-3AD203B41FA5}">
                      <a16:colId xmlns="" xmlns:a16="http://schemas.microsoft.com/office/drawing/2014/main" val="2094605759"/>
                    </a:ext>
                  </a:extLst>
                </a:gridCol>
                <a:gridCol w="1538196">
                  <a:extLst>
                    <a:ext uri="{9D8B030D-6E8A-4147-A177-3AD203B41FA5}">
                      <a16:colId xmlns="" xmlns:a16="http://schemas.microsoft.com/office/drawing/2014/main" val="4078432569"/>
                    </a:ext>
                  </a:extLst>
                </a:gridCol>
                <a:gridCol w="615278">
                  <a:extLst>
                    <a:ext uri="{9D8B030D-6E8A-4147-A177-3AD203B41FA5}">
                      <a16:colId xmlns="" xmlns:a16="http://schemas.microsoft.com/office/drawing/2014/main" val="27534639"/>
                    </a:ext>
                  </a:extLst>
                </a:gridCol>
                <a:gridCol w="153820">
                  <a:extLst>
                    <a:ext uri="{9D8B030D-6E8A-4147-A177-3AD203B41FA5}">
                      <a16:colId xmlns="" xmlns:a16="http://schemas.microsoft.com/office/drawing/2014/main" val="2720659719"/>
                    </a:ext>
                  </a:extLst>
                </a:gridCol>
                <a:gridCol w="1281830">
                  <a:extLst>
                    <a:ext uri="{9D8B030D-6E8A-4147-A177-3AD203B41FA5}">
                      <a16:colId xmlns="" xmlns:a16="http://schemas.microsoft.com/office/drawing/2014/main" val="2868272798"/>
                    </a:ext>
                  </a:extLst>
                </a:gridCol>
                <a:gridCol w="666552">
                  <a:extLst>
                    <a:ext uri="{9D8B030D-6E8A-4147-A177-3AD203B41FA5}">
                      <a16:colId xmlns="" xmlns:a16="http://schemas.microsoft.com/office/drawing/2014/main" val="3774559204"/>
                    </a:ext>
                  </a:extLst>
                </a:gridCol>
              </a:tblGrid>
              <a:tr h="623642">
                <a:tc gridSpan="2">
                  <a:txBody>
                    <a:bodyPr/>
                    <a:lstStyle/>
                    <a:p>
                      <a:pPr marL="0" marR="0">
                        <a:lnSpc>
                          <a:spcPct val="115000"/>
                        </a:lnSpc>
                        <a:spcBef>
                          <a:spcPts val="100"/>
                        </a:spcBef>
                        <a:spcAft>
                          <a:spcPts val="100"/>
                        </a:spcAft>
                      </a:pPr>
                      <a:r>
                        <a:rPr lang="en-US" sz="1400" dirty="0">
                          <a:effectLst/>
                          <a:latin typeface="+mn-lt"/>
                        </a:rPr>
                        <a:t> </a:t>
                      </a:r>
                    </a:p>
                    <a:p>
                      <a:pPr marL="0" marR="0">
                        <a:lnSpc>
                          <a:spcPct val="115000"/>
                        </a:lnSpc>
                        <a:spcBef>
                          <a:spcPts val="100"/>
                        </a:spcBef>
                        <a:spcAft>
                          <a:spcPts val="100"/>
                        </a:spcAft>
                      </a:pPr>
                      <a:r>
                        <a:rPr lang="en-US" sz="1400" dirty="0">
                          <a:effectLst/>
                          <a:latin typeface="+mn-lt"/>
                        </a:rPr>
                        <a:t>Characteristic</a:t>
                      </a:r>
                      <a:endParaRPr lang="en-US" sz="1400" dirty="0">
                        <a:effectLst/>
                        <a:latin typeface="+mn-lt"/>
                        <a:ea typeface="Calibri" panose="020F0502020204030204" pitchFamily="34" charset="0"/>
                        <a:cs typeface="Times New Roman" panose="02020603050405020304" pitchFamily="18" charset="0"/>
                      </a:endParaRPr>
                    </a:p>
                  </a:txBody>
                  <a:tcPr marL="59543" marR="59543" marT="0" marB="0"/>
                </a:tc>
                <a:tc hMerge="1">
                  <a:txBody>
                    <a:bodyPr/>
                    <a:lstStyle/>
                    <a:p>
                      <a:endParaRPr lang="en-US"/>
                    </a:p>
                  </a:txBody>
                  <a:tcPr/>
                </a:tc>
                <a:tc>
                  <a:txBody>
                    <a:bodyPr/>
                    <a:lstStyle/>
                    <a:p>
                      <a:pPr marL="0" marR="0" algn="ctr">
                        <a:lnSpc>
                          <a:spcPct val="115000"/>
                        </a:lnSpc>
                        <a:spcBef>
                          <a:spcPts val="100"/>
                        </a:spcBef>
                        <a:spcAft>
                          <a:spcPts val="100"/>
                        </a:spcAft>
                      </a:pPr>
                      <a:r>
                        <a:rPr lang="en-US" sz="1400">
                          <a:effectLst/>
                          <a:latin typeface="+mn-lt"/>
                        </a:rPr>
                        <a:t> </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ctr">
                        <a:lnSpc>
                          <a:spcPct val="115000"/>
                        </a:lnSpc>
                        <a:spcBef>
                          <a:spcPts val="100"/>
                        </a:spcBef>
                        <a:spcAft>
                          <a:spcPts val="100"/>
                        </a:spcAft>
                      </a:pPr>
                      <a:r>
                        <a:rPr lang="en-US" sz="1400">
                          <a:effectLst/>
                          <a:latin typeface="+mn-lt"/>
                        </a:rPr>
                        <a:t>Pre-13RW Trend</a:t>
                      </a:r>
                      <a:r>
                        <a:rPr lang="en-US" sz="1400" baseline="30000">
                          <a:effectLst/>
                          <a:latin typeface="+mn-lt"/>
                        </a:rPr>
                        <a:t>a</a:t>
                      </a:r>
                      <a:r>
                        <a:rPr lang="en-US" sz="1400">
                          <a:effectLst/>
                          <a:latin typeface="+mn-lt"/>
                        </a:rPr>
                        <a:t> (IRR) (95% CI)</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ctr">
                        <a:lnSpc>
                          <a:spcPct val="115000"/>
                        </a:lnSpc>
                        <a:spcBef>
                          <a:spcPts val="100"/>
                        </a:spcBef>
                        <a:spcAft>
                          <a:spcPts val="100"/>
                        </a:spcAft>
                      </a:pPr>
                      <a:r>
                        <a:rPr lang="en-US" sz="1400">
                          <a:effectLst/>
                          <a:latin typeface="+mn-lt"/>
                        </a:rPr>
                        <a:t> </a:t>
                      </a:r>
                    </a:p>
                    <a:p>
                      <a:pPr marL="0" marR="0" algn="ctr">
                        <a:lnSpc>
                          <a:spcPct val="115000"/>
                        </a:lnSpc>
                        <a:spcBef>
                          <a:spcPts val="100"/>
                        </a:spcBef>
                        <a:spcAft>
                          <a:spcPts val="100"/>
                        </a:spcAft>
                      </a:pPr>
                      <a:r>
                        <a:rPr lang="en-US" sz="1400">
                          <a:effectLst/>
                          <a:latin typeface="+mn-lt"/>
                        </a:rPr>
                        <a:t>p </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ctr">
                        <a:lnSpc>
                          <a:spcPct val="115000"/>
                        </a:lnSpc>
                        <a:spcBef>
                          <a:spcPts val="100"/>
                        </a:spcBef>
                        <a:spcAft>
                          <a:spcPts val="100"/>
                        </a:spcAft>
                      </a:pPr>
                      <a:r>
                        <a:rPr lang="en-US" sz="1400">
                          <a:effectLst/>
                          <a:latin typeface="+mn-lt"/>
                        </a:rPr>
                        <a:t> </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ctr">
                        <a:lnSpc>
                          <a:spcPct val="115000"/>
                        </a:lnSpc>
                        <a:spcBef>
                          <a:spcPts val="100"/>
                        </a:spcBef>
                        <a:spcAft>
                          <a:spcPts val="100"/>
                        </a:spcAft>
                      </a:pPr>
                      <a:r>
                        <a:rPr lang="en-US" sz="1400">
                          <a:effectLst/>
                          <a:latin typeface="+mn-lt"/>
                        </a:rPr>
                        <a:t>Post-13RW Trend</a:t>
                      </a:r>
                      <a:r>
                        <a:rPr lang="en-US" sz="1400" baseline="30000">
                          <a:effectLst/>
                          <a:latin typeface="+mn-lt"/>
                        </a:rPr>
                        <a:t>b</a:t>
                      </a:r>
                      <a:r>
                        <a:rPr lang="en-US" sz="1400">
                          <a:effectLst/>
                          <a:latin typeface="+mn-lt"/>
                        </a:rPr>
                        <a:t> (IRR) (95% CI)</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ctr">
                        <a:lnSpc>
                          <a:spcPct val="115000"/>
                        </a:lnSpc>
                        <a:spcBef>
                          <a:spcPts val="100"/>
                        </a:spcBef>
                        <a:spcAft>
                          <a:spcPts val="100"/>
                        </a:spcAft>
                      </a:pPr>
                      <a:r>
                        <a:rPr lang="en-US" sz="1400">
                          <a:effectLst/>
                          <a:latin typeface="+mn-lt"/>
                        </a:rPr>
                        <a:t> </a:t>
                      </a:r>
                    </a:p>
                    <a:p>
                      <a:pPr marL="0" marR="0" algn="ctr">
                        <a:lnSpc>
                          <a:spcPct val="115000"/>
                        </a:lnSpc>
                        <a:spcBef>
                          <a:spcPts val="100"/>
                        </a:spcBef>
                        <a:spcAft>
                          <a:spcPts val="100"/>
                        </a:spcAft>
                      </a:pPr>
                      <a:r>
                        <a:rPr lang="en-US" sz="1400">
                          <a:effectLst/>
                          <a:latin typeface="+mn-lt"/>
                        </a:rPr>
                        <a:t>p </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ctr">
                        <a:lnSpc>
                          <a:spcPct val="115000"/>
                        </a:lnSpc>
                        <a:spcBef>
                          <a:spcPts val="100"/>
                        </a:spcBef>
                        <a:spcAft>
                          <a:spcPts val="100"/>
                        </a:spcAft>
                      </a:pPr>
                      <a:r>
                        <a:rPr lang="en-US" sz="1400">
                          <a:effectLst/>
                          <a:latin typeface="+mn-lt"/>
                        </a:rPr>
                        <a:t> </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ctr">
                        <a:lnSpc>
                          <a:spcPct val="115000"/>
                        </a:lnSpc>
                        <a:spcBef>
                          <a:spcPts val="100"/>
                        </a:spcBef>
                        <a:spcAft>
                          <a:spcPts val="100"/>
                        </a:spcAft>
                      </a:pPr>
                      <a:r>
                        <a:rPr lang="en-US" sz="1400">
                          <a:effectLst/>
                          <a:latin typeface="+mn-lt"/>
                        </a:rPr>
                        <a:t>Step Change</a:t>
                      </a:r>
                      <a:r>
                        <a:rPr lang="en-US" sz="1400" baseline="30000">
                          <a:effectLst/>
                          <a:latin typeface="+mn-lt"/>
                        </a:rPr>
                        <a:t>c</a:t>
                      </a:r>
                      <a:r>
                        <a:rPr lang="en-US" sz="1400">
                          <a:effectLst/>
                          <a:latin typeface="+mn-lt"/>
                        </a:rPr>
                        <a:t> (IRR) (95% CI)</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ctr">
                        <a:lnSpc>
                          <a:spcPct val="115000"/>
                        </a:lnSpc>
                        <a:spcBef>
                          <a:spcPts val="100"/>
                        </a:spcBef>
                        <a:spcAft>
                          <a:spcPts val="100"/>
                        </a:spcAft>
                      </a:pPr>
                      <a:r>
                        <a:rPr lang="en-US" sz="1400">
                          <a:effectLst/>
                          <a:latin typeface="+mn-lt"/>
                        </a:rPr>
                        <a:t> </a:t>
                      </a:r>
                    </a:p>
                    <a:p>
                      <a:pPr marL="0" marR="0" algn="ctr">
                        <a:lnSpc>
                          <a:spcPct val="115000"/>
                        </a:lnSpc>
                        <a:spcBef>
                          <a:spcPts val="100"/>
                        </a:spcBef>
                        <a:spcAft>
                          <a:spcPts val="100"/>
                        </a:spcAft>
                      </a:pPr>
                      <a:r>
                        <a:rPr lang="en-US" sz="1400">
                          <a:effectLst/>
                          <a:latin typeface="+mn-lt"/>
                        </a:rPr>
                        <a:t>p </a:t>
                      </a:r>
                      <a:endParaRPr lang="en-US" sz="1400">
                        <a:effectLst/>
                        <a:latin typeface="+mn-lt"/>
                        <a:ea typeface="Calibri" panose="020F0502020204030204" pitchFamily="34" charset="0"/>
                        <a:cs typeface="Times New Roman" panose="02020603050405020304" pitchFamily="18" charset="0"/>
                      </a:endParaRPr>
                    </a:p>
                  </a:txBody>
                  <a:tcPr marL="59543" marR="59543" marT="0" marB="0"/>
                </a:tc>
                <a:extLst>
                  <a:ext uri="{0D108BD9-81ED-4DB2-BD59-A6C34878D82A}">
                    <a16:rowId xmlns="" xmlns:a16="http://schemas.microsoft.com/office/drawing/2014/main" val="3372956534"/>
                  </a:ext>
                </a:extLst>
              </a:tr>
              <a:tr h="296474">
                <a:tc gridSpan="2">
                  <a:txBody>
                    <a:bodyPr/>
                    <a:lstStyle/>
                    <a:p>
                      <a:pPr marL="0" marR="0">
                        <a:lnSpc>
                          <a:spcPct val="115000"/>
                        </a:lnSpc>
                        <a:spcBef>
                          <a:spcPts val="100"/>
                        </a:spcBef>
                        <a:spcAft>
                          <a:spcPts val="100"/>
                        </a:spcAft>
                      </a:pPr>
                      <a:r>
                        <a:rPr lang="en-US" sz="1400">
                          <a:effectLst/>
                          <a:latin typeface="+mn-lt"/>
                        </a:rPr>
                        <a:t>10 to 17 Years</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hMerge="1">
                  <a:txBody>
                    <a:bodyPr/>
                    <a:lstStyle/>
                    <a:p>
                      <a:endParaRPr lang="en-US"/>
                    </a:p>
                  </a:txBody>
                  <a:tcPr/>
                </a:tc>
                <a:tc>
                  <a:txBody>
                    <a:bodyPr/>
                    <a:lstStyle/>
                    <a:p>
                      <a:pPr marL="0" marR="0" algn="ctr">
                        <a:lnSpc>
                          <a:spcPct val="115000"/>
                        </a:lnSpc>
                        <a:spcBef>
                          <a:spcPts val="100"/>
                        </a:spcBef>
                        <a:spcAft>
                          <a:spcPts val="100"/>
                        </a:spcAft>
                      </a:pPr>
                      <a:r>
                        <a:rPr lang="en-US" sz="1400">
                          <a:effectLst/>
                          <a:latin typeface="+mn-lt"/>
                        </a:rPr>
                        <a:t> </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ctr">
                        <a:lnSpc>
                          <a:spcPct val="115000"/>
                        </a:lnSpc>
                        <a:spcBef>
                          <a:spcPts val="100"/>
                        </a:spcBef>
                        <a:spcAft>
                          <a:spcPts val="100"/>
                        </a:spcAft>
                      </a:pPr>
                      <a:r>
                        <a:rPr lang="en-US" sz="1400">
                          <a:effectLst/>
                          <a:latin typeface="+mn-lt"/>
                        </a:rPr>
                        <a:t> </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ctr">
                        <a:lnSpc>
                          <a:spcPct val="115000"/>
                        </a:lnSpc>
                        <a:spcBef>
                          <a:spcPts val="100"/>
                        </a:spcBef>
                        <a:spcAft>
                          <a:spcPts val="100"/>
                        </a:spcAft>
                      </a:pPr>
                      <a:r>
                        <a:rPr lang="en-US" sz="1400">
                          <a:effectLst/>
                          <a:latin typeface="+mn-lt"/>
                        </a:rPr>
                        <a:t> </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ctr">
                        <a:lnSpc>
                          <a:spcPct val="115000"/>
                        </a:lnSpc>
                        <a:spcBef>
                          <a:spcPts val="100"/>
                        </a:spcBef>
                        <a:spcAft>
                          <a:spcPts val="100"/>
                        </a:spcAft>
                      </a:pPr>
                      <a:r>
                        <a:rPr lang="en-US" sz="1400">
                          <a:effectLst/>
                          <a:latin typeface="+mn-lt"/>
                        </a:rPr>
                        <a:t> </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ctr">
                        <a:lnSpc>
                          <a:spcPct val="115000"/>
                        </a:lnSpc>
                        <a:spcBef>
                          <a:spcPts val="100"/>
                        </a:spcBef>
                        <a:spcAft>
                          <a:spcPts val="100"/>
                        </a:spcAft>
                      </a:pPr>
                      <a:r>
                        <a:rPr lang="en-US" sz="1400">
                          <a:effectLst/>
                          <a:latin typeface="+mn-lt"/>
                        </a:rPr>
                        <a:t> </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ctr">
                        <a:lnSpc>
                          <a:spcPct val="115000"/>
                        </a:lnSpc>
                        <a:spcBef>
                          <a:spcPts val="100"/>
                        </a:spcBef>
                        <a:spcAft>
                          <a:spcPts val="100"/>
                        </a:spcAft>
                      </a:pPr>
                      <a:r>
                        <a:rPr lang="en-US" sz="1400">
                          <a:effectLst/>
                          <a:latin typeface="+mn-lt"/>
                        </a:rPr>
                        <a:t> </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ctr">
                        <a:lnSpc>
                          <a:spcPct val="115000"/>
                        </a:lnSpc>
                        <a:spcBef>
                          <a:spcPts val="100"/>
                        </a:spcBef>
                        <a:spcAft>
                          <a:spcPts val="100"/>
                        </a:spcAft>
                      </a:pPr>
                      <a:r>
                        <a:rPr lang="en-US" sz="1400">
                          <a:effectLst/>
                          <a:latin typeface="+mn-lt"/>
                        </a:rPr>
                        <a:t> </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ctr">
                        <a:lnSpc>
                          <a:spcPct val="115000"/>
                        </a:lnSpc>
                        <a:spcBef>
                          <a:spcPts val="100"/>
                        </a:spcBef>
                        <a:spcAft>
                          <a:spcPts val="100"/>
                        </a:spcAft>
                      </a:pPr>
                      <a:r>
                        <a:rPr lang="en-US" sz="1400">
                          <a:effectLst/>
                          <a:latin typeface="+mn-lt"/>
                        </a:rPr>
                        <a:t> </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ctr">
                        <a:lnSpc>
                          <a:spcPct val="115000"/>
                        </a:lnSpc>
                        <a:spcBef>
                          <a:spcPts val="100"/>
                        </a:spcBef>
                        <a:spcAft>
                          <a:spcPts val="100"/>
                        </a:spcAft>
                      </a:pPr>
                      <a:r>
                        <a:rPr lang="en-US" sz="1400">
                          <a:effectLst/>
                          <a:latin typeface="+mn-lt"/>
                        </a:rPr>
                        <a:t> </a:t>
                      </a:r>
                      <a:endParaRPr lang="en-US" sz="1400">
                        <a:effectLst/>
                        <a:latin typeface="+mn-lt"/>
                        <a:ea typeface="Calibri" panose="020F0502020204030204" pitchFamily="34" charset="0"/>
                        <a:cs typeface="Times New Roman" panose="02020603050405020304" pitchFamily="18" charset="0"/>
                      </a:endParaRPr>
                    </a:p>
                  </a:txBody>
                  <a:tcPr marL="59543" marR="59543" marT="0" marB="0"/>
                </a:tc>
                <a:extLst>
                  <a:ext uri="{0D108BD9-81ED-4DB2-BD59-A6C34878D82A}">
                    <a16:rowId xmlns="" xmlns:a16="http://schemas.microsoft.com/office/drawing/2014/main" val="2829483892"/>
                  </a:ext>
                </a:extLst>
              </a:tr>
              <a:tr h="296474">
                <a:tc gridSpan="2">
                  <a:txBody>
                    <a:bodyPr/>
                    <a:lstStyle/>
                    <a:p>
                      <a:pPr marL="0" marR="0">
                        <a:lnSpc>
                          <a:spcPct val="115000"/>
                        </a:lnSpc>
                        <a:spcBef>
                          <a:spcPts val="100"/>
                        </a:spcBef>
                        <a:spcAft>
                          <a:spcPts val="100"/>
                        </a:spcAft>
                      </a:pPr>
                      <a:r>
                        <a:rPr lang="en-US" sz="1400">
                          <a:effectLst/>
                          <a:latin typeface="+mn-lt"/>
                        </a:rPr>
                        <a:t>Overall</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hMerge="1">
                  <a:txBody>
                    <a:bodyPr/>
                    <a:lstStyle/>
                    <a:p>
                      <a:endParaRPr lang="en-US"/>
                    </a:p>
                  </a:txBody>
                  <a:tcPr/>
                </a:tc>
                <a:tc>
                  <a:txBody>
                    <a:bodyPr/>
                    <a:lstStyle/>
                    <a:p>
                      <a:pPr marL="0" marR="0" algn="ctr">
                        <a:lnSpc>
                          <a:spcPct val="115000"/>
                        </a:lnSpc>
                        <a:spcBef>
                          <a:spcPts val="100"/>
                        </a:spcBef>
                        <a:spcAft>
                          <a:spcPts val="100"/>
                        </a:spcAft>
                      </a:pPr>
                      <a:r>
                        <a:rPr lang="en-US" sz="1400">
                          <a:effectLst/>
                          <a:latin typeface="+mn-lt"/>
                        </a:rPr>
                        <a:t> </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ctr">
                        <a:lnSpc>
                          <a:spcPct val="115000"/>
                        </a:lnSpc>
                        <a:spcBef>
                          <a:spcPts val="100"/>
                        </a:spcBef>
                        <a:spcAft>
                          <a:spcPts val="100"/>
                        </a:spcAft>
                      </a:pPr>
                      <a:r>
                        <a:rPr lang="en-US" sz="1400">
                          <a:effectLst/>
                          <a:latin typeface="+mn-lt"/>
                        </a:rPr>
                        <a:t>1.005 (1.003-1.008)</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r">
                        <a:lnSpc>
                          <a:spcPct val="115000"/>
                        </a:lnSpc>
                        <a:spcBef>
                          <a:spcPts val="100"/>
                        </a:spcBef>
                        <a:spcAft>
                          <a:spcPts val="100"/>
                        </a:spcAft>
                      </a:pPr>
                      <a:r>
                        <a:rPr lang="en-US" sz="1400" dirty="0">
                          <a:effectLst/>
                          <a:latin typeface="+mn-lt"/>
                        </a:rPr>
                        <a:t>&lt;.001</a:t>
                      </a:r>
                      <a:endParaRPr lang="en-US" sz="1400" dirty="0">
                        <a:effectLst/>
                        <a:latin typeface="+mn-lt"/>
                        <a:ea typeface="Calibri" panose="020F0502020204030204" pitchFamily="34" charset="0"/>
                        <a:cs typeface="Times New Roman" panose="02020603050405020304" pitchFamily="18" charset="0"/>
                      </a:endParaRPr>
                    </a:p>
                  </a:txBody>
                  <a:tcPr marL="59543" marR="59543" marT="0" marB="0" anchor="b"/>
                </a:tc>
                <a:tc>
                  <a:txBody>
                    <a:bodyPr/>
                    <a:lstStyle/>
                    <a:p>
                      <a:pPr marL="0" marR="0" algn="ctr">
                        <a:lnSpc>
                          <a:spcPct val="115000"/>
                        </a:lnSpc>
                        <a:spcBef>
                          <a:spcPts val="100"/>
                        </a:spcBef>
                        <a:spcAft>
                          <a:spcPts val="100"/>
                        </a:spcAft>
                      </a:pPr>
                      <a:r>
                        <a:rPr lang="en-US" sz="1400">
                          <a:effectLst/>
                          <a:latin typeface="+mn-lt"/>
                        </a:rPr>
                        <a:t> </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ctr">
                        <a:lnSpc>
                          <a:spcPct val="115000"/>
                        </a:lnSpc>
                        <a:spcBef>
                          <a:spcPts val="100"/>
                        </a:spcBef>
                        <a:spcAft>
                          <a:spcPts val="100"/>
                        </a:spcAft>
                      </a:pPr>
                      <a:r>
                        <a:rPr lang="en-US" sz="1400">
                          <a:effectLst/>
                          <a:latin typeface="+mn-lt"/>
                        </a:rPr>
                        <a:t>0.97 (0.95-1.00)</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ctr">
                        <a:lnSpc>
                          <a:spcPct val="115000"/>
                        </a:lnSpc>
                        <a:spcBef>
                          <a:spcPts val="100"/>
                        </a:spcBef>
                        <a:spcAft>
                          <a:spcPts val="100"/>
                        </a:spcAft>
                      </a:pPr>
                      <a:r>
                        <a:rPr lang="en-US" sz="1400">
                          <a:effectLst/>
                          <a:latin typeface="+mn-lt"/>
                        </a:rPr>
                        <a:t>.057</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ctr">
                        <a:lnSpc>
                          <a:spcPct val="115000"/>
                        </a:lnSpc>
                        <a:spcBef>
                          <a:spcPts val="100"/>
                        </a:spcBef>
                        <a:spcAft>
                          <a:spcPts val="100"/>
                        </a:spcAft>
                      </a:pPr>
                      <a:r>
                        <a:rPr lang="en-US" sz="1400">
                          <a:effectLst/>
                          <a:latin typeface="+mn-lt"/>
                        </a:rPr>
                        <a:t> </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ctr">
                        <a:lnSpc>
                          <a:spcPct val="115000"/>
                        </a:lnSpc>
                        <a:spcBef>
                          <a:spcPts val="100"/>
                        </a:spcBef>
                        <a:spcAft>
                          <a:spcPts val="100"/>
                        </a:spcAft>
                      </a:pPr>
                      <a:r>
                        <a:rPr lang="en-US" sz="1400">
                          <a:effectLst/>
                          <a:latin typeface="+mn-lt"/>
                        </a:rPr>
                        <a:t>1.29 (1.09-1.53)</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ctr">
                        <a:lnSpc>
                          <a:spcPct val="115000"/>
                        </a:lnSpc>
                        <a:spcBef>
                          <a:spcPts val="100"/>
                        </a:spcBef>
                        <a:spcAft>
                          <a:spcPts val="100"/>
                        </a:spcAft>
                      </a:pPr>
                      <a:r>
                        <a:rPr lang="en-US" sz="1400" dirty="0">
                          <a:effectLst/>
                          <a:latin typeface="+mn-lt"/>
                        </a:rPr>
                        <a:t>.004</a:t>
                      </a:r>
                      <a:endParaRPr lang="en-US" sz="1400" dirty="0">
                        <a:effectLst/>
                        <a:latin typeface="+mn-lt"/>
                        <a:ea typeface="Calibri" panose="020F0502020204030204" pitchFamily="34" charset="0"/>
                        <a:cs typeface="Times New Roman" panose="02020603050405020304" pitchFamily="18" charset="0"/>
                      </a:endParaRPr>
                    </a:p>
                  </a:txBody>
                  <a:tcPr marL="59543" marR="59543" marT="0" marB="0"/>
                </a:tc>
                <a:extLst>
                  <a:ext uri="{0D108BD9-81ED-4DB2-BD59-A6C34878D82A}">
                    <a16:rowId xmlns="" xmlns:a16="http://schemas.microsoft.com/office/drawing/2014/main" val="3750786982"/>
                  </a:ext>
                </a:extLst>
              </a:tr>
              <a:tr h="296474">
                <a:tc gridSpan="2">
                  <a:txBody>
                    <a:bodyPr/>
                    <a:lstStyle/>
                    <a:p>
                      <a:pPr marL="0" marR="0">
                        <a:lnSpc>
                          <a:spcPct val="115000"/>
                        </a:lnSpc>
                        <a:spcBef>
                          <a:spcPts val="100"/>
                        </a:spcBef>
                        <a:spcAft>
                          <a:spcPts val="100"/>
                        </a:spcAft>
                      </a:pPr>
                      <a:r>
                        <a:rPr lang="en-US" sz="1400">
                          <a:effectLst/>
                          <a:latin typeface="+mn-lt"/>
                        </a:rPr>
                        <a:t>Sex</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hMerge="1">
                  <a:txBody>
                    <a:bodyPr/>
                    <a:lstStyle/>
                    <a:p>
                      <a:endParaRPr lang="en-US"/>
                    </a:p>
                  </a:txBody>
                  <a:tcPr/>
                </a:tc>
                <a:tc>
                  <a:txBody>
                    <a:bodyPr/>
                    <a:lstStyle/>
                    <a:p>
                      <a:pPr marL="0" marR="0" algn="ctr">
                        <a:lnSpc>
                          <a:spcPct val="115000"/>
                        </a:lnSpc>
                        <a:spcBef>
                          <a:spcPts val="100"/>
                        </a:spcBef>
                        <a:spcAft>
                          <a:spcPts val="100"/>
                        </a:spcAft>
                      </a:pPr>
                      <a:r>
                        <a:rPr lang="en-US" sz="1400">
                          <a:effectLst/>
                          <a:latin typeface="+mn-lt"/>
                        </a:rPr>
                        <a:t> </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ctr">
                        <a:lnSpc>
                          <a:spcPct val="115000"/>
                        </a:lnSpc>
                        <a:spcBef>
                          <a:spcPts val="100"/>
                        </a:spcBef>
                        <a:spcAft>
                          <a:spcPts val="100"/>
                        </a:spcAft>
                      </a:pPr>
                      <a:r>
                        <a:rPr lang="en-US" sz="1400">
                          <a:effectLst/>
                          <a:latin typeface="+mn-lt"/>
                        </a:rPr>
                        <a:t> </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r">
                        <a:lnSpc>
                          <a:spcPct val="115000"/>
                        </a:lnSpc>
                        <a:spcBef>
                          <a:spcPts val="100"/>
                        </a:spcBef>
                        <a:spcAft>
                          <a:spcPts val="100"/>
                        </a:spcAft>
                      </a:pPr>
                      <a:r>
                        <a:rPr lang="en-US" sz="1400" dirty="0">
                          <a:effectLst/>
                          <a:latin typeface="+mn-lt"/>
                        </a:rPr>
                        <a:t> </a:t>
                      </a:r>
                      <a:endParaRPr lang="en-US" sz="1400" dirty="0">
                        <a:effectLst/>
                        <a:latin typeface="+mn-lt"/>
                        <a:ea typeface="Calibri" panose="020F0502020204030204" pitchFamily="34" charset="0"/>
                        <a:cs typeface="Times New Roman" panose="02020603050405020304" pitchFamily="18" charset="0"/>
                      </a:endParaRPr>
                    </a:p>
                  </a:txBody>
                  <a:tcPr marL="59543" marR="59543" marT="0" marB="0" anchor="b"/>
                </a:tc>
                <a:tc>
                  <a:txBody>
                    <a:bodyPr/>
                    <a:lstStyle/>
                    <a:p>
                      <a:pPr marL="0" marR="0" algn="ctr">
                        <a:lnSpc>
                          <a:spcPct val="115000"/>
                        </a:lnSpc>
                        <a:spcBef>
                          <a:spcPts val="100"/>
                        </a:spcBef>
                        <a:spcAft>
                          <a:spcPts val="100"/>
                        </a:spcAft>
                      </a:pPr>
                      <a:r>
                        <a:rPr lang="en-US" sz="1400">
                          <a:effectLst/>
                          <a:latin typeface="+mn-lt"/>
                        </a:rPr>
                        <a:t> </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ctr">
                        <a:lnSpc>
                          <a:spcPct val="115000"/>
                        </a:lnSpc>
                        <a:spcBef>
                          <a:spcPts val="100"/>
                        </a:spcBef>
                        <a:spcAft>
                          <a:spcPts val="100"/>
                        </a:spcAft>
                      </a:pPr>
                      <a:r>
                        <a:rPr lang="en-US" sz="1400" dirty="0">
                          <a:effectLst/>
                          <a:latin typeface="+mn-lt"/>
                        </a:rPr>
                        <a:t> </a:t>
                      </a:r>
                      <a:endParaRPr lang="en-US" sz="1400" dirty="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ctr">
                        <a:lnSpc>
                          <a:spcPct val="115000"/>
                        </a:lnSpc>
                        <a:spcBef>
                          <a:spcPts val="100"/>
                        </a:spcBef>
                        <a:spcAft>
                          <a:spcPts val="100"/>
                        </a:spcAft>
                      </a:pPr>
                      <a:r>
                        <a:rPr lang="en-US" sz="1400">
                          <a:effectLst/>
                          <a:latin typeface="+mn-lt"/>
                        </a:rPr>
                        <a:t> </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ctr">
                        <a:lnSpc>
                          <a:spcPct val="115000"/>
                        </a:lnSpc>
                        <a:spcBef>
                          <a:spcPts val="100"/>
                        </a:spcBef>
                        <a:spcAft>
                          <a:spcPts val="100"/>
                        </a:spcAft>
                      </a:pPr>
                      <a:r>
                        <a:rPr lang="en-US" sz="1400">
                          <a:effectLst/>
                          <a:latin typeface="+mn-lt"/>
                        </a:rPr>
                        <a:t> </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ctr">
                        <a:lnSpc>
                          <a:spcPct val="115000"/>
                        </a:lnSpc>
                        <a:spcBef>
                          <a:spcPts val="100"/>
                        </a:spcBef>
                        <a:spcAft>
                          <a:spcPts val="100"/>
                        </a:spcAft>
                      </a:pPr>
                      <a:r>
                        <a:rPr lang="en-US" sz="1400">
                          <a:effectLst/>
                          <a:latin typeface="+mn-lt"/>
                        </a:rPr>
                        <a:t> </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ctr">
                        <a:lnSpc>
                          <a:spcPct val="115000"/>
                        </a:lnSpc>
                        <a:spcBef>
                          <a:spcPts val="100"/>
                        </a:spcBef>
                        <a:spcAft>
                          <a:spcPts val="100"/>
                        </a:spcAft>
                      </a:pPr>
                      <a:r>
                        <a:rPr lang="en-US" sz="1400">
                          <a:effectLst/>
                          <a:latin typeface="+mn-lt"/>
                        </a:rPr>
                        <a:t> </a:t>
                      </a:r>
                      <a:endParaRPr lang="en-US" sz="1400">
                        <a:effectLst/>
                        <a:latin typeface="+mn-lt"/>
                        <a:ea typeface="Calibri" panose="020F0502020204030204" pitchFamily="34" charset="0"/>
                        <a:cs typeface="Times New Roman" panose="02020603050405020304" pitchFamily="18" charset="0"/>
                      </a:endParaRPr>
                    </a:p>
                  </a:txBody>
                  <a:tcPr marL="59543" marR="59543" marT="0" marB="0"/>
                </a:tc>
                <a:extLst>
                  <a:ext uri="{0D108BD9-81ED-4DB2-BD59-A6C34878D82A}">
                    <a16:rowId xmlns="" xmlns:a16="http://schemas.microsoft.com/office/drawing/2014/main" val="802147714"/>
                  </a:ext>
                </a:extLst>
              </a:tr>
              <a:tr h="296474">
                <a:tc>
                  <a:txBody>
                    <a:bodyPr/>
                    <a:lstStyle/>
                    <a:p>
                      <a:pPr marL="0" marR="0">
                        <a:lnSpc>
                          <a:spcPct val="115000"/>
                        </a:lnSpc>
                        <a:spcBef>
                          <a:spcPts val="100"/>
                        </a:spcBef>
                        <a:spcAft>
                          <a:spcPts val="100"/>
                        </a:spcAft>
                      </a:pPr>
                      <a:r>
                        <a:rPr lang="en-US" sz="1400">
                          <a:effectLst/>
                          <a:latin typeface="+mn-lt"/>
                        </a:rPr>
                        <a:t> </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nSpc>
                          <a:spcPct val="115000"/>
                        </a:lnSpc>
                        <a:spcBef>
                          <a:spcPts val="100"/>
                        </a:spcBef>
                        <a:spcAft>
                          <a:spcPts val="100"/>
                        </a:spcAft>
                      </a:pPr>
                      <a:r>
                        <a:rPr lang="en-US" sz="1400">
                          <a:effectLst/>
                          <a:latin typeface="+mn-lt"/>
                        </a:rPr>
                        <a:t>Female</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ctr">
                        <a:lnSpc>
                          <a:spcPct val="115000"/>
                        </a:lnSpc>
                        <a:spcBef>
                          <a:spcPts val="100"/>
                        </a:spcBef>
                        <a:spcAft>
                          <a:spcPts val="100"/>
                        </a:spcAft>
                      </a:pPr>
                      <a:r>
                        <a:rPr lang="en-US" sz="1400">
                          <a:effectLst/>
                          <a:latin typeface="+mn-lt"/>
                        </a:rPr>
                        <a:t> </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ctr">
                        <a:lnSpc>
                          <a:spcPct val="115000"/>
                        </a:lnSpc>
                        <a:spcBef>
                          <a:spcPts val="100"/>
                        </a:spcBef>
                        <a:spcAft>
                          <a:spcPts val="100"/>
                        </a:spcAft>
                      </a:pPr>
                      <a:r>
                        <a:rPr lang="en-US" sz="1400">
                          <a:effectLst/>
                          <a:latin typeface="+mn-lt"/>
                        </a:rPr>
                        <a:t>1.007 (1.003-1.010)</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r">
                        <a:lnSpc>
                          <a:spcPct val="115000"/>
                        </a:lnSpc>
                        <a:spcBef>
                          <a:spcPts val="100"/>
                        </a:spcBef>
                        <a:spcAft>
                          <a:spcPts val="100"/>
                        </a:spcAft>
                      </a:pPr>
                      <a:r>
                        <a:rPr lang="en-US" sz="1400">
                          <a:effectLst/>
                          <a:latin typeface="+mn-lt"/>
                        </a:rPr>
                        <a:t>&lt;.001</a:t>
                      </a:r>
                      <a:endParaRPr lang="en-US" sz="1400">
                        <a:effectLst/>
                        <a:latin typeface="+mn-lt"/>
                        <a:ea typeface="Calibri" panose="020F0502020204030204" pitchFamily="34" charset="0"/>
                        <a:cs typeface="Times New Roman" panose="02020603050405020304" pitchFamily="18" charset="0"/>
                      </a:endParaRPr>
                    </a:p>
                  </a:txBody>
                  <a:tcPr marL="59543" marR="59543" marT="0" marB="0" anchor="b"/>
                </a:tc>
                <a:tc>
                  <a:txBody>
                    <a:bodyPr/>
                    <a:lstStyle/>
                    <a:p>
                      <a:pPr marL="0" marR="0" algn="ctr">
                        <a:lnSpc>
                          <a:spcPct val="115000"/>
                        </a:lnSpc>
                        <a:spcBef>
                          <a:spcPts val="100"/>
                        </a:spcBef>
                        <a:spcAft>
                          <a:spcPts val="100"/>
                        </a:spcAft>
                      </a:pPr>
                      <a:r>
                        <a:rPr lang="en-US" sz="1400">
                          <a:effectLst/>
                          <a:latin typeface="+mn-lt"/>
                        </a:rPr>
                        <a:t> </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ctr">
                        <a:lnSpc>
                          <a:spcPct val="115000"/>
                        </a:lnSpc>
                        <a:spcBef>
                          <a:spcPts val="100"/>
                        </a:spcBef>
                        <a:spcAft>
                          <a:spcPts val="100"/>
                        </a:spcAft>
                      </a:pPr>
                      <a:r>
                        <a:rPr lang="en-US" sz="1400">
                          <a:effectLst/>
                          <a:latin typeface="+mn-lt"/>
                        </a:rPr>
                        <a:t>0.97 (0.93-1.01)</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ctr">
                        <a:lnSpc>
                          <a:spcPct val="115000"/>
                        </a:lnSpc>
                        <a:spcBef>
                          <a:spcPts val="100"/>
                        </a:spcBef>
                        <a:spcAft>
                          <a:spcPts val="100"/>
                        </a:spcAft>
                      </a:pPr>
                      <a:r>
                        <a:rPr lang="en-US" sz="1400">
                          <a:effectLst/>
                          <a:latin typeface="+mn-lt"/>
                        </a:rPr>
                        <a:t>.163</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ctr">
                        <a:lnSpc>
                          <a:spcPct val="115000"/>
                        </a:lnSpc>
                        <a:spcBef>
                          <a:spcPts val="100"/>
                        </a:spcBef>
                        <a:spcAft>
                          <a:spcPts val="100"/>
                        </a:spcAft>
                      </a:pPr>
                      <a:r>
                        <a:rPr lang="en-US" sz="1400">
                          <a:effectLst/>
                          <a:latin typeface="+mn-lt"/>
                        </a:rPr>
                        <a:t> </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ctr">
                        <a:lnSpc>
                          <a:spcPct val="115000"/>
                        </a:lnSpc>
                        <a:spcBef>
                          <a:spcPts val="100"/>
                        </a:spcBef>
                        <a:spcAft>
                          <a:spcPts val="100"/>
                        </a:spcAft>
                      </a:pPr>
                      <a:r>
                        <a:rPr lang="en-US" sz="1400">
                          <a:effectLst/>
                          <a:latin typeface="+mn-lt"/>
                        </a:rPr>
                        <a:t>1.15 (0.89-1.50)</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ctr">
                        <a:lnSpc>
                          <a:spcPct val="115000"/>
                        </a:lnSpc>
                        <a:spcBef>
                          <a:spcPts val="100"/>
                        </a:spcBef>
                        <a:spcAft>
                          <a:spcPts val="100"/>
                        </a:spcAft>
                      </a:pPr>
                      <a:r>
                        <a:rPr lang="en-US" sz="1400">
                          <a:effectLst/>
                          <a:latin typeface="+mn-lt"/>
                        </a:rPr>
                        <a:t>.279</a:t>
                      </a:r>
                      <a:endParaRPr lang="en-US" sz="1400">
                        <a:effectLst/>
                        <a:latin typeface="+mn-lt"/>
                        <a:ea typeface="Calibri" panose="020F0502020204030204" pitchFamily="34" charset="0"/>
                        <a:cs typeface="Times New Roman" panose="02020603050405020304" pitchFamily="18" charset="0"/>
                      </a:endParaRPr>
                    </a:p>
                  </a:txBody>
                  <a:tcPr marL="59543" marR="59543" marT="0" marB="0"/>
                </a:tc>
                <a:extLst>
                  <a:ext uri="{0D108BD9-81ED-4DB2-BD59-A6C34878D82A}">
                    <a16:rowId xmlns="" xmlns:a16="http://schemas.microsoft.com/office/drawing/2014/main" val="4127106241"/>
                  </a:ext>
                </a:extLst>
              </a:tr>
              <a:tr h="296474">
                <a:tc>
                  <a:txBody>
                    <a:bodyPr/>
                    <a:lstStyle/>
                    <a:p>
                      <a:pPr marL="0" marR="0">
                        <a:lnSpc>
                          <a:spcPct val="115000"/>
                        </a:lnSpc>
                        <a:spcBef>
                          <a:spcPts val="100"/>
                        </a:spcBef>
                        <a:spcAft>
                          <a:spcPts val="100"/>
                        </a:spcAft>
                      </a:pPr>
                      <a:r>
                        <a:rPr lang="en-US" sz="1400">
                          <a:effectLst/>
                          <a:latin typeface="+mn-lt"/>
                        </a:rPr>
                        <a:t> </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nSpc>
                          <a:spcPct val="115000"/>
                        </a:lnSpc>
                        <a:spcBef>
                          <a:spcPts val="100"/>
                        </a:spcBef>
                        <a:spcAft>
                          <a:spcPts val="100"/>
                        </a:spcAft>
                      </a:pPr>
                      <a:r>
                        <a:rPr lang="en-US" sz="1400">
                          <a:effectLst/>
                          <a:latin typeface="+mn-lt"/>
                        </a:rPr>
                        <a:t>Male</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ctr">
                        <a:lnSpc>
                          <a:spcPct val="115000"/>
                        </a:lnSpc>
                        <a:spcBef>
                          <a:spcPts val="100"/>
                        </a:spcBef>
                        <a:spcAft>
                          <a:spcPts val="100"/>
                        </a:spcAft>
                      </a:pPr>
                      <a:r>
                        <a:rPr lang="en-US" sz="1400">
                          <a:effectLst/>
                          <a:latin typeface="+mn-lt"/>
                        </a:rPr>
                        <a:t> </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ctr">
                        <a:lnSpc>
                          <a:spcPct val="115000"/>
                        </a:lnSpc>
                        <a:spcBef>
                          <a:spcPts val="100"/>
                        </a:spcBef>
                        <a:spcAft>
                          <a:spcPts val="100"/>
                        </a:spcAft>
                      </a:pPr>
                      <a:r>
                        <a:rPr lang="en-US" sz="1400">
                          <a:effectLst/>
                          <a:latin typeface="+mn-lt"/>
                        </a:rPr>
                        <a:t>1.005 (1.002-1.007)</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r">
                        <a:lnSpc>
                          <a:spcPct val="115000"/>
                        </a:lnSpc>
                        <a:spcBef>
                          <a:spcPts val="100"/>
                        </a:spcBef>
                        <a:spcAft>
                          <a:spcPts val="100"/>
                        </a:spcAft>
                      </a:pPr>
                      <a:r>
                        <a:rPr lang="en-US" sz="1400">
                          <a:effectLst/>
                          <a:latin typeface="+mn-lt"/>
                        </a:rPr>
                        <a:t>&lt;.001</a:t>
                      </a:r>
                      <a:endParaRPr lang="en-US" sz="1400">
                        <a:effectLst/>
                        <a:latin typeface="+mn-lt"/>
                        <a:ea typeface="Calibri" panose="020F0502020204030204" pitchFamily="34" charset="0"/>
                        <a:cs typeface="Times New Roman" panose="02020603050405020304" pitchFamily="18" charset="0"/>
                      </a:endParaRPr>
                    </a:p>
                  </a:txBody>
                  <a:tcPr marL="59543" marR="59543" marT="0" marB="0" anchor="b"/>
                </a:tc>
                <a:tc>
                  <a:txBody>
                    <a:bodyPr/>
                    <a:lstStyle/>
                    <a:p>
                      <a:pPr marL="0" marR="0" algn="ctr">
                        <a:lnSpc>
                          <a:spcPct val="115000"/>
                        </a:lnSpc>
                        <a:spcBef>
                          <a:spcPts val="100"/>
                        </a:spcBef>
                        <a:spcAft>
                          <a:spcPts val="100"/>
                        </a:spcAft>
                      </a:pPr>
                      <a:r>
                        <a:rPr lang="en-US" sz="1400">
                          <a:effectLst/>
                          <a:latin typeface="+mn-lt"/>
                        </a:rPr>
                        <a:t> </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ctr">
                        <a:lnSpc>
                          <a:spcPct val="115000"/>
                        </a:lnSpc>
                        <a:spcBef>
                          <a:spcPts val="100"/>
                        </a:spcBef>
                        <a:spcAft>
                          <a:spcPts val="100"/>
                        </a:spcAft>
                      </a:pPr>
                      <a:r>
                        <a:rPr lang="en-US" sz="1400">
                          <a:effectLst/>
                          <a:latin typeface="+mn-lt"/>
                        </a:rPr>
                        <a:t>0.97 (0.94-1.00)</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ctr">
                        <a:lnSpc>
                          <a:spcPct val="115000"/>
                        </a:lnSpc>
                        <a:spcBef>
                          <a:spcPts val="100"/>
                        </a:spcBef>
                        <a:spcAft>
                          <a:spcPts val="100"/>
                        </a:spcAft>
                      </a:pPr>
                      <a:r>
                        <a:rPr lang="en-US" sz="1400">
                          <a:effectLst/>
                          <a:latin typeface="+mn-lt"/>
                        </a:rPr>
                        <a:t>.098</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ctr">
                        <a:lnSpc>
                          <a:spcPct val="115000"/>
                        </a:lnSpc>
                        <a:spcBef>
                          <a:spcPts val="100"/>
                        </a:spcBef>
                        <a:spcAft>
                          <a:spcPts val="100"/>
                        </a:spcAft>
                      </a:pPr>
                      <a:r>
                        <a:rPr lang="en-US" sz="1400">
                          <a:effectLst/>
                          <a:latin typeface="+mn-lt"/>
                        </a:rPr>
                        <a:t> </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ctr">
                        <a:lnSpc>
                          <a:spcPct val="115000"/>
                        </a:lnSpc>
                        <a:spcBef>
                          <a:spcPts val="100"/>
                        </a:spcBef>
                        <a:spcAft>
                          <a:spcPts val="100"/>
                        </a:spcAft>
                      </a:pPr>
                      <a:r>
                        <a:rPr lang="en-US" sz="1400">
                          <a:effectLst/>
                          <a:latin typeface="+mn-lt"/>
                        </a:rPr>
                        <a:t>1.35 (1.12-1.64)</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ctr">
                        <a:lnSpc>
                          <a:spcPct val="115000"/>
                        </a:lnSpc>
                        <a:spcBef>
                          <a:spcPts val="100"/>
                        </a:spcBef>
                        <a:spcAft>
                          <a:spcPts val="100"/>
                        </a:spcAft>
                      </a:pPr>
                      <a:r>
                        <a:rPr lang="en-US" sz="1400">
                          <a:effectLst/>
                          <a:latin typeface="+mn-lt"/>
                        </a:rPr>
                        <a:t>.002</a:t>
                      </a:r>
                      <a:endParaRPr lang="en-US" sz="1400">
                        <a:effectLst/>
                        <a:latin typeface="+mn-lt"/>
                        <a:ea typeface="Calibri" panose="020F0502020204030204" pitchFamily="34" charset="0"/>
                        <a:cs typeface="Times New Roman" panose="02020603050405020304" pitchFamily="18" charset="0"/>
                      </a:endParaRPr>
                    </a:p>
                  </a:txBody>
                  <a:tcPr marL="59543" marR="59543" marT="0" marB="0"/>
                </a:tc>
                <a:extLst>
                  <a:ext uri="{0D108BD9-81ED-4DB2-BD59-A6C34878D82A}">
                    <a16:rowId xmlns="" xmlns:a16="http://schemas.microsoft.com/office/drawing/2014/main" val="3432918331"/>
                  </a:ext>
                </a:extLst>
              </a:tr>
              <a:tr h="296474">
                <a:tc gridSpan="2">
                  <a:txBody>
                    <a:bodyPr/>
                    <a:lstStyle/>
                    <a:p>
                      <a:pPr marL="0" marR="0">
                        <a:lnSpc>
                          <a:spcPct val="115000"/>
                        </a:lnSpc>
                        <a:spcBef>
                          <a:spcPts val="100"/>
                        </a:spcBef>
                        <a:spcAft>
                          <a:spcPts val="100"/>
                        </a:spcAft>
                      </a:pPr>
                      <a:r>
                        <a:rPr lang="en-US" sz="1400">
                          <a:effectLst/>
                          <a:latin typeface="+mn-lt"/>
                        </a:rPr>
                        <a:t>18 to 29 Years</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hMerge="1">
                  <a:txBody>
                    <a:bodyPr/>
                    <a:lstStyle/>
                    <a:p>
                      <a:endParaRPr lang="en-US"/>
                    </a:p>
                  </a:txBody>
                  <a:tcPr/>
                </a:tc>
                <a:tc>
                  <a:txBody>
                    <a:bodyPr/>
                    <a:lstStyle/>
                    <a:p>
                      <a:pPr marL="0" marR="0" algn="ctr">
                        <a:lnSpc>
                          <a:spcPct val="115000"/>
                        </a:lnSpc>
                        <a:spcBef>
                          <a:spcPts val="100"/>
                        </a:spcBef>
                        <a:spcAft>
                          <a:spcPts val="100"/>
                        </a:spcAft>
                      </a:pPr>
                      <a:r>
                        <a:rPr lang="en-US" sz="1400">
                          <a:effectLst/>
                          <a:latin typeface="+mn-lt"/>
                        </a:rPr>
                        <a:t> </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ctr">
                        <a:lnSpc>
                          <a:spcPct val="115000"/>
                        </a:lnSpc>
                        <a:spcBef>
                          <a:spcPts val="100"/>
                        </a:spcBef>
                        <a:spcAft>
                          <a:spcPts val="100"/>
                        </a:spcAft>
                      </a:pPr>
                      <a:r>
                        <a:rPr lang="en-US" sz="1400">
                          <a:effectLst/>
                          <a:latin typeface="+mn-lt"/>
                        </a:rPr>
                        <a:t> </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r">
                        <a:lnSpc>
                          <a:spcPct val="115000"/>
                        </a:lnSpc>
                        <a:spcBef>
                          <a:spcPts val="100"/>
                        </a:spcBef>
                        <a:spcAft>
                          <a:spcPts val="100"/>
                        </a:spcAft>
                      </a:pPr>
                      <a:r>
                        <a:rPr lang="en-US" sz="1400">
                          <a:effectLst/>
                          <a:latin typeface="+mn-lt"/>
                        </a:rPr>
                        <a:t> </a:t>
                      </a:r>
                      <a:endParaRPr lang="en-US" sz="1400">
                        <a:effectLst/>
                        <a:latin typeface="+mn-lt"/>
                        <a:ea typeface="Calibri" panose="020F0502020204030204" pitchFamily="34" charset="0"/>
                        <a:cs typeface="Times New Roman" panose="02020603050405020304" pitchFamily="18" charset="0"/>
                      </a:endParaRPr>
                    </a:p>
                  </a:txBody>
                  <a:tcPr marL="59543" marR="59543" marT="0" marB="0" anchor="b"/>
                </a:tc>
                <a:tc>
                  <a:txBody>
                    <a:bodyPr/>
                    <a:lstStyle/>
                    <a:p>
                      <a:pPr marL="0" marR="0" algn="ctr">
                        <a:lnSpc>
                          <a:spcPct val="115000"/>
                        </a:lnSpc>
                        <a:spcBef>
                          <a:spcPts val="100"/>
                        </a:spcBef>
                        <a:spcAft>
                          <a:spcPts val="100"/>
                        </a:spcAft>
                      </a:pPr>
                      <a:r>
                        <a:rPr lang="en-US" sz="1400">
                          <a:effectLst/>
                          <a:latin typeface="+mn-lt"/>
                        </a:rPr>
                        <a:t> </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ctr">
                        <a:lnSpc>
                          <a:spcPct val="115000"/>
                        </a:lnSpc>
                        <a:spcBef>
                          <a:spcPts val="100"/>
                        </a:spcBef>
                        <a:spcAft>
                          <a:spcPts val="100"/>
                        </a:spcAft>
                      </a:pPr>
                      <a:r>
                        <a:rPr lang="en-US" sz="1400">
                          <a:effectLst/>
                          <a:latin typeface="+mn-lt"/>
                        </a:rPr>
                        <a:t> </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ctr">
                        <a:lnSpc>
                          <a:spcPct val="115000"/>
                        </a:lnSpc>
                        <a:spcBef>
                          <a:spcPts val="100"/>
                        </a:spcBef>
                        <a:spcAft>
                          <a:spcPts val="100"/>
                        </a:spcAft>
                      </a:pPr>
                      <a:r>
                        <a:rPr lang="en-US" sz="1400">
                          <a:effectLst/>
                          <a:latin typeface="+mn-lt"/>
                        </a:rPr>
                        <a:t> </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ctr">
                        <a:lnSpc>
                          <a:spcPct val="115000"/>
                        </a:lnSpc>
                        <a:spcBef>
                          <a:spcPts val="100"/>
                        </a:spcBef>
                        <a:spcAft>
                          <a:spcPts val="100"/>
                        </a:spcAft>
                      </a:pPr>
                      <a:r>
                        <a:rPr lang="en-US" sz="1400">
                          <a:effectLst/>
                          <a:latin typeface="+mn-lt"/>
                        </a:rPr>
                        <a:t> </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ctr">
                        <a:lnSpc>
                          <a:spcPct val="115000"/>
                        </a:lnSpc>
                        <a:spcBef>
                          <a:spcPts val="100"/>
                        </a:spcBef>
                        <a:spcAft>
                          <a:spcPts val="100"/>
                        </a:spcAft>
                      </a:pPr>
                      <a:r>
                        <a:rPr lang="en-US" sz="1400">
                          <a:effectLst/>
                          <a:latin typeface="+mn-lt"/>
                        </a:rPr>
                        <a:t> </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ctr">
                        <a:lnSpc>
                          <a:spcPct val="115000"/>
                        </a:lnSpc>
                        <a:spcBef>
                          <a:spcPts val="100"/>
                        </a:spcBef>
                        <a:spcAft>
                          <a:spcPts val="100"/>
                        </a:spcAft>
                      </a:pPr>
                      <a:r>
                        <a:rPr lang="en-US" sz="1400">
                          <a:effectLst/>
                          <a:latin typeface="+mn-lt"/>
                        </a:rPr>
                        <a:t> </a:t>
                      </a:r>
                      <a:endParaRPr lang="en-US" sz="1400">
                        <a:effectLst/>
                        <a:latin typeface="+mn-lt"/>
                        <a:ea typeface="Calibri" panose="020F0502020204030204" pitchFamily="34" charset="0"/>
                        <a:cs typeface="Times New Roman" panose="02020603050405020304" pitchFamily="18" charset="0"/>
                      </a:endParaRPr>
                    </a:p>
                  </a:txBody>
                  <a:tcPr marL="59543" marR="59543" marT="0" marB="0"/>
                </a:tc>
                <a:extLst>
                  <a:ext uri="{0D108BD9-81ED-4DB2-BD59-A6C34878D82A}">
                    <a16:rowId xmlns="" xmlns:a16="http://schemas.microsoft.com/office/drawing/2014/main" val="2083840127"/>
                  </a:ext>
                </a:extLst>
              </a:tr>
              <a:tr h="296474">
                <a:tc gridSpan="2">
                  <a:txBody>
                    <a:bodyPr/>
                    <a:lstStyle/>
                    <a:p>
                      <a:pPr marL="0" marR="0">
                        <a:lnSpc>
                          <a:spcPct val="115000"/>
                        </a:lnSpc>
                        <a:spcBef>
                          <a:spcPts val="100"/>
                        </a:spcBef>
                        <a:spcAft>
                          <a:spcPts val="100"/>
                        </a:spcAft>
                      </a:pPr>
                      <a:r>
                        <a:rPr lang="en-US" sz="1400">
                          <a:effectLst/>
                          <a:latin typeface="+mn-lt"/>
                        </a:rPr>
                        <a:t>Overall</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hMerge="1">
                  <a:txBody>
                    <a:bodyPr/>
                    <a:lstStyle/>
                    <a:p>
                      <a:endParaRPr lang="en-US"/>
                    </a:p>
                  </a:txBody>
                  <a:tcPr/>
                </a:tc>
                <a:tc>
                  <a:txBody>
                    <a:bodyPr/>
                    <a:lstStyle/>
                    <a:p>
                      <a:pPr marL="0" marR="0" algn="ctr">
                        <a:lnSpc>
                          <a:spcPct val="115000"/>
                        </a:lnSpc>
                        <a:spcBef>
                          <a:spcPts val="100"/>
                        </a:spcBef>
                        <a:spcAft>
                          <a:spcPts val="100"/>
                        </a:spcAft>
                      </a:pPr>
                      <a:r>
                        <a:rPr lang="en-US" sz="1400">
                          <a:effectLst/>
                          <a:latin typeface="+mn-lt"/>
                        </a:rPr>
                        <a:t> </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ctr">
                        <a:lnSpc>
                          <a:spcPct val="115000"/>
                        </a:lnSpc>
                        <a:spcBef>
                          <a:spcPts val="100"/>
                        </a:spcBef>
                        <a:spcAft>
                          <a:spcPts val="100"/>
                        </a:spcAft>
                      </a:pPr>
                      <a:r>
                        <a:rPr lang="en-US" sz="1400">
                          <a:effectLst/>
                          <a:latin typeface="+mn-lt"/>
                        </a:rPr>
                        <a:t>1.004 (1.003-1.005)</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r">
                        <a:lnSpc>
                          <a:spcPct val="115000"/>
                        </a:lnSpc>
                        <a:spcBef>
                          <a:spcPts val="100"/>
                        </a:spcBef>
                        <a:spcAft>
                          <a:spcPts val="100"/>
                        </a:spcAft>
                      </a:pPr>
                      <a:r>
                        <a:rPr lang="en-US" sz="1400">
                          <a:effectLst/>
                          <a:latin typeface="+mn-lt"/>
                        </a:rPr>
                        <a:t>&lt;.001</a:t>
                      </a:r>
                      <a:endParaRPr lang="en-US" sz="1400">
                        <a:effectLst/>
                        <a:latin typeface="+mn-lt"/>
                        <a:ea typeface="Calibri" panose="020F0502020204030204" pitchFamily="34" charset="0"/>
                        <a:cs typeface="Times New Roman" panose="02020603050405020304" pitchFamily="18" charset="0"/>
                      </a:endParaRPr>
                    </a:p>
                  </a:txBody>
                  <a:tcPr marL="59543" marR="59543" marT="0" marB="0" anchor="b"/>
                </a:tc>
                <a:tc>
                  <a:txBody>
                    <a:bodyPr/>
                    <a:lstStyle/>
                    <a:p>
                      <a:pPr marL="0" marR="0" algn="ctr">
                        <a:lnSpc>
                          <a:spcPct val="115000"/>
                        </a:lnSpc>
                        <a:spcBef>
                          <a:spcPts val="100"/>
                        </a:spcBef>
                        <a:spcAft>
                          <a:spcPts val="100"/>
                        </a:spcAft>
                      </a:pPr>
                      <a:r>
                        <a:rPr lang="en-US" sz="1400">
                          <a:effectLst/>
                          <a:latin typeface="+mn-lt"/>
                        </a:rPr>
                        <a:t> </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ctr">
                        <a:lnSpc>
                          <a:spcPct val="115000"/>
                        </a:lnSpc>
                        <a:spcBef>
                          <a:spcPts val="100"/>
                        </a:spcBef>
                        <a:spcAft>
                          <a:spcPts val="100"/>
                        </a:spcAft>
                      </a:pPr>
                      <a:r>
                        <a:rPr lang="en-US" sz="1400">
                          <a:effectLst/>
                          <a:latin typeface="+mn-lt"/>
                        </a:rPr>
                        <a:t>0.99 (0.98-1.01)</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ctr">
                        <a:lnSpc>
                          <a:spcPct val="115000"/>
                        </a:lnSpc>
                        <a:spcBef>
                          <a:spcPts val="100"/>
                        </a:spcBef>
                        <a:spcAft>
                          <a:spcPts val="100"/>
                        </a:spcAft>
                      </a:pPr>
                      <a:r>
                        <a:rPr lang="en-US" sz="1400">
                          <a:effectLst/>
                          <a:latin typeface="+mn-lt"/>
                        </a:rPr>
                        <a:t>.443</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ctr">
                        <a:lnSpc>
                          <a:spcPct val="115000"/>
                        </a:lnSpc>
                        <a:spcBef>
                          <a:spcPts val="100"/>
                        </a:spcBef>
                        <a:spcAft>
                          <a:spcPts val="100"/>
                        </a:spcAft>
                      </a:pPr>
                      <a:r>
                        <a:rPr lang="en-US" sz="1400">
                          <a:effectLst/>
                          <a:latin typeface="+mn-lt"/>
                        </a:rPr>
                        <a:t> </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ctr">
                        <a:lnSpc>
                          <a:spcPct val="115000"/>
                        </a:lnSpc>
                        <a:spcBef>
                          <a:spcPts val="100"/>
                        </a:spcBef>
                        <a:spcAft>
                          <a:spcPts val="100"/>
                        </a:spcAft>
                      </a:pPr>
                      <a:r>
                        <a:rPr lang="en-US" sz="1400">
                          <a:effectLst/>
                          <a:latin typeface="+mn-lt"/>
                        </a:rPr>
                        <a:t>1.07 (0.98-1.18)</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ctr">
                        <a:lnSpc>
                          <a:spcPct val="115000"/>
                        </a:lnSpc>
                        <a:spcBef>
                          <a:spcPts val="100"/>
                        </a:spcBef>
                        <a:spcAft>
                          <a:spcPts val="100"/>
                        </a:spcAft>
                      </a:pPr>
                      <a:r>
                        <a:rPr lang="en-US" sz="1400">
                          <a:effectLst/>
                          <a:latin typeface="+mn-lt"/>
                        </a:rPr>
                        <a:t>.135</a:t>
                      </a:r>
                      <a:endParaRPr lang="en-US" sz="1400">
                        <a:effectLst/>
                        <a:latin typeface="+mn-lt"/>
                        <a:ea typeface="Calibri" panose="020F0502020204030204" pitchFamily="34" charset="0"/>
                        <a:cs typeface="Times New Roman" panose="02020603050405020304" pitchFamily="18" charset="0"/>
                      </a:endParaRPr>
                    </a:p>
                  </a:txBody>
                  <a:tcPr marL="59543" marR="59543" marT="0" marB="0"/>
                </a:tc>
                <a:extLst>
                  <a:ext uri="{0D108BD9-81ED-4DB2-BD59-A6C34878D82A}">
                    <a16:rowId xmlns="" xmlns:a16="http://schemas.microsoft.com/office/drawing/2014/main" val="3166591518"/>
                  </a:ext>
                </a:extLst>
              </a:tr>
              <a:tr h="296474">
                <a:tc gridSpan="2">
                  <a:txBody>
                    <a:bodyPr/>
                    <a:lstStyle/>
                    <a:p>
                      <a:pPr marL="0" marR="0">
                        <a:lnSpc>
                          <a:spcPct val="115000"/>
                        </a:lnSpc>
                        <a:spcBef>
                          <a:spcPts val="100"/>
                        </a:spcBef>
                        <a:spcAft>
                          <a:spcPts val="100"/>
                        </a:spcAft>
                      </a:pPr>
                      <a:r>
                        <a:rPr lang="en-US" sz="1400">
                          <a:effectLst/>
                          <a:latin typeface="+mn-lt"/>
                        </a:rPr>
                        <a:t>Sex</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hMerge="1">
                  <a:txBody>
                    <a:bodyPr/>
                    <a:lstStyle/>
                    <a:p>
                      <a:endParaRPr lang="en-US"/>
                    </a:p>
                  </a:txBody>
                  <a:tcPr/>
                </a:tc>
                <a:tc>
                  <a:txBody>
                    <a:bodyPr/>
                    <a:lstStyle/>
                    <a:p>
                      <a:pPr marL="0" marR="0" algn="ctr">
                        <a:lnSpc>
                          <a:spcPct val="115000"/>
                        </a:lnSpc>
                        <a:spcBef>
                          <a:spcPts val="100"/>
                        </a:spcBef>
                        <a:spcAft>
                          <a:spcPts val="100"/>
                        </a:spcAft>
                      </a:pPr>
                      <a:r>
                        <a:rPr lang="en-US" sz="1400">
                          <a:effectLst/>
                          <a:latin typeface="+mn-lt"/>
                        </a:rPr>
                        <a:t> </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ctr">
                        <a:lnSpc>
                          <a:spcPct val="115000"/>
                        </a:lnSpc>
                        <a:spcBef>
                          <a:spcPts val="100"/>
                        </a:spcBef>
                        <a:spcAft>
                          <a:spcPts val="100"/>
                        </a:spcAft>
                      </a:pPr>
                      <a:r>
                        <a:rPr lang="en-US" sz="1400">
                          <a:effectLst/>
                          <a:latin typeface="+mn-lt"/>
                        </a:rPr>
                        <a:t> </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r">
                        <a:lnSpc>
                          <a:spcPct val="115000"/>
                        </a:lnSpc>
                        <a:spcBef>
                          <a:spcPts val="100"/>
                        </a:spcBef>
                        <a:spcAft>
                          <a:spcPts val="100"/>
                        </a:spcAft>
                      </a:pPr>
                      <a:r>
                        <a:rPr lang="en-US" sz="1400">
                          <a:effectLst/>
                          <a:latin typeface="+mn-lt"/>
                        </a:rPr>
                        <a:t> </a:t>
                      </a:r>
                      <a:endParaRPr lang="en-US" sz="1400">
                        <a:effectLst/>
                        <a:latin typeface="+mn-lt"/>
                        <a:ea typeface="Calibri" panose="020F0502020204030204" pitchFamily="34" charset="0"/>
                        <a:cs typeface="Times New Roman" panose="02020603050405020304" pitchFamily="18" charset="0"/>
                      </a:endParaRPr>
                    </a:p>
                  </a:txBody>
                  <a:tcPr marL="59543" marR="59543" marT="0" marB="0" anchor="b"/>
                </a:tc>
                <a:tc>
                  <a:txBody>
                    <a:bodyPr/>
                    <a:lstStyle/>
                    <a:p>
                      <a:pPr marL="0" marR="0" algn="ctr">
                        <a:lnSpc>
                          <a:spcPct val="115000"/>
                        </a:lnSpc>
                        <a:spcBef>
                          <a:spcPts val="100"/>
                        </a:spcBef>
                        <a:spcAft>
                          <a:spcPts val="100"/>
                        </a:spcAft>
                      </a:pPr>
                      <a:r>
                        <a:rPr lang="en-US" sz="1400">
                          <a:effectLst/>
                          <a:latin typeface="+mn-lt"/>
                        </a:rPr>
                        <a:t> </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ctr">
                        <a:lnSpc>
                          <a:spcPct val="115000"/>
                        </a:lnSpc>
                        <a:spcBef>
                          <a:spcPts val="100"/>
                        </a:spcBef>
                        <a:spcAft>
                          <a:spcPts val="100"/>
                        </a:spcAft>
                      </a:pPr>
                      <a:r>
                        <a:rPr lang="en-US" sz="1400">
                          <a:effectLst/>
                          <a:latin typeface="+mn-lt"/>
                        </a:rPr>
                        <a:t> </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ctr">
                        <a:lnSpc>
                          <a:spcPct val="115000"/>
                        </a:lnSpc>
                        <a:spcBef>
                          <a:spcPts val="100"/>
                        </a:spcBef>
                        <a:spcAft>
                          <a:spcPts val="100"/>
                        </a:spcAft>
                      </a:pPr>
                      <a:r>
                        <a:rPr lang="en-US" sz="1400">
                          <a:effectLst/>
                          <a:latin typeface="+mn-lt"/>
                        </a:rPr>
                        <a:t> </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ctr">
                        <a:lnSpc>
                          <a:spcPct val="115000"/>
                        </a:lnSpc>
                        <a:spcBef>
                          <a:spcPts val="100"/>
                        </a:spcBef>
                        <a:spcAft>
                          <a:spcPts val="100"/>
                        </a:spcAft>
                      </a:pPr>
                      <a:r>
                        <a:rPr lang="en-US" sz="1400">
                          <a:effectLst/>
                          <a:latin typeface="+mn-lt"/>
                        </a:rPr>
                        <a:t> </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ctr">
                        <a:lnSpc>
                          <a:spcPct val="115000"/>
                        </a:lnSpc>
                        <a:spcBef>
                          <a:spcPts val="100"/>
                        </a:spcBef>
                        <a:spcAft>
                          <a:spcPts val="100"/>
                        </a:spcAft>
                      </a:pPr>
                      <a:r>
                        <a:rPr lang="en-US" sz="1400">
                          <a:effectLst/>
                          <a:latin typeface="+mn-lt"/>
                        </a:rPr>
                        <a:t> </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ctr">
                        <a:lnSpc>
                          <a:spcPct val="115000"/>
                        </a:lnSpc>
                        <a:spcBef>
                          <a:spcPts val="100"/>
                        </a:spcBef>
                        <a:spcAft>
                          <a:spcPts val="100"/>
                        </a:spcAft>
                      </a:pPr>
                      <a:r>
                        <a:rPr lang="en-US" sz="1400">
                          <a:effectLst/>
                          <a:latin typeface="+mn-lt"/>
                        </a:rPr>
                        <a:t> </a:t>
                      </a:r>
                      <a:endParaRPr lang="en-US" sz="1400">
                        <a:effectLst/>
                        <a:latin typeface="+mn-lt"/>
                        <a:ea typeface="Calibri" panose="020F0502020204030204" pitchFamily="34" charset="0"/>
                        <a:cs typeface="Times New Roman" panose="02020603050405020304" pitchFamily="18" charset="0"/>
                      </a:endParaRPr>
                    </a:p>
                  </a:txBody>
                  <a:tcPr marL="59543" marR="59543" marT="0" marB="0"/>
                </a:tc>
                <a:extLst>
                  <a:ext uri="{0D108BD9-81ED-4DB2-BD59-A6C34878D82A}">
                    <a16:rowId xmlns="" xmlns:a16="http://schemas.microsoft.com/office/drawing/2014/main" val="3169761023"/>
                  </a:ext>
                </a:extLst>
              </a:tr>
              <a:tr h="296474">
                <a:tc>
                  <a:txBody>
                    <a:bodyPr/>
                    <a:lstStyle/>
                    <a:p>
                      <a:pPr marL="0" marR="0">
                        <a:lnSpc>
                          <a:spcPct val="115000"/>
                        </a:lnSpc>
                        <a:spcBef>
                          <a:spcPts val="100"/>
                        </a:spcBef>
                        <a:spcAft>
                          <a:spcPts val="100"/>
                        </a:spcAft>
                      </a:pPr>
                      <a:r>
                        <a:rPr lang="en-US" sz="1400">
                          <a:effectLst/>
                          <a:latin typeface="+mn-lt"/>
                        </a:rPr>
                        <a:t> </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nSpc>
                          <a:spcPct val="115000"/>
                        </a:lnSpc>
                        <a:spcBef>
                          <a:spcPts val="100"/>
                        </a:spcBef>
                        <a:spcAft>
                          <a:spcPts val="100"/>
                        </a:spcAft>
                      </a:pPr>
                      <a:r>
                        <a:rPr lang="en-US" sz="1400">
                          <a:effectLst/>
                          <a:latin typeface="+mn-lt"/>
                        </a:rPr>
                        <a:t>Female</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ctr">
                        <a:lnSpc>
                          <a:spcPct val="115000"/>
                        </a:lnSpc>
                        <a:spcBef>
                          <a:spcPts val="100"/>
                        </a:spcBef>
                        <a:spcAft>
                          <a:spcPts val="100"/>
                        </a:spcAft>
                      </a:pPr>
                      <a:r>
                        <a:rPr lang="en-US" sz="1400">
                          <a:effectLst/>
                          <a:latin typeface="+mn-lt"/>
                        </a:rPr>
                        <a:t> </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ctr">
                        <a:lnSpc>
                          <a:spcPct val="115000"/>
                        </a:lnSpc>
                        <a:spcBef>
                          <a:spcPts val="100"/>
                        </a:spcBef>
                        <a:spcAft>
                          <a:spcPts val="100"/>
                        </a:spcAft>
                      </a:pPr>
                      <a:r>
                        <a:rPr lang="en-US" sz="1400">
                          <a:effectLst/>
                          <a:latin typeface="+mn-lt"/>
                        </a:rPr>
                        <a:t>1.003 (1.001-1.005)</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r">
                        <a:lnSpc>
                          <a:spcPct val="115000"/>
                        </a:lnSpc>
                        <a:spcBef>
                          <a:spcPts val="100"/>
                        </a:spcBef>
                        <a:spcAft>
                          <a:spcPts val="100"/>
                        </a:spcAft>
                      </a:pPr>
                      <a:r>
                        <a:rPr lang="en-US" sz="1400">
                          <a:effectLst/>
                          <a:latin typeface="+mn-lt"/>
                        </a:rPr>
                        <a:t>.006</a:t>
                      </a:r>
                      <a:endParaRPr lang="en-US" sz="1400">
                        <a:effectLst/>
                        <a:latin typeface="+mn-lt"/>
                        <a:ea typeface="Calibri" panose="020F0502020204030204" pitchFamily="34" charset="0"/>
                        <a:cs typeface="Times New Roman" panose="02020603050405020304" pitchFamily="18" charset="0"/>
                      </a:endParaRPr>
                    </a:p>
                  </a:txBody>
                  <a:tcPr marL="59543" marR="59543" marT="0" marB="0" anchor="b"/>
                </a:tc>
                <a:tc>
                  <a:txBody>
                    <a:bodyPr/>
                    <a:lstStyle/>
                    <a:p>
                      <a:pPr marL="0" marR="0" algn="ctr">
                        <a:lnSpc>
                          <a:spcPct val="115000"/>
                        </a:lnSpc>
                        <a:spcBef>
                          <a:spcPts val="100"/>
                        </a:spcBef>
                        <a:spcAft>
                          <a:spcPts val="100"/>
                        </a:spcAft>
                      </a:pPr>
                      <a:r>
                        <a:rPr lang="en-US" sz="1400">
                          <a:effectLst/>
                          <a:latin typeface="+mn-lt"/>
                        </a:rPr>
                        <a:t> </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ctr">
                        <a:lnSpc>
                          <a:spcPct val="115000"/>
                        </a:lnSpc>
                        <a:spcBef>
                          <a:spcPts val="100"/>
                        </a:spcBef>
                        <a:spcAft>
                          <a:spcPts val="100"/>
                        </a:spcAft>
                      </a:pPr>
                      <a:r>
                        <a:rPr lang="en-US" sz="1400">
                          <a:effectLst/>
                          <a:latin typeface="+mn-lt"/>
                        </a:rPr>
                        <a:t>0.98 (0.95-1.01)</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ctr">
                        <a:lnSpc>
                          <a:spcPct val="115000"/>
                        </a:lnSpc>
                        <a:spcBef>
                          <a:spcPts val="100"/>
                        </a:spcBef>
                        <a:spcAft>
                          <a:spcPts val="100"/>
                        </a:spcAft>
                      </a:pPr>
                      <a:r>
                        <a:rPr lang="en-US" sz="1400">
                          <a:effectLst/>
                          <a:latin typeface="+mn-lt"/>
                        </a:rPr>
                        <a:t>.252</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ctr">
                        <a:lnSpc>
                          <a:spcPct val="115000"/>
                        </a:lnSpc>
                        <a:spcBef>
                          <a:spcPts val="100"/>
                        </a:spcBef>
                        <a:spcAft>
                          <a:spcPts val="100"/>
                        </a:spcAft>
                      </a:pPr>
                      <a:r>
                        <a:rPr lang="en-US" sz="1400">
                          <a:effectLst/>
                          <a:latin typeface="+mn-lt"/>
                        </a:rPr>
                        <a:t> </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ctr">
                        <a:lnSpc>
                          <a:spcPct val="115000"/>
                        </a:lnSpc>
                        <a:spcBef>
                          <a:spcPts val="100"/>
                        </a:spcBef>
                        <a:spcAft>
                          <a:spcPts val="100"/>
                        </a:spcAft>
                      </a:pPr>
                      <a:r>
                        <a:rPr lang="en-US" sz="1400">
                          <a:effectLst/>
                          <a:latin typeface="+mn-lt"/>
                        </a:rPr>
                        <a:t>1.15 (0.97-1.38)</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ctr">
                        <a:lnSpc>
                          <a:spcPct val="115000"/>
                        </a:lnSpc>
                        <a:spcBef>
                          <a:spcPts val="100"/>
                        </a:spcBef>
                        <a:spcAft>
                          <a:spcPts val="100"/>
                        </a:spcAft>
                      </a:pPr>
                      <a:r>
                        <a:rPr lang="en-US" sz="1400">
                          <a:effectLst/>
                          <a:latin typeface="+mn-lt"/>
                        </a:rPr>
                        <a:t>.111</a:t>
                      </a:r>
                      <a:endParaRPr lang="en-US" sz="1400">
                        <a:effectLst/>
                        <a:latin typeface="+mn-lt"/>
                        <a:ea typeface="Calibri" panose="020F0502020204030204" pitchFamily="34" charset="0"/>
                        <a:cs typeface="Times New Roman" panose="02020603050405020304" pitchFamily="18" charset="0"/>
                      </a:endParaRPr>
                    </a:p>
                  </a:txBody>
                  <a:tcPr marL="59543" marR="59543" marT="0" marB="0"/>
                </a:tc>
                <a:extLst>
                  <a:ext uri="{0D108BD9-81ED-4DB2-BD59-A6C34878D82A}">
                    <a16:rowId xmlns="" xmlns:a16="http://schemas.microsoft.com/office/drawing/2014/main" val="158544057"/>
                  </a:ext>
                </a:extLst>
              </a:tr>
              <a:tr h="296474">
                <a:tc>
                  <a:txBody>
                    <a:bodyPr/>
                    <a:lstStyle/>
                    <a:p>
                      <a:pPr marL="0" marR="0">
                        <a:lnSpc>
                          <a:spcPct val="115000"/>
                        </a:lnSpc>
                        <a:spcBef>
                          <a:spcPts val="100"/>
                        </a:spcBef>
                        <a:spcAft>
                          <a:spcPts val="100"/>
                        </a:spcAft>
                      </a:pPr>
                      <a:r>
                        <a:rPr lang="en-US" sz="1400">
                          <a:effectLst/>
                          <a:latin typeface="+mn-lt"/>
                        </a:rPr>
                        <a:t> </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nSpc>
                          <a:spcPct val="115000"/>
                        </a:lnSpc>
                        <a:spcBef>
                          <a:spcPts val="100"/>
                        </a:spcBef>
                        <a:spcAft>
                          <a:spcPts val="100"/>
                        </a:spcAft>
                      </a:pPr>
                      <a:r>
                        <a:rPr lang="en-US" sz="1400">
                          <a:effectLst/>
                          <a:latin typeface="+mn-lt"/>
                        </a:rPr>
                        <a:t>Male</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ctr">
                        <a:lnSpc>
                          <a:spcPct val="115000"/>
                        </a:lnSpc>
                        <a:spcBef>
                          <a:spcPts val="100"/>
                        </a:spcBef>
                        <a:spcAft>
                          <a:spcPts val="100"/>
                        </a:spcAft>
                      </a:pPr>
                      <a:r>
                        <a:rPr lang="en-US" sz="1400">
                          <a:effectLst/>
                          <a:latin typeface="+mn-lt"/>
                        </a:rPr>
                        <a:t> </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ctr">
                        <a:lnSpc>
                          <a:spcPct val="115000"/>
                        </a:lnSpc>
                        <a:spcBef>
                          <a:spcPts val="100"/>
                        </a:spcBef>
                        <a:spcAft>
                          <a:spcPts val="100"/>
                        </a:spcAft>
                      </a:pPr>
                      <a:r>
                        <a:rPr lang="en-US" sz="1400">
                          <a:effectLst/>
                          <a:latin typeface="+mn-lt"/>
                        </a:rPr>
                        <a:t>1.004 (1.003-1.005)</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r">
                        <a:lnSpc>
                          <a:spcPct val="115000"/>
                        </a:lnSpc>
                        <a:spcBef>
                          <a:spcPts val="100"/>
                        </a:spcBef>
                        <a:spcAft>
                          <a:spcPts val="100"/>
                        </a:spcAft>
                      </a:pPr>
                      <a:r>
                        <a:rPr lang="en-US" sz="1400">
                          <a:effectLst/>
                          <a:latin typeface="+mn-lt"/>
                        </a:rPr>
                        <a:t>&lt;.001</a:t>
                      </a:r>
                      <a:endParaRPr lang="en-US" sz="1400">
                        <a:effectLst/>
                        <a:latin typeface="+mn-lt"/>
                        <a:ea typeface="Calibri" panose="020F0502020204030204" pitchFamily="34" charset="0"/>
                        <a:cs typeface="Times New Roman" panose="02020603050405020304" pitchFamily="18" charset="0"/>
                      </a:endParaRPr>
                    </a:p>
                  </a:txBody>
                  <a:tcPr marL="59543" marR="59543" marT="0" marB="0" anchor="b"/>
                </a:tc>
                <a:tc>
                  <a:txBody>
                    <a:bodyPr/>
                    <a:lstStyle/>
                    <a:p>
                      <a:pPr marL="0" marR="0" algn="ctr">
                        <a:lnSpc>
                          <a:spcPct val="115000"/>
                        </a:lnSpc>
                        <a:spcBef>
                          <a:spcPts val="100"/>
                        </a:spcBef>
                        <a:spcAft>
                          <a:spcPts val="100"/>
                        </a:spcAft>
                      </a:pPr>
                      <a:r>
                        <a:rPr lang="en-US" sz="1400">
                          <a:effectLst/>
                          <a:latin typeface="+mn-lt"/>
                        </a:rPr>
                        <a:t> </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ctr">
                        <a:lnSpc>
                          <a:spcPct val="115000"/>
                        </a:lnSpc>
                        <a:spcBef>
                          <a:spcPts val="100"/>
                        </a:spcBef>
                        <a:spcAft>
                          <a:spcPts val="100"/>
                        </a:spcAft>
                      </a:pPr>
                      <a:r>
                        <a:rPr lang="en-US" sz="1400">
                          <a:effectLst/>
                          <a:latin typeface="+mn-lt"/>
                        </a:rPr>
                        <a:t>1.00 (0.98-1.01)</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ctr">
                        <a:lnSpc>
                          <a:spcPct val="115000"/>
                        </a:lnSpc>
                        <a:spcBef>
                          <a:spcPts val="100"/>
                        </a:spcBef>
                        <a:spcAft>
                          <a:spcPts val="100"/>
                        </a:spcAft>
                      </a:pPr>
                      <a:r>
                        <a:rPr lang="en-US" sz="1400">
                          <a:effectLst/>
                          <a:latin typeface="+mn-lt"/>
                        </a:rPr>
                        <a:t>.675</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ctr">
                        <a:lnSpc>
                          <a:spcPct val="115000"/>
                        </a:lnSpc>
                        <a:spcBef>
                          <a:spcPts val="100"/>
                        </a:spcBef>
                        <a:spcAft>
                          <a:spcPts val="100"/>
                        </a:spcAft>
                      </a:pPr>
                      <a:r>
                        <a:rPr lang="en-US" sz="1400">
                          <a:effectLst/>
                          <a:latin typeface="+mn-lt"/>
                        </a:rPr>
                        <a:t> </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ctr">
                        <a:lnSpc>
                          <a:spcPct val="115000"/>
                        </a:lnSpc>
                        <a:spcBef>
                          <a:spcPts val="100"/>
                        </a:spcBef>
                        <a:spcAft>
                          <a:spcPts val="100"/>
                        </a:spcAft>
                      </a:pPr>
                      <a:r>
                        <a:rPr lang="en-US" sz="1400">
                          <a:effectLst/>
                          <a:latin typeface="+mn-lt"/>
                        </a:rPr>
                        <a:t>1.05 (0.96-1.16)</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ctr">
                        <a:lnSpc>
                          <a:spcPct val="115000"/>
                        </a:lnSpc>
                        <a:spcBef>
                          <a:spcPts val="100"/>
                        </a:spcBef>
                        <a:spcAft>
                          <a:spcPts val="100"/>
                        </a:spcAft>
                      </a:pPr>
                      <a:r>
                        <a:rPr lang="en-US" sz="1400">
                          <a:effectLst/>
                          <a:latin typeface="+mn-lt"/>
                        </a:rPr>
                        <a:t>.285</a:t>
                      </a:r>
                      <a:endParaRPr lang="en-US" sz="1400">
                        <a:effectLst/>
                        <a:latin typeface="+mn-lt"/>
                        <a:ea typeface="Calibri" panose="020F0502020204030204" pitchFamily="34" charset="0"/>
                        <a:cs typeface="Times New Roman" panose="02020603050405020304" pitchFamily="18" charset="0"/>
                      </a:endParaRPr>
                    </a:p>
                  </a:txBody>
                  <a:tcPr marL="59543" marR="59543" marT="0" marB="0"/>
                </a:tc>
                <a:extLst>
                  <a:ext uri="{0D108BD9-81ED-4DB2-BD59-A6C34878D82A}">
                    <a16:rowId xmlns="" xmlns:a16="http://schemas.microsoft.com/office/drawing/2014/main" val="301796577"/>
                  </a:ext>
                </a:extLst>
              </a:tr>
              <a:tr h="296474">
                <a:tc gridSpan="2">
                  <a:txBody>
                    <a:bodyPr/>
                    <a:lstStyle/>
                    <a:p>
                      <a:pPr marL="0" marR="0">
                        <a:lnSpc>
                          <a:spcPct val="115000"/>
                        </a:lnSpc>
                        <a:spcBef>
                          <a:spcPts val="100"/>
                        </a:spcBef>
                        <a:spcAft>
                          <a:spcPts val="100"/>
                        </a:spcAft>
                      </a:pPr>
                      <a:r>
                        <a:rPr lang="en-US" sz="1400">
                          <a:effectLst/>
                          <a:latin typeface="+mn-lt"/>
                        </a:rPr>
                        <a:t>30 to 64 Years</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hMerge="1">
                  <a:txBody>
                    <a:bodyPr/>
                    <a:lstStyle/>
                    <a:p>
                      <a:endParaRPr lang="en-US"/>
                    </a:p>
                  </a:txBody>
                  <a:tcPr/>
                </a:tc>
                <a:tc>
                  <a:txBody>
                    <a:bodyPr/>
                    <a:lstStyle/>
                    <a:p>
                      <a:pPr marL="0" marR="0" algn="ctr">
                        <a:lnSpc>
                          <a:spcPct val="115000"/>
                        </a:lnSpc>
                        <a:spcBef>
                          <a:spcPts val="100"/>
                        </a:spcBef>
                        <a:spcAft>
                          <a:spcPts val="100"/>
                        </a:spcAft>
                      </a:pPr>
                      <a:r>
                        <a:rPr lang="en-US" sz="1400">
                          <a:effectLst/>
                          <a:latin typeface="+mn-lt"/>
                        </a:rPr>
                        <a:t> </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ctr">
                        <a:lnSpc>
                          <a:spcPct val="115000"/>
                        </a:lnSpc>
                        <a:spcBef>
                          <a:spcPts val="100"/>
                        </a:spcBef>
                        <a:spcAft>
                          <a:spcPts val="100"/>
                        </a:spcAft>
                      </a:pPr>
                      <a:r>
                        <a:rPr lang="en-US" sz="1400">
                          <a:effectLst/>
                          <a:latin typeface="+mn-lt"/>
                        </a:rPr>
                        <a:t> </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r">
                        <a:lnSpc>
                          <a:spcPct val="115000"/>
                        </a:lnSpc>
                        <a:spcBef>
                          <a:spcPts val="100"/>
                        </a:spcBef>
                        <a:spcAft>
                          <a:spcPts val="100"/>
                        </a:spcAft>
                      </a:pPr>
                      <a:r>
                        <a:rPr lang="en-US" sz="1400">
                          <a:effectLst/>
                          <a:latin typeface="+mn-lt"/>
                        </a:rPr>
                        <a:t> </a:t>
                      </a:r>
                      <a:endParaRPr lang="en-US" sz="1400">
                        <a:effectLst/>
                        <a:latin typeface="+mn-lt"/>
                        <a:ea typeface="Calibri" panose="020F0502020204030204" pitchFamily="34" charset="0"/>
                        <a:cs typeface="Times New Roman" panose="02020603050405020304" pitchFamily="18" charset="0"/>
                      </a:endParaRPr>
                    </a:p>
                  </a:txBody>
                  <a:tcPr marL="59543" marR="59543" marT="0" marB="0" anchor="b"/>
                </a:tc>
                <a:tc>
                  <a:txBody>
                    <a:bodyPr/>
                    <a:lstStyle/>
                    <a:p>
                      <a:pPr marL="0" marR="0" algn="ctr">
                        <a:lnSpc>
                          <a:spcPct val="115000"/>
                        </a:lnSpc>
                        <a:spcBef>
                          <a:spcPts val="100"/>
                        </a:spcBef>
                        <a:spcAft>
                          <a:spcPts val="100"/>
                        </a:spcAft>
                      </a:pPr>
                      <a:r>
                        <a:rPr lang="en-US" sz="1400">
                          <a:effectLst/>
                          <a:latin typeface="+mn-lt"/>
                        </a:rPr>
                        <a:t> </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ctr">
                        <a:lnSpc>
                          <a:spcPct val="115000"/>
                        </a:lnSpc>
                        <a:spcBef>
                          <a:spcPts val="100"/>
                        </a:spcBef>
                        <a:spcAft>
                          <a:spcPts val="100"/>
                        </a:spcAft>
                      </a:pPr>
                      <a:r>
                        <a:rPr lang="en-US" sz="1400">
                          <a:effectLst/>
                          <a:latin typeface="+mn-lt"/>
                        </a:rPr>
                        <a:t> </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ctr">
                        <a:lnSpc>
                          <a:spcPct val="115000"/>
                        </a:lnSpc>
                        <a:spcBef>
                          <a:spcPts val="100"/>
                        </a:spcBef>
                        <a:spcAft>
                          <a:spcPts val="100"/>
                        </a:spcAft>
                      </a:pPr>
                      <a:r>
                        <a:rPr lang="en-US" sz="1400">
                          <a:effectLst/>
                          <a:latin typeface="+mn-lt"/>
                        </a:rPr>
                        <a:t> </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ctr">
                        <a:lnSpc>
                          <a:spcPct val="115000"/>
                        </a:lnSpc>
                        <a:spcBef>
                          <a:spcPts val="100"/>
                        </a:spcBef>
                        <a:spcAft>
                          <a:spcPts val="100"/>
                        </a:spcAft>
                      </a:pPr>
                      <a:r>
                        <a:rPr lang="en-US" sz="1400">
                          <a:effectLst/>
                          <a:latin typeface="+mn-lt"/>
                        </a:rPr>
                        <a:t> </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ctr">
                        <a:lnSpc>
                          <a:spcPct val="115000"/>
                        </a:lnSpc>
                        <a:spcBef>
                          <a:spcPts val="100"/>
                        </a:spcBef>
                        <a:spcAft>
                          <a:spcPts val="100"/>
                        </a:spcAft>
                      </a:pPr>
                      <a:r>
                        <a:rPr lang="en-US" sz="1400">
                          <a:effectLst/>
                          <a:latin typeface="+mn-lt"/>
                        </a:rPr>
                        <a:t> </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ctr">
                        <a:lnSpc>
                          <a:spcPct val="115000"/>
                        </a:lnSpc>
                        <a:spcBef>
                          <a:spcPts val="100"/>
                        </a:spcBef>
                        <a:spcAft>
                          <a:spcPts val="100"/>
                        </a:spcAft>
                      </a:pPr>
                      <a:r>
                        <a:rPr lang="en-US" sz="1400">
                          <a:effectLst/>
                          <a:latin typeface="+mn-lt"/>
                        </a:rPr>
                        <a:t> </a:t>
                      </a:r>
                      <a:endParaRPr lang="en-US" sz="1400">
                        <a:effectLst/>
                        <a:latin typeface="+mn-lt"/>
                        <a:ea typeface="Calibri" panose="020F0502020204030204" pitchFamily="34" charset="0"/>
                        <a:cs typeface="Times New Roman" panose="02020603050405020304" pitchFamily="18" charset="0"/>
                      </a:endParaRPr>
                    </a:p>
                  </a:txBody>
                  <a:tcPr marL="59543" marR="59543" marT="0" marB="0"/>
                </a:tc>
                <a:extLst>
                  <a:ext uri="{0D108BD9-81ED-4DB2-BD59-A6C34878D82A}">
                    <a16:rowId xmlns="" xmlns:a16="http://schemas.microsoft.com/office/drawing/2014/main" val="1146423006"/>
                  </a:ext>
                </a:extLst>
              </a:tr>
              <a:tr h="296474">
                <a:tc gridSpan="2">
                  <a:txBody>
                    <a:bodyPr/>
                    <a:lstStyle/>
                    <a:p>
                      <a:pPr marL="0" marR="0">
                        <a:lnSpc>
                          <a:spcPct val="115000"/>
                        </a:lnSpc>
                        <a:spcBef>
                          <a:spcPts val="100"/>
                        </a:spcBef>
                        <a:spcAft>
                          <a:spcPts val="100"/>
                        </a:spcAft>
                      </a:pPr>
                      <a:r>
                        <a:rPr lang="en-US" sz="1400">
                          <a:effectLst/>
                          <a:latin typeface="+mn-lt"/>
                        </a:rPr>
                        <a:t>Overall</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hMerge="1">
                  <a:txBody>
                    <a:bodyPr/>
                    <a:lstStyle/>
                    <a:p>
                      <a:endParaRPr lang="en-US"/>
                    </a:p>
                  </a:txBody>
                  <a:tcPr/>
                </a:tc>
                <a:tc>
                  <a:txBody>
                    <a:bodyPr/>
                    <a:lstStyle/>
                    <a:p>
                      <a:pPr marL="0" marR="0" algn="ctr">
                        <a:lnSpc>
                          <a:spcPct val="115000"/>
                        </a:lnSpc>
                        <a:spcBef>
                          <a:spcPts val="100"/>
                        </a:spcBef>
                        <a:spcAft>
                          <a:spcPts val="100"/>
                        </a:spcAft>
                      </a:pPr>
                      <a:r>
                        <a:rPr lang="en-US" sz="1400">
                          <a:effectLst/>
                          <a:latin typeface="+mn-lt"/>
                        </a:rPr>
                        <a:t> </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ctr">
                        <a:lnSpc>
                          <a:spcPct val="115000"/>
                        </a:lnSpc>
                        <a:spcBef>
                          <a:spcPts val="100"/>
                        </a:spcBef>
                        <a:spcAft>
                          <a:spcPts val="100"/>
                        </a:spcAft>
                      </a:pPr>
                      <a:r>
                        <a:rPr lang="en-US" sz="1400">
                          <a:effectLst/>
                          <a:latin typeface="+mn-lt"/>
                        </a:rPr>
                        <a:t>1.001 (1.000-1.002)</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r">
                        <a:lnSpc>
                          <a:spcPct val="115000"/>
                        </a:lnSpc>
                        <a:spcBef>
                          <a:spcPts val="100"/>
                        </a:spcBef>
                        <a:spcAft>
                          <a:spcPts val="100"/>
                        </a:spcAft>
                      </a:pPr>
                      <a:r>
                        <a:rPr lang="en-US" sz="1400">
                          <a:effectLst/>
                          <a:latin typeface="+mn-lt"/>
                        </a:rPr>
                        <a:t>.060</a:t>
                      </a:r>
                      <a:endParaRPr lang="en-US" sz="1400">
                        <a:effectLst/>
                        <a:latin typeface="+mn-lt"/>
                        <a:ea typeface="Calibri" panose="020F0502020204030204" pitchFamily="34" charset="0"/>
                        <a:cs typeface="Times New Roman" panose="02020603050405020304" pitchFamily="18" charset="0"/>
                      </a:endParaRPr>
                    </a:p>
                  </a:txBody>
                  <a:tcPr marL="59543" marR="59543" marT="0" marB="0" anchor="b"/>
                </a:tc>
                <a:tc>
                  <a:txBody>
                    <a:bodyPr/>
                    <a:lstStyle/>
                    <a:p>
                      <a:pPr marL="0" marR="0" algn="ctr">
                        <a:lnSpc>
                          <a:spcPct val="115000"/>
                        </a:lnSpc>
                        <a:spcBef>
                          <a:spcPts val="100"/>
                        </a:spcBef>
                        <a:spcAft>
                          <a:spcPts val="100"/>
                        </a:spcAft>
                      </a:pPr>
                      <a:r>
                        <a:rPr lang="en-US" sz="1400">
                          <a:effectLst/>
                          <a:latin typeface="+mn-lt"/>
                        </a:rPr>
                        <a:t> </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ctr">
                        <a:lnSpc>
                          <a:spcPct val="115000"/>
                        </a:lnSpc>
                        <a:spcBef>
                          <a:spcPts val="100"/>
                        </a:spcBef>
                        <a:spcAft>
                          <a:spcPts val="100"/>
                        </a:spcAft>
                      </a:pPr>
                      <a:r>
                        <a:rPr lang="en-US" sz="1400">
                          <a:effectLst/>
                          <a:latin typeface="+mn-lt"/>
                        </a:rPr>
                        <a:t>1.00 (0.99-1.01)</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ctr">
                        <a:lnSpc>
                          <a:spcPct val="115000"/>
                        </a:lnSpc>
                        <a:spcBef>
                          <a:spcPts val="100"/>
                        </a:spcBef>
                        <a:spcAft>
                          <a:spcPts val="100"/>
                        </a:spcAft>
                      </a:pPr>
                      <a:r>
                        <a:rPr lang="en-US" sz="1400">
                          <a:effectLst/>
                          <a:latin typeface="+mn-lt"/>
                        </a:rPr>
                        <a:t>.914</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ctr">
                        <a:lnSpc>
                          <a:spcPct val="115000"/>
                        </a:lnSpc>
                        <a:spcBef>
                          <a:spcPts val="100"/>
                        </a:spcBef>
                        <a:spcAft>
                          <a:spcPts val="100"/>
                        </a:spcAft>
                      </a:pPr>
                      <a:r>
                        <a:rPr lang="en-US" sz="1400">
                          <a:effectLst/>
                          <a:latin typeface="+mn-lt"/>
                        </a:rPr>
                        <a:t> </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ctr">
                        <a:lnSpc>
                          <a:spcPct val="115000"/>
                        </a:lnSpc>
                        <a:spcBef>
                          <a:spcPts val="100"/>
                        </a:spcBef>
                        <a:spcAft>
                          <a:spcPts val="100"/>
                        </a:spcAft>
                      </a:pPr>
                      <a:r>
                        <a:rPr lang="en-US" sz="1400">
                          <a:effectLst/>
                          <a:latin typeface="+mn-lt"/>
                        </a:rPr>
                        <a:t>1.03 (0.95-1.12)</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ctr">
                        <a:lnSpc>
                          <a:spcPct val="115000"/>
                        </a:lnSpc>
                        <a:spcBef>
                          <a:spcPts val="100"/>
                        </a:spcBef>
                        <a:spcAft>
                          <a:spcPts val="100"/>
                        </a:spcAft>
                      </a:pPr>
                      <a:r>
                        <a:rPr lang="en-US" sz="1400">
                          <a:effectLst/>
                          <a:latin typeface="+mn-lt"/>
                        </a:rPr>
                        <a:t>.448</a:t>
                      </a:r>
                      <a:endParaRPr lang="en-US" sz="1400">
                        <a:effectLst/>
                        <a:latin typeface="+mn-lt"/>
                        <a:ea typeface="Calibri" panose="020F0502020204030204" pitchFamily="34" charset="0"/>
                        <a:cs typeface="Times New Roman" panose="02020603050405020304" pitchFamily="18" charset="0"/>
                      </a:endParaRPr>
                    </a:p>
                  </a:txBody>
                  <a:tcPr marL="59543" marR="59543" marT="0" marB="0"/>
                </a:tc>
                <a:extLst>
                  <a:ext uri="{0D108BD9-81ED-4DB2-BD59-A6C34878D82A}">
                    <a16:rowId xmlns="" xmlns:a16="http://schemas.microsoft.com/office/drawing/2014/main" val="3541631720"/>
                  </a:ext>
                </a:extLst>
              </a:tr>
              <a:tr h="296474">
                <a:tc gridSpan="2">
                  <a:txBody>
                    <a:bodyPr/>
                    <a:lstStyle/>
                    <a:p>
                      <a:pPr marL="0" marR="0">
                        <a:lnSpc>
                          <a:spcPct val="115000"/>
                        </a:lnSpc>
                        <a:spcBef>
                          <a:spcPts val="100"/>
                        </a:spcBef>
                        <a:spcAft>
                          <a:spcPts val="100"/>
                        </a:spcAft>
                      </a:pPr>
                      <a:r>
                        <a:rPr lang="en-US" sz="1400">
                          <a:effectLst/>
                          <a:latin typeface="+mn-lt"/>
                        </a:rPr>
                        <a:t>Sex</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hMerge="1">
                  <a:txBody>
                    <a:bodyPr/>
                    <a:lstStyle/>
                    <a:p>
                      <a:endParaRPr lang="en-US"/>
                    </a:p>
                  </a:txBody>
                  <a:tcPr/>
                </a:tc>
                <a:tc>
                  <a:txBody>
                    <a:bodyPr/>
                    <a:lstStyle/>
                    <a:p>
                      <a:pPr marL="0" marR="0" algn="ctr">
                        <a:lnSpc>
                          <a:spcPct val="115000"/>
                        </a:lnSpc>
                        <a:spcBef>
                          <a:spcPts val="100"/>
                        </a:spcBef>
                        <a:spcAft>
                          <a:spcPts val="100"/>
                        </a:spcAft>
                      </a:pPr>
                      <a:r>
                        <a:rPr lang="en-US" sz="1400">
                          <a:effectLst/>
                          <a:latin typeface="+mn-lt"/>
                        </a:rPr>
                        <a:t> </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ctr">
                        <a:lnSpc>
                          <a:spcPct val="115000"/>
                        </a:lnSpc>
                        <a:spcBef>
                          <a:spcPts val="100"/>
                        </a:spcBef>
                        <a:spcAft>
                          <a:spcPts val="100"/>
                        </a:spcAft>
                      </a:pPr>
                      <a:r>
                        <a:rPr lang="en-US" sz="1400">
                          <a:effectLst/>
                          <a:latin typeface="+mn-lt"/>
                        </a:rPr>
                        <a:t> </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r">
                        <a:lnSpc>
                          <a:spcPct val="115000"/>
                        </a:lnSpc>
                        <a:spcBef>
                          <a:spcPts val="100"/>
                        </a:spcBef>
                        <a:spcAft>
                          <a:spcPts val="100"/>
                        </a:spcAft>
                      </a:pPr>
                      <a:r>
                        <a:rPr lang="en-US" sz="1400">
                          <a:effectLst/>
                          <a:latin typeface="+mn-lt"/>
                        </a:rPr>
                        <a:t> </a:t>
                      </a:r>
                      <a:endParaRPr lang="en-US" sz="1400">
                        <a:effectLst/>
                        <a:latin typeface="+mn-lt"/>
                        <a:ea typeface="Calibri" panose="020F0502020204030204" pitchFamily="34" charset="0"/>
                        <a:cs typeface="Times New Roman" panose="02020603050405020304" pitchFamily="18" charset="0"/>
                      </a:endParaRPr>
                    </a:p>
                  </a:txBody>
                  <a:tcPr marL="59543" marR="59543" marT="0" marB="0" anchor="b"/>
                </a:tc>
                <a:tc>
                  <a:txBody>
                    <a:bodyPr/>
                    <a:lstStyle/>
                    <a:p>
                      <a:pPr marL="0" marR="0" algn="ctr">
                        <a:lnSpc>
                          <a:spcPct val="115000"/>
                        </a:lnSpc>
                        <a:spcBef>
                          <a:spcPts val="100"/>
                        </a:spcBef>
                        <a:spcAft>
                          <a:spcPts val="100"/>
                        </a:spcAft>
                      </a:pPr>
                      <a:r>
                        <a:rPr lang="en-US" sz="1400">
                          <a:effectLst/>
                          <a:latin typeface="+mn-lt"/>
                        </a:rPr>
                        <a:t> </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ctr">
                        <a:lnSpc>
                          <a:spcPct val="115000"/>
                        </a:lnSpc>
                        <a:spcBef>
                          <a:spcPts val="100"/>
                        </a:spcBef>
                        <a:spcAft>
                          <a:spcPts val="100"/>
                        </a:spcAft>
                      </a:pPr>
                      <a:r>
                        <a:rPr lang="en-US" sz="1400">
                          <a:effectLst/>
                          <a:latin typeface="+mn-lt"/>
                        </a:rPr>
                        <a:t> </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ctr">
                        <a:lnSpc>
                          <a:spcPct val="115000"/>
                        </a:lnSpc>
                        <a:spcBef>
                          <a:spcPts val="100"/>
                        </a:spcBef>
                        <a:spcAft>
                          <a:spcPts val="100"/>
                        </a:spcAft>
                      </a:pPr>
                      <a:r>
                        <a:rPr lang="en-US" sz="1400">
                          <a:effectLst/>
                          <a:latin typeface="+mn-lt"/>
                        </a:rPr>
                        <a:t> </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ctr">
                        <a:lnSpc>
                          <a:spcPct val="115000"/>
                        </a:lnSpc>
                        <a:spcBef>
                          <a:spcPts val="100"/>
                        </a:spcBef>
                        <a:spcAft>
                          <a:spcPts val="100"/>
                        </a:spcAft>
                      </a:pPr>
                      <a:r>
                        <a:rPr lang="en-US" sz="1400">
                          <a:effectLst/>
                          <a:latin typeface="+mn-lt"/>
                        </a:rPr>
                        <a:t> </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ctr">
                        <a:lnSpc>
                          <a:spcPct val="115000"/>
                        </a:lnSpc>
                        <a:spcBef>
                          <a:spcPts val="100"/>
                        </a:spcBef>
                        <a:spcAft>
                          <a:spcPts val="100"/>
                        </a:spcAft>
                      </a:pPr>
                      <a:r>
                        <a:rPr lang="en-US" sz="1400">
                          <a:effectLst/>
                          <a:latin typeface="+mn-lt"/>
                        </a:rPr>
                        <a:t> </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ctr">
                        <a:lnSpc>
                          <a:spcPct val="115000"/>
                        </a:lnSpc>
                        <a:spcBef>
                          <a:spcPts val="100"/>
                        </a:spcBef>
                        <a:spcAft>
                          <a:spcPts val="100"/>
                        </a:spcAft>
                      </a:pPr>
                      <a:r>
                        <a:rPr lang="en-US" sz="1400">
                          <a:effectLst/>
                          <a:latin typeface="+mn-lt"/>
                        </a:rPr>
                        <a:t> </a:t>
                      </a:r>
                      <a:endParaRPr lang="en-US" sz="1400">
                        <a:effectLst/>
                        <a:latin typeface="+mn-lt"/>
                        <a:ea typeface="Calibri" panose="020F0502020204030204" pitchFamily="34" charset="0"/>
                        <a:cs typeface="Times New Roman" panose="02020603050405020304" pitchFamily="18" charset="0"/>
                      </a:endParaRPr>
                    </a:p>
                  </a:txBody>
                  <a:tcPr marL="59543" marR="59543" marT="0" marB="0"/>
                </a:tc>
                <a:extLst>
                  <a:ext uri="{0D108BD9-81ED-4DB2-BD59-A6C34878D82A}">
                    <a16:rowId xmlns="" xmlns:a16="http://schemas.microsoft.com/office/drawing/2014/main" val="1400036366"/>
                  </a:ext>
                </a:extLst>
              </a:tr>
              <a:tr h="296474">
                <a:tc>
                  <a:txBody>
                    <a:bodyPr/>
                    <a:lstStyle/>
                    <a:p>
                      <a:pPr marL="0" marR="0">
                        <a:lnSpc>
                          <a:spcPct val="115000"/>
                        </a:lnSpc>
                        <a:spcBef>
                          <a:spcPts val="100"/>
                        </a:spcBef>
                        <a:spcAft>
                          <a:spcPts val="100"/>
                        </a:spcAft>
                      </a:pPr>
                      <a:r>
                        <a:rPr lang="en-US" sz="1400">
                          <a:effectLst/>
                          <a:latin typeface="+mn-lt"/>
                        </a:rPr>
                        <a:t> </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nSpc>
                          <a:spcPct val="115000"/>
                        </a:lnSpc>
                        <a:spcBef>
                          <a:spcPts val="100"/>
                        </a:spcBef>
                        <a:spcAft>
                          <a:spcPts val="100"/>
                        </a:spcAft>
                      </a:pPr>
                      <a:r>
                        <a:rPr lang="en-US" sz="1400">
                          <a:effectLst/>
                          <a:latin typeface="+mn-lt"/>
                        </a:rPr>
                        <a:t>Female</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ctr">
                        <a:lnSpc>
                          <a:spcPct val="115000"/>
                        </a:lnSpc>
                        <a:spcBef>
                          <a:spcPts val="100"/>
                        </a:spcBef>
                        <a:spcAft>
                          <a:spcPts val="100"/>
                        </a:spcAft>
                      </a:pPr>
                      <a:r>
                        <a:rPr lang="en-US" sz="1400">
                          <a:effectLst/>
                          <a:latin typeface="+mn-lt"/>
                        </a:rPr>
                        <a:t> </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ctr">
                        <a:lnSpc>
                          <a:spcPct val="115000"/>
                        </a:lnSpc>
                        <a:spcBef>
                          <a:spcPts val="100"/>
                        </a:spcBef>
                        <a:spcAft>
                          <a:spcPts val="100"/>
                        </a:spcAft>
                      </a:pPr>
                      <a:r>
                        <a:rPr lang="en-US" sz="1400">
                          <a:effectLst/>
                          <a:latin typeface="+mn-lt"/>
                        </a:rPr>
                        <a:t>1.002 (1.000-1.003)</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r">
                        <a:lnSpc>
                          <a:spcPct val="115000"/>
                        </a:lnSpc>
                        <a:spcBef>
                          <a:spcPts val="100"/>
                        </a:spcBef>
                        <a:spcAft>
                          <a:spcPts val="100"/>
                        </a:spcAft>
                      </a:pPr>
                      <a:r>
                        <a:rPr lang="en-US" sz="1400">
                          <a:effectLst/>
                          <a:latin typeface="+mn-lt"/>
                        </a:rPr>
                        <a:t>.008</a:t>
                      </a:r>
                      <a:endParaRPr lang="en-US" sz="1400">
                        <a:effectLst/>
                        <a:latin typeface="+mn-lt"/>
                        <a:ea typeface="Calibri" panose="020F0502020204030204" pitchFamily="34" charset="0"/>
                        <a:cs typeface="Times New Roman" panose="02020603050405020304" pitchFamily="18" charset="0"/>
                      </a:endParaRPr>
                    </a:p>
                  </a:txBody>
                  <a:tcPr marL="59543" marR="59543" marT="0" marB="0" anchor="b"/>
                </a:tc>
                <a:tc>
                  <a:txBody>
                    <a:bodyPr/>
                    <a:lstStyle/>
                    <a:p>
                      <a:pPr marL="0" marR="0" algn="ctr">
                        <a:lnSpc>
                          <a:spcPct val="115000"/>
                        </a:lnSpc>
                        <a:spcBef>
                          <a:spcPts val="100"/>
                        </a:spcBef>
                        <a:spcAft>
                          <a:spcPts val="100"/>
                        </a:spcAft>
                      </a:pPr>
                      <a:r>
                        <a:rPr lang="en-US" sz="1400">
                          <a:effectLst/>
                          <a:latin typeface="+mn-lt"/>
                        </a:rPr>
                        <a:t> </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ctr">
                        <a:lnSpc>
                          <a:spcPct val="115000"/>
                        </a:lnSpc>
                        <a:spcBef>
                          <a:spcPts val="100"/>
                        </a:spcBef>
                        <a:spcAft>
                          <a:spcPts val="100"/>
                        </a:spcAft>
                      </a:pPr>
                      <a:r>
                        <a:rPr lang="en-US" sz="1400">
                          <a:effectLst/>
                          <a:latin typeface="+mn-lt"/>
                        </a:rPr>
                        <a:t>0.99 (0.98-1.01)</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ctr">
                        <a:lnSpc>
                          <a:spcPct val="115000"/>
                        </a:lnSpc>
                        <a:spcBef>
                          <a:spcPts val="100"/>
                        </a:spcBef>
                        <a:spcAft>
                          <a:spcPts val="100"/>
                        </a:spcAft>
                      </a:pPr>
                      <a:r>
                        <a:rPr lang="en-US" sz="1400">
                          <a:effectLst/>
                          <a:latin typeface="+mn-lt"/>
                        </a:rPr>
                        <a:t>.465</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ctr">
                        <a:lnSpc>
                          <a:spcPct val="115000"/>
                        </a:lnSpc>
                        <a:spcBef>
                          <a:spcPts val="100"/>
                        </a:spcBef>
                        <a:spcAft>
                          <a:spcPts val="100"/>
                        </a:spcAft>
                      </a:pPr>
                      <a:r>
                        <a:rPr lang="en-US" sz="1400">
                          <a:effectLst/>
                          <a:latin typeface="+mn-lt"/>
                        </a:rPr>
                        <a:t> </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ctr">
                        <a:lnSpc>
                          <a:spcPct val="115000"/>
                        </a:lnSpc>
                        <a:spcBef>
                          <a:spcPts val="100"/>
                        </a:spcBef>
                        <a:spcAft>
                          <a:spcPts val="100"/>
                        </a:spcAft>
                      </a:pPr>
                      <a:r>
                        <a:rPr lang="en-US" sz="1400">
                          <a:effectLst/>
                          <a:latin typeface="+mn-lt"/>
                        </a:rPr>
                        <a:t>1.00 (0.90-1.11)</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ctr">
                        <a:lnSpc>
                          <a:spcPct val="115000"/>
                        </a:lnSpc>
                        <a:spcBef>
                          <a:spcPts val="100"/>
                        </a:spcBef>
                        <a:spcAft>
                          <a:spcPts val="100"/>
                        </a:spcAft>
                      </a:pPr>
                      <a:r>
                        <a:rPr lang="en-US" sz="1400">
                          <a:effectLst/>
                          <a:latin typeface="+mn-lt"/>
                        </a:rPr>
                        <a:t>.980</a:t>
                      </a:r>
                      <a:endParaRPr lang="en-US" sz="1400">
                        <a:effectLst/>
                        <a:latin typeface="+mn-lt"/>
                        <a:ea typeface="Calibri" panose="020F0502020204030204" pitchFamily="34" charset="0"/>
                        <a:cs typeface="Times New Roman" panose="02020603050405020304" pitchFamily="18" charset="0"/>
                      </a:endParaRPr>
                    </a:p>
                  </a:txBody>
                  <a:tcPr marL="59543" marR="59543" marT="0" marB="0"/>
                </a:tc>
                <a:extLst>
                  <a:ext uri="{0D108BD9-81ED-4DB2-BD59-A6C34878D82A}">
                    <a16:rowId xmlns="" xmlns:a16="http://schemas.microsoft.com/office/drawing/2014/main" val="487345859"/>
                  </a:ext>
                </a:extLst>
              </a:tr>
              <a:tr h="296474">
                <a:tc>
                  <a:txBody>
                    <a:bodyPr/>
                    <a:lstStyle/>
                    <a:p>
                      <a:pPr marL="0" marR="0">
                        <a:lnSpc>
                          <a:spcPct val="115000"/>
                        </a:lnSpc>
                        <a:spcBef>
                          <a:spcPts val="100"/>
                        </a:spcBef>
                        <a:spcAft>
                          <a:spcPts val="100"/>
                        </a:spcAft>
                      </a:pPr>
                      <a:r>
                        <a:rPr lang="en-US" sz="1400">
                          <a:effectLst/>
                          <a:latin typeface="+mn-lt"/>
                        </a:rPr>
                        <a:t> </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nSpc>
                          <a:spcPct val="115000"/>
                        </a:lnSpc>
                        <a:spcBef>
                          <a:spcPts val="100"/>
                        </a:spcBef>
                        <a:spcAft>
                          <a:spcPts val="100"/>
                        </a:spcAft>
                      </a:pPr>
                      <a:r>
                        <a:rPr lang="en-US" sz="1400">
                          <a:effectLst/>
                          <a:latin typeface="+mn-lt"/>
                        </a:rPr>
                        <a:t>Male</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ctr">
                        <a:lnSpc>
                          <a:spcPct val="115000"/>
                        </a:lnSpc>
                        <a:spcBef>
                          <a:spcPts val="100"/>
                        </a:spcBef>
                        <a:spcAft>
                          <a:spcPts val="100"/>
                        </a:spcAft>
                      </a:pPr>
                      <a:r>
                        <a:rPr lang="en-US" sz="1400">
                          <a:effectLst/>
                          <a:latin typeface="+mn-lt"/>
                        </a:rPr>
                        <a:t> </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ctr">
                        <a:lnSpc>
                          <a:spcPct val="115000"/>
                        </a:lnSpc>
                        <a:spcBef>
                          <a:spcPts val="100"/>
                        </a:spcBef>
                        <a:spcAft>
                          <a:spcPts val="100"/>
                        </a:spcAft>
                      </a:pPr>
                      <a:r>
                        <a:rPr lang="en-US" sz="1400">
                          <a:effectLst/>
                          <a:latin typeface="+mn-lt"/>
                        </a:rPr>
                        <a:t>1.001 (1.000-1.002)</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r">
                        <a:lnSpc>
                          <a:spcPct val="115000"/>
                        </a:lnSpc>
                        <a:spcBef>
                          <a:spcPts val="100"/>
                        </a:spcBef>
                        <a:spcAft>
                          <a:spcPts val="100"/>
                        </a:spcAft>
                      </a:pPr>
                      <a:r>
                        <a:rPr lang="en-US" sz="1400">
                          <a:effectLst/>
                          <a:latin typeface="+mn-lt"/>
                        </a:rPr>
                        <a:t>.184</a:t>
                      </a:r>
                      <a:endParaRPr lang="en-US" sz="1400">
                        <a:effectLst/>
                        <a:latin typeface="+mn-lt"/>
                        <a:ea typeface="Calibri" panose="020F0502020204030204" pitchFamily="34" charset="0"/>
                        <a:cs typeface="Times New Roman" panose="02020603050405020304" pitchFamily="18" charset="0"/>
                      </a:endParaRPr>
                    </a:p>
                  </a:txBody>
                  <a:tcPr marL="59543" marR="59543" marT="0" marB="0" anchor="b"/>
                </a:tc>
                <a:tc>
                  <a:txBody>
                    <a:bodyPr/>
                    <a:lstStyle/>
                    <a:p>
                      <a:pPr marL="0" marR="0" algn="ctr">
                        <a:lnSpc>
                          <a:spcPct val="115000"/>
                        </a:lnSpc>
                        <a:spcBef>
                          <a:spcPts val="100"/>
                        </a:spcBef>
                        <a:spcAft>
                          <a:spcPts val="100"/>
                        </a:spcAft>
                      </a:pPr>
                      <a:r>
                        <a:rPr lang="en-US" sz="1400">
                          <a:effectLst/>
                          <a:latin typeface="+mn-lt"/>
                        </a:rPr>
                        <a:t> </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ctr">
                        <a:lnSpc>
                          <a:spcPct val="115000"/>
                        </a:lnSpc>
                        <a:spcBef>
                          <a:spcPts val="100"/>
                        </a:spcBef>
                        <a:spcAft>
                          <a:spcPts val="100"/>
                        </a:spcAft>
                      </a:pPr>
                      <a:r>
                        <a:rPr lang="en-US" sz="1400">
                          <a:effectLst/>
                          <a:latin typeface="+mn-lt"/>
                        </a:rPr>
                        <a:t>1.00 (0.99-1.02)</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ctr">
                        <a:lnSpc>
                          <a:spcPct val="115000"/>
                        </a:lnSpc>
                        <a:spcBef>
                          <a:spcPts val="100"/>
                        </a:spcBef>
                        <a:spcAft>
                          <a:spcPts val="100"/>
                        </a:spcAft>
                      </a:pPr>
                      <a:r>
                        <a:rPr lang="en-US" sz="1400">
                          <a:effectLst/>
                          <a:latin typeface="+mn-lt"/>
                        </a:rPr>
                        <a:t>.879</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ctr">
                        <a:lnSpc>
                          <a:spcPct val="115000"/>
                        </a:lnSpc>
                        <a:spcBef>
                          <a:spcPts val="100"/>
                        </a:spcBef>
                        <a:spcAft>
                          <a:spcPts val="100"/>
                        </a:spcAft>
                      </a:pPr>
                      <a:r>
                        <a:rPr lang="en-US" sz="1400">
                          <a:effectLst/>
                          <a:latin typeface="+mn-lt"/>
                        </a:rPr>
                        <a:t> </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ctr">
                        <a:lnSpc>
                          <a:spcPct val="115000"/>
                        </a:lnSpc>
                        <a:spcBef>
                          <a:spcPts val="100"/>
                        </a:spcBef>
                        <a:spcAft>
                          <a:spcPts val="100"/>
                        </a:spcAft>
                      </a:pPr>
                      <a:r>
                        <a:rPr lang="en-US" sz="1400">
                          <a:effectLst/>
                          <a:latin typeface="+mn-lt"/>
                        </a:rPr>
                        <a:t>1.04 (0.96-1.13)</a:t>
                      </a:r>
                      <a:endParaRPr lang="en-US" sz="1400">
                        <a:effectLst/>
                        <a:latin typeface="+mn-lt"/>
                        <a:ea typeface="Calibri" panose="020F0502020204030204" pitchFamily="34" charset="0"/>
                        <a:cs typeface="Times New Roman" panose="02020603050405020304" pitchFamily="18" charset="0"/>
                      </a:endParaRPr>
                    </a:p>
                  </a:txBody>
                  <a:tcPr marL="59543" marR="59543" marT="0" marB="0"/>
                </a:tc>
                <a:tc>
                  <a:txBody>
                    <a:bodyPr/>
                    <a:lstStyle/>
                    <a:p>
                      <a:pPr marL="0" marR="0" algn="ctr">
                        <a:lnSpc>
                          <a:spcPct val="115000"/>
                        </a:lnSpc>
                        <a:spcBef>
                          <a:spcPts val="100"/>
                        </a:spcBef>
                        <a:spcAft>
                          <a:spcPts val="100"/>
                        </a:spcAft>
                      </a:pPr>
                      <a:r>
                        <a:rPr lang="en-US" sz="1400" dirty="0">
                          <a:effectLst/>
                          <a:latin typeface="+mn-lt"/>
                        </a:rPr>
                        <a:t>.333</a:t>
                      </a:r>
                      <a:endParaRPr lang="en-US" sz="1400" dirty="0">
                        <a:effectLst/>
                        <a:latin typeface="+mn-lt"/>
                        <a:ea typeface="Calibri" panose="020F0502020204030204" pitchFamily="34" charset="0"/>
                        <a:cs typeface="Times New Roman" panose="02020603050405020304" pitchFamily="18" charset="0"/>
                      </a:endParaRPr>
                    </a:p>
                  </a:txBody>
                  <a:tcPr marL="59543" marR="59543" marT="0" marB="0"/>
                </a:tc>
                <a:extLst>
                  <a:ext uri="{0D108BD9-81ED-4DB2-BD59-A6C34878D82A}">
                    <a16:rowId xmlns="" xmlns:a16="http://schemas.microsoft.com/office/drawing/2014/main" val="1722629086"/>
                  </a:ext>
                </a:extLst>
              </a:tr>
            </a:tbl>
          </a:graphicData>
        </a:graphic>
      </p:graphicFrame>
      <p:sp>
        <p:nvSpPr>
          <p:cNvPr id="10" name="Rectangle 9"/>
          <p:cNvSpPr/>
          <p:nvPr/>
        </p:nvSpPr>
        <p:spPr>
          <a:xfrm>
            <a:off x="1774420" y="2876204"/>
            <a:ext cx="8703426" cy="631761"/>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1774420" y="3803074"/>
            <a:ext cx="8703426" cy="2730731"/>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699538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0" grpId="0" animBg="1"/>
      <p:bldP spid="10" grpId="1"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D2092BD2-2FF5-FB43-B7D6-51A8B513CF70}"/>
              </a:ext>
            </a:extLst>
          </p:cNvPr>
          <p:cNvSpPr>
            <a:spLocks noGrp="1"/>
          </p:cNvSpPr>
          <p:nvPr>
            <p:ph type="title"/>
          </p:nvPr>
        </p:nvSpPr>
        <p:spPr/>
        <p:txBody>
          <a:bodyPr/>
          <a:lstStyle/>
          <a:p>
            <a:pPr algn="ctr"/>
            <a:r>
              <a:rPr lang="en-US" dirty="0"/>
              <a:t>Trends for Youth Over Time</a:t>
            </a:r>
          </a:p>
        </p:txBody>
      </p:sp>
      <p:sp>
        <p:nvSpPr>
          <p:cNvPr id="6" name="Content Placeholder 5">
            <a:extLst>
              <a:ext uri="{FF2B5EF4-FFF2-40B4-BE49-F238E27FC236}">
                <a16:creationId xmlns="" xmlns:a16="http://schemas.microsoft.com/office/drawing/2014/main" id="{541DAD22-6B34-3847-BA86-7080F24648FF}"/>
              </a:ext>
            </a:extLst>
          </p:cNvPr>
          <p:cNvSpPr>
            <a:spLocks noGrp="1"/>
          </p:cNvSpPr>
          <p:nvPr>
            <p:ph idx="1"/>
          </p:nvPr>
        </p:nvSpPr>
        <p:spPr/>
        <p:txBody>
          <a:bodyPr/>
          <a:lstStyle/>
          <a:p>
            <a:r>
              <a:rPr lang="en-US" dirty="0"/>
              <a:t>Epidemiology 1999 - 2017</a:t>
            </a:r>
          </a:p>
          <a:p>
            <a:pPr lvl="1"/>
            <a:r>
              <a:rPr lang="en-US" dirty="0"/>
              <a:t>For females between 10-14, rates increased over 200% (0.5 to 1.7 per 100k)</a:t>
            </a:r>
          </a:p>
          <a:p>
            <a:pPr lvl="1"/>
            <a:r>
              <a:rPr lang="en-US" dirty="0"/>
              <a:t>For females between 15-24, rates nearly doubled (3.0 to 5.8 per 100k)</a:t>
            </a:r>
          </a:p>
          <a:p>
            <a:pPr lvl="1"/>
            <a:r>
              <a:rPr lang="en-US" dirty="0"/>
              <a:t>Rates for males between 10-14 increased significantly (1.9 to 3.3 per 100k), as did the number of deaths by suicide for males between 15-24 (16.8 to 22.7 per 100k)</a:t>
            </a:r>
          </a:p>
        </p:txBody>
      </p:sp>
      <p:sp>
        <p:nvSpPr>
          <p:cNvPr id="7" name="Google Shape;104;p19">
            <a:extLst>
              <a:ext uri="{FF2B5EF4-FFF2-40B4-BE49-F238E27FC236}">
                <a16:creationId xmlns="" xmlns:a16="http://schemas.microsoft.com/office/drawing/2014/main" id="{05AB2A1E-4866-B64F-A10C-58CE49C3E97A}"/>
              </a:ext>
            </a:extLst>
          </p:cNvPr>
          <p:cNvSpPr txBox="1"/>
          <p:nvPr/>
        </p:nvSpPr>
        <p:spPr>
          <a:xfrm>
            <a:off x="2410115" y="5902037"/>
            <a:ext cx="5085194" cy="787999"/>
          </a:xfrm>
          <a:prstGeom prst="rect">
            <a:avLst/>
          </a:prstGeom>
          <a:noFill/>
          <a:ln>
            <a:noFill/>
          </a:ln>
        </p:spPr>
        <p:txBody>
          <a:bodyPr spcFirstLastPara="1" wrap="square" lIns="91425" tIns="45700" rIns="91425" bIns="45700" anchor="t" anchorCtr="0">
            <a:noAutofit/>
          </a:bodyPr>
          <a:lstStyle/>
          <a:p>
            <a:pPr defTabSz="457200">
              <a:buClr>
                <a:srgbClr val="000000"/>
              </a:buClr>
              <a:buSzPts val="1400"/>
            </a:pPr>
            <a:r>
              <a:rPr lang="en-US" sz="1400" dirty="0">
                <a:solidFill>
                  <a:prstClr val="black"/>
                </a:solidFill>
              </a:rPr>
              <a:t>Source: https://</a:t>
            </a:r>
            <a:r>
              <a:rPr lang="en-US" sz="1400" dirty="0" err="1">
                <a:solidFill>
                  <a:prstClr val="black"/>
                </a:solidFill>
              </a:rPr>
              <a:t>www.cdc.gov</a:t>
            </a:r>
            <a:r>
              <a:rPr lang="en-US" sz="1400" dirty="0">
                <a:solidFill>
                  <a:prstClr val="black"/>
                </a:solidFill>
              </a:rPr>
              <a:t>/</a:t>
            </a:r>
            <a:r>
              <a:rPr lang="en-US" sz="1400" dirty="0" err="1">
                <a:solidFill>
                  <a:prstClr val="black"/>
                </a:solidFill>
              </a:rPr>
              <a:t>nchs</a:t>
            </a:r>
            <a:r>
              <a:rPr lang="en-US" sz="1400" dirty="0">
                <a:solidFill>
                  <a:prstClr val="black"/>
                </a:solidFill>
              </a:rPr>
              <a:t>/data/</a:t>
            </a:r>
            <a:r>
              <a:rPr lang="en-US" sz="1400" dirty="0" err="1">
                <a:solidFill>
                  <a:prstClr val="black"/>
                </a:solidFill>
              </a:rPr>
              <a:t>databriefs</a:t>
            </a:r>
            <a:r>
              <a:rPr lang="en-US" sz="1400" dirty="0">
                <a:solidFill>
                  <a:prstClr val="black"/>
                </a:solidFill>
              </a:rPr>
              <a:t>/db330_tables-508.pdf#3</a:t>
            </a:r>
            <a:endParaRPr sz="1400" dirty="0">
              <a:solidFill>
                <a:prstClr val="black"/>
              </a:solidFill>
              <a:latin typeface="Arial"/>
              <a:ea typeface="Arial"/>
              <a:cs typeface="Arial"/>
              <a:sym typeface="Arial"/>
            </a:endParaRPr>
          </a:p>
        </p:txBody>
      </p:sp>
    </p:spTree>
    <p:extLst>
      <p:ext uri="{BB962C8B-B14F-4D97-AF65-F5344CB8AC3E}">
        <p14:creationId xmlns:p14="http://schemas.microsoft.com/office/powerpoint/2010/main" val="41530922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1981201" y="71438"/>
            <a:ext cx="8342313" cy="1143000"/>
          </a:xfrm>
        </p:spPr>
        <p:txBody>
          <a:bodyPr/>
          <a:lstStyle/>
          <a:p>
            <a:pPr algn="ctr">
              <a:defRPr/>
            </a:pPr>
            <a:r>
              <a:rPr lang="en-US" altLang="en-US" sz="3200" b="1" dirty="0">
                <a:ea typeface="ＭＳ Ｐゴシック" pitchFamily="34" charset="-128"/>
                <a:cs typeface="Arial" pitchFamily="34" charset="0"/>
              </a:rPr>
              <a:t>Bridge et al. (2019) Main Findings</a:t>
            </a:r>
          </a:p>
        </p:txBody>
      </p:sp>
      <p:sp>
        <p:nvSpPr>
          <p:cNvPr id="21507" name="Content Placeholder 2"/>
          <p:cNvSpPr>
            <a:spLocks noGrp="1"/>
          </p:cNvSpPr>
          <p:nvPr>
            <p:ph idx="1"/>
          </p:nvPr>
        </p:nvSpPr>
        <p:spPr>
          <a:xfrm>
            <a:off x="1724459" y="1214439"/>
            <a:ext cx="8599054" cy="4516437"/>
          </a:xfrm>
        </p:spPr>
        <p:txBody>
          <a:bodyPr/>
          <a:lstStyle/>
          <a:p>
            <a:pPr>
              <a:buFontTx/>
              <a:buChar char="•"/>
              <a:defRPr/>
            </a:pPr>
            <a:r>
              <a:rPr lang="en-US" altLang="en-US" sz="2800" dirty="0">
                <a:ea typeface="ＭＳ Ｐゴシック" pitchFamily="34" charset="-128"/>
                <a:cs typeface="Arial" pitchFamily="34" charset="0"/>
              </a:rPr>
              <a:t>Significant increase in suicide rate among 10-17 year-olds in the month after the release of 13RW </a:t>
            </a:r>
            <a:r>
              <a:rPr lang="en-US" altLang="en-US" sz="2800" u="sng" dirty="0">
                <a:ea typeface="ＭＳ Ｐゴシック" pitchFamily="34" charset="-128"/>
                <a:cs typeface="Arial" pitchFamily="34" charset="0"/>
              </a:rPr>
              <a:t>controlling for temporal trends and seasonality</a:t>
            </a:r>
          </a:p>
          <a:p>
            <a:pPr>
              <a:buFontTx/>
              <a:buChar char="•"/>
              <a:defRPr/>
            </a:pPr>
            <a:r>
              <a:rPr lang="en-US" altLang="en-US" sz="2800" dirty="0">
                <a:ea typeface="ＭＳ Ｐゴシック" pitchFamily="34" charset="-128"/>
                <a:cs typeface="Arial" pitchFamily="34" charset="0"/>
              </a:rPr>
              <a:t>Suicide rates remained elevated in two subsequent months above forecasted rates as well</a:t>
            </a:r>
          </a:p>
          <a:p>
            <a:pPr>
              <a:buFontTx/>
              <a:buChar char="•"/>
              <a:defRPr/>
            </a:pPr>
            <a:r>
              <a:rPr lang="en-US" altLang="en-US" sz="2800" dirty="0">
                <a:ea typeface="ＭＳ Ｐゴシック" pitchFamily="34" charset="-128"/>
                <a:cs typeface="Arial" pitchFamily="34" charset="0"/>
              </a:rPr>
              <a:t>Increase in suicide rates in boys but not girls sig.</a:t>
            </a:r>
          </a:p>
          <a:p>
            <a:pPr>
              <a:buFontTx/>
              <a:buChar char="•"/>
              <a:defRPr/>
            </a:pPr>
            <a:r>
              <a:rPr lang="en-US" altLang="en-US" sz="2800" b="1" dirty="0">
                <a:ea typeface="ＭＳ Ｐゴシック" pitchFamily="34" charset="-128"/>
                <a:cs typeface="Arial" pitchFamily="34" charset="0"/>
              </a:rPr>
              <a:t>Estimated additional 195 suicides among 10-17 year-olds from April-December than predicted</a:t>
            </a:r>
          </a:p>
          <a:p>
            <a:pPr>
              <a:buFontTx/>
              <a:buChar char="•"/>
              <a:defRPr/>
            </a:pPr>
            <a:r>
              <a:rPr lang="en-US" altLang="en-US" sz="2800" dirty="0">
                <a:ea typeface="ＭＳ Ｐゴシック" pitchFamily="34" charset="-128"/>
                <a:cs typeface="Arial" pitchFamily="34" charset="0"/>
              </a:rPr>
              <a:t>No associations between 13RW release and suicide in the two older age groups (18-29, 30-64)</a:t>
            </a:r>
          </a:p>
          <a:p>
            <a:pPr>
              <a:buFontTx/>
              <a:buChar char="•"/>
              <a:defRPr/>
            </a:pPr>
            <a:endParaRPr lang="en-US" altLang="en-US" sz="2800" dirty="0">
              <a:ea typeface="ＭＳ Ｐゴシック" pitchFamily="34" charset="-128"/>
              <a:cs typeface="Arial" pitchFamily="34" charset="0"/>
            </a:endParaRPr>
          </a:p>
        </p:txBody>
      </p:sp>
    </p:spTree>
    <p:extLst>
      <p:ext uri="{BB962C8B-B14F-4D97-AF65-F5344CB8AC3E}">
        <p14:creationId xmlns:p14="http://schemas.microsoft.com/office/powerpoint/2010/main" val="2195638602"/>
      </p:ext>
    </p:extLst>
  </p:cSld>
  <p:clrMapOvr>
    <a:masterClrMapping/>
  </p:clrMapOvr>
  <p:transition spd="slow"/>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4" name="Inhaltsplatzhalter 3"/>
          <p:cNvPicPr>
            <a:picLocks noGrp="1" noChangeAspect="1"/>
          </p:cNvPicPr>
          <p:nvPr>
            <p:ph idx="1"/>
          </p:nvPr>
        </p:nvPicPr>
        <p:blipFill rotWithShape="1">
          <a:blip r:embed="rId3"/>
          <a:srcRect l="30224" t="15197" r="30844" b="29096"/>
          <a:stretch/>
        </p:blipFill>
        <p:spPr>
          <a:xfrm>
            <a:off x="1919537" y="116633"/>
            <a:ext cx="7992887" cy="6433297"/>
          </a:xfrm>
          <a:prstGeom prst="rect">
            <a:avLst/>
          </a:prstGeom>
        </p:spPr>
      </p:pic>
    </p:spTree>
    <p:extLst>
      <p:ext uri="{BB962C8B-B14F-4D97-AF65-F5344CB8AC3E}">
        <p14:creationId xmlns:p14="http://schemas.microsoft.com/office/powerpoint/2010/main" val="71010385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05039" y="549276"/>
            <a:ext cx="7807325" cy="863501"/>
          </a:xfrm>
          <a:noFill/>
          <a:ln>
            <a:noFill/>
          </a:ln>
        </p:spPr>
        <p:txBody>
          <a:bodyPr/>
          <a:lstStyle/>
          <a:p>
            <a:pPr algn="ctr"/>
            <a:r>
              <a:rPr lang="de-DE" sz="2400" b="1" dirty="0">
                <a:latin typeface="Arial" panose="020B0604020202020204" pitchFamily="34" charset="0"/>
                <a:cs typeface="Arial" panose="020B0604020202020204" pitchFamily="34" charset="0"/>
              </a:rPr>
              <a:t>Public </a:t>
            </a:r>
            <a:r>
              <a:rPr lang="de-DE" sz="2400" b="1" dirty="0" err="1">
                <a:latin typeface="Arial" panose="020B0604020202020204" pitchFamily="34" charset="0"/>
                <a:cs typeface="Arial" panose="020B0604020202020204" pitchFamily="34" charset="0"/>
              </a:rPr>
              <a:t>interest</a:t>
            </a:r>
            <a:r>
              <a:rPr lang="de-DE" sz="2400" b="1" dirty="0">
                <a:latin typeface="Arial" panose="020B0604020202020204" pitchFamily="34" charset="0"/>
                <a:cs typeface="Arial" panose="020B0604020202020204" pitchFamily="34" charset="0"/>
              </a:rPr>
              <a:t> in </a:t>
            </a:r>
            <a:r>
              <a:rPr lang="de-DE" sz="2400" b="1" dirty="0" err="1">
                <a:latin typeface="Arial" panose="020B0604020202020204" pitchFamily="34" charset="0"/>
                <a:cs typeface="Arial" panose="020B0604020202020204" pitchFamily="34" charset="0"/>
              </a:rPr>
              <a:t>the</a:t>
            </a:r>
            <a:r>
              <a:rPr lang="de-DE" sz="2400" b="1" dirty="0">
                <a:latin typeface="Arial" panose="020B0604020202020204" pitchFamily="34" charset="0"/>
                <a:cs typeface="Arial" panose="020B0604020202020204" pitchFamily="34" charset="0"/>
              </a:rPr>
              <a:t> </a:t>
            </a:r>
            <a:r>
              <a:rPr lang="de-DE" sz="2400" b="1" dirty="0" err="1">
                <a:latin typeface="Arial" panose="020B0604020202020204" pitchFamily="34" charset="0"/>
                <a:cs typeface="Arial" panose="020B0604020202020204" pitchFamily="34" charset="0"/>
              </a:rPr>
              <a:t>series</a:t>
            </a:r>
            <a:endParaRPr lang="de-DE" sz="2400" b="1" dirty="0">
              <a:latin typeface="Arial" panose="020B0604020202020204" pitchFamily="34" charset="0"/>
              <a:cs typeface="Arial" panose="020B0604020202020204" pitchFamily="34" charset="0"/>
            </a:endParaRPr>
          </a:p>
        </p:txBody>
      </p:sp>
      <p:pic>
        <p:nvPicPr>
          <p:cNvPr id="6" name="Inhaltsplatzhalter 5"/>
          <p:cNvPicPr>
            <a:picLocks noGrp="1" noChangeAspect="1"/>
          </p:cNvPicPr>
          <p:nvPr>
            <p:ph idx="1"/>
          </p:nvPr>
        </p:nvPicPr>
        <p:blipFill rotWithShape="1">
          <a:blip r:embed="rId3"/>
          <a:srcRect l="371" t="216" r="591" b="438"/>
          <a:stretch/>
        </p:blipFill>
        <p:spPr>
          <a:xfrm>
            <a:off x="2002646" y="1628800"/>
            <a:ext cx="8212108" cy="4060976"/>
          </a:xfrm>
          <a:prstGeom prst="rect">
            <a:avLst/>
          </a:prstGeom>
        </p:spPr>
      </p:pic>
      <p:sp>
        <p:nvSpPr>
          <p:cNvPr id="3" name="TextBox 2"/>
          <p:cNvSpPr txBox="1"/>
          <p:nvPr/>
        </p:nvSpPr>
        <p:spPr>
          <a:xfrm>
            <a:off x="5973182" y="6309320"/>
            <a:ext cx="4694818" cy="261610"/>
          </a:xfrm>
          <a:prstGeom prst="rect">
            <a:avLst/>
          </a:prstGeom>
          <a:noFill/>
        </p:spPr>
        <p:txBody>
          <a:bodyPr wrap="square" rtlCol="0">
            <a:spAutoFit/>
          </a:bodyPr>
          <a:lstStyle/>
          <a:p>
            <a:r>
              <a:rPr lang="en-US" sz="1100" dirty="0">
                <a:solidFill>
                  <a:prstClr val="black"/>
                </a:solidFill>
              </a:rPr>
              <a:t>Niederkrotenthaler, Stack, Till, Sinyor, </a:t>
            </a:r>
            <a:r>
              <a:rPr lang="en-US" sz="1100" dirty="0" err="1">
                <a:solidFill>
                  <a:prstClr val="black"/>
                </a:solidFill>
              </a:rPr>
              <a:t>Pirkis</a:t>
            </a:r>
            <a:r>
              <a:rPr lang="en-US" sz="1100" dirty="0">
                <a:solidFill>
                  <a:prstClr val="black"/>
                </a:solidFill>
              </a:rPr>
              <a:t>, Garcia &amp; Tran, 2019</a:t>
            </a:r>
          </a:p>
        </p:txBody>
      </p:sp>
    </p:spTree>
    <p:extLst>
      <p:ext uri="{BB962C8B-B14F-4D97-AF65-F5344CB8AC3E}">
        <p14:creationId xmlns:p14="http://schemas.microsoft.com/office/powerpoint/2010/main" val="135700577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2210166" y="404664"/>
            <a:ext cx="7773122" cy="792089"/>
          </a:xfrm>
          <a:noFill/>
          <a:ln>
            <a:noFill/>
          </a:ln>
        </p:spPr>
        <p:txBody>
          <a:bodyPr>
            <a:normAutofit/>
          </a:bodyPr>
          <a:lstStyle/>
          <a:p>
            <a:r>
              <a:rPr lang="de-DE" sz="2400" b="1" dirty="0" err="1">
                <a:latin typeface="Arial" panose="020B0604020202020204" pitchFamily="34" charset="0"/>
                <a:cs typeface="Arial" panose="020B0604020202020204" pitchFamily="34" charset="0"/>
              </a:rPr>
              <a:t>Association</a:t>
            </a:r>
            <a:r>
              <a:rPr lang="de-DE" sz="2400" b="1" dirty="0">
                <a:latin typeface="Arial" panose="020B0604020202020204" pitchFamily="34" charset="0"/>
                <a:cs typeface="Arial" panose="020B0604020202020204" pitchFamily="34" charset="0"/>
              </a:rPr>
              <a:t> </a:t>
            </a:r>
            <a:r>
              <a:rPr lang="de-DE" sz="2400" b="1" dirty="0" err="1">
                <a:latin typeface="Arial" panose="020B0604020202020204" pitchFamily="34" charset="0"/>
                <a:cs typeface="Arial" panose="020B0604020202020204" pitchFamily="34" charset="0"/>
              </a:rPr>
              <a:t>with</a:t>
            </a:r>
            <a:r>
              <a:rPr lang="de-DE" sz="2400" b="1" dirty="0">
                <a:latin typeface="Arial" panose="020B0604020202020204" pitchFamily="34" charset="0"/>
                <a:cs typeface="Arial" panose="020B0604020202020204" pitchFamily="34" charset="0"/>
              </a:rPr>
              <a:t> </a:t>
            </a:r>
            <a:r>
              <a:rPr lang="de-DE" sz="2400" b="1" dirty="0" err="1">
                <a:latin typeface="Arial" panose="020B0604020202020204" pitchFamily="34" charset="0"/>
                <a:cs typeface="Arial" panose="020B0604020202020204" pitchFamily="34" charset="0"/>
              </a:rPr>
              <a:t>suicide</a:t>
            </a:r>
            <a:r>
              <a:rPr lang="de-DE" sz="2400" b="1" dirty="0">
                <a:latin typeface="Arial" panose="020B0604020202020204" pitchFamily="34" charset="0"/>
                <a:cs typeface="Arial" panose="020B0604020202020204" pitchFamily="34" charset="0"/>
              </a:rPr>
              <a:t> </a:t>
            </a:r>
            <a:r>
              <a:rPr lang="de-DE" sz="2400" b="1" dirty="0" err="1">
                <a:latin typeface="Arial" panose="020B0604020202020204" pitchFamily="34" charset="0"/>
                <a:cs typeface="Arial" panose="020B0604020202020204" pitchFamily="34" charset="0"/>
              </a:rPr>
              <a:t>rates</a:t>
            </a:r>
            <a:endParaRPr lang="de-DE" sz="2400" b="1" dirty="0">
              <a:latin typeface="Arial" panose="020B0604020202020204" pitchFamily="34" charset="0"/>
              <a:cs typeface="Arial" panose="020B0604020202020204" pitchFamily="34" charset="0"/>
            </a:endParaRPr>
          </a:p>
        </p:txBody>
      </p:sp>
      <p:pic>
        <p:nvPicPr>
          <p:cNvPr id="7" name="Inhaltsplatzhalter 6"/>
          <p:cNvPicPr>
            <a:picLocks noGrp="1" noChangeAspect="1"/>
          </p:cNvPicPr>
          <p:nvPr>
            <p:ph idx="4294967295"/>
          </p:nvPr>
        </p:nvPicPr>
        <p:blipFill rotWithShape="1">
          <a:blip r:embed="rId3"/>
          <a:srcRect l="53500"/>
          <a:stretch/>
        </p:blipFill>
        <p:spPr>
          <a:xfrm>
            <a:off x="4014877" y="1700809"/>
            <a:ext cx="6032500" cy="3673475"/>
          </a:xfrm>
          <a:prstGeom prst="rect">
            <a:avLst/>
          </a:prstGeom>
        </p:spPr>
      </p:pic>
      <p:pic>
        <p:nvPicPr>
          <p:cNvPr id="9" name="Grafik 8"/>
          <p:cNvPicPr>
            <a:picLocks noChangeAspect="1"/>
          </p:cNvPicPr>
          <p:nvPr/>
        </p:nvPicPr>
        <p:blipFill rotWithShape="1">
          <a:blip r:embed="rId4"/>
          <a:srcRect r="81738"/>
          <a:stretch/>
        </p:blipFill>
        <p:spPr>
          <a:xfrm>
            <a:off x="1959702" y="1700808"/>
            <a:ext cx="2089328" cy="3672408"/>
          </a:xfrm>
          <a:prstGeom prst="rect">
            <a:avLst/>
          </a:prstGeom>
        </p:spPr>
      </p:pic>
      <p:sp>
        <p:nvSpPr>
          <p:cNvPr id="5" name="Rechteck 4"/>
          <p:cNvSpPr/>
          <p:nvPr/>
        </p:nvSpPr>
        <p:spPr>
          <a:xfrm>
            <a:off x="1959702" y="2708920"/>
            <a:ext cx="8240754" cy="369330"/>
          </a:xfrm>
          <a:prstGeom prst="rect">
            <a:avLst/>
          </a:prstGeom>
          <a:noFill/>
          <a:ln w="38100"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hangingPunct="0"/>
            <a:endParaRPr lang="de-DE">
              <a:solidFill>
                <a:srgbClr val="000000"/>
              </a:solidFill>
              <a:latin typeface="Arial"/>
              <a:ea typeface="Arial"/>
              <a:cs typeface="Arial"/>
              <a:sym typeface="Arial"/>
            </a:endParaRPr>
          </a:p>
        </p:txBody>
      </p:sp>
    </p:spTree>
    <p:extLst>
      <p:ext uri="{BB962C8B-B14F-4D97-AF65-F5344CB8AC3E}">
        <p14:creationId xmlns:p14="http://schemas.microsoft.com/office/powerpoint/2010/main" val="24566915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2210166" y="404664"/>
            <a:ext cx="7773122" cy="792089"/>
          </a:xfrm>
          <a:noFill/>
          <a:ln>
            <a:noFill/>
          </a:ln>
        </p:spPr>
        <p:txBody>
          <a:bodyPr>
            <a:normAutofit/>
          </a:bodyPr>
          <a:lstStyle/>
          <a:p>
            <a:r>
              <a:rPr lang="de-DE" sz="2400" b="1" dirty="0" err="1">
                <a:latin typeface="Arial" panose="020B0604020202020204" pitchFamily="34" charset="0"/>
                <a:cs typeface="Arial" panose="020B0604020202020204" pitchFamily="34" charset="0"/>
              </a:rPr>
              <a:t>Association</a:t>
            </a:r>
            <a:r>
              <a:rPr lang="de-DE" sz="2400" b="1" dirty="0">
                <a:latin typeface="Arial" panose="020B0604020202020204" pitchFamily="34" charset="0"/>
                <a:cs typeface="Arial" panose="020B0604020202020204" pitchFamily="34" charset="0"/>
              </a:rPr>
              <a:t> </a:t>
            </a:r>
            <a:r>
              <a:rPr lang="de-DE" sz="2400" b="1" dirty="0" err="1">
                <a:latin typeface="Arial" panose="020B0604020202020204" pitchFamily="34" charset="0"/>
                <a:cs typeface="Arial" panose="020B0604020202020204" pitchFamily="34" charset="0"/>
              </a:rPr>
              <a:t>with</a:t>
            </a:r>
            <a:r>
              <a:rPr lang="de-DE" sz="2400" b="1" dirty="0">
                <a:latin typeface="Arial" panose="020B0604020202020204" pitchFamily="34" charset="0"/>
                <a:cs typeface="Arial" panose="020B0604020202020204" pitchFamily="34" charset="0"/>
              </a:rPr>
              <a:t> </a:t>
            </a:r>
            <a:r>
              <a:rPr lang="de-DE" sz="2400" b="1" dirty="0" err="1">
                <a:latin typeface="Arial" panose="020B0604020202020204" pitchFamily="34" charset="0"/>
                <a:cs typeface="Arial" panose="020B0604020202020204" pitchFamily="34" charset="0"/>
              </a:rPr>
              <a:t>suicide</a:t>
            </a:r>
            <a:r>
              <a:rPr lang="de-DE" sz="2400" b="1" dirty="0">
                <a:latin typeface="Arial" panose="020B0604020202020204" pitchFamily="34" charset="0"/>
                <a:cs typeface="Arial" panose="020B0604020202020204" pitchFamily="34" charset="0"/>
              </a:rPr>
              <a:t> </a:t>
            </a:r>
            <a:r>
              <a:rPr lang="de-DE" sz="2400" b="1" dirty="0" err="1">
                <a:latin typeface="Arial" panose="020B0604020202020204" pitchFamily="34" charset="0"/>
                <a:cs typeface="Arial" panose="020B0604020202020204" pitchFamily="34" charset="0"/>
              </a:rPr>
              <a:t>rates</a:t>
            </a:r>
            <a:endParaRPr lang="de-DE" sz="2400" b="1" dirty="0">
              <a:latin typeface="Arial" panose="020B0604020202020204" pitchFamily="34" charset="0"/>
              <a:cs typeface="Arial" panose="020B0604020202020204" pitchFamily="34" charset="0"/>
            </a:endParaRPr>
          </a:p>
        </p:txBody>
      </p:sp>
      <p:pic>
        <p:nvPicPr>
          <p:cNvPr id="7" name="Inhaltsplatzhalter 6"/>
          <p:cNvPicPr>
            <a:picLocks noGrp="1" noChangeAspect="1"/>
          </p:cNvPicPr>
          <p:nvPr>
            <p:ph idx="4294967295"/>
          </p:nvPr>
        </p:nvPicPr>
        <p:blipFill rotWithShape="1">
          <a:blip r:embed="rId3"/>
          <a:srcRect l="53500"/>
          <a:stretch/>
        </p:blipFill>
        <p:spPr>
          <a:xfrm>
            <a:off x="4014877" y="1700809"/>
            <a:ext cx="6032500" cy="3673475"/>
          </a:xfrm>
          <a:prstGeom prst="rect">
            <a:avLst/>
          </a:prstGeom>
        </p:spPr>
      </p:pic>
      <p:pic>
        <p:nvPicPr>
          <p:cNvPr id="9" name="Grafik 8"/>
          <p:cNvPicPr>
            <a:picLocks noChangeAspect="1"/>
          </p:cNvPicPr>
          <p:nvPr/>
        </p:nvPicPr>
        <p:blipFill rotWithShape="1">
          <a:blip r:embed="rId4"/>
          <a:srcRect r="81738"/>
          <a:stretch/>
        </p:blipFill>
        <p:spPr>
          <a:xfrm>
            <a:off x="1959702" y="1700808"/>
            <a:ext cx="2089328" cy="3672408"/>
          </a:xfrm>
          <a:prstGeom prst="rect">
            <a:avLst/>
          </a:prstGeom>
        </p:spPr>
      </p:pic>
      <p:sp>
        <p:nvSpPr>
          <p:cNvPr id="5" name="Rechteck 4"/>
          <p:cNvSpPr/>
          <p:nvPr/>
        </p:nvSpPr>
        <p:spPr>
          <a:xfrm>
            <a:off x="1946820" y="2924944"/>
            <a:ext cx="8240754" cy="369330"/>
          </a:xfrm>
          <a:prstGeom prst="rect">
            <a:avLst/>
          </a:prstGeom>
          <a:noFill/>
          <a:ln w="38100"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endParaRPr lang="de-DE">
              <a:solidFill>
                <a:prstClr val="black"/>
              </a:solidFill>
            </a:endParaRPr>
          </a:p>
        </p:txBody>
      </p:sp>
    </p:spTree>
    <p:extLst>
      <p:ext uri="{BB962C8B-B14F-4D97-AF65-F5344CB8AC3E}">
        <p14:creationId xmlns:p14="http://schemas.microsoft.com/office/powerpoint/2010/main" val="897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2210166" y="404664"/>
            <a:ext cx="7773122" cy="792089"/>
          </a:xfrm>
          <a:noFill/>
          <a:ln>
            <a:noFill/>
          </a:ln>
        </p:spPr>
        <p:txBody>
          <a:bodyPr>
            <a:normAutofit/>
          </a:bodyPr>
          <a:lstStyle/>
          <a:p>
            <a:r>
              <a:rPr lang="de-DE" sz="2400" b="1" dirty="0" err="1">
                <a:latin typeface="Arial" panose="020B0604020202020204" pitchFamily="34" charset="0"/>
                <a:cs typeface="Arial" panose="020B0604020202020204" pitchFamily="34" charset="0"/>
              </a:rPr>
              <a:t>Association</a:t>
            </a:r>
            <a:r>
              <a:rPr lang="de-DE" sz="2400" b="1" dirty="0">
                <a:latin typeface="Arial" panose="020B0604020202020204" pitchFamily="34" charset="0"/>
                <a:cs typeface="Arial" panose="020B0604020202020204" pitchFamily="34" charset="0"/>
              </a:rPr>
              <a:t> </a:t>
            </a:r>
            <a:r>
              <a:rPr lang="de-DE" sz="2400" b="1" dirty="0" err="1">
                <a:latin typeface="Arial" panose="020B0604020202020204" pitchFamily="34" charset="0"/>
                <a:cs typeface="Arial" panose="020B0604020202020204" pitchFamily="34" charset="0"/>
              </a:rPr>
              <a:t>with</a:t>
            </a:r>
            <a:r>
              <a:rPr lang="de-DE" sz="2400" b="1" dirty="0">
                <a:latin typeface="Arial" panose="020B0604020202020204" pitchFamily="34" charset="0"/>
                <a:cs typeface="Arial" panose="020B0604020202020204" pitchFamily="34" charset="0"/>
              </a:rPr>
              <a:t> </a:t>
            </a:r>
            <a:r>
              <a:rPr lang="de-DE" sz="2400" b="1" dirty="0" err="1">
                <a:latin typeface="Arial" panose="020B0604020202020204" pitchFamily="34" charset="0"/>
                <a:cs typeface="Arial" panose="020B0604020202020204" pitchFamily="34" charset="0"/>
              </a:rPr>
              <a:t>suicide</a:t>
            </a:r>
            <a:r>
              <a:rPr lang="de-DE" sz="2400" b="1" dirty="0">
                <a:latin typeface="Arial" panose="020B0604020202020204" pitchFamily="34" charset="0"/>
                <a:cs typeface="Arial" panose="020B0604020202020204" pitchFamily="34" charset="0"/>
              </a:rPr>
              <a:t> </a:t>
            </a:r>
            <a:r>
              <a:rPr lang="de-DE" sz="2400" b="1" dirty="0" err="1">
                <a:latin typeface="Arial" panose="020B0604020202020204" pitchFamily="34" charset="0"/>
                <a:cs typeface="Arial" panose="020B0604020202020204" pitchFamily="34" charset="0"/>
              </a:rPr>
              <a:t>rates</a:t>
            </a:r>
            <a:endParaRPr lang="de-DE" sz="2400" b="1" dirty="0">
              <a:latin typeface="Arial" panose="020B0604020202020204" pitchFamily="34" charset="0"/>
              <a:cs typeface="Arial" panose="020B0604020202020204" pitchFamily="34" charset="0"/>
            </a:endParaRPr>
          </a:p>
        </p:txBody>
      </p:sp>
      <p:pic>
        <p:nvPicPr>
          <p:cNvPr id="7" name="Inhaltsplatzhalter 6"/>
          <p:cNvPicPr>
            <a:picLocks noGrp="1" noChangeAspect="1"/>
          </p:cNvPicPr>
          <p:nvPr>
            <p:ph idx="4294967295"/>
          </p:nvPr>
        </p:nvPicPr>
        <p:blipFill rotWithShape="1">
          <a:blip r:embed="rId3"/>
          <a:srcRect l="53500"/>
          <a:stretch/>
        </p:blipFill>
        <p:spPr>
          <a:xfrm>
            <a:off x="4014877" y="1700809"/>
            <a:ext cx="6032500" cy="3673475"/>
          </a:xfrm>
          <a:prstGeom prst="rect">
            <a:avLst/>
          </a:prstGeom>
        </p:spPr>
      </p:pic>
      <p:pic>
        <p:nvPicPr>
          <p:cNvPr id="9" name="Grafik 8"/>
          <p:cNvPicPr>
            <a:picLocks noChangeAspect="1"/>
          </p:cNvPicPr>
          <p:nvPr/>
        </p:nvPicPr>
        <p:blipFill rotWithShape="1">
          <a:blip r:embed="rId4"/>
          <a:srcRect r="81738"/>
          <a:stretch/>
        </p:blipFill>
        <p:spPr>
          <a:xfrm>
            <a:off x="1959702" y="1700808"/>
            <a:ext cx="2089328" cy="3672408"/>
          </a:xfrm>
          <a:prstGeom prst="rect">
            <a:avLst/>
          </a:prstGeom>
        </p:spPr>
      </p:pic>
      <p:sp>
        <p:nvSpPr>
          <p:cNvPr id="5" name="Rechteck 4"/>
          <p:cNvSpPr/>
          <p:nvPr/>
        </p:nvSpPr>
        <p:spPr>
          <a:xfrm>
            <a:off x="1959702" y="3915750"/>
            <a:ext cx="8240754" cy="369330"/>
          </a:xfrm>
          <a:prstGeom prst="rect">
            <a:avLst/>
          </a:prstGeom>
          <a:noFill/>
          <a:ln w="38100"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endParaRPr lang="de-DE">
              <a:solidFill>
                <a:prstClr val="black"/>
              </a:solidFill>
            </a:endParaRPr>
          </a:p>
        </p:txBody>
      </p:sp>
    </p:spTree>
    <p:extLst>
      <p:ext uri="{BB962C8B-B14F-4D97-AF65-F5344CB8AC3E}">
        <p14:creationId xmlns:p14="http://schemas.microsoft.com/office/powerpoint/2010/main" val="42800770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2210166" y="404664"/>
            <a:ext cx="7773122" cy="792089"/>
          </a:xfrm>
          <a:noFill/>
          <a:ln>
            <a:noFill/>
          </a:ln>
        </p:spPr>
        <p:txBody>
          <a:bodyPr>
            <a:normAutofit/>
          </a:bodyPr>
          <a:lstStyle/>
          <a:p>
            <a:r>
              <a:rPr lang="de-DE" sz="2400" b="1" dirty="0" err="1">
                <a:latin typeface="Arial" panose="020B0604020202020204" pitchFamily="34" charset="0"/>
                <a:cs typeface="Arial" panose="020B0604020202020204" pitchFamily="34" charset="0"/>
              </a:rPr>
              <a:t>Association</a:t>
            </a:r>
            <a:r>
              <a:rPr lang="de-DE" sz="2400" b="1" dirty="0">
                <a:latin typeface="Arial" panose="020B0604020202020204" pitchFamily="34" charset="0"/>
                <a:cs typeface="Arial" panose="020B0604020202020204" pitchFamily="34" charset="0"/>
              </a:rPr>
              <a:t> </a:t>
            </a:r>
            <a:r>
              <a:rPr lang="de-DE" sz="2400" b="1" dirty="0" err="1">
                <a:latin typeface="Arial" panose="020B0604020202020204" pitchFamily="34" charset="0"/>
                <a:cs typeface="Arial" panose="020B0604020202020204" pitchFamily="34" charset="0"/>
              </a:rPr>
              <a:t>with</a:t>
            </a:r>
            <a:r>
              <a:rPr lang="de-DE" sz="2400" b="1" dirty="0">
                <a:latin typeface="Arial" panose="020B0604020202020204" pitchFamily="34" charset="0"/>
                <a:cs typeface="Arial" panose="020B0604020202020204" pitchFamily="34" charset="0"/>
              </a:rPr>
              <a:t> </a:t>
            </a:r>
            <a:r>
              <a:rPr lang="de-DE" sz="2400" b="1" dirty="0" err="1">
                <a:latin typeface="Arial" panose="020B0604020202020204" pitchFamily="34" charset="0"/>
                <a:cs typeface="Arial" panose="020B0604020202020204" pitchFamily="34" charset="0"/>
              </a:rPr>
              <a:t>suicide</a:t>
            </a:r>
            <a:r>
              <a:rPr lang="de-DE" sz="2400" b="1" dirty="0">
                <a:latin typeface="Arial" panose="020B0604020202020204" pitchFamily="34" charset="0"/>
                <a:cs typeface="Arial" panose="020B0604020202020204" pitchFamily="34" charset="0"/>
              </a:rPr>
              <a:t> </a:t>
            </a:r>
            <a:r>
              <a:rPr lang="de-DE" sz="2400" b="1" dirty="0" err="1">
                <a:latin typeface="Arial" panose="020B0604020202020204" pitchFamily="34" charset="0"/>
                <a:cs typeface="Arial" panose="020B0604020202020204" pitchFamily="34" charset="0"/>
              </a:rPr>
              <a:t>rates</a:t>
            </a:r>
            <a:endParaRPr lang="de-DE" sz="2400" b="1" dirty="0">
              <a:latin typeface="Arial" panose="020B0604020202020204" pitchFamily="34" charset="0"/>
              <a:cs typeface="Arial" panose="020B0604020202020204" pitchFamily="34" charset="0"/>
            </a:endParaRPr>
          </a:p>
        </p:txBody>
      </p:sp>
      <p:pic>
        <p:nvPicPr>
          <p:cNvPr id="7" name="Inhaltsplatzhalter 6"/>
          <p:cNvPicPr>
            <a:picLocks noGrp="1" noChangeAspect="1"/>
          </p:cNvPicPr>
          <p:nvPr>
            <p:ph idx="4294967295"/>
          </p:nvPr>
        </p:nvPicPr>
        <p:blipFill rotWithShape="1">
          <a:blip r:embed="rId3"/>
          <a:srcRect l="53500"/>
          <a:stretch/>
        </p:blipFill>
        <p:spPr>
          <a:xfrm>
            <a:off x="4014877" y="1700809"/>
            <a:ext cx="6032500" cy="3673475"/>
          </a:xfrm>
          <a:prstGeom prst="rect">
            <a:avLst/>
          </a:prstGeom>
        </p:spPr>
      </p:pic>
      <p:pic>
        <p:nvPicPr>
          <p:cNvPr id="9" name="Grafik 8"/>
          <p:cNvPicPr>
            <a:picLocks noChangeAspect="1"/>
          </p:cNvPicPr>
          <p:nvPr/>
        </p:nvPicPr>
        <p:blipFill rotWithShape="1">
          <a:blip r:embed="rId4"/>
          <a:srcRect r="81738"/>
          <a:stretch/>
        </p:blipFill>
        <p:spPr>
          <a:xfrm>
            <a:off x="1959702" y="1700808"/>
            <a:ext cx="2089328" cy="3672408"/>
          </a:xfrm>
          <a:prstGeom prst="rect">
            <a:avLst/>
          </a:prstGeom>
        </p:spPr>
      </p:pic>
      <p:sp>
        <p:nvSpPr>
          <p:cNvPr id="5" name="Rechteck 4"/>
          <p:cNvSpPr/>
          <p:nvPr/>
        </p:nvSpPr>
        <p:spPr>
          <a:xfrm>
            <a:off x="1985379" y="3356992"/>
            <a:ext cx="8240754" cy="369330"/>
          </a:xfrm>
          <a:prstGeom prst="rect">
            <a:avLst/>
          </a:prstGeom>
          <a:noFill/>
          <a:ln w="38100"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endParaRPr lang="de-DE">
              <a:solidFill>
                <a:prstClr val="black"/>
              </a:solidFill>
            </a:endParaRPr>
          </a:p>
        </p:txBody>
      </p:sp>
    </p:spTree>
    <p:extLst>
      <p:ext uri="{BB962C8B-B14F-4D97-AF65-F5344CB8AC3E}">
        <p14:creationId xmlns:p14="http://schemas.microsoft.com/office/powerpoint/2010/main" val="9753308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10" name="Inhaltsplatzhalter 9"/>
          <p:cNvPicPr>
            <a:picLocks noGrp="1" noChangeAspect="1"/>
          </p:cNvPicPr>
          <p:nvPr>
            <p:ph idx="1"/>
          </p:nvPr>
        </p:nvPicPr>
        <p:blipFill rotWithShape="1">
          <a:blip r:embed="rId3"/>
          <a:srcRect l="19779" t="23291" r="19782" b="17160"/>
          <a:stretch/>
        </p:blipFill>
        <p:spPr>
          <a:xfrm>
            <a:off x="1847529" y="620688"/>
            <a:ext cx="8280920" cy="5472608"/>
          </a:xfrm>
          <a:prstGeom prst="rect">
            <a:avLst/>
          </a:prstGeom>
        </p:spPr>
      </p:pic>
    </p:spTree>
    <p:extLst>
      <p:ext uri="{BB962C8B-B14F-4D97-AF65-F5344CB8AC3E}">
        <p14:creationId xmlns:p14="http://schemas.microsoft.com/office/powerpoint/2010/main" val="347551108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1724460" y="71438"/>
            <a:ext cx="8599054" cy="1143000"/>
          </a:xfrm>
        </p:spPr>
        <p:txBody>
          <a:bodyPr/>
          <a:lstStyle/>
          <a:p>
            <a:pPr algn="ctr">
              <a:defRPr/>
            </a:pPr>
            <a:r>
              <a:rPr lang="en-US" altLang="en-US" sz="3200" b="1" dirty="0">
                <a:ea typeface="ＭＳ Ｐゴシック" pitchFamily="34" charset="-128"/>
                <a:cs typeface="Arial" pitchFamily="34" charset="0"/>
              </a:rPr>
              <a:t>Niederkrotenthaler et al. (2019) Main Findings</a:t>
            </a:r>
          </a:p>
        </p:txBody>
      </p:sp>
      <p:sp>
        <p:nvSpPr>
          <p:cNvPr id="21507" name="Content Placeholder 2"/>
          <p:cNvSpPr>
            <a:spLocks noGrp="1"/>
          </p:cNvSpPr>
          <p:nvPr>
            <p:ph idx="1"/>
          </p:nvPr>
        </p:nvSpPr>
        <p:spPr>
          <a:xfrm>
            <a:off x="1724459" y="1306801"/>
            <a:ext cx="8599054" cy="4516437"/>
          </a:xfrm>
        </p:spPr>
        <p:txBody>
          <a:bodyPr/>
          <a:lstStyle/>
          <a:p>
            <a:pPr>
              <a:buFontTx/>
              <a:buChar char="•"/>
              <a:defRPr/>
            </a:pPr>
            <a:r>
              <a:rPr lang="en-US" altLang="en-US" sz="2800" dirty="0">
                <a:ea typeface="ＭＳ Ｐゴシック" pitchFamily="34" charset="-128"/>
                <a:cs typeface="Arial" pitchFamily="34" charset="0"/>
              </a:rPr>
              <a:t>Significant increase in suicide rate among 10-19 year-olds in 3 months after the release of 13RW controlling for temporal trends and seasonality</a:t>
            </a:r>
          </a:p>
          <a:p>
            <a:pPr>
              <a:buFontTx/>
              <a:buChar char="•"/>
              <a:defRPr/>
            </a:pPr>
            <a:r>
              <a:rPr lang="en-US" altLang="en-US" sz="2800" dirty="0">
                <a:ea typeface="ＭＳ Ｐゴシック" pitchFamily="34" charset="-128"/>
                <a:cs typeface="Arial" pitchFamily="34" charset="0"/>
              </a:rPr>
              <a:t>Increase in suicide rates found among girls by extending the range to age 10-19 (21.7% compared to 12.4% in boys)</a:t>
            </a:r>
          </a:p>
          <a:p>
            <a:pPr>
              <a:buFontTx/>
              <a:buChar char="•"/>
              <a:defRPr/>
            </a:pPr>
            <a:r>
              <a:rPr lang="en-US" altLang="en-US" sz="2800" dirty="0">
                <a:ea typeface="ＭＳ Ｐゴシック" pitchFamily="34" charset="-128"/>
                <a:cs typeface="Arial" pitchFamily="34" charset="0"/>
              </a:rPr>
              <a:t>Excess suicides over predicted – 66 boys; 37 girls</a:t>
            </a:r>
          </a:p>
          <a:p>
            <a:pPr>
              <a:buFontTx/>
              <a:buChar char="•"/>
              <a:defRPr/>
            </a:pPr>
            <a:r>
              <a:rPr lang="en-US" altLang="en-US" sz="2800" dirty="0">
                <a:ea typeface="ＭＳ Ｐゴシック" pitchFamily="34" charset="-128"/>
                <a:cs typeface="Arial" pitchFamily="34" charset="0"/>
              </a:rPr>
              <a:t>Notable increases in suicide by hanging </a:t>
            </a:r>
          </a:p>
          <a:p>
            <a:pPr>
              <a:buFontTx/>
              <a:buChar char="•"/>
              <a:defRPr/>
            </a:pPr>
            <a:r>
              <a:rPr lang="en-US" altLang="en-US" sz="2800" dirty="0">
                <a:ea typeface="ＭＳ Ｐゴシック" pitchFamily="34" charset="-128"/>
                <a:cs typeface="Arial" pitchFamily="34" charset="0"/>
              </a:rPr>
              <a:t>No associations between 13RW release and suicide in the two older age groups (18-29, 30-64)</a:t>
            </a:r>
          </a:p>
          <a:p>
            <a:pPr>
              <a:buFontTx/>
              <a:buChar char="•"/>
              <a:defRPr/>
            </a:pPr>
            <a:endParaRPr lang="en-US" altLang="en-US" sz="2800" dirty="0">
              <a:ea typeface="ＭＳ Ｐゴシック" pitchFamily="34" charset="-128"/>
              <a:cs typeface="Arial" pitchFamily="34" charset="0"/>
            </a:endParaRPr>
          </a:p>
        </p:txBody>
      </p:sp>
    </p:spTree>
    <p:extLst>
      <p:ext uri="{BB962C8B-B14F-4D97-AF65-F5344CB8AC3E}">
        <p14:creationId xmlns:p14="http://schemas.microsoft.com/office/powerpoint/2010/main" val="2864573278"/>
      </p:ext>
    </p:extLst>
  </p:cSld>
  <p:clrMapOvr>
    <a:masterClrMapping/>
  </p:clrMapOvr>
  <p:transition spd="slow"/>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b="1" dirty="0">
                <a:latin typeface="Arial" panose="020B0604020202020204" pitchFamily="34" charset="0"/>
                <a:cs typeface="Arial" panose="020B0604020202020204" pitchFamily="34" charset="0"/>
              </a:rPr>
              <a:t>Study of youth in Ontario by Sinyor et al. (2019) </a:t>
            </a:r>
            <a:endParaRPr lang="en-US" sz="2400" b="1" dirty="0">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1"/>
          </p:nvPr>
        </p:nvPicPr>
        <p:blipFill>
          <a:blip r:embed="rId3"/>
          <a:stretch>
            <a:fillRect/>
          </a:stretch>
        </p:blipFill>
        <p:spPr>
          <a:xfrm>
            <a:off x="2960255" y="1690689"/>
            <a:ext cx="6271490" cy="5072340"/>
          </a:xfrm>
          <a:prstGeom prst="rect">
            <a:avLst/>
          </a:prstGeom>
        </p:spPr>
      </p:pic>
    </p:spTree>
    <p:extLst>
      <p:ext uri="{BB962C8B-B14F-4D97-AF65-F5344CB8AC3E}">
        <p14:creationId xmlns:p14="http://schemas.microsoft.com/office/powerpoint/2010/main" val="29297185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D886E3F4-1794-CB43-BF8A-5BF986C87984}"/>
              </a:ext>
            </a:extLst>
          </p:cNvPr>
          <p:cNvSpPr>
            <a:spLocks noGrp="1"/>
          </p:cNvSpPr>
          <p:nvPr>
            <p:ph idx="1"/>
          </p:nvPr>
        </p:nvSpPr>
        <p:spPr>
          <a:xfrm>
            <a:off x="1981200" y="1262684"/>
            <a:ext cx="8369294" cy="5163516"/>
          </a:xfrm>
        </p:spPr>
        <p:txBody>
          <a:bodyPr>
            <a:normAutofit fontScale="92500" lnSpcReduction="20000"/>
          </a:bodyPr>
          <a:lstStyle/>
          <a:p>
            <a:r>
              <a:rPr lang="en-US" dirty="0"/>
              <a:t>Started my professional work in rural western North Carolina in 1999</a:t>
            </a:r>
          </a:p>
          <a:p>
            <a:pPr lvl="1"/>
            <a:r>
              <a:rPr lang="en-US" dirty="0"/>
              <a:t>Suicide rates 2-3x higher than average</a:t>
            </a:r>
          </a:p>
          <a:p>
            <a:pPr lvl="1"/>
            <a:r>
              <a:rPr lang="en-US" dirty="0"/>
              <a:t>School mental health context</a:t>
            </a:r>
          </a:p>
          <a:p>
            <a:pPr lvl="1"/>
            <a:r>
              <a:rPr lang="en-US" dirty="0"/>
              <a:t>Developed the PEACE crisis intervention protocol which has been used approximately 400 times since 2012</a:t>
            </a:r>
          </a:p>
          <a:p>
            <a:r>
              <a:rPr lang="en-US" dirty="0"/>
              <a:t>Personal investment in the topic</a:t>
            </a:r>
          </a:p>
          <a:p>
            <a:pPr lvl="1"/>
            <a:r>
              <a:rPr lang="en-US" dirty="0"/>
              <a:t>Raising my own children</a:t>
            </a:r>
          </a:p>
          <a:p>
            <a:pPr lvl="1"/>
            <a:r>
              <a:rPr lang="en-US" dirty="0"/>
              <a:t>Community citizen</a:t>
            </a:r>
          </a:p>
          <a:p>
            <a:r>
              <a:rPr lang="en-US" dirty="0"/>
              <a:t>Specific focus on the impact of 13RW</a:t>
            </a:r>
          </a:p>
          <a:p>
            <a:pPr lvl="1"/>
            <a:r>
              <a:rPr lang="en-US" dirty="0"/>
              <a:t>2017 American Association of Suicidology Meeting</a:t>
            </a:r>
          </a:p>
          <a:p>
            <a:pPr lvl="1"/>
            <a:r>
              <a:rPr lang="en-US" dirty="0"/>
              <a:t>Escalated conversations with communities of scholars and clinicians </a:t>
            </a:r>
          </a:p>
          <a:p>
            <a:pPr lvl="1"/>
            <a:endParaRPr lang="en-US" dirty="0"/>
          </a:p>
          <a:p>
            <a:pPr lvl="1"/>
            <a:endParaRPr lang="en-US" dirty="0"/>
          </a:p>
          <a:p>
            <a:endParaRPr lang="en-US" dirty="0"/>
          </a:p>
        </p:txBody>
      </p:sp>
      <p:sp>
        <p:nvSpPr>
          <p:cNvPr id="4" name="Title 3">
            <a:extLst>
              <a:ext uri="{FF2B5EF4-FFF2-40B4-BE49-F238E27FC236}">
                <a16:creationId xmlns="" xmlns:a16="http://schemas.microsoft.com/office/drawing/2014/main" id="{9A4445AE-6E5D-B64D-8B8F-822C37D395B9}"/>
              </a:ext>
            </a:extLst>
          </p:cNvPr>
          <p:cNvSpPr>
            <a:spLocks noGrp="1"/>
          </p:cNvSpPr>
          <p:nvPr>
            <p:ph type="title"/>
          </p:nvPr>
        </p:nvSpPr>
        <p:spPr/>
        <p:txBody>
          <a:bodyPr/>
          <a:lstStyle/>
          <a:p>
            <a:pPr algn="ctr"/>
            <a:r>
              <a:rPr lang="en-US" dirty="0"/>
              <a:t>Engaging the Topic of Youth Suicide</a:t>
            </a:r>
          </a:p>
        </p:txBody>
      </p:sp>
    </p:spTree>
    <p:extLst>
      <p:ext uri="{BB962C8B-B14F-4D97-AF65-F5344CB8AC3E}">
        <p14:creationId xmlns:p14="http://schemas.microsoft.com/office/powerpoint/2010/main" val="41108358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3527" y="365127"/>
            <a:ext cx="8220364" cy="1325563"/>
          </a:xfrm>
        </p:spPr>
        <p:txBody>
          <a:bodyPr>
            <a:noAutofit/>
          </a:bodyPr>
          <a:lstStyle/>
          <a:p>
            <a:pPr algn="ctr"/>
            <a:r>
              <a:rPr lang="en-US" sz="3200" b="1" dirty="0">
                <a:latin typeface="Arial" panose="020B0604020202020204" pitchFamily="34" charset="0"/>
                <a:cs typeface="Arial" panose="020B0604020202020204" pitchFamily="34" charset="0"/>
              </a:rPr>
              <a:t>Guidelines for reporting on suicide including social media recommendations</a:t>
            </a:r>
            <a:endParaRPr lang="en-US" sz="3200" b="1" dirty="0">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1"/>
          </p:nvPr>
        </p:nvPicPr>
        <p:blipFill>
          <a:blip r:embed="rId3"/>
          <a:stretch>
            <a:fillRect/>
          </a:stretch>
        </p:blipFill>
        <p:spPr>
          <a:xfrm>
            <a:off x="2634445" y="1902690"/>
            <a:ext cx="2977972" cy="3904818"/>
          </a:xfrm>
          <a:prstGeom prst="rect">
            <a:avLst/>
          </a:prstGeom>
        </p:spPr>
      </p:pic>
      <p:pic>
        <p:nvPicPr>
          <p:cNvPr id="6" name="Picture 5"/>
          <p:cNvPicPr>
            <a:picLocks noChangeAspect="1"/>
          </p:cNvPicPr>
          <p:nvPr/>
        </p:nvPicPr>
        <p:blipFill>
          <a:blip r:embed="rId4"/>
          <a:stretch>
            <a:fillRect/>
          </a:stretch>
        </p:blipFill>
        <p:spPr>
          <a:xfrm>
            <a:off x="6707347" y="1902690"/>
            <a:ext cx="3034884" cy="3904818"/>
          </a:xfrm>
          <a:prstGeom prst="rect">
            <a:avLst/>
          </a:prstGeom>
        </p:spPr>
      </p:pic>
      <p:sp>
        <p:nvSpPr>
          <p:cNvPr id="7" name="TextBox 6"/>
          <p:cNvSpPr txBox="1"/>
          <p:nvPr/>
        </p:nvSpPr>
        <p:spPr>
          <a:xfrm>
            <a:off x="6707347" y="6216073"/>
            <a:ext cx="3205018" cy="369332"/>
          </a:xfrm>
          <a:prstGeom prst="rect">
            <a:avLst/>
          </a:prstGeom>
          <a:noFill/>
        </p:spPr>
        <p:txBody>
          <a:bodyPr wrap="square" rtlCol="0">
            <a:spAutoFit/>
          </a:bodyPr>
          <a:lstStyle/>
          <a:p>
            <a:r>
              <a:rPr lang="en-US">
                <a:solidFill>
                  <a:prstClr val="black"/>
                </a:solidFill>
                <a:hlinkClick r:id="rId5"/>
              </a:rPr>
              <a:t>http://reportingonsuicide.org/</a:t>
            </a:r>
            <a:endParaRPr lang="en-US">
              <a:solidFill>
                <a:prstClr val="black"/>
              </a:solidFill>
            </a:endParaRPr>
          </a:p>
        </p:txBody>
      </p:sp>
      <p:sp>
        <p:nvSpPr>
          <p:cNvPr id="8" name="TextBox 7"/>
          <p:cNvSpPr txBox="1"/>
          <p:nvPr/>
        </p:nvSpPr>
        <p:spPr>
          <a:xfrm>
            <a:off x="2466109" y="6077574"/>
            <a:ext cx="3943928" cy="646331"/>
          </a:xfrm>
          <a:prstGeom prst="rect">
            <a:avLst/>
          </a:prstGeom>
          <a:noFill/>
        </p:spPr>
        <p:txBody>
          <a:bodyPr wrap="square" rtlCol="0">
            <a:spAutoFit/>
          </a:bodyPr>
          <a:lstStyle/>
          <a:p>
            <a:r>
              <a:rPr lang="en-US" dirty="0">
                <a:solidFill>
                  <a:prstClr val="black"/>
                </a:solidFill>
                <a:hlinkClick r:id="rId6"/>
              </a:rPr>
              <a:t>https://suicidology.org/reporting-recommendations/</a:t>
            </a:r>
            <a:endParaRPr lang="en-US" dirty="0">
              <a:solidFill>
                <a:prstClr val="black"/>
              </a:solidFill>
            </a:endParaRPr>
          </a:p>
        </p:txBody>
      </p:sp>
    </p:spTree>
    <p:extLst>
      <p:ext uri="{BB962C8B-B14F-4D97-AF65-F5344CB8AC3E}">
        <p14:creationId xmlns:p14="http://schemas.microsoft.com/office/powerpoint/2010/main" val="33475207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5055" y="282575"/>
            <a:ext cx="8022070" cy="1463098"/>
          </a:xfrm>
        </p:spPr>
        <p:txBody>
          <a:bodyPr>
            <a:normAutofit/>
          </a:bodyPr>
          <a:lstStyle/>
          <a:p>
            <a:pPr>
              <a:defRPr/>
            </a:pPr>
            <a:r>
              <a:rPr lang="en-US" sz="2800" b="1" dirty="0">
                <a:latin typeface="Arial" panose="020B0604020202020204" pitchFamily="34" charset="0"/>
                <a:cs typeface="Arial" panose="020B0604020202020204" pitchFamily="34" charset="0"/>
              </a:rPr>
              <a:t>Comprehensive Resource </a:t>
            </a:r>
            <a:br>
              <a:rPr lang="en-US" sz="2800" b="1" dirty="0">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for Suicide Prevention </a:t>
            </a:r>
            <a:br>
              <a:rPr lang="en-US" sz="2800" b="1" dirty="0">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in the Schools</a:t>
            </a:r>
            <a:endParaRPr lang="en-US" sz="2800"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787525" y="2459182"/>
            <a:ext cx="4694238" cy="4525963"/>
          </a:xfrm>
        </p:spPr>
        <p:txBody>
          <a:bodyPr>
            <a:normAutofit/>
          </a:bodyPr>
          <a:lstStyle/>
          <a:p>
            <a:pPr>
              <a:defRPr/>
            </a:pPr>
            <a:r>
              <a:rPr lang="en-US" sz="2400" dirty="0" err="1">
                <a:latin typeface="Arial" panose="020B0604020202020204" pitchFamily="34" charset="0"/>
                <a:cs typeface="Arial" panose="020B0604020202020204" pitchFamily="34" charset="0"/>
              </a:rPr>
              <a:t>Erbacher</a:t>
            </a:r>
            <a:r>
              <a:rPr lang="en-US" sz="2400" dirty="0">
                <a:latin typeface="Arial" panose="020B0604020202020204" pitchFamily="34" charset="0"/>
                <a:cs typeface="Arial" panose="020B0604020202020204" pitchFamily="34" charset="0"/>
              </a:rPr>
              <a:t>, T. A., Singer, J. B., &amp; Poland, S. (2015). </a:t>
            </a:r>
            <a:r>
              <a:rPr lang="en-US" sz="2400" i="1" dirty="0">
                <a:latin typeface="Arial" panose="020B0604020202020204" pitchFamily="34" charset="0"/>
                <a:cs typeface="Arial" panose="020B0604020202020204" pitchFamily="34" charset="0"/>
              </a:rPr>
              <a:t>Suicide in schools: A practitioner’s guide to multi-level prevention, assessment, intervention, and postvention</a:t>
            </a:r>
            <a:r>
              <a:rPr lang="en-US" sz="2400" dirty="0">
                <a:latin typeface="Arial" panose="020B0604020202020204" pitchFamily="34" charset="0"/>
                <a:cs typeface="Arial" panose="020B0604020202020204" pitchFamily="34" charset="0"/>
              </a:rPr>
              <a:t>. New York: Routledge.</a:t>
            </a:r>
          </a:p>
          <a:p>
            <a:pPr>
              <a:defRPr/>
            </a:pPr>
            <a:endParaRPr lang="en-US" dirty="0"/>
          </a:p>
        </p:txBody>
      </p:sp>
      <p:pic>
        <p:nvPicPr>
          <p:cNvPr id="4" name="Picture 2" descr="C:\Users\Jonathan\Google Drive\Scholarship\Publications\Completed articles\Erbacher\01 Marketing\9780415857031.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7213" y="768351"/>
            <a:ext cx="3598862" cy="511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046682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 name="Shape 771"/>
          <p:cNvSpPr txBox="1">
            <a:spLocks noGrp="1"/>
          </p:cNvSpPr>
          <p:nvPr>
            <p:ph type="body" idx="1"/>
          </p:nvPr>
        </p:nvSpPr>
        <p:spPr>
          <a:xfrm>
            <a:off x="1971675" y="742518"/>
            <a:ext cx="8229600" cy="4792662"/>
          </a:xfrm>
          <a:extLst/>
        </p:spPr>
        <p:txBody>
          <a:bodyPr vert="horz" wrap="square" lIns="91425" tIns="45700" rIns="91425" bIns="45700" numCol="1" anchor="t" anchorCtr="0" compatLnSpc="1">
            <a:prstTxWarp prst="textNoShape">
              <a:avLst/>
            </a:prstTxWarp>
            <a:noAutofit/>
          </a:bodyPr>
          <a:lstStyle/>
          <a:p>
            <a:pPr marL="0" indent="0" algn="ctr">
              <a:spcBef>
                <a:spcPts val="0"/>
              </a:spcBef>
              <a:spcAft>
                <a:spcPts val="0"/>
              </a:spcAft>
              <a:buClr>
                <a:schemeClr val="accent3"/>
              </a:buClr>
              <a:buSzPct val="25000"/>
              <a:defRPr/>
            </a:pPr>
            <a:r>
              <a:rPr lang="en-US" sz="3200" b="1" dirty="0">
                <a:solidFill>
                  <a:schemeClr val="dk1"/>
                </a:solidFill>
              </a:rPr>
              <a:t>Questions</a:t>
            </a:r>
            <a:r>
              <a:rPr lang="en-US" sz="3200" b="1" dirty="0"/>
              <a:t> &amp; </a:t>
            </a:r>
            <a:r>
              <a:rPr lang="en-US" sz="3200" b="1" dirty="0">
                <a:solidFill>
                  <a:schemeClr val="dk1"/>
                </a:solidFill>
              </a:rPr>
              <a:t>Comments</a:t>
            </a:r>
          </a:p>
          <a:p>
            <a:pPr marL="0" indent="0" algn="ctr">
              <a:spcBef>
                <a:spcPts val="0"/>
              </a:spcBef>
              <a:spcAft>
                <a:spcPts val="0"/>
              </a:spcAft>
              <a:buClr>
                <a:schemeClr val="accent3"/>
              </a:buClr>
              <a:buSzPct val="25000"/>
              <a:defRPr/>
            </a:pPr>
            <a:endParaRPr lang="en-US" dirty="0" smtClean="0">
              <a:solidFill>
                <a:schemeClr val="dk1"/>
              </a:solidFill>
            </a:endParaRPr>
          </a:p>
          <a:p>
            <a:pPr marL="0" indent="0" algn="ctr">
              <a:spcBef>
                <a:spcPts val="0"/>
              </a:spcBef>
              <a:spcAft>
                <a:spcPts val="0"/>
              </a:spcAft>
              <a:buClr>
                <a:schemeClr val="accent3"/>
              </a:buClr>
              <a:buSzPct val="25000"/>
              <a:defRPr/>
            </a:pPr>
            <a:endParaRPr dirty="0">
              <a:solidFill>
                <a:schemeClr val="dk1"/>
              </a:solidFill>
            </a:endParaRPr>
          </a:p>
          <a:p>
            <a:pPr marL="0" indent="0" algn="ctr">
              <a:spcBef>
                <a:spcPts val="300"/>
              </a:spcBef>
              <a:spcAft>
                <a:spcPts val="0"/>
              </a:spcAft>
              <a:buClr>
                <a:schemeClr val="accent3"/>
              </a:buClr>
              <a:buSzPct val="25000"/>
              <a:defRPr/>
            </a:pPr>
            <a:r>
              <a:rPr lang="en-US" b="1" dirty="0" smtClean="0">
                <a:solidFill>
                  <a:schemeClr val="dk1"/>
                </a:solidFill>
              </a:rPr>
              <a:t>The </a:t>
            </a:r>
            <a:r>
              <a:rPr lang="en-US" b="1" dirty="0">
                <a:solidFill>
                  <a:schemeClr val="dk1"/>
                </a:solidFill>
              </a:rPr>
              <a:t>Center for Suicide Prevention and </a:t>
            </a:r>
            <a:r>
              <a:rPr lang="en-US" b="1" dirty="0" smtClean="0">
                <a:solidFill>
                  <a:schemeClr val="dk1"/>
                </a:solidFill>
              </a:rPr>
              <a:t>Research</a:t>
            </a:r>
          </a:p>
          <a:p>
            <a:pPr marL="0" indent="0" algn="ctr">
              <a:spcBef>
                <a:spcPts val="300"/>
              </a:spcBef>
              <a:spcAft>
                <a:spcPts val="0"/>
              </a:spcAft>
              <a:buClr>
                <a:schemeClr val="accent3"/>
              </a:buClr>
              <a:buSzPct val="25000"/>
              <a:defRPr/>
            </a:pPr>
            <a:r>
              <a:rPr lang="en-US" sz="2000" u="sng" dirty="0">
                <a:solidFill>
                  <a:schemeClr val="hlink"/>
                </a:solidFill>
                <a:hlinkClick r:id="rId3"/>
              </a:rPr>
              <a:t>http</a:t>
            </a:r>
            <a:r>
              <a:rPr lang="en-US" sz="2000" u="sng" dirty="0">
                <a:solidFill>
                  <a:schemeClr val="hlink"/>
                </a:solidFill>
                <a:hlinkClick r:id="rId3"/>
              </a:rPr>
              <a:t>://www.nationwidechildrens.org/suicide-prevention</a:t>
            </a:r>
          </a:p>
          <a:p>
            <a:pPr marL="0" indent="0" algn="ctr">
              <a:spcBef>
                <a:spcPts val="300"/>
              </a:spcBef>
              <a:spcAft>
                <a:spcPts val="0"/>
              </a:spcAft>
              <a:buClr>
                <a:schemeClr val="accent3"/>
              </a:buClr>
              <a:buSzPct val="25000"/>
              <a:defRPr/>
            </a:pPr>
            <a:endParaRPr lang="en-US" dirty="0" smtClean="0">
              <a:solidFill>
                <a:schemeClr val="dk1"/>
              </a:solidFill>
            </a:endParaRPr>
          </a:p>
          <a:p>
            <a:pPr marL="0" indent="0" algn="ctr">
              <a:spcBef>
                <a:spcPts val="300"/>
              </a:spcBef>
              <a:spcAft>
                <a:spcPts val="0"/>
              </a:spcAft>
              <a:buClr>
                <a:schemeClr val="accent3"/>
              </a:buClr>
              <a:buSzPct val="25000"/>
              <a:defRPr/>
            </a:pPr>
            <a:r>
              <a:rPr lang="en-US" dirty="0" smtClean="0">
                <a:solidFill>
                  <a:schemeClr val="dk1"/>
                </a:solidFill>
              </a:rPr>
              <a:t>Email</a:t>
            </a:r>
            <a:r>
              <a:rPr lang="en-US" dirty="0">
                <a:solidFill>
                  <a:schemeClr val="dk1"/>
                </a:solidFill>
              </a:rPr>
              <a:t>: </a:t>
            </a:r>
            <a:endParaRPr lang="en-US" dirty="0" smtClean="0">
              <a:solidFill>
                <a:schemeClr val="dk1"/>
              </a:solidFill>
            </a:endParaRPr>
          </a:p>
          <a:p>
            <a:pPr marL="0" indent="0" algn="ctr">
              <a:spcBef>
                <a:spcPts val="300"/>
              </a:spcBef>
              <a:spcAft>
                <a:spcPts val="0"/>
              </a:spcAft>
              <a:buClr>
                <a:schemeClr val="accent3"/>
              </a:buClr>
              <a:buSzPct val="25000"/>
              <a:defRPr/>
            </a:pPr>
            <a:r>
              <a:rPr lang="en-US" sz="2000" u="sng" dirty="0">
                <a:solidFill>
                  <a:schemeClr val="hlink"/>
                </a:solidFill>
              </a:rPr>
              <a:t>John.Ackerman@nationwidechildrens.org</a:t>
            </a:r>
          </a:p>
          <a:p>
            <a:pPr marL="0" indent="0" algn="ctr">
              <a:spcBef>
                <a:spcPts val="300"/>
              </a:spcBef>
              <a:spcAft>
                <a:spcPts val="0"/>
              </a:spcAft>
              <a:buClr>
                <a:schemeClr val="accent3"/>
              </a:buClr>
              <a:buSzPct val="25000"/>
              <a:defRPr/>
            </a:pPr>
            <a:endParaRPr sz="1600" dirty="0">
              <a:solidFill>
                <a:schemeClr val="dk1"/>
              </a:solidFill>
            </a:endParaRPr>
          </a:p>
          <a:p>
            <a:pPr marL="0" indent="0" algn="ctr">
              <a:spcBef>
                <a:spcPts val="300"/>
              </a:spcBef>
              <a:spcAft>
                <a:spcPts val="0"/>
              </a:spcAft>
              <a:buClr>
                <a:schemeClr val="accent3"/>
              </a:buClr>
              <a:buSzPct val="25000"/>
              <a:defRPr/>
            </a:pPr>
            <a:endParaRPr lang="en-US" sz="2000" dirty="0">
              <a:solidFill>
                <a:schemeClr val="dk1"/>
              </a:solidFill>
            </a:endParaRPr>
          </a:p>
          <a:p>
            <a:pPr marL="0" indent="0" algn="ctr">
              <a:spcBef>
                <a:spcPts val="300"/>
              </a:spcBef>
              <a:spcAft>
                <a:spcPts val="0"/>
              </a:spcAft>
              <a:buClr>
                <a:schemeClr val="accent3"/>
              </a:buClr>
              <a:buSzPct val="25000"/>
              <a:defRPr/>
            </a:pPr>
            <a:r>
              <a:rPr lang="en-US" sz="3200" b="1" dirty="0">
                <a:solidFill>
                  <a:schemeClr val="dk1"/>
                </a:solidFill>
              </a:rPr>
              <a:t>Thank you!</a:t>
            </a:r>
            <a:endParaRPr sz="1600" dirty="0">
              <a:solidFill>
                <a:schemeClr val="dk1"/>
              </a:solidFill>
            </a:endParaRPr>
          </a:p>
          <a:p>
            <a:pPr marL="0" indent="0">
              <a:spcBef>
                <a:spcPts val="300"/>
              </a:spcBef>
              <a:spcAft>
                <a:spcPts val="0"/>
              </a:spcAft>
              <a:buClr>
                <a:schemeClr val="accent3"/>
              </a:buClr>
              <a:buSzPct val="25000"/>
              <a:defRPr/>
            </a:pPr>
            <a:endParaRPr sz="1600" dirty="0">
              <a:solidFill>
                <a:schemeClr val="dk1"/>
              </a:solidFill>
            </a:endParaRPr>
          </a:p>
        </p:txBody>
      </p:sp>
    </p:spTree>
    <p:extLst>
      <p:ext uri="{BB962C8B-B14F-4D97-AF65-F5344CB8AC3E}">
        <p14:creationId xmlns:p14="http://schemas.microsoft.com/office/powerpoint/2010/main" val="53590455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Additional Resources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hlinkClick r:id="rId3"/>
              </a:rPr>
              <a:t>https://www.13reasonswhytoolkit.org/</a:t>
            </a:r>
            <a:endParaRPr lang="en-US" dirty="0" smtClean="0"/>
          </a:p>
          <a:p>
            <a:pPr lvl="1"/>
            <a:r>
              <a:rPr lang="en-US" dirty="0" smtClean="0"/>
              <a:t>Developed by workgroup of 75 leading experts in mental health, suicide prevention, and education</a:t>
            </a:r>
          </a:p>
          <a:p>
            <a:pPr lvl="1"/>
            <a:r>
              <a:rPr lang="en-US" dirty="0" smtClean="0"/>
              <a:t>Sponsored by SAVE (Suicide Awareness Voice of Education)</a:t>
            </a:r>
          </a:p>
          <a:p>
            <a:r>
              <a:rPr lang="en-US" dirty="0" smtClean="0">
                <a:hlinkClick r:id="rId4"/>
              </a:rPr>
              <a:t>https://13reasonswhy.info/</a:t>
            </a:r>
            <a:r>
              <a:rPr lang="en-US" dirty="0" smtClean="0"/>
              <a:t> </a:t>
            </a:r>
          </a:p>
          <a:p>
            <a:pPr lvl="1"/>
            <a:r>
              <a:rPr lang="en-US" dirty="0" smtClean="0">
                <a:sym typeface="Calibri"/>
              </a:rPr>
              <a:t>Developed by Netflix</a:t>
            </a:r>
          </a:p>
          <a:p>
            <a:pPr lvl="1"/>
            <a:r>
              <a:rPr lang="en-US" dirty="0" smtClean="0">
                <a:sym typeface="Calibri"/>
              </a:rPr>
              <a:t>Includes cast videos</a:t>
            </a:r>
          </a:p>
          <a:p>
            <a:r>
              <a:rPr lang="en-US" dirty="0">
                <a:hlinkClick r:id="rId5"/>
              </a:rPr>
              <a:t>https://en.wikiversity.org/wiki/Helping_Give_Away_Psychological_Science</a:t>
            </a:r>
            <a:endParaRPr lang="en-US" dirty="0" smtClean="0">
              <a:sym typeface="Calibri"/>
            </a:endParaRPr>
          </a:p>
          <a:p>
            <a:r>
              <a:rPr lang="en-US" u="sng" dirty="0" smtClean="0">
                <a:sym typeface="Calibri"/>
              </a:rPr>
              <a:t>For Practitioners, Personnel and Parents to discuss 13 Reasons Why:</a:t>
            </a:r>
            <a:endParaRPr lang="en-US" u="sng" dirty="0" smtClean="0"/>
          </a:p>
          <a:p>
            <a:pPr lvl="1"/>
            <a:r>
              <a:rPr lang="en-US" dirty="0" smtClean="0">
                <a:sym typeface="Calibri"/>
              </a:rPr>
              <a:t>https://afsp.org/campaigns/talk-about-mental-health-awareness-month/13-reasons-why/</a:t>
            </a:r>
          </a:p>
          <a:p>
            <a:pPr lvl="1"/>
            <a:r>
              <a:rPr lang="en-US" dirty="0" smtClean="0">
                <a:sym typeface="Calibri"/>
              </a:rPr>
              <a:t>http://www.jedfoundation.org/wp-content/uploads/2017/03/13RW-Talking-Points-JED-SAVE-Netflix.pdf; </a:t>
            </a:r>
          </a:p>
          <a:p>
            <a:pPr lvl="1"/>
            <a:r>
              <a:rPr lang="en-US" dirty="0" smtClean="0">
                <a:sym typeface="Calibri"/>
              </a:rPr>
              <a:t>https://www.schoolcounselor.org/school-counselors/professional-development/learn-more/13-reasons-why-resources</a:t>
            </a:r>
          </a:p>
          <a:p>
            <a:endParaRPr lang="en-US" dirty="0" smtClean="0"/>
          </a:p>
          <a:p>
            <a:endParaRPr lang="en-US" dirty="0"/>
          </a:p>
        </p:txBody>
      </p:sp>
    </p:spTree>
    <p:extLst>
      <p:ext uri="{BB962C8B-B14F-4D97-AF65-F5344CB8AC3E}">
        <p14:creationId xmlns:p14="http://schemas.microsoft.com/office/powerpoint/2010/main" val="172446231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Additional Resources</a:t>
            </a:r>
            <a:endParaRPr lang="en-US" dirty="0"/>
          </a:p>
        </p:txBody>
      </p:sp>
      <p:sp>
        <p:nvSpPr>
          <p:cNvPr id="3" name="Content Placeholder 2"/>
          <p:cNvSpPr>
            <a:spLocks noGrp="1"/>
          </p:cNvSpPr>
          <p:nvPr>
            <p:ph idx="1"/>
          </p:nvPr>
        </p:nvSpPr>
        <p:spPr/>
        <p:txBody>
          <a:bodyPr>
            <a:normAutofit/>
          </a:bodyPr>
          <a:lstStyle/>
          <a:p>
            <a:r>
              <a:rPr lang="en-US" dirty="0">
                <a:hlinkClick r:id="rId3"/>
              </a:rPr>
              <a:t>https://www.nasponline.org/resources-and-publications/resources-and-podcasts/school-climate-safety-and-crisis/mental-health-resources/preventing-youth-suicide/13-reasons-why-netflix-series/13-reasons-why-netflix-series-considerations-for-educators</a:t>
            </a:r>
            <a:r>
              <a:rPr lang="en-US" dirty="0" smtClean="0">
                <a:hlinkClick r:id="rId4"/>
              </a:rPr>
              <a:t>https://13reasonswhy.info/</a:t>
            </a:r>
            <a:r>
              <a:rPr lang="en-US" dirty="0" smtClean="0"/>
              <a:t> </a:t>
            </a:r>
          </a:p>
          <a:p>
            <a:pPr lvl="1"/>
            <a:r>
              <a:rPr lang="en-US" dirty="0" smtClean="0">
                <a:sym typeface="Calibri"/>
              </a:rPr>
              <a:t>Developed by National Association of School Psychologists</a:t>
            </a:r>
          </a:p>
          <a:p>
            <a:r>
              <a:rPr lang="en-US" dirty="0">
                <a:hlinkClick r:id="rId5"/>
              </a:rPr>
              <a:t>https://</a:t>
            </a:r>
            <a:r>
              <a:rPr lang="en-US" dirty="0" smtClean="0">
                <a:hlinkClick r:id="rId5"/>
              </a:rPr>
              <a:t>www.nationwidechildrens.org/family-resources-education/700childrens/2017/04/13-reasons-why-should-parents-be-concerned-about-this-netflix-series</a:t>
            </a:r>
            <a:endParaRPr lang="en-US" dirty="0" smtClean="0"/>
          </a:p>
          <a:p>
            <a:pPr lvl="1"/>
            <a:r>
              <a:rPr lang="en-US" dirty="0" smtClean="0">
                <a:sym typeface="Calibri"/>
              </a:rPr>
              <a:t>Blog post by Dr. Ackerman</a:t>
            </a:r>
          </a:p>
          <a:p>
            <a:endParaRPr lang="en-US" dirty="0" smtClean="0"/>
          </a:p>
          <a:p>
            <a:endParaRPr lang="en-US" dirty="0"/>
          </a:p>
        </p:txBody>
      </p:sp>
    </p:spTree>
    <p:extLst>
      <p:ext uri="{BB962C8B-B14F-4D97-AF65-F5344CB8AC3E}">
        <p14:creationId xmlns:p14="http://schemas.microsoft.com/office/powerpoint/2010/main" val="163440138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93AB795-E690-2643-BB1C-438633D04DBD}"/>
              </a:ext>
            </a:extLst>
          </p:cNvPr>
          <p:cNvSpPr>
            <a:spLocks noGrp="1"/>
          </p:cNvSpPr>
          <p:nvPr>
            <p:ph type="title"/>
          </p:nvPr>
        </p:nvSpPr>
        <p:spPr>
          <a:xfrm>
            <a:off x="340243" y="318977"/>
            <a:ext cx="11132288" cy="5114259"/>
          </a:xfrm>
        </p:spPr>
        <p:txBody>
          <a:bodyPr>
            <a:normAutofit fontScale="90000"/>
          </a:bodyPr>
          <a:lstStyle/>
          <a:p>
            <a:pPr>
              <a:lnSpc>
                <a:spcPct val="100000"/>
              </a:lnSpc>
            </a:pPr>
            <a:r>
              <a:rPr lang="en-US" sz="4900" dirty="0"/>
              <a:t>Questions?</a:t>
            </a:r>
            <a:r>
              <a:rPr lang="en-US" dirty="0"/>
              <a:t/>
            </a:r>
            <a:br>
              <a:rPr lang="en-US" dirty="0"/>
            </a:br>
            <a:r>
              <a:rPr lang="en-US" dirty="0"/>
              <a:t/>
            </a:r>
            <a:br>
              <a:rPr lang="en-US" dirty="0"/>
            </a:br>
            <a:r>
              <a:rPr lang="en-US" sz="2700" b="1" dirty="0">
                <a:solidFill>
                  <a:srgbClr val="0070C0"/>
                </a:solidFill>
              </a:rPr>
              <a:t>Taking the webinar for CE?  </a:t>
            </a:r>
            <a:r>
              <a:rPr lang="en-US" sz="1800" b="1" dirty="0">
                <a:solidFill>
                  <a:srgbClr val="0070C0"/>
                </a:solidFill>
              </a:rPr>
              <a:t/>
            </a:r>
            <a:br>
              <a:rPr lang="en-US" sz="1800" b="1" dirty="0">
                <a:solidFill>
                  <a:srgbClr val="0070C0"/>
                </a:solidFill>
              </a:rPr>
            </a:br>
            <a:r>
              <a:rPr lang="en-US" sz="1800" dirty="0"/>
              <a:t>Did you respond to the Moderator in the tool box on the right of your screen?</a:t>
            </a:r>
            <a:br>
              <a:rPr lang="en-US" sz="1800" dirty="0"/>
            </a:br>
            <a:r>
              <a:rPr lang="en-US" sz="1800" dirty="0"/>
              <a:t>Your response indicates your attendance.</a:t>
            </a:r>
            <a:br>
              <a:rPr lang="en-US" sz="1800" dirty="0"/>
            </a:br>
            <a:r>
              <a:rPr lang="en-US" sz="1800" dirty="0"/>
              <a:t/>
            </a:r>
            <a:br>
              <a:rPr lang="en-US" sz="1800" dirty="0"/>
            </a:br>
            <a:r>
              <a:rPr lang="en-US" sz="1800" dirty="0"/>
              <a:t/>
            </a:r>
            <a:br>
              <a:rPr lang="en-US" sz="1800" dirty="0"/>
            </a:br>
            <a:r>
              <a:rPr lang="en-US" sz="2400" b="1" dirty="0">
                <a:solidFill>
                  <a:schemeClr val="accent2"/>
                </a:solidFill>
              </a:rPr>
              <a:t>Continue the conversation after the webinar in the SCCAP53.org Forum</a:t>
            </a:r>
            <a:r>
              <a:rPr lang="en-US" sz="1800" b="1" dirty="0">
                <a:solidFill>
                  <a:schemeClr val="accent2"/>
                </a:solidFill>
              </a:rPr>
              <a:t/>
            </a:r>
            <a:br>
              <a:rPr lang="en-US" sz="1800" b="1" dirty="0">
                <a:solidFill>
                  <a:schemeClr val="accent2"/>
                </a:solidFill>
              </a:rPr>
            </a:br>
            <a:r>
              <a:rPr lang="en-US" sz="1800" dirty="0"/>
              <a:t>For one month, panel members will respond to as many questions as possible       </a:t>
            </a:r>
            <a:br>
              <a:rPr lang="en-US" sz="1800" dirty="0"/>
            </a:br>
            <a:r>
              <a:rPr lang="en-US" sz="1800" dirty="0"/>
              <a:t>Go to </a:t>
            </a:r>
            <a:r>
              <a:rPr lang="en-US" sz="1800" dirty="0">
                <a:hlinkClick r:id="rId2"/>
              </a:rPr>
              <a:t>https://sccap53.org</a:t>
            </a:r>
            <a:r>
              <a:rPr lang="en-US" sz="1800" dirty="0"/>
              <a:t/>
            </a:r>
            <a:br>
              <a:rPr lang="en-US" sz="1800" dirty="0"/>
            </a:br>
            <a:r>
              <a:rPr lang="en-US" sz="1800" dirty="0"/>
              <a:t>Log in with your member email and password</a:t>
            </a:r>
            <a:br>
              <a:rPr lang="en-US" sz="1800" dirty="0"/>
            </a:br>
            <a:r>
              <a:rPr lang="en-US" sz="1800" dirty="0"/>
              <a:t>Scroll down and click on the “Forum” box</a:t>
            </a:r>
            <a:br>
              <a:rPr lang="en-US" sz="1800" dirty="0"/>
            </a:br>
            <a:r>
              <a:rPr lang="en-US" sz="1800" dirty="0"/>
              <a:t>Under Webinar Discussions, click on “13 Reasons Why”</a:t>
            </a:r>
            <a:br>
              <a:rPr lang="en-US" sz="1800" dirty="0"/>
            </a:br>
            <a:r>
              <a:rPr lang="en-US" sz="1800" dirty="0"/>
              <a:t>See the forum rules posted by the Web Editor, and then</a:t>
            </a:r>
            <a:br>
              <a:rPr lang="en-US" sz="1800" dirty="0"/>
            </a:br>
            <a:r>
              <a:rPr lang="en-US" sz="1800" dirty="0"/>
              <a:t>Post away!</a:t>
            </a:r>
            <a:br>
              <a:rPr lang="en-US" sz="1800" dirty="0"/>
            </a:br>
            <a:endParaRPr lang="en-US" sz="1800" dirty="0"/>
          </a:p>
        </p:txBody>
      </p:sp>
    </p:spTree>
    <p:extLst>
      <p:ext uri="{BB962C8B-B14F-4D97-AF65-F5344CB8AC3E}">
        <p14:creationId xmlns:p14="http://schemas.microsoft.com/office/powerpoint/2010/main" val="70815706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lumMod val="20000"/>
              <a:lumOff val="80000"/>
            </a:schemeClr>
          </a:solidFill>
        </p:spPr>
        <p:txBody>
          <a:bodyPr/>
          <a:lstStyle/>
          <a:p>
            <a:r>
              <a:rPr lang="en-US" dirty="0"/>
              <a:t>Source Citation for this Presentation</a:t>
            </a:r>
          </a:p>
        </p:txBody>
      </p:sp>
      <p:sp>
        <p:nvSpPr>
          <p:cNvPr id="3" name="Content Placeholder 2"/>
          <p:cNvSpPr>
            <a:spLocks noGrp="1"/>
          </p:cNvSpPr>
          <p:nvPr>
            <p:ph idx="1"/>
          </p:nvPr>
        </p:nvSpPr>
        <p:spPr>
          <a:xfrm>
            <a:off x="726554" y="1680196"/>
            <a:ext cx="10515600" cy="3927793"/>
          </a:xfrm>
        </p:spPr>
        <p:txBody>
          <a:bodyPr>
            <a:normAutofit fontScale="92500" lnSpcReduction="20000"/>
          </a:bodyPr>
          <a:lstStyle/>
          <a:p>
            <a:pPr marL="0" indent="0">
              <a:buNone/>
            </a:pPr>
            <a:r>
              <a:rPr lang="en-US" dirty="0"/>
              <a:t> </a:t>
            </a:r>
            <a:r>
              <a:rPr lang="en-US" b="1" dirty="0"/>
              <a:t>With website link</a:t>
            </a:r>
            <a:endParaRPr lang="en-US" dirty="0"/>
          </a:p>
          <a:p>
            <a:endParaRPr lang="en-US" dirty="0"/>
          </a:p>
          <a:p>
            <a:r>
              <a:rPr lang="en-US" dirty="0" err="1"/>
              <a:t>Ackerman,J</a:t>
            </a:r>
            <a:r>
              <a:rPr lang="en-US" dirty="0"/>
              <a:t>., </a:t>
            </a:r>
            <a:r>
              <a:rPr lang="en-US" dirty="0" err="1"/>
              <a:t>Chesin</a:t>
            </a:r>
            <a:r>
              <a:rPr lang="en-US" dirty="0"/>
              <a:t>, M., Michael, K., (2019). </a:t>
            </a:r>
            <a:r>
              <a:rPr lang="en-US" i="1" dirty="0"/>
              <a:t>The Impact of 13 Reasons Why on Suicide Behavior in Young People: What We Know So Far </a:t>
            </a:r>
            <a:r>
              <a:rPr lang="en-US" dirty="0"/>
              <a:t>[PowerPoint slides]. Retrieved from </a:t>
            </a:r>
            <a:r>
              <a:rPr lang="en-US" dirty="0">
                <a:hlinkClick r:id="rId3"/>
              </a:rPr>
              <a:t>https://sccap53.org/resources/education-resources/webinars/recordedwebinars/</a:t>
            </a:r>
            <a:endParaRPr lang="en-US" b="1" dirty="0"/>
          </a:p>
          <a:p>
            <a:endParaRPr lang="en-US" b="1"/>
          </a:p>
          <a:p>
            <a:r>
              <a:rPr lang="en-US" b="1"/>
              <a:t>Without </a:t>
            </a:r>
            <a:r>
              <a:rPr lang="en-US" b="1" dirty="0"/>
              <a:t>website link</a:t>
            </a:r>
            <a:endParaRPr lang="en-US" dirty="0"/>
          </a:p>
          <a:p>
            <a:pPr marL="0" indent="0">
              <a:buNone/>
            </a:pPr>
            <a:r>
              <a:rPr lang="en-US" b="1" dirty="0"/>
              <a:t> </a:t>
            </a:r>
            <a:endParaRPr lang="en-US" dirty="0"/>
          </a:p>
          <a:p>
            <a:r>
              <a:rPr lang="en-US" dirty="0" err="1"/>
              <a:t>Ackerman,J</a:t>
            </a:r>
            <a:r>
              <a:rPr lang="en-US" dirty="0"/>
              <a:t>., </a:t>
            </a:r>
            <a:r>
              <a:rPr lang="en-US" dirty="0" err="1"/>
              <a:t>Chesin</a:t>
            </a:r>
            <a:r>
              <a:rPr lang="en-US" dirty="0"/>
              <a:t>, M., Michael, K., (2019). </a:t>
            </a:r>
            <a:r>
              <a:rPr lang="en-US" i="1" dirty="0"/>
              <a:t>The Impact of 13 Reasons Why on Suicide Behavior in Young People: What We Know So Far  </a:t>
            </a:r>
            <a:r>
              <a:rPr lang="en-US" dirty="0"/>
              <a:t>[PowerPoint slides]. Webinar sponsored by the Society of Clinical Child and Adolescent Psychology, Division 53 of the American Psychological Association. Washington, D.C.</a:t>
            </a:r>
          </a:p>
          <a:p>
            <a:endParaRPr lang="en-US" dirty="0"/>
          </a:p>
          <a:p>
            <a:pPr marL="0" indent="0">
              <a:buNone/>
            </a:pPr>
            <a:endParaRPr lang="en-US" dirty="0"/>
          </a:p>
        </p:txBody>
      </p:sp>
    </p:spTree>
    <p:extLst>
      <p:ext uri="{BB962C8B-B14F-4D97-AF65-F5344CB8AC3E}">
        <p14:creationId xmlns:p14="http://schemas.microsoft.com/office/powerpoint/2010/main" val="38789409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8748" y="-210223"/>
            <a:ext cx="8574504" cy="1154097"/>
          </a:xfrm>
        </p:spPr>
        <p:txBody>
          <a:bodyPr>
            <a:normAutofit/>
          </a:bodyPr>
          <a:lstStyle/>
          <a:p>
            <a:r>
              <a:rPr lang="en-US" sz="2900" dirty="0"/>
              <a:t>School Mental Health in North Carolina K-12 Schools</a:t>
            </a:r>
          </a:p>
        </p:txBody>
      </p:sp>
      <p:sp>
        <p:nvSpPr>
          <p:cNvPr id="3" name="Content Placeholder 2"/>
          <p:cNvSpPr>
            <a:spLocks noGrp="1"/>
          </p:cNvSpPr>
          <p:nvPr>
            <p:ph idx="1"/>
          </p:nvPr>
        </p:nvSpPr>
        <p:spPr>
          <a:xfrm>
            <a:off x="1981200" y="1190264"/>
            <a:ext cx="8574505" cy="4937820"/>
          </a:xfrm>
        </p:spPr>
        <p:txBody>
          <a:bodyPr>
            <a:normAutofit/>
          </a:bodyPr>
          <a:lstStyle/>
          <a:p>
            <a:pPr marL="0" indent="0">
              <a:buNone/>
            </a:pPr>
            <a:r>
              <a:rPr lang="en-US" b="1" dirty="0"/>
              <a:t>Assessment, Support &amp; Counseling (ASC) Center</a:t>
            </a:r>
            <a:endParaRPr lang="en-US" b="1" i="1" dirty="0"/>
          </a:p>
          <a:p>
            <a:pPr marL="0" indent="0">
              <a:buNone/>
            </a:pPr>
            <a:r>
              <a:rPr lang="en-US" i="1" u="sng" dirty="0"/>
              <a:t>Mission.</a:t>
            </a:r>
            <a:r>
              <a:rPr lang="en-US" i="1" dirty="0"/>
              <a:t> Help educators to educate by:</a:t>
            </a:r>
          </a:p>
          <a:p>
            <a:r>
              <a:rPr lang="en-US" sz="2800" dirty="0"/>
              <a:t>Providing access to high quality, supervised mental health services to children and families regardless of their ability to pay</a:t>
            </a:r>
          </a:p>
          <a:p>
            <a:r>
              <a:rPr lang="en-US" sz="2800" dirty="0"/>
              <a:t>Training a steady stream of qualified school mental health professionals who join the workforce</a:t>
            </a:r>
          </a:p>
          <a:p>
            <a:r>
              <a:rPr lang="en-US" sz="2800" dirty="0"/>
              <a:t>Conducting research that informs effective school mental health practices and prevents death by suicide</a:t>
            </a:r>
          </a:p>
        </p:txBody>
      </p:sp>
    </p:spTree>
    <p:extLst>
      <p:ext uri="{BB962C8B-B14F-4D97-AF65-F5344CB8AC3E}">
        <p14:creationId xmlns:p14="http://schemas.microsoft.com/office/powerpoint/2010/main" val="23036184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F3E1D62-41CB-D047-AF3B-AD081179556C}"/>
              </a:ext>
            </a:extLst>
          </p:cNvPr>
          <p:cNvSpPr>
            <a:spLocks noGrp="1"/>
          </p:cNvSpPr>
          <p:nvPr>
            <p:ph type="title"/>
          </p:nvPr>
        </p:nvSpPr>
        <p:spPr>
          <a:xfrm>
            <a:off x="2438400" y="0"/>
            <a:ext cx="7601989" cy="803564"/>
          </a:xfrm>
        </p:spPr>
        <p:txBody>
          <a:bodyPr>
            <a:normAutofit/>
          </a:bodyPr>
          <a:lstStyle/>
          <a:p>
            <a:pPr algn="ctr"/>
            <a:r>
              <a:rPr lang="en-US" dirty="0"/>
              <a:t>Findings Regarding 1</a:t>
            </a:r>
            <a:r>
              <a:rPr lang="en-US" dirty="0"/>
              <a:t>3RW</a:t>
            </a:r>
          </a:p>
        </p:txBody>
      </p:sp>
      <p:sp>
        <p:nvSpPr>
          <p:cNvPr id="3" name="Text Placeholder 2">
            <a:extLst>
              <a:ext uri="{FF2B5EF4-FFF2-40B4-BE49-F238E27FC236}">
                <a16:creationId xmlns="" xmlns:a16="http://schemas.microsoft.com/office/drawing/2014/main" id="{F5F58267-0C2E-D34C-939C-ECCEF449B076}"/>
              </a:ext>
            </a:extLst>
          </p:cNvPr>
          <p:cNvSpPr>
            <a:spLocks noGrp="1"/>
          </p:cNvSpPr>
          <p:nvPr>
            <p:ph type="body" idx="1"/>
          </p:nvPr>
        </p:nvSpPr>
        <p:spPr>
          <a:xfrm>
            <a:off x="1823258" y="1219200"/>
            <a:ext cx="8661862" cy="5410200"/>
          </a:xfrm>
        </p:spPr>
        <p:txBody>
          <a:bodyPr>
            <a:normAutofit fontScale="92500" lnSpcReduction="10000"/>
          </a:bodyPr>
          <a:lstStyle/>
          <a:p>
            <a:pPr marL="114300" indent="0">
              <a:buNone/>
            </a:pPr>
            <a:r>
              <a:rPr lang="en-US" sz="2800" b="1" dirty="0"/>
              <a:t>Ayers et al. (2017)</a:t>
            </a:r>
          </a:p>
          <a:p>
            <a:pPr marL="114300" indent="0">
              <a:buNone/>
            </a:pPr>
            <a:r>
              <a:rPr lang="en-US" sz="2800" dirty="0"/>
              <a:t>Internet searches on terms such as: “how to kill yourself” 900k to 1.5 million (more than expected) in the 19 days after Season 1 release</a:t>
            </a:r>
          </a:p>
          <a:p>
            <a:pPr marL="114300" indent="0">
              <a:buNone/>
            </a:pPr>
            <a:endParaRPr lang="en-US" sz="2800" b="1" dirty="0"/>
          </a:p>
          <a:p>
            <a:pPr marL="114300" indent="0">
              <a:buNone/>
            </a:pPr>
            <a:r>
              <a:rPr lang="en-US" sz="2800" b="1" dirty="0"/>
              <a:t>Cooper Jr. et al. (2018)</a:t>
            </a:r>
          </a:p>
          <a:p>
            <a:pPr marL="114300" indent="0">
              <a:buNone/>
            </a:pPr>
            <a:r>
              <a:rPr lang="en-US" sz="2800" dirty="0"/>
              <a:t>Unexpected increases in psychiatric admissions for suicidal youth post release of Season 1</a:t>
            </a:r>
          </a:p>
          <a:p>
            <a:pPr marL="114300" indent="0">
              <a:buNone/>
            </a:pPr>
            <a:endParaRPr lang="en-US" sz="2800" b="1" dirty="0"/>
          </a:p>
          <a:p>
            <a:pPr marL="114300" indent="0">
              <a:buNone/>
            </a:pPr>
            <a:r>
              <a:rPr lang="en-US" sz="2800" b="1" dirty="0"/>
              <a:t>Hong et al. (2018)</a:t>
            </a:r>
          </a:p>
          <a:p>
            <a:pPr marL="114300" indent="0">
              <a:buNone/>
            </a:pPr>
            <a:r>
              <a:rPr lang="en-US" sz="2800" dirty="0"/>
              <a:t>For youth in the ED who watched at least 1 episode of Season 1 (</a:t>
            </a:r>
            <a:r>
              <a:rPr lang="en-US" sz="2800" i="1" dirty="0"/>
              <a:t>N</a:t>
            </a:r>
            <a:r>
              <a:rPr lang="en-US" sz="2800" dirty="0"/>
              <a:t> = 42), half reported that 13RW increased their suicidal thinking “to some degree”</a:t>
            </a:r>
          </a:p>
          <a:p>
            <a:pPr marL="114300" indent="0">
              <a:buNone/>
            </a:pPr>
            <a:endParaRPr lang="en-US" sz="2800" dirty="0"/>
          </a:p>
        </p:txBody>
      </p:sp>
    </p:spTree>
    <p:extLst>
      <p:ext uri="{BB962C8B-B14F-4D97-AF65-F5344CB8AC3E}">
        <p14:creationId xmlns:p14="http://schemas.microsoft.com/office/powerpoint/2010/main" val="1884069209"/>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44546A"/>
      </a:dk2>
      <a:lt2>
        <a:srgbClr val="E7E6E6"/>
      </a:lt2>
      <a:accent1>
        <a:srgbClr val="4377B0"/>
      </a:accent1>
      <a:accent2>
        <a:srgbClr val="F1673B"/>
      </a:accent2>
      <a:accent3>
        <a:srgbClr val="A5A5A5"/>
      </a:accent3>
      <a:accent4>
        <a:srgbClr val="5BC18C"/>
      </a:accent4>
      <a:accent5>
        <a:srgbClr val="F46083"/>
      </a:accent5>
      <a:accent6>
        <a:srgbClr val="7F7F7F"/>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K_NoWillPowerTemplat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1706</TotalTime>
  <Words>6947</Words>
  <Application>Microsoft Office PowerPoint</Application>
  <PresentationFormat>Widescreen</PresentationFormat>
  <Paragraphs>658</Paragraphs>
  <Slides>76</Slides>
  <Notes>60</Notes>
  <HiddenSlides>0</HiddenSlides>
  <MMClips>0</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76</vt:i4>
      </vt:variant>
    </vt:vector>
  </HeadingPairs>
  <TitlesOfParts>
    <vt:vector size="94" baseType="lpstr">
      <vt:lpstr>ＭＳ Ｐゴシック</vt:lpstr>
      <vt:lpstr>ＭＳ Ｐゴシック</vt:lpstr>
      <vt:lpstr>Adobe Garamond Pro</vt:lpstr>
      <vt:lpstr>Arial</vt:lpstr>
      <vt:lpstr>Arial Black</vt:lpstr>
      <vt:lpstr>Calibri</vt:lpstr>
      <vt:lpstr>Calibri Light</vt:lpstr>
      <vt:lpstr>Cambria</vt:lpstr>
      <vt:lpstr>Geneva</vt:lpstr>
      <vt:lpstr>Helvetica Neue</vt:lpstr>
      <vt:lpstr>Noto Sans Symbols</vt:lpstr>
      <vt:lpstr>Times New Roman</vt:lpstr>
      <vt:lpstr>Wingdings</vt:lpstr>
      <vt:lpstr>Office Theme</vt:lpstr>
      <vt:lpstr>1_Office Theme</vt:lpstr>
      <vt:lpstr>K_NoWillPowerTemplate</vt:lpstr>
      <vt:lpstr>2_Office Theme</vt:lpstr>
      <vt:lpstr>3_Office Theme</vt:lpstr>
      <vt:lpstr>The Impact of 13 Reasons Why on Suicide Behavior in Young People: What We Know So Far</vt:lpstr>
      <vt:lpstr>Audience Questions and Answers</vt:lpstr>
      <vt:lpstr>The Impact of 13RW on Suicidal Behavior in Young People:  What We Know So Far </vt:lpstr>
      <vt:lpstr>Epidemiology of Suicide</vt:lpstr>
      <vt:lpstr>National, Regional, Local Trends</vt:lpstr>
      <vt:lpstr>Trends for Youth Over Time</vt:lpstr>
      <vt:lpstr>Engaging the Topic of Youth Suicide</vt:lpstr>
      <vt:lpstr>School Mental Health in North Carolina K-12 Schools</vt:lpstr>
      <vt:lpstr>Findings Regarding 13RW</vt:lpstr>
      <vt:lpstr>Findings Regarding 13RW</vt:lpstr>
      <vt:lpstr>What Can We Do?</vt:lpstr>
      <vt:lpstr>*Crisis Text Line (&gt;105,000,000)</vt:lpstr>
      <vt:lpstr>*Crisis Text Line (&gt;105,000,000)</vt:lpstr>
      <vt:lpstr>Thompson, Michael, Runkle &amp; Sugg, 2019</vt:lpstr>
      <vt:lpstr>Thompson, Michael, Runkle &amp; Sugg, 2019</vt:lpstr>
      <vt:lpstr>Thompson, Michael, Runkle &amp; Sugg, 2019</vt:lpstr>
      <vt:lpstr>Sugg, Michael, Filbin, Weiser &amp; Runkle, under review</vt:lpstr>
      <vt:lpstr>Sugg, Michael, Filbin, Weiser &amp; Runkle (under review)</vt:lpstr>
      <vt:lpstr>The Science of Prevention and Intervention: Cognitive Behavioral Therapy (CBT) and Means Safety</vt:lpstr>
      <vt:lpstr>Other Key Findings in K-12 Schools</vt:lpstr>
      <vt:lpstr>Summary</vt:lpstr>
      <vt:lpstr>Relevant References</vt:lpstr>
      <vt:lpstr>Relevant References</vt:lpstr>
      <vt:lpstr>Relevant References</vt:lpstr>
      <vt:lpstr>Closing and Contact Information</vt:lpstr>
      <vt:lpstr>PowerPoint Presentation</vt:lpstr>
      <vt:lpstr>Audience Questions and Answers</vt:lpstr>
      <vt:lpstr>PowerPoint Presentation</vt:lpstr>
      <vt:lpstr>THE CONTENT OF 13 REASONS WHY IS PROVOCATIVE</vt:lpstr>
      <vt:lpstr>PowerPoint Presentation</vt:lpstr>
      <vt:lpstr>AND, THERE WAS PROFESSIONAL AND PUBLIC CONCERN ABOUT THE SHOW AND ITS GLORIFICATION OF SUICIDE</vt:lpstr>
      <vt:lpstr>PowerPoint Presentation</vt:lpstr>
      <vt:lpstr>PowerPoint Presentation</vt:lpstr>
      <vt:lpstr>SO WHAT DO THE DATA SAY?</vt:lpstr>
      <vt:lpstr>PowerPoint Presentation</vt:lpstr>
      <vt:lpstr>PowerPoint Presentation</vt:lpstr>
      <vt:lpstr>PowerPoint Presentation</vt:lpstr>
      <vt:lpstr>PowerPoint Presentation</vt:lpstr>
      <vt:lpstr>…In response, in July 2019, Netflix Removed the Suicide Scene</vt:lpstr>
      <vt:lpstr>PowerPoint Presentation</vt:lpstr>
      <vt:lpstr>Specific Changes to Suicide Beliefs &amp; Knowledge after viewing13 Reasons Why </vt:lpstr>
      <vt:lpstr>PowerPoint Presentation</vt:lpstr>
      <vt:lpstr>PowerPoint Presentation</vt:lpstr>
      <vt:lpstr>PowerPoint Presentation</vt:lpstr>
      <vt:lpstr>Citations for this Presentation</vt:lpstr>
      <vt:lpstr>PowerPoint Presentation</vt:lpstr>
      <vt:lpstr>PowerPoint Presentation</vt:lpstr>
      <vt:lpstr>Overview</vt:lpstr>
      <vt:lpstr>Does depicting suicide responsibly matter?</vt:lpstr>
      <vt:lpstr>PowerPoint Presentation</vt:lpstr>
      <vt:lpstr>    What is “suicide contagion”?  </vt:lpstr>
      <vt:lpstr>Evidence for suicide contagion? </vt:lpstr>
      <vt:lpstr>PowerPoint Presentation</vt:lpstr>
      <vt:lpstr>PowerPoint Presentation</vt:lpstr>
      <vt:lpstr>PowerPoint Presentation</vt:lpstr>
      <vt:lpstr>13 Reasons Why Trailer Released (March 1, 2017)</vt:lpstr>
      <vt:lpstr>PowerPoint Presentation</vt:lpstr>
      <vt:lpstr>PowerPoint Presentation</vt:lpstr>
      <vt:lpstr>Association Between the Release of 13 Reasons Why and Suicide in the US, by Age Group </vt:lpstr>
      <vt:lpstr>Bridge et al. (2019) Main Findings</vt:lpstr>
      <vt:lpstr>PowerPoint Presentation</vt:lpstr>
      <vt:lpstr>Public interest in the series</vt:lpstr>
      <vt:lpstr>Association with suicide rates</vt:lpstr>
      <vt:lpstr>Association with suicide rates</vt:lpstr>
      <vt:lpstr>Association with suicide rates</vt:lpstr>
      <vt:lpstr>Association with suicide rates</vt:lpstr>
      <vt:lpstr>PowerPoint Presentation</vt:lpstr>
      <vt:lpstr>Niederkrotenthaler et al. (2019) Main Findings</vt:lpstr>
      <vt:lpstr>Study of youth in Ontario by Sinyor et al. (2019) </vt:lpstr>
      <vt:lpstr>Guidelines for reporting on suicide including social media recommendations</vt:lpstr>
      <vt:lpstr>Comprehensive Resource  for Suicide Prevention  in the Schools</vt:lpstr>
      <vt:lpstr>PowerPoint Presentation</vt:lpstr>
      <vt:lpstr>Additional Resources</vt:lpstr>
      <vt:lpstr>Additional Resources</vt:lpstr>
      <vt:lpstr>Questions?  Taking the webinar for CE?   Did you respond to the Moderator in the tool box on the right of your screen? Your response indicates your attendance.   Continue the conversation after the webinar in the SCCAP53.org Forum For one month, panel members will respond to as many questions as possible        Go to https://sccap53.org Log in with your member email and password Scroll down and click on the “Forum” box Under Webinar Discussions, click on “13 Reasons Why” See the forum rules posted by the Web Editor, and then Post away! </vt:lpstr>
      <vt:lpstr>Source Citation for this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Richard Canty</dc:creator>
  <cp:lastModifiedBy>Jennifer Hughes</cp:lastModifiedBy>
  <cp:revision>169</cp:revision>
  <dcterms:created xsi:type="dcterms:W3CDTF">2018-06-08T19:22:06Z</dcterms:created>
  <dcterms:modified xsi:type="dcterms:W3CDTF">2019-09-23T19:15:22Z</dcterms:modified>
</cp:coreProperties>
</file>