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8" r:id="rId2"/>
    <p:sldId id="259" r:id="rId3"/>
    <p:sldId id="369" r:id="rId4"/>
    <p:sldId id="364" r:id="rId5"/>
    <p:sldId id="365" r:id="rId6"/>
    <p:sldId id="366" r:id="rId7"/>
    <p:sldId id="367" r:id="rId8"/>
    <p:sldId id="368" r:id="rId9"/>
    <p:sldId id="370" r:id="rId10"/>
    <p:sldId id="371" r:id="rId11"/>
    <p:sldId id="372" r:id="rId12"/>
    <p:sldId id="373" r:id="rId13"/>
    <p:sldId id="374" r:id="rId14"/>
    <p:sldId id="375" r:id="rId15"/>
    <p:sldId id="376" r:id="rId16"/>
    <p:sldId id="377" r:id="rId17"/>
    <p:sldId id="378" r:id="rId18"/>
    <p:sldId id="379" r:id="rId19"/>
    <p:sldId id="380" r:id="rId20"/>
    <p:sldId id="381" r:id="rId21"/>
    <p:sldId id="382" r:id="rId22"/>
    <p:sldId id="383" r:id="rId23"/>
    <p:sldId id="384" r:id="rId24"/>
    <p:sldId id="385" r:id="rId25"/>
    <p:sldId id="386" r:id="rId26"/>
    <p:sldId id="387" r:id="rId27"/>
    <p:sldId id="388" r:id="rId28"/>
    <p:sldId id="389" r:id="rId29"/>
    <p:sldId id="390" r:id="rId30"/>
    <p:sldId id="391" r:id="rId31"/>
    <p:sldId id="29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8" autoAdjust="0"/>
    <p:restoredTop sz="83889"/>
  </p:normalViewPr>
  <p:slideViewPr>
    <p:cSldViewPr snapToGrid="0">
      <p:cViewPr varScale="1">
        <p:scale>
          <a:sx n="76" d="100"/>
          <a:sy n="76" d="100"/>
        </p:scale>
        <p:origin x="360" y="192"/>
      </p:cViewPr>
      <p:guideLst>
        <p:guide orient="horz" pos="2160"/>
        <p:guide pos="3840"/>
      </p:guideLst>
    </p:cSldViewPr>
  </p:slideViewPr>
  <p:outlineViewPr>
    <p:cViewPr>
      <p:scale>
        <a:sx n="33" d="100"/>
        <a:sy n="33" d="100"/>
      </p:scale>
      <p:origin x="0" y="-19880"/>
    </p:cViewPr>
  </p:outlineViewPr>
  <p:notesTextViewPr>
    <p:cViewPr>
      <p:scale>
        <a:sx n="1" d="1"/>
        <a:sy n="1" d="1"/>
      </p:scale>
      <p:origin x="0" y="0"/>
    </p:cViewPr>
  </p:notesTextViewPr>
  <p:sorterViewPr>
    <p:cViewPr>
      <p:scale>
        <a:sx n="66" d="100"/>
        <a:sy n="66" d="100"/>
      </p:scale>
      <p:origin x="0" y="240"/>
    </p:cViewPr>
  </p:sorterViewPr>
  <p:notesViewPr>
    <p:cSldViewPr snapToGrid="0">
      <p:cViewPr varScale="1">
        <p:scale>
          <a:sx n="117" d="100"/>
          <a:sy n="117" d="100"/>
        </p:scale>
        <p:origin x="2992"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5153C3-706B-4A4C-9A7C-D2AC84C5D20F}" type="datetimeFigureOut">
              <a:rPr lang="en-US" smtClean="0"/>
              <a:t>8/7/19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BE0A20-DEE2-4ADC-B82E-1970C63B1CF9}" type="slidenum">
              <a:rPr lang="en-US" smtClean="0"/>
              <a:t>‹#›</a:t>
            </a:fld>
            <a:endParaRPr lang="en-US"/>
          </a:p>
        </p:txBody>
      </p:sp>
    </p:spTree>
    <p:extLst>
      <p:ext uri="{BB962C8B-B14F-4D97-AF65-F5344CB8AC3E}">
        <p14:creationId xmlns:p14="http://schemas.microsoft.com/office/powerpoint/2010/main" val="3717975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a:t>
            </a:fld>
            <a:endParaRPr lang="en-US"/>
          </a:p>
        </p:txBody>
      </p:sp>
    </p:spTree>
    <p:extLst>
      <p:ext uri="{BB962C8B-B14F-4D97-AF65-F5344CB8AC3E}">
        <p14:creationId xmlns:p14="http://schemas.microsoft.com/office/powerpoint/2010/main" val="40540097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Taking</a:t>
            </a:r>
            <a:r>
              <a:rPr lang="en-US" baseline="0" dirty="0"/>
              <a:t> care of yourself includes controlling what you can: starting early, being organized, asking Qs, all those usual self-care things (esp. during interview season)</a:t>
            </a:r>
            <a:endParaRPr lang="en-US" dirty="0"/>
          </a:p>
        </p:txBody>
      </p:sp>
      <p:sp>
        <p:nvSpPr>
          <p:cNvPr id="4" name="Slide Number Placeholder 3"/>
          <p:cNvSpPr>
            <a:spLocks noGrp="1"/>
          </p:cNvSpPr>
          <p:nvPr>
            <p:ph type="sldNum" sz="quarter" idx="10"/>
          </p:nvPr>
        </p:nvSpPr>
        <p:spPr/>
        <p:txBody>
          <a:bodyPr/>
          <a:lstStyle/>
          <a:p>
            <a:fld id="{B1BE0A20-DEE2-4ADC-B82E-1970C63B1CF9}" type="slidenum">
              <a:rPr lang="en-US" smtClean="0"/>
              <a:t>24</a:t>
            </a:fld>
            <a:endParaRPr lang="en-US"/>
          </a:p>
        </p:txBody>
      </p:sp>
    </p:spTree>
    <p:extLst>
      <p:ext uri="{BB962C8B-B14F-4D97-AF65-F5344CB8AC3E}">
        <p14:creationId xmlns:p14="http://schemas.microsoft.com/office/powerpoint/2010/main" val="18650572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What I spent: $500 on application itself, ~$2000 total (incl. air travel, ground travel, dry cleaning)</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B1BE0A20-DEE2-4ADC-B82E-1970C63B1CF9}" type="slidenum">
              <a:rPr lang="en-US" smtClean="0"/>
              <a:t>25</a:t>
            </a:fld>
            <a:endParaRPr lang="en-US"/>
          </a:p>
        </p:txBody>
      </p:sp>
    </p:spTree>
    <p:extLst>
      <p:ext uri="{BB962C8B-B14F-4D97-AF65-F5344CB8AC3E}">
        <p14:creationId xmlns:p14="http://schemas.microsoft.com/office/powerpoint/2010/main" val="22911103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Have a non-psychology person read your essays, esp. #1. Partner, best friend. Clinical supervisors - #2 &amp; #3, research advisor - #4</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Different research statement for CMH vs AMC sites (CMH- clinical dilemma; AMC – more like scientific writing)</a:t>
            </a:r>
          </a:p>
          <a:p>
            <a:endParaRPr lang="en-US" baseline="0" dirty="0"/>
          </a:p>
          <a:p>
            <a:r>
              <a:rPr lang="en-US" sz="1200" kern="1200" dirty="0">
                <a:solidFill>
                  <a:schemeClr val="tx1"/>
                </a:solidFill>
                <a:effectLst/>
                <a:latin typeface="+mn-lt"/>
                <a:ea typeface="+mn-ea"/>
                <a:cs typeface="+mn-cs"/>
              </a:rPr>
              <a:t>It is VERY important that you check the website of each site you are applying to again in early to mid October to look for updated information and brochures. Sites frequently do not update their brochures or published deadlines until this time. You don’t want to miss an application deadline or state an interest in a program that they no longer offer because you didn’t double check.</a:t>
            </a:r>
            <a:endParaRPr lang="en-US" baseline="0" dirty="0"/>
          </a:p>
        </p:txBody>
      </p:sp>
      <p:sp>
        <p:nvSpPr>
          <p:cNvPr id="4" name="Slide Number Placeholder 3"/>
          <p:cNvSpPr>
            <a:spLocks noGrp="1"/>
          </p:cNvSpPr>
          <p:nvPr>
            <p:ph type="sldNum" sz="quarter" idx="10"/>
          </p:nvPr>
        </p:nvSpPr>
        <p:spPr/>
        <p:txBody>
          <a:bodyPr/>
          <a:lstStyle/>
          <a:p>
            <a:fld id="{B1BE0A20-DEE2-4ADC-B82E-1970C63B1CF9}" type="slidenum">
              <a:rPr lang="en-US" smtClean="0"/>
              <a:t>26</a:t>
            </a:fld>
            <a:endParaRPr lang="en-US"/>
          </a:p>
        </p:txBody>
      </p:sp>
    </p:spTree>
    <p:extLst>
      <p:ext uri="{BB962C8B-B14F-4D97-AF65-F5344CB8AC3E}">
        <p14:creationId xmlns:p14="http://schemas.microsoft.com/office/powerpoint/2010/main" val="37192829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Keep in mind that interviews and traveling will likely occupy a significant portion of your time between early December and the end of January. It’s best not to schedule important projects or presentations to occur during that time. You should also plan the timeline for your dissertation and other important papers with the knowledge that this time period is likely to be less productive than other times. Similarly, consider the impact that interviews will have on your clinical placements and make appropriate adjustments (discuss with your clinical supervisor if you are unsure). </a:t>
            </a:r>
          </a:p>
          <a:p>
            <a:endParaRPr lang="en-US" baseline="0" dirty="0"/>
          </a:p>
          <a:p>
            <a:r>
              <a:rPr lang="en-US" baseline="0" dirty="0"/>
              <a:t>Scheduling: a day in between interviews when possible, regionally when possible</a:t>
            </a:r>
          </a:p>
          <a:p>
            <a:endParaRPr lang="en-US" baseline="0" dirty="0"/>
          </a:p>
          <a:p>
            <a:r>
              <a:rPr lang="en-US" baseline="0" dirty="0"/>
              <a:t>To save money, try to stay with family, friends, current interns you know if possible. Flights have to be scheduled with ~1 month or less lead time, so they can get expensive!</a:t>
            </a:r>
          </a:p>
          <a:p>
            <a:endParaRPr lang="en-US" baseline="0" dirty="0"/>
          </a:p>
          <a:p>
            <a:r>
              <a:rPr lang="en-US" baseline="0" dirty="0"/>
              <a:t>Notes- helps to have a structured document to keep track of impressions</a:t>
            </a:r>
          </a:p>
          <a:p>
            <a:endParaRPr lang="en-US" baseline="0" dirty="0"/>
          </a:p>
        </p:txBody>
      </p:sp>
      <p:sp>
        <p:nvSpPr>
          <p:cNvPr id="4" name="Slide Number Placeholder 3"/>
          <p:cNvSpPr>
            <a:spLocks noGrp="1"/>
          </p:cNvSpPr>
          <p:nvPr>
            <p:ph type="sldNum" sz="quarter" idx="10"/>
          </p:nvPr>
        </p:nvSpPr>
        <p:spPr/>
        <p:txBody>
          <a:bodyPr/>
          <a:lstStyle/>
          <a:p>
            <a:fld id="{B1BE0A20-DEE2-4ADC-B82E-1970C63B1CF9}" type="slidenum">
              <a:rPr lang="en-US" smtClean="0"/>
              <a:t>27</a:t>
            </a:fld>
            <a:endParaRPr lang="en-US"/>
          </a:p>
        </p:txBody>
      </p:sp>
    </p:spTree>
    <p:extLst>
      <p:ext uri="{BB962C8B-B14F-4D97-AF65-F5344CB8AC3E}">
        <p14:creationId xmlns:p14="http://schemas.microsoft.com/office/powerpoint/2010/main" val="3843941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a:t>
            </a:r>
            <a:r>
              <a:rPr lang="en-US" baseline="0" dirty="0"/>
              <a:t> experience – AMCs had much less structured interviews that CMH</a:t>
            </a:r>
          </a:p>
          <a:p>
            <a:endParaRPr lang="en-US" dirty="0"/>
          </a:p>
          <a:p>
            <a:r>
              <a:rPr lang="en-US" dirty="0"/>
              <a:t>Email addresses - Esp. for sites with shorter interview periods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B1BE0A20-DEE2-4ADC-B82E-1970C63B1CF9}" type="slidenum">
              <a:rPr lang="en-US" smtClean="0"/>
              <a:t>28</a:t>
            </a:fld>
            <a:endParaRPr lang="en-US"/>
          </a:p>
        </p:txBody>
      </p:sp>
    </p:spTree>
    <p:extLst>
      <p:ext uri="{BB962C8B-B14F-4D97-AF65-F5344CB8AC3E}">
        <p14:creationId xmlns:p14="http://schemas.microsoft.com/office/powerpoint/2010/main" val="28387287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Numerically weighed what was important to</a:t>
            </a:r>
            <a:r>
              <a:rPr lang="en-US" baseline="0" dirty="0"/>
              <a:t> me and came up with a score for each site</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Research – it is primarily a clinical year, so don’t expect to do too much, research. BUT</a:t>
            </a:r>
            <a:r>
              <a:rPr lang="en-US" baseline="0" dirty="0"/>
              <a:t> protected time for research can tell you something about the scientific orientation of the site and the kinds of interns they attract. Also, </a:t>
            </a:r>
            <a:r>
              <a:rPr lang="en-US" dirty="0"/>
              <a:t>think of connections you can make (e.g., for post-doc)</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 few</a:t>
            </a:r>
            <a:r>
              <a:rPr lang="en-US" baseline="0" dirty="0"/>
              <a:t> specific programs that weigh research VERY HEAVILY in both application and internship time</a:t>
            </a:r>
            <a:endParaRPr lang="en-US" dirty="0"/>
          </a:p>
          <a:p>
            <a:endParaRPr lang="en-US" dirty="0"/>
          </a:p>
        </p:txBody>
      </p:sp>
      <p:sp>
        <p:nvSpPr>
          <p:cNvPr id="4" name="Slide Number Placeholder 3"/>
          <p:cNvSpPr>
            <a:spLocks noGrp="1"/>
          </p:cNvSpPr>
          <p:nvPr>
            <p:ph type="sldNum" sz="quarter" idx="10"/>
          </p:nvPr>
        </p:nvSpPr>
        <p:spPr/>
        <p:txBody>
          <a:bodyPr/>
          <a:lstStyle/>
          <a:p>
            <a:fld id="{B1BE0A20-DEE2-4ADC-B82E-1970C63B1CF9}" type="slidenum">
              <a:rPr lang="en-US" smtClean="0"/>
              <a:t>29</a:t>
            </a:fld>
            <a:endParaRPr lang="en-US"/>
          </a:p>
        </p:txBody>
      </p:sp>
    </p:spTree>
    <p:extLst>
      <p:ext uri="{BB962C8B-B14F-4D97-AF65-F5344CB8AC3E}">
        <p14:creationId xmlns:p14="http://schemas.microsoft.com/office/powerpoint/2010/main" val="728500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30</a:t>
            </a:fld>
            <a:endParaRPr lang="en-US"/>
          </a:p>
        </p:txBody>
      </p:sp>
    </p:spTree>
    <p:extLst>
      <p:ext uri="{BB962C8B-B14F-4D97-AF65-F5344CB8AC3E}">
        <p14:creationId xmlns:p14="http://schemas.microsoft.com/office/powerpoint/2010/main" val="5060728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BE0A20-DEE2-4ADC-B82E-1970C63B1CF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5940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2</a:t>
            </a:fld>
            <a:endParaRPr lang="en-US"/>
          </a:p>
        </p:txBody>
      </p:sp>
    </p:spTree>
    <p:extLst>
      <p:ext uri="{BB962C8B-B14F-4D97-AF65-F5344CB8AC3E}">
        <p14:creationId xmlns:p14="http://schemas.microsoft.com/office/powerpoint/2010/main" val="1184255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3</a:t>
            </a:fld>
            <a:endParaRPr lang="en-US"/>
          </a:p>
        </p:txBody>
      </p:sp>
    </p:spTree>
    <p:extLst>
      <p:ext uri="{BB962C8B-B14F-4D97-AF65-F5344CB8AC3E}">
        <p14:creationId xmlns:p14="http://schemas.microsoft.com/office/powerpoint/2010/main" val="138437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4</a:t>
            </a:fld>
            <a:endParaRPr lang="en-US"/>
          </a:p>
        </p:txBody>
      </p:sp>
    </p:spTree>
    <p:extLst>
      <p:ext uri="{BB962C8B-B14F-4D97-AF65-F5344CB8AC3E}">
        <p14:creationId xmlns:p14="http://schemas.microsoft.com/office/powerpoint/2010/main" val="545195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9</a:t>
            </a:fld>
            <a:endParaRPr lang="en-US"/>
          </a:p>
        </p:txBody>
      </p:sp>
    </p:spTree>
    <p:extLst>
      <p:ext uri="{BB962C8B-B14F-4D97-AF65-F5344CB8AC3E}">
        <p14:creationId xmlns:p14="http://schemas.microsoft.com/office/powerpoint/2010/main" val="909215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10</a:t>
            </a:fld>
            <a:endParaRPr lang="en-US"/>
          </a:p>
        </p:txBody>
      </p:sp>
    </p:spTree>
    <p:extLst>
      <p:ext uri="{BB962C8B-B14F-4D97-AF65-F5344CB8AC3E}">
        <p14:creationId xmlns:p14="http://schemas.microsoft.com/office/powerpoint/2010/main" val="545195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16</a:t>
            </a:fld>
            <a:endParaRPr lang="en-US"/>
          </a:p>
        </p:txBody>
      </p:sp>
    </p:spTree>
    <p:extLst>
      <p:ext uri="{BB962C8B-B14F-4D97-AF65-F5344CB8AC3E}">
        <p14:creationId xmlns:p14="http://schemas.microsoft.com/office/powerpoint/2010/main" val="2879271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1BE0A20-DEE2-4ADC-B82E-1970C63B1CF9}" type="slidenum">
              <a:rPr lang="en-US" smtClean="0"/>
              <a:t>22</a:t>
            </a:fld>
            <a:endParaRPr lang="en-US"/>
          </a:p>
        </p:txBody>
      </p:sp>
    </p:spTree>
    <p:extLst>
      <p:ext uri="{BB962C8B-B14F-4D97-AF65-F5344CB8AC3E}">
        <p14:creationId xmlns:p14="http://schemas.microsoft.com/office/powerpoint/2010/main" val="24862453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Applied 3 years ago in 2016</a:t>
            </a:r>
          </a:p>
        </p:txBody>
      </p:sp>
      <p:sp>
        <p:nvSpPr>
          <p:cNvPr id="4" name="Slide Number Placeholder 3"/>
          <p:cNvSpPr>
            <a:spLocks noGrp="1"/>
          </p:cNvSpPr>
          <p:nvPr>
            <p:ph type="sldNum" sz="quarter" idx="10"/>
          </p:nvPr>
        </p:nvSpPr>
        <p:spPr/>
        <p:txBody>
          <a:bodyPr/>
          <a:lstStyle/>
          <a:p>
            <a:fld id="{B1BE0A20-DEE2-4ADC-B82E-1970C63B1CF9}" type="slidenum">
              <a:rPr lang="en-US" smtClean="0"/>
              <a:t>23</a:t>
            </a:fld>
            <a:endParaRPr lang="en-US"/>
          </a:p>
        </p:txBody>
      </p:sp>
    </p:spTree>
    <p:extLst>
      <p:ext uri="{BB962C8B-B14F-4D97-AF65-F5344CB8AC3E}">
        <p14:creationId xmlns:p14="http://schemas.microsoft.com/office/powerpoint/2010/main" val="545195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600">
                <a:latin typeface="Cambria" panose="02040503050406030204" pitchFamily="18" charset="0"/>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800">
                <a:latin typeface="Cambria" panose="020405030504060302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sz="1400">
                <a:latin typeface="Cambria" panose="02040503050406030204" pitchFamily="18" charset="0"/>
              </a:defRPr>
            </a:lvl1pPr>
          </a:lstStyle>
          <a:p>
            <a:fld id="{5CBD6D51-B1BF-4715-A036-004D317A57E8}" type="datetimeFigureOut">
              <a:rPr lang="en-US" smtClean="0"/>
              <a:pPr/>
              <a:t>8/7/19</a:t>
            </a:fld>
            <a:endParaRPr lang="en-US"/>
          </a:p>
        </p:txBody>
      </p:sp>
      <p:sp>
        <p:nvSpPr>
          <p:cNvPr id="5" name="Footer Placeholder 4"/>
          <p:cNvSpPr>
            <a:spLocks noGrp="1"/>
          </p:cNvSpPr>
          <p:nvPr>
            <p:ph type="ftr" sz="quarter" idx="11"/>
          </p:nvPr>
        </p:nvSpPr>
        <p:spPr/>
        <p:txBody>
          <a:bodyPr/>
          <a:lstStyle>
            <a:lvl1pPr>
              <a:defRPr sz="1400">
                <a:latin typeface="Cambria" panose="020405030504060302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sz="1400">
                <a:latin typeface="Cambria" panose="02040503050406030204" pitchFamily="18" charset="0"/>
              </a:defRPr>
            </a:lvl1pPr>
          </a:lstStyle>
          <a:p>
            <a:fld id="{29BA9B48-D0CA-41FD-A227-DEEB8ACFB85B}" type="slidenum">
              <a:rPr lang="en-US" smtClean="0"/>
              <a:pPr/>
              <a:t>‹#›</a:t>
            </a:fld>
            <a:endParaRPr lang="en-US"/>
          </a:p>
        </p:txBody>
      </p:sp>
    </p:spTree>
    <p:extLst>
      <p:ext uri="{BB962C8B-B14F-4D97-AF65-F5344CB8AC3E}">
        <p14:creationId xmlns:p14="http://schemas.microsoft.com/office/powerpoint/2010/main" val="744327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BD6D51-B1BF-4715-A036-004D317A57E8}" type="datetimeFigureOut">
              <a:rPr lang="en-US" smtClean="0"/>
              <a:t>8/7/19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693169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CBD6D51-B1BF-4715-A036-004D317A57E8}" type="datetimeFigureOut">
              <a:rPr lang="en-US" smtClean="0"/>
              <a:t>8/7/19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54884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597659" cy="914400"/>
          </a:xfrm>
        </p:spPr>
        <p:txBody>
          <a:bodyPr/>
          <a:lstStyle>
            <a:lvl1pPr>
              <a:defRPr>
                <a:latin typeface="Cambria" panose="02040503050406030204" pitchFamily="18" charset="0"/>
              </a:defRPr>
            </a:lvl1pPr>
          </a:lstStyle>
          <a:p>
            <a:r>
              <a:rPr lang="en-US" dirty="0"/>
              <a:t>Click to edit Master title style</a:t>
            </a:r>
          </a:p>
        </p:txBody>
      </p:sp>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t="46185" r="49765"/>
          <a:stretch/>
        </p:blipFill>
        <p:spPr>
          <a:xfrm>
            <a:off x="60960" y="5834813"/>
            <a:ext cx="12070080" cy="1023187"/>
          </a:xfrm>
          <a:prstGeom prst="rect">
            <a:avLst/>
          </a:prstGeom>
        </p:spPr>
      </p:pic>
      <p:sp>
        <p:nvSpPr>
          <p:cNvPr id="3" name="Content Placeholder 2"/>
          <p:cNvSpPr>
            <a:spLocks noGrp="1"/>
          </p:cNvSpPr>
          <p:nvPr>
            <p:ph idx="1"/>
          </p:nvPr>
        </p:nvSpPr>
        <p:spPr>
          <a:xfrm>
            <a:off x="838200" y="1539875"/>
            <a:ext cx="10515600" cy="4389120"/>
          </a:xfrm>
        </p:spPr>
        <p:txBody>
          <a:bodyPr/>
          <a:lstStyle>
            <a:lvl1pPr>
              <a:defRPr sz="2400">
                <a:latin typeface="Cambria" panose="02040503050406030204" pitchFamily="18" charset="0"/>
              </a:defRPr>
            </a:lvl1pPr>
            <a:lvl2pPr>
              <a:defRPr sz="2200">
                <a:latin typeface="Cambria" panose="02040503050406030204" pitchFamily="18" charset="0"/>
              </a:defRPr>
            </a:lvl2pPr>
            <a:lvl3pPr>
              <a:defRPr>
                <a:latin typeface="Cambria" panose="02040503050406030204" pitchFamily="18" charset="0"/>
              </a:defRPr>
            </a:lvl3pPr>
            <a:lvl4pPr>
              <a:defRPr>
                <a:latin typeface="Cambria" panose="02040503050406030204" pitchFamily="18" charset="0"/>
              </a:defRPr>
            </a:lvl4pPr>
            <a:lvl5pPr>
              <a:defRPr sz="1400">
                <a:latin typeface="Cambria" panose="020405030504060302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16834" y="165100"/>
            <a:ext cx="1294297" cy="1289304"/>
          </a:xfrm>
          <a:prstGeom prst="rect">
            <a:avLst/>
          </a:prstGeom>
        </p:spPr>
      </p:pic>
      <p:sp>
        <p:nvSpPr>
          <p:cNvPr id="9" name="Rectangle 8"/>
          <p:cNvSpPr/>
          <p:nvPr userDrawn="1"/>
        </p:nvSpPr>
        <p:spPr>
          <a:xfrm>
            <a:off x="-30480" y="6345936"/>
            <a:ext cx="12252960" cy="512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latin typeface="Cambria" panose="02040503050406030204" pitchFamily="18" charset="0"/>
              </a:rPr>
              <a:t>SCCAP53.org				effectivechildtherapy.org</a:t>
            </a:r>
          </a:p>
        </p:txBody>
      </p:sp>
    </p:spTree>
    <p:extLst>
      <p:ext uri="{BB962C8B-B14F-4D97-AF65-F5344CB8AC3E}">
        <p14:creationId xmlns:p14="http://schemas.microsoft.com/office/powerpoint/2010/main" val="1003614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BD6D51-B1BF-4715-A036-004D317A57E8}" type="datetimeFigureOut">
              <a:rPr lang="en-US" smtClean="0"/>
              <a:t>8/7/19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74871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CBD6D51-B1BF-4715-A036-004D317A57E8}" type="datetimeFigureOut">
              <a:rPr lang="en-US" smtClean="0"/>
              <a:t>8/7/19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00635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CBD6D51-B1BF-4715-A036-004D317A57E8}" type="datetimeFigureOut">
              <a:rPr lang="en-US" smtClean="0"/>
              <a:t>8/7/19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403738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CBD6D51-B1BF-4715-A036-004D317A57E8}" type="datetimeFigureOut">
              <a:rPr lang="en-US" smtClean="0"/>
              <a:t>8/7/19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75724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BD6D51-B1BF-4715-A036-004D317A57E8}" type="datetimeFigureOut">
              <a:rPr lang="en-US" smtClean="0"/>
              <a:t>8/7/19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3165559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D6D51-B1BF-4715-A036-004D317A57E8}" type="datetimeFigureOut">
              <a:rPr lang="en-US" smtClean="0"/>
              <a:t>8/7/19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2589256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BD6D51-B1BF-4715-A036-004D317A57E8}" type="datetimeFigureOut">
              <a:rPr lang="en-US" smtClean="0"/>
              <a:t>8/7/19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9B48-D0CA-41FD-A227-DEEB8ACFB85B}" type="slidenum">
              <a:rPr lang="en-US" smtClean="0"/>
              <a:t>‹#›</a:t>
            </a:fld>
            <a:endParaRPr lang="en-US"/>
          </a:p>
        </p:txBody>
      </p:sp>
    </p:spTree>
    <p:extLst>
      <p:ext uri="{BB962C8B-B14F-4D97-AF65-F5344CB8AC3E}">
        <p14:creationId xmlns:p14="http://schemas.microsoft.com/office/powerpoint/2010/main" val="182889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D6D51-B1BF-4715-A036-004D317A57E8}" type="datetimeFigureOut">
              <a:rPr lang="en-US" smtClean="0"/>
              <a:t>8/7/19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BA9B48-D0CA-41FD-A227-DEEB8ACFB85B}" type="slidenum">
              <a:rPr lang="en-US" smtClean="0"/>
              <a:t>‹#›</a:t>
            </a:fld>
            <a:endParaRPr lang="en-US"/>
          </a:p>
        </p:txBody>
      </p:sp>
    </p:spTree>
    <p:extLst>
      <p:ext uri="{BB962C8B-B14F-4D97-AF65-F5344CB8AC3E}">
        <p14:creationId xmlns:p14="http://schemas.microsoft.com/office/powerpoint/2010/main" val="1061492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ichelle.paul@unlv.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mailto:kguan10@gmail.com" TargetMode="External"/><Relationship Id="rId5" Type="http://schemas.openxmlformats.org/officeDocument/2006/relationships/hyperlink" Target="mailto:spimente@montefiore.org" TargetMode="External"/><Relationship Id="rId4" Type="http://schemas.openxmlformats.org/officeDocument/2006/relationships/hyperlink" Target="mailto:soffer@email.chop.edu"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ccap53.org/resources/student-resources/training-program-database/" TargetMode="External"/><Relationship Id="rId2" Type="http://schemas.openxmlformats.org/officeDocument/2006/relationships/hyperlink" Target="https://membership.appic.org/directory/search" TargetMode="External"/><Relationship Id="rId1" Type="http://schemas.openxmlformats.org/officeDocument/2006/relationships/slideLayout" Target="../slideLayouts/slideLayout2.xml"/><Relationship Id="rId4" Type="http://schemas.openxmlformats.org/officeDocument/2006/relationships/hyperlink" Target="https://societyofpediatricpsychology.org/trainin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ccap53.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Applying to Clinical Internships:</a:t>
            </a:r>
            <a:br>
              <a:rPr lang="en-US" b="1" dirty="0"/>
            </a:br>
            <a:r>
              <a:rPr lang="en-US" b="1" dirty="0"/>
              <a:t> </a:t>
            </a:r>
            <a:r>
              <a:rPr lang="en-US" sz="2200" b="1" dirty="0"/>
              <a:t>Insider Tips for Maximizing Your Success</a:t>
            </a:r>
            <a:endParaRPr lang="en-US" sz="2200" dirty="0"/>
          </a:p>
        </p:txBody>
      </p:sp>
      <p:sp>
        <p:nvSpPr>
          <p:cNvPr id="3" name="Content Placeholder 2"/>
          <p:cNvSpPr>
            <a:spLocks noGrp="1"/>
          </p:cNvSpPr>
          <p:nvPr>
            <p:ph idx="1"/>
          </p:nvPr>
        </p:nvSpPr>
        <p:spPr>
          <a:xfrm>
            <a:off x="728870" y="1351032"/>
            <a:ext cx="10515600" cy="4389120"/>
          </a:xfrm>
        </p:spPr>
        <p:txBody>
          <a:bodyPr>
            <a:normAutofit fontScale="47500" lnSpcReduction="20000"/>
          </a:bodyPr>
          <a:lstStyle/>
          <a:p>
            <a:pPr marL="0" lvl="0" indent="0">
              <a:spcBef>
                <a:spcPts val="0"/>
              </a:spcBef>
              <a:buNone/>
            </a:pPr>
            <a:endParaRPr lang="en-US" sz="2600" b="1" dirty="0"/>
          </a:p>
          <a:p>
            <a:pPr marL="0" lvl="0" indent="0">
              <a:spcBef>
                <a:spcPts val="0"/>
              </a:spcBef>
              <a:buNone/>
            </a:pPr>
            <a:endParaRPr lang="en-US" sz="2600" b="1" dirty="0"/>
          </a:p>
          <a:p>
            <a:pPr marL="0" lvl="0" indent="0">
              <a:spcBef>
                <a:spcPts val="0"/>
              </a:spcBef>
              <a:buNone/>
            </a:pPr>
            <a:r>
              <a:rPr lang="en-US" sz="3400" b="1" dirty="0"/>
              <a:t>Panelists:</a:t>
            </a:r>
          </a:p>
          <a:p>
            <a:r>
              <a:rPr lang="en-US" sz="3400" b="1" dirty="0"/>
              <a:t>Michelle Paul, Ph.D.</a:t>
            </a:r>
            <a:br>
              <a:rPr lang="en-US" sz="3400" b="1" dirty="0"/>
            </a:br>
            <a:r>
              <a:rPr lang="en-US" sz="3400" dirty="0"/>
              <a:t>Clinical Psychology Program Associate DCT</a:t>
            </a:r>
            <a:br>
              <a:rPr lang="en-US" sz="3400" dirty="0"/>
            </a:br>
            <a:r>
              <a:rPr lang="en-US" sz="3400" dirty="0"/>
              <a:t>University of Nevada, Las Vegas</a:t>
            </a:r>
            <a:br>
              <a:rPr lang="en-US" sz="3400" dirty="0"/>
            </a:br>
            <a:r>
              <a:rPr lang="en-US" sz="3400" u="sng" dirty="0">
                <a:hlinkClick r:id="rId3"/>
              </a:rPr>
              <a:t>michelle.paul@unlv.edu</a:t>
            </a:r>
            <a:endParaRPr lang="en-US" sz="3400" u="sng" dirty="0"/>
          </a:p>
          <a:p>
            <a:r>
              <a:rPr lang="en-US" sz="3400" b="1" dirty="0"/>
              <a:t>Stephen L. </a:t>
            </a:r>
            <a:r>
              <a:rPr lang="en-US" sz="3400" b="1" dirty="0" err="1"/>
              <a:t>Soffer</a:t>
            </a:r>
            <a:r>
              <a:rPr lang="en-US" sz="3400" b="1" dirty="0"/>
              <a:t>, Ph.D</a:t>
            </a:r>
            <a:r>
              <a:rPr lang="en-US" sz="3400" dirty="0"/>
              <a:t>.</a:t>
            </a:r>
            <a:br>
              <a:rPr lang="en-US" sz="3400" dirty="0"/>
            </a:br>
            <a:r>
              <a:rPr lang="en-US" sz="3400" dirty="0"/>
              <a:t>Director - Outpatient Program</a:t>
            </a:r>
            <a:br>
              <a:rPr lang="en-US" sz="3400" dirty="0"/>
            </a:br>
            <a:r>
              <a:rPr lang="en-US" sz="3400" dirty="0"/>
              <a:t>Training Director – Psychology Internship Training Program</a:t>
            </a:r>
            <a:br>
              <a:rPr lang="en-US" sz="3400" dirty="0"/>
            </a:br>
            <a:r>
              <a:rPr lang="en-US" sz="3400" dirty="0"/>
              <a:t>Children's Hospital of Philadelphia</a:t>
            </a:r>
            <a:br>
              <a:rPr lang="en-US" sz="3400" dirty="0"/>
            </a:br>
            <a:r>
              <a:rPr lang="en-US" sz="3400" u="sng" dirty="0">
                <a:hlinkClick r:id="rId4"/>
              </a:rPr>
              <a:t>soffer@email.chop.edu</a:t>
            </a:r>
            <a:endParaRPr lang="en-US" sz="3400" b="1" dirty="0"/>
          </a:p>
          <a:p>
            <a:r>
              <a:rPr lang="en-US" sz="3400" b="1" dirty="0"/>
              <a:t>Sandra S. Pimentel, PhD</a:t>
            </a:r>
            <a:br>
              <a:rPr lang="en-US" sz="3400" dirty="0"/>
            </a:br>
            <a:r>
              <a:rPr lang="en-US" sz="3400" dirty="0"/>
              <a:t>Chief of Child and Adolescent Psychology</a:t>
            </a:r>
            <a:br>
              <a:rPr lang="en-US" sz="3400" dirty="0"/>
            </a:br>
            <a:r>
              <a:rPr lang="en-US" sz="3400" dirty="0"/>
              <a:t>Associate Director of Psychology Training</a:t>
            </a:r>
            <a:br>
              <a:rPr lang="en-US" sz="3400" dirty="0"/>
            </a:br>
            <a:r>
              <a:rPr lang="en-US" sz="3400" dirty="0"/>
              <a:t>Montefiore Medical Center/Albert Einstein College of Medicine</a:t>
            </a:r>
            <a:br>
              <a:rPr lang="en-US" sz="3400" dirty="0"/>
            </a:br>
            <a:r>
              <a:rPr lang="en-US" sz="3400" u="sng" dirty="0">
                <a:hlinkClick r:id="rId5"/>
              </a:rPr>
              <a:t>spimente@montefiore.org</a:t>
            </a:r>
            <a:br>
              <a:rPr lang="en-US" sz="3400" u="sng" dirty="0"/>
            </a:br>
            <a:endParaRPr lang="en-US" sz="3400" dirty="0"/>
          </a:p>
          <a:p>
            <a:pPr>
              <a:spcBef>
                <a:spcPts val="0"/>
              </a:spcBef>
            </a:pPr>
            <a:r>
              <a:rPr lang="en-US" sz="3400" b="1" dirty="0"/>
              <a:t>Karen Guan, Ph.D.</a:t>
            </a:r>
            <a:br>
              <a:rPr lang="en-US" sz="3400" b="1" dirty="0"/>
            </a:br>
            <a:r>
              <a:rPr lang="en-US" sz="3400" dirty="0"/>
              <a:t>Postdoctoral Scholar, Child FIRST Lab</a:t>
            </a:r>
            <a:br>
              <a:rPr lang="en-US" sz="3400" dirty="0"/>
            </a:br>
            <a:r>
              <a:rPr lang="en-US" sz="3400" dirty="0"/>
              <a:t>University of California, Los Angeles </a:t>
            </a:r>
            <a:br>
              <a:rPr lang="en-US" sz="3400" dirty="0"/>
            </a:br>
            <a:r>
              <a:rPr lang="en-US" sz="3400" dirty="0"/>
              <a:t>Internship at Didi Hirsch Mental Health Services, Los Angeles, CA</a:t>
            </a:r>
            <a:br>
              <a:rPr lang="en-US" sz="3400" dirty="0"/>
            </a:br>
            <a:r>
              <a:rPr lang="en-US" sz="3400" u="sng" dirty="0">
                <a:hlinkClick r:id="rId6"/>
              </a:rPr>
              <a:t>kguan10@gmail.com</a:t>
            </a:r>
            <a:endParaRPr lang="en-US" sz="3400" dirty="0"/>
          </a:p>
          <a:p>
            <a:pPr marL="0" lvl="0" indent="0">
              <a:spcBef>
                <a:spcPts val="0"/>
              </a:spcBef>
              <a:buNone/>
            </a:pPr>
            <a:endParaRPr lang="en-US" sz="2600" b="1" dirty="0"/>
          </a:p>
        </p:txBody>
      </p:sp>
    </p:spTree>
    <p:extLst>
      <p:ext uri="{BB962C8B-B14F-4D97-AF65-F5344CB8AC3E}">
        <p14:creationId xmlns:p14="http://schemas.microsoft.com/office/powerpoint/2010/main" val="4185153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Selecting Potential Internship Sites</a:t>
            </a:r>
          </a:p>
        </p:txBody>
      </p:sp>
      <p:sp>
        <p:nvSpPr>
          <p:cNvPr id="3" name="Content Placeholder 2"/>
          <p:cNvSpPr>
            <a:spLocks noGrp="1"/>
          </p:cNvSpPr>
          <p:nvPr>
            <p:ph idx="1"/>
          </p:nvPr>
        </p:nvSpPr>
        <p:spPr>
          <a:xfrm>
            <a:off x="585788" y="1351032"/>
            <a:ext cx="10658682" cy="4389120"/>
          </a:xfrm>
        </p:spPr>
        <p:txBody>
          <a:bodyPr>
            <a:normAutofit/>
          </a:bodyPr>
          <a:lstStyle/>
          <a:p>
            <a:pPr>
              <a:spcBef>
                <a:spcPts val="0"/>
              </a:spcBef>
            </a:pPr>
            <a:r>
              <a:rPr lang="en-US" sz="2800" dirty="0"/>
              <a:t>Alignment of an internship site with your training needs and goals is an essential consideration</a:t>
            </a:r>
          </a:p>
          <a:p>
            <a:pPr>
              <a:spcBef>
                <a:spcPts val="0"/>
              </a:spcBef>
            </a:pPr>
            <a:endParaRPr lang="en-US" sz="2800" dirty="0"/>
          </a:p>
          <a:p>
            <a:pPr>
              <a:spcBef>
                <a:spcPts val="0"/>
              </a:spcBef>
            </a:pPr>
            <a:r>
              <a:rPr lang="en-US" sz="2800" dirty="0"/>
              <a:t>The “fit” may not be obvious as you start the process</a:t>
            </a:r>
          </a:p>
          <a:p>
            <a:pPr>
              <a:spcBef>
                <a:spcPts val="0"/>
              </a:spcBef>
            </a:pPr>
            <a:endParaRPr lang="en-US" sz="2800" dirty="0"/>
          </a:p>
          <a:p>
            <a:pPr>
              <a:spcBef>
                <a:spcPts val="0"/>
              </a:spcBef>
            </a:pPr>
            <a:r>
              <a:rPr lang="en-US" sz="2800" dirty="0"/>
              <a:t>Time and energy in assessing and evaluating fit has a high “return on investment”</a:t>
            </a:r>
          </a:p>
          <a:p>
            <a:pPr>
              <a:spcBef>
                <a:spcPts val="0"/>
              </a:spcBef>
            </a:pPr>
            <a:endParaRPr lang="en-US" sz="2800" dirty="0"/>
          </a:p>
          <a:p>
            <a:pPr>
              <a:spcBef>
                <a:spcPts val="0"/>
              </a:spcBef>
            </a:pPr>
            <a:r>
              <a:rPr lang="en-US" sz="2800" dirty="0"/>
              <a:t>Multiple steps students can follow to evaluate internship-student fit</a:t>
            </a:r>
          </a:p>
          <a:p>
            <a:pPr>
              <a:spcBef>
                <a:spcPts val="0"/>
              </a:spcBef>
            </a:pPr>
            <a:endParaRPr lang="en-US" sz="2800" dirty="0"/>
          </a:p>
          <a:p>
            <a:pPr>
              <a:spcBef>
                <a:spcPts val="0"/>
              </a:spcBef>
            </a:pPr>
            <a:endParaRPr lang="en-US" sz="2800" dirty="0"/>
          </a:p>
          <a:p>
            <a:pPr>
              <a:spcBef>
                <a:spcPts val="0"/>
              </a:spcBef>
            </a:pPr>
            <a:endParaRPr lang="en-US" sz="2800" dirty="0"/>
          </a:p>
          <a:p>
            <a:endParaRPr lang="en-US" sz="3200" dirty="0"/>
          </a:p>
        </p:txBody>
      </p:sp>
    </p:spTree>
    <p:extLst>
      <p:ext uri="{BB962C8B-B14F-4D97-AF65-F5344CB8AC3E}">
        <p14:creationId xmlns:p14="http://schemas.microsoft.com/office/powerpoint/2010/main" val="635888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Self Assessment and Reflection</a:t>
            </a:r>
          </a:p>
        </p:txBody>
      </p:sp>
      <p:sp>
        <p:nvSpPr>
          <p:cNvPr id="3" name="Content Placeholder 2"/>
          <p:cNvSpPr>
            <a:spLocks noGrp="1"/>
          </p:cNvSpPr>
          <p:nvPr>
            <p:ph idx="1"/>
          </p:nvPr>
        </p:nvSpPr>
        <p:spPr>
          <a:xfrm>
            <a:off x="838200" y="1593850"/>
            <a:ext cx="10515600" cy="4649470"/>
          </a:xfrm>
        </p:spPr>
        <p:txBody>
          <a:bodyPr>
            <a:noAutofit/>
          </a:bodyPr>
          <a:lstStyle/>
          <a:p>
            <a:r>
              <a:rPr lang="en-US" sz="2800" dirty="0"/>
              <a:t>APPIC application process – requires thorough self-assessment</a:t>
            </a:r>
          </a:p>
          <a:p>
            <a:r>
              <a:rPr lang="en-US" sz="2800" dirty="0"/>
              <a:t>Consider goals of supporting breadth and depth of training experience</a:t>
            </a:r>
          </a:p>
          <a:p>
            <a:pPr lvl="1"/>
            <a:r>
              <a:rPr lang="en-US" sz="2400" dirty="0"/>
              <a:t>What are your career goals?</a:t>
            </a:r>
          </a:p>
          <a:p>
            <a:pPr lvl="1"/>
            <a:r>
              <a:rPr lang="en-US" sz="2400" dirty="0"/>
              <a:t>Opportunities for building independence and expansion of breadth</a:t>
            </a:r>
          </a:p>
          <a:p>
            <a:pPr lvl="1"/>
            <a:r>
              <a:rPr lang="en-US" sz="2400" dirty="0"/>
              <a:t>How clear are your training and career goals? </a:t>
            </a:r>
          </a:p>
          <a:p>
            <a:r>
              <a:rPr lang="en-US" sz="2800" dirty="0"/>
              <a:t>Honestly and fully examine areas of strength and needs in training</a:t>
            </a:r>
          </a:p>
          <a:p>
            <a:pPr lvl="1"/>
            <a:r>
              <a:rPr lang="en-US" sz="2400" dirty="0"/>
              <a:t>Acknowledging opportunities for growth is important and expected</a:t>
            </a:r>
          </a:p>
          <a:p>
            <a:r>
              <a:rPr lang="en-US" sz="2800" dirty="0"/>
              <a:t>Process will help build your cover letter and interview responses</a:t>
            </a:r>
          </a:p>
        </p:txBody>
      </p:sp>
    </p:spTree>
    <p:extLst>
      <p:ext uri="{BB962C8B-B14F-4D97-AF65-F5344CB8AC3E}">
        <p14:creationId xmlns:p14="http://schemas.microsoft.com/office/powerpoint/2010/main" val="3500040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112"/>
            <a:ext cx="9597659" cy="914400"/>
          </a:xfrm>
        </p:spPr>
        <p:txBody>
          <a:bodyPr/>
          <a:lstStyle/>
          <a:p>
            <a:r>
              <a:rPr lang="en-US" dirty="0"/>
              <a:t>Information Gathering</a:t>
            </a:r>
          </a:p>
        </p:txBody>
      </p:sp>
      <p:sp>
        <p:nvSpPr>
          <p:cNvPr id="3" name="Content Placeholder 2"/>
          <p:cNvSpPr>
            <a:spLocks noGrp="1"/>
          </p:cNvSpPr>
          <p:nvPr>
            <p:ph idx="1"/>
          </p:nvPr>
        </p:nvSpPr>
        <p:spPr>
          <a:xfrm>
            <a:off x="838200" y="1201736"/>
            <a:ext cx="10515600" cy="4749483"/>
          </a:xfrm>
        </p:spPr>
        <p:txBody>
          <a:bodyPr>
            <a:normAutofit lnSpcReduction="10000"/>
          </a:bodyPr>
          <a:lstStyle/>
          <a:p>
            <a:r>
              <a:rPr lang="en-US" sz="2800" dirty="0"/>
              <a:t>Sources for identifying sites: </a:t>
            </a:r>
          </a:p>
          <a:p>
            <a:pPr lvl="1"/>
            <a:r>
              <a:rPr lang="en-US" sz="2400" dirty="0"/>
              <a:t>APPIC - </a:t>
            </a:r>
            <a:r>
              <a:rPr lang="en-US" sz="2400" dirty="0">
                <a:hlinkClick r:id="rId2"/>
              </a:rPr>
              <a:t>https://membership.appic.org/directory/search</a:t>
            </a:r>
            <a:endParaRPr lang="en-US" sz="2400" dirty="0"/>
          </a:p>
          <a:p>
            <a:pPr lvl="1"/>
            <a:r>
              <a:rPr lang="en-US" sz="2400" dirty="0"/>
              <a:t>APA Div. 53 – SCCAP - </a:t>
            </a:r>
            <a:r>
              <a:rPr lang="en-US" sz="2400" dirty="0">
                <a:hlinkClick r:id="rId3"/>
              </a:rPr>
              <a:t>https://sccap53.org/resources/student-resources/training-program-database/</a:t>
            </a:r>
            <a:endParaRPr lang="en-US" sz="2400" dirty="0"/>
          </a:p>
          <a:p>
            <a:pPr lvl="1"/>
            <a:r>
              <a:rPr lang="en-US" sz="2400" dirty="0"/>
              <a:t>APA Div. 54 – SPP - </a:t>
            </a:r>
            <a:r>
              <a:rPr lang="en-US" sz="2400" dirty="0">
                <a:hlinkClick r:id="rId4"/>
              </a:rPr>
              <a:t>https://societyofpediatricpsychology.org/training</a:t>
            </a:r>
            <a:endParaRPr lang="en-US" sz="2400" dirty="0"/>
          </a:p>
          <a:p>
            <a:pPr lvl="1"/>
            <a:r>
              <a:rPr lang="en-US" sz="2400" dirty="0"/>
              <a:t>Some lists have filters based on interests/areas of emphasis</a:t>
            </a:r>
          </a:p>
          <a:p>
            <a:r>
              <a:rPr lang="en-US" sz="2800" dirty="0"/>
              <a:t>Connect with other students in your program (lab colleagues, more advanced students)</a:t>
            </a:r>
          </a:p>
          <a:p>
            <a:pPr lvl="1"/>
            <a:r>
              <a:rPr lang="en-US" sz="2400" dirty="0"/>
              <a:t>What programs did they apply to? What was their thought process? </a:t>
            </a:r>
          </a:p>
          <a:p>
            <a:pPr lvl="1"/>
            <a:r>
              <a:rPr lang="en-US" sz="2400" dirty="0"/>
              <a:t>Contact program’s students who interviewed or completed internship at a site of interest</a:t>
            </a:r>
          </a:p>
          <a:p>
            <a:r>
              <a:rPr lang="en-US" sz="2800" dirty="0"/>
              <a:t>Mentors and supervisors</a:t>
            </a:r>
          </a:p>
        </p:txBody>
      </p:sp>
    </p:spTree>
    <p:extLst>
      <p:ext uri="{BB962C8B-B14F-4D97-AF65-F5344CB8AC3E}">
        <p14:creationId xmlns:p14="http://schemas.microsoft.com/office/powerpoint/2010/main" val="1155994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Assessing Sites</a:t>
            </a:r>
          </a:p>
        </p:txBody>
      </p:sp>
      <p:sp>
        <p:nvSpPr>
          <p:cNvPr id="3" name="Content Placeholder 2"/>
          <p:cNvSpPr>
            <a:spLocks noGrp="1"/>
          </p:cNvSpPr>
          <p:nvPr>
            <p:ph idx="1"/>
          </p:nvPr>
        </p:nvSpPr>
        <p:spPr/>
        <p:txBody>
          <a:bodyPr>
            <a:normAutofit/>
          </a:bodyPr>
          <a:lstStyle/>
          <a:p>
            <a:r>
              <a:rPr lang="en-US" sz="2800" dirty="0"/>
              <a:t>Start reviewing internship site brochures/websites</a:t>
            </a:r>
          </a:p>
          <a:p>
            <a:pPr lvl="1"/>
            <a:r>
              <a:rPr lang="en-US" sz="2400" dirty="0"/>
              <a:t>Multiple training opportunities of interest and connected to your goals (avoid overly focusing on one great rotation)</a:t>
            </a:r>
          </a:p>
          <a:p>
            <a:pPr lvl="1"/>
            <a:r>
              <a:rPr lang="en-US" sz="2400" dirty="0"/>
              <a:t>Combination of experiences supporting depth and breadth</a:t>
            </a:r>
          </a:p>
          <a:p>
            <a:pPr lvl="1"/>
            <a:r>
              <a:rPr lang="en-US" sz="2400" dirty="0"/>
              <a:t>What excites you about the site? </a:t>
            </a:r>
          </a:p>
          <a:p>
            <a:r>
              <a:rPr lang="en-US" sz="2800" dirty="0"/>
              <a:t>Look beyond rotations: </a:t>
            </a:r>
          </a:p>
          <a:p>
            <a:pPr lvl="1"/>
            <a:r>
              <a:rPr lang="en-US" sz="2400" dirty="0"/>
              <a:t>Training aims, didactics, research opportunities, supervision skill development</a:t>
            </a:r>
          </a:p>
          <a:p>
            <a:r>
              <a:rPr lang="en-US" sz="2800" dirty="0"/>
              <a:t>Imagine a “day in the life” of an intern at each site</a:t>
            </a:r>
          </a:p>
          <a:p>
            <a:endParaRPr lang="en-US" sz="2800" dirty="0"/>
          </a:p>
          <a:p>
            <a:pPr lvl="1"/>
            <a:endParaRPr lang="en-US" sz="2400" dirty="0"/>
          </a:p>
        </p:txBody>
      </p:sp>
    </p:spTree>
    <p:extLst>
      <p:ext uri="{BB962C8B-B14F-4D97-AF65-F5344CB8AC3E}">
        <p14:creationId xmlns:p14="http://schemas.microsoft.com/office/powerpoint/2010/main" val="2941614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6537"/>
            <a:ext cx="9597659" cy="914400"/>
          </a:xfrm>
        </p:spPr>
        <p:txBody>
          <a:bodyPr/>
          <a:lstStyle/>
          <a:p>
            <a:r>
              <a:rPr lang="en-US" dirty="0"/>
              <a:t>Evaluate Potential Fit</a:t>
            </a:r>
          </a:p>
        </p:txBody>
      </p:sp>
      <p:sp>
        <p:nvSpPr>
          <p:cNvPr id="3" name="Content Placeholder 2"/>
          <p:cNvSpPr>
            <a:spLocks noGrp="1"/>
          </p:cNvSpPr>
          <p:nvPr>
            <p:ph idx="1"/>
          </p:nvPr>
        </p:nvSpPr>
        <p:spPr>
          <a:xfrm>
            <a:off x="838200" y="1150937"/>
            <a:ext cx="10515600" cy="4389120"/>
          </a:xfrm>
        </p:spPr>
        <p:txBody>
          <a:bodyPr>
            <a:noAutofit/>
          </a:bodyPr>
          <a:lstStyle/>
          <a:p>
            <a:r>
              <a:rPr lang="en-US" sz="2800" dirty="0"/>
              <a:t>How excited are you about rotations offered at the site?</a:t>
            </a:r>
          </a:p>
          <a:p>
            <a:r>
              <a:rPr lang="en-US" sz="2800" dirty="0"/>
              <a:t>How easy is it to write the application cover letter for a specific site? </a:t>
            </a:r>
          </a:p>
          <a:p>
            <a:r>
              <a:rPr lang="en-US" sz="2800" dirty="0"/>
              <a:t>Focus more on fit of experiences than name/reputation of internship </a:t>
            </a:r>
          </a:p>
          <a:p>
            <a:r>
              <a:rPr lang="en-US" sz="2800" dirty="0"/>
              <a:t>Consider and rate variables important to you: </a:t>
            </a:r>
          </a:p>
          <a:p>
            <a:pPr lvl="1"/>
            <a:r>
              <a:rPr lang="en-US" sz="2400" dirty="0"/>
              <a:t>Range of rotation choices that support interests/training needs</a:t>
            </a:r>
          </a:p>
          <a:p>
            <a:pPr lvl="1"/>
            <a:r>
              <a:rPr lang="en-US" sz="2400" dirty="0"/>
              <a:t>Opportunities for breadth and depth experiences</a:t>
            </a:r>
          </a:p>
          <a:p>
            <a:pPr lvl="1"/>
            <a:r>
              <a:rPr lang="en-US" sz="2400" dirty="0"/>
              <a:t>Geographic location</a:t>
            </a:r>
          </a:p>
          <a:p>
            <a:pPr lvl="1"/>
            <a:r>
              <a:rPr lang="en-US" sz="2400" dirty="0"/>
              <a:t>Research experiences</a:t>
            </a:r>
          </a:p>
          <a:p>
            <a:pPr lvl="1"/>
            <a:r>
              <a:rPr lang="en-US" sz="2400" dirty="0"/>
              <a:t>Development of professionalism and collaboration competencies</a:t>
            </a:r>
          </a:p>
          <a:p>
            <a:pPr marL="0" indent="0">
              <a:buNone/>
            </a:pPr>
            <a:endParaRPr lang="en-US" sz="2800" dirty="0"/>
          </a:p>
          <a:p>
            <a:pPr lvl="1"/>
            <a:endParaRPr lang="en-US" sz="2400" dirty="0"/>
          </a:p>
          <a:p>
            <a:endParaRPr lang="en-US" sz="2800" dirty="0"/>
          </a:p>
        </p:txBody>
      </p:sp>
    </p:spTree>
    <p:extLst>
      <p:ext uri="{BB962C8B-B14F-4D97-AF65-F5344CB8AC3E}">
        <p14:creationId xmlns:p14="http://schemas.microsoft.com/office/powerpoint/2010/main" val="4248784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and Interviewing</a:t>
            </a:r>
          </a:p>
        </p:txBody>
      </p:sp>
      <p:sp>
        <p:nvSpPr>
          <p:cNvPr id="3" name="Content Placeholder 2"/>
          <p:cNvSpPr>
            <a:spLocks noGrp="1"/>
          </p:cNvSpPr>
          <p:nvPr>
            <p:ph idx="1"/>
          </p:nvPr>
        </p:nvSpPr>
        <p:spPr>
          <a:xfrm>
            <a:off x="838200" y="1279525"/>
            <a:ext cx="10515600" cy="4389120"/>
          </a:xfrm>
        </p:spPr>
        <p:txBody>
          <a:bodyPr>
            <a:normAutofit/>
          </a:bodyPr>
          <a:lstStyle/>
          <a:p>
            <a:r>
              <a:rPr lang="en-US" sz="2800" dirty="0"/>
              <a:t>Be honest with yourself</a:t>
            </a:r>
          </a:p>
          <a:p>
            <a:pPr lvl="1"/>
            <a:r>
              <a:rPr lang="en-US" sz="2400" dirty="0"/>
              <a:t>If you are working hard to justify the fit…consider not applying</a:t>
            </a:r>
          </a:p>
          <a:p>
            <a:r>
              <a:rPr lang="en-US" sz="2800" dirty="0"/>
              <a:t>Help the site’s faculty clearly see the fit through your application</a:t>
            </a:r>
          </a:p>
          <a:p>
            <a:r>
              <a:rPr lang="en-US" sz="2800" dirty="0"/>
              <a:t>Interview day – strong information source:</a:t>
            </a:r>
          </a:p>
          <a:p>
            <a:pPr lvl="1"/>
            <a:r>
              <a:rPr lang="en-US" sz="2400" dirty="0"/>
              <a:t>Interviews may be your future supervisors (can you easily envision?)</a:t>
            </a:r>
          </a:p>
          <a:p>
            <a:pPr lvl="1"/>
            <a:r>
              <a:rPr lang="en-US" sz="2400" dirty="0"/>
              <a:t>Current interns – are they happy, does experience match expectations, supportive faculty? </a:t>
            </a:r>
          </a:p>
          <a:p>
            <a:r>
              <a:rPr lang="en-US" sz="2800" dirty="0"/>
              <a:t>Write down your “gut reactions” as soon as possible following interview day</a:t>
            </a:r>
          </a:p>
          <a:p>
            <a:endParaRPr lang="en-US" sz="2800" dirty="0"/>
          </a:p>
          <a:p>
            <a:endParaRPr lang="en-US" sz="2800" dirty="0"/>
          </a:p>
        </p:txBody>
      </p:sp>
    </p:spTree>
    <p:extLst>
      <p:ext uri="{BB962C8B-B14F-4D97-AF65-F5344CB8AC3E}">
        <p14:creationId xmlns:p14="http://schemas.microsoft.com/office/powerpoint/2010/main" val="3369699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D7812AF-94FF-4D0B-9142-775094DB29BC}"/>
              </a:ext>
            </a:extLst>
          </p:cNvPr>
          <p:cNvSpPr>
            <a:spLocks noGrp="1"/>
          </p:cNvSpPr>
          <p:nvPr>
            <p:ph idx="1"/>
          </p:nvPr>
        </p:nvSpPr>
        <p:spPr>
          <a:xfrm>
            <a:off x="838200" y="4045226"/>
            <a:ext cx="9031357" cy="1416630"/>
          </a:xfrm>
        </p:spPr>
        <p:txBody>
          <a:bodyPr>
            <a:normAutofit/>
          </a:bodyPr>
          <a:lstStyle/>
          <a:p>
            <a:pPr marL="0" indent="0">
              <a:spcBef>
                <a:spcPts val="0"/>
              </a:spcBef>
              <a:buNone/>
            </a:pPr>
            <a:r>
              <a:rPr lang="en-US" b="1" dirty="0">
                <a:solidFill>
                  <a:schemeClr val="accent6">
                    <a:lumMod val="75000"/>
                  </a:schemeClr>
                </a:solidFill>
              </a:rPr>
              <a:t>Sandra Pimentel, Ph.D.</a:t>
            </a:r>
          </a:p>
          <a:p>
            <a:pPr marL="0" indent="0">
              <a:spcBef>
                <a:spcPts val="0"/>
              </a:spcBef>
              <a:buNone/>
            </a:pPr>
            <a:r>
              <a:rPr lang="en-US" dirty="0">
                <a:solidFill>
                  <a:schemeClr val="accent6">
                    <a:lumMod val="75000"/>
                  </a:schemeClr>
                </a:solidFill>
              </a:rPr>
              <a:t>Chief of Child and Adolescent Psychology</a:t>
            </a:r>
          </a:p>
          <a:p>
            <a:pPr marL="0" indent="0">
              <a:spcBef>
                <a:spcPts val="0"/>
              </a:spcBef>
              <a:buNone/>
            </a:pPr>
            <a:r>
              <a:rPr lang="en-US" dirty="0">
                <a:solidFill>
                  <a:schemeClr val="accent6">
                    <a:lumMod val="75000"/>
                  </a:schemeClr>
                </a:solidFill>
              </a:rPr>
              <a:t>Associate Director of Psychology Training</a:t>
            </a:r>
          </a:p>
          <a:p>
            <a:pPr marL="0" indent="0">
              <a:spcBef>
                <a:spcPts val="0"/>
              </a:spcBef>
              <a:buNone/>
            </a:pPr>
            <a:r>
              <a:rPr lang="en-US" dirty="0">
                <a:solidFill>
                  <a:schemeClr val="accent6">
                    <a:lumMod val="75000"/>
                  </a:schemeClr>
                </a:solidFill>
              </a:rPr>
              <a:t>Montefiore Medical Center, Albert Einstein College of Medicine</a:t>
            </a:r>
          </a:p>
        </p:txBody>
      </p:sp>
      <p:sp>
        <p:nvSpPr>
          <p:cNvPr id="7" name="Title 6">
            <a:extLst>
              <a:ext uri="{FF2B5EF4-FFF2-40B4-BE49-F238E27FC236}">
                <a16:creationId xmlns:a16="http://schemas.microsoft.com/office/drawing/2014/main" id="{6BC81F64-A682-43A4-BD82-91E0B70DD24B}"/>
              </a:ext>
            </a:extLst>
          </p:cNvPr>
          <p:cNvSpPr>
            <a:spLocks noGrp="1"/>
          </p:cNvSpPr>
          <p:nvPr>
            <p:ph type="title"/>
          </p:nvPr>
        </p:nvSpPr>
        <p:spPr>
          <a:xfrm>
            <a:off x="838200" y="2226365"/>
            <a:ext cx="9597659" cy="1416629"/>
          </a:xfrm>
        </p:spPr>
        <p:txBody>
          <a:bodyPr>
            <a:normAutofit/>
          </a:bodyPr>
          <a:lstStyle/>
          <a:p>
            <a:r>
              <a:rPr lang="en-US" dirty="0">
                <a:solidFill>
                  <a:schemeClr val="accent2"/>
                </a:solidFill>
              </a:rPr>
              <a:t>Internship Selection Criteria &amp; Commonly Asked Interview Questions</a:t>
            </a:r>
          </a:p>
        </p:txBody>
      </p:sp>
    </p:spTree>
    <p:extLst>
      <p:ext uri="{BB962C8B-B14F-4D97-AF65-F5344CB8AC3E}">
        <p14:creationId xmlns:p14="http://schemas.microsoft.com/office/powerpoint/2010/main" val="2600032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fontScale="90000"/>
          </a:bodyPr>
          <a:lstStyle/>
          <a:p>
            <a:r>
              <a:rPr lang="en-US" altLang="en-US" dirty="0"/>
              <a:t>Criteria that internship sites use: </a:t>
            </a:r>
            <a:br>
              <a:rPr lang="en-US" altLang="en-US" dirty="0"/>
            </a:br>
            <a:r>
              <a:rPr lang="en-US" altLang="en-US" dirty="0"/>
              <a:t>What are sites looking for?</a:t>
            </a:r>
          </a:p>
        </p:txBody>
      </p:sp>
      <p:sp>
        <p:nvSpPr>
          <p:cNvPr id="4099" name="Content Placeholder 2"/>
          <p:cNvSpPr>
            <a:spLocks noGrp="1"/>
          </p:cNvSpPr>
          <p:nvPr>
            <p:ph idx="1"/>
          </p:nvPr>
        </p:nvSpPr>
        <p:spPr>
          <a:xfrm>
            <a:off x="609600" y="1600200"/>
            <a:ext cx="10972800" cy="4724400"/>
          </a:xfrm>
        </p:spPr>
        <p:txBody>
          <a:bodyPr>
            <a:normAutofit/>
          </a:bodyPr>
          <a:lstStyle/>
          <a:p>
            <a:pPr>
              <a:defRPr/>
            </a:pPr>
            <a:r>
              <a:rPr lang="en-US" altLang="en-US" dirty="0"/>
              <a:t>In general…a good </a:t>
            </a:r>
            <a:r>
              <a:rPr lang="en-US" altLang="en-US" b="1" dirty="0"/>
              <a:t>MATCH!</a:t>
            </a:r>
          </a:p>
          <a:p>
            <a:pPr>
              <a:defRPr/>
            </a:pPr>
            <a:endParaRPr lang="en-US" altLang="en-US" dirty="0"/>
          </a:p>
          <a:p>
            <a:pPr>
              <a:defRPr/>
            </a:pPr>
            <a:r>
              <a:rPr lang="en-US" altLang="en-US" dirty="0"/>
              <a:t>By site…good fit may differ</a:t>
            </a:r>
          </a:p>
          <a:p>
            <a:pPr lvl="1">
              <a:defRPr/>
            </a:pPr>
            <a:r>
              <a:rPr lang="en-US" altLang="en-US" dirty="0"/>
              <a:t>Certain minimum hours</a:t>
            </a:r>
          </a:p>
          <a:p>
            <a:pPr lvl="1">
              <a:defRPr/>
            </a:pPr>
            <a:r>
              <a:rPr lang="en-US" altLang="en-US" dirty="0"/>
              <a:t>Specific skills (e.g., CBT), assessment types (e.g., </a:t>
            </a:r>
            <a:r>
              <a:rPr lang="en-US" altLang="en-US" dirty="0" err="1"/>
              <a:t>projectives</a:t>
            </a:r>
            <a:r>
              <a:rPr lang="en-US" altLang="en-US" dirty="0"/>
              <a:t>), populations </a:t>
            </a:r>
          </a:p>
          <a:p>
            <a:pPr lvl="1">
              <a:defRPr/>
            </a:pPr>
            <a:r>
              <a:rPr lang="en-US" altLang="en-US" i="1" dirty="0"/>
              <a:t>Authentically</a:t>
            </a:r>
            <a:r>
              <a:rPr lang="en-US" altLang="en-US" dirty="0"/>
              <a:t> advance your professional development?</a:t>
            </a:r>
          </a:p>
          <a:p>
            <a:pPr lvl="2">
              <a:defRPr/>
            </a:pPr>
            <a:r>
              <a:rPr lang="en-US" altLang="en-US" dirty="0"/>
              <a:t>Experiences had &amp; experiences sought</a:t>
            </a:r>
          </a:p>
          <a:p>
            <a:pPr lvl="1">
              <a:defRPr/>
            </a:pPr>
            <a:r>
              <a:rPr lang="en-US" altLang="en-US" dirty="0"/>
              <a:t>Interpersonal strengths &amp; communication Skills</a:t>
            </a:r>
          </a:p>
          <a:p>
            <a:pPr lvl="1">
              <a:defRPr/>
            </a:pPr>
            <a:r>
              <a:rPr lang="en-US" altLang="en-US" dirty="0"/>
              <a:t>Enthusiasm and curiosity about the program offerings</a:t>
            </a:r>
          </a:p>
          <a:p>
            <a:pPr lvl="1">
              <a:defRPr/>
            </a:pPr>
            <a:r>
              <a:rPr lang="en-US" altLang="en-US" dirty="0"/>
              <a:t>Conscientiousness</a:t>
            </a:r>
          </a:p>
          <a:p>
            <a:pPr lvl="2">
              <a:defRPr/>
            </a:pPr>
            <a:r>
              <a:rPr lang="en-US" altLang="en-US" dirty="0"/>
              <a:t>PROOFREAD! SPELLCHECK! And then PROOFREAD and SPELLCHECK AGAIN!</a:t>
            </a:r>
          </a:p>
          <a:p>
            <a:pPr lvl="1">
              <a:defRPr/>
            </a:pPr>
            <a:endParaRPr lang="en-US" altLang="en-US" dirty="0"/>
          </a:p>
          <a:p>
            <a:pPr>
              <a:defRPr/>
            </a:pPr>
            <a:endParaRPr lang="en-US" altLang="en-US" dirty="0"/>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1676400"/>
            <a:ext cx="27178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0617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a:t>Do your homework!</a:t>
            </a:r>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1524001"/>
            <a:ext cx="7755467" cy="2301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931333" y="4114800"/>
            <a:ext cx="9431867" cy="1477328"/>
          </a:xfrm>
          <a:prstGeom prst="rect">
            <a:avLst/>
          </a:prstGeom>
          <a:noFill/>
        </p:spPr>
        <p:txBody>
          <a:bodyPr>
            <a:spAutoFit/>
          </a:bodyPr>
          <a:lstStyle/>
          <a:p>
            <a:pPr>
              <a:defRPr/>
            </a:pPr>
            <a:r>
              <a:rPr lang="en-US" dirty="0">
                <a:latin typeface="+mn-lt"/>
              </a:rPr>
              <a:t>Site’s Mission and Vision</a:t>
            </a:r>
          </a:p>
          <a:p>
            <a:pPr>
              <a:defRPr/>
            </a:pPr>
            <a:r>
              <a:rPr lang="en-US" dirty="0">
                <a:latin typeface="+mn-lt"/>
              </a:rPr>
              <a:t>Program Requirements</a:t>
            </a:r>
          </a:p>
          <a:p>
            <a:pPr>
              <a:defRPr/>
            </a:pPr>
            <a:r>
              <a:rPr lang="en-US" dirty="0">
                <a:latin typeface="+mn-lt"/>
              </a:rPr>
              <a:t>Nuts and Bolts </a:t>
            </a:r>
          </a:p>
          <a:p>
            <a:pPr>
              <a:defRPr/>
            </a:pPr>
            <a:r>
              <a:rPr lang="en-US" dirty="0">
                <a:latin typeface="+mn-lt"/>
              </a:rPr>
              <a:t>Strengths and Weaknesses</a:t>
            </a:r>
          </a:p>
          <a:p>
            <a:pPr>
              <a:defRPr/>
            </a:pPr>
            <a:endParaRPr lang="en-US" dirty="0"/>
          </a:p>
        </p:txBody>
      </p:sp>
    </p:spTree>
    <p:extLst>
      <p:ext uri="{BB962C8B-B14F-4D97-AF65-F5344CB8AC3E}">
        <p14:creationId xmlns:p14="http://schemas.microsoft.com/office/powerpoint/2010/main" val="512193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 y="1976439"/>
            <a:ext cx="10896600" cy="2905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147" name="Title 1"/>
          <p:cNvSpPr>
            <a:spLocks noGrp="1"/>
          </p:cNvSpPr>
          <p:nvPr>
            <p:ph type="title"/>
          </p:nvPr>
        </p:nvSpPr>
        <p:spPr/>
        <p:txBody>
          <a:bodyPr>
            <a:normAutofit fontScale="90000"/>
          </a:bodyPr>
          <a:lstStyle/>
          <a:p>
            <a:r>
              <a:rPr lang="en-US" altLang="en-US"/>
              <a:t>Commonly Asked </a:t>
            </a:r>
            <a:br>
              <a:rPr lang="en-US" altLang="en-US"/>
            </a:br>
            <a:r>
              <a:rPr lang="en-US" altLang="en-US"/>
              <a:t>Interview Questions/Domains</a:t>
            </a:r>
          </a:p>
        </p:txBody>
      </p:sp>
    </p:spTree>
    <p:extLst>
      <p:ext uri="{BB962C8B-B14F-4D97-AF65-F5344CB8AC3E}">
        <p14:creationId xmlns:p14="http://schemas.microsoft.com/office/powerpoint/2010/main" val="20474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208" y="375064"/>
            <a:ext cx="9597659" cy="914400"/>
          </a:xfrm>
        </p:spPr>
        <p:txBody>
          <a:bodyPr>
            <a:noAutofit/>
          </a:bodyPr>
          <a:lstStyle/>
          <a:p>
            <a:r>
              <a:rPr lang="en-US" dirty="0"/>
              <a:t>Audience Questions and Answers</a:t>
            </a:r>
          </a:p>
        </p:txBody>
      </p:sp>
      <p:sp>
        <p:nvSpPr>
          <p:cNvPr id="3" name="Content Placeholder 2"/>
          <p:cNvSpPr>
            <a:spLocks noGrp="1"/>
          </p:cNvSpPr>
          <p:nvPr>
            <p:ph idx="1"/>
          </p:nvPr>
        </p:nvSpPr>
        <p:spPr>
          <a:xfrm>
            <a:off x="510208" y="1289464"/>
            <a:ext cx="11029122" cy="4030133"/>
          </a:xfrm>
        </p:spPr>
        <p:txBody>
          <a:bodyPr>
            <a:noAutofit/>
          </a:bodyPr>
          <a:lstStyle/>
          <a:p>
            <a:pPr marL="0" indent="0">
              <a:lnSpc>
                <a:spcPct val="100000"/>
              </a:lnSpc>
              <a:buNone/>
            </a:pPr>
            <a:r>
              <a:rPr lang="en-US" sz="2000" b="1" dirty="0">
                <a:solidFill>
                  <a:schemeClr val="accent2"/>
                </a:solidFill>
              </a:rPr>
              <a:t>Submit a question during the webinar:</a:t>
            </a:r>
          </a:p>
          <a:p>
            <a:pPr>
              <a:lnSpc>
                <a:spcPct val="100000"/>
              </a:lnSpc>
            </a:pPr>
            <a:r>
              <a:rPr lang="en-US" sz="2000" dirty="0"/>
              <a:t>Post your questions for the Q&amp;A segment! On right side of screen, click on the Questions tab on the Go-To-Webinar control panel, and submit your questions</a:t>
            </a:r>
          </a:p>
          <a:p>
            <a:pPr marL="0" indent="0">
              <a:lnSpc>
                <a:spcPct val="100000"/>
              </a:lnSpc>
              <a:buNone/>
            </a:pPr>
            <a:r>
              <a:rPr lang="en-US" sz="2000" b="1" dirty="0">
                <a:solidFill>
                  <a:schemeClr val="accent2"/>
                </a:solidFill>
              </a:rPr>
              <a:t>Continue the conversation after the webinar in the SCCAP53.org Forum</a:t>
            </a:r>
          </a:p>
          <a:p>
            <a:pPr>
              <a:lnSpc>
                <a:spcPct val="100000"/>
              </a:lnSpc>
              <a:spcBef>
                <a:spcPts val="0"/>
              </a:spcBef>
            </a:pPr>
            <a:r>
              <a:rPr lang="en-US" sz="2000" dirty="0"/>
              <a:t>For one month, panel members will respond to as many questions as possible       </a:t>
            </a:r>
          </a:p>
          <a:p>
            <a:pPr>
              <a:lnSpc>
                <a:spcPct val="100000"/>
              </a:lnSpc>
              <a:spcBef>
                <a:spcPts val="0"/>
              </a:spcBef>
            </a:pPr>
            <a:r>
              <a:rPr lang="en-US" sz="2000" dirty="0"/>
              <a:t>Go to </a:t>
            </a:r>
            <a:r>
              <a:rPr lang="en-US" sz="2000" dirty="0">
                <a:hlinkClick r:id="rId3"/>
              </a:rPr>
              <a:t>https://sccap53.org</a:t>
            </a:r>
            <a:endParaRPr lang="en-US" sz="2000" dirty="0"/>
          </a:p>
          <a:p>
            <a:pPr>
              <a:lnSpc>
                <a:spcPct val="100000"/>
              </a:lnSpc>
              <a:spcBef>
                <a:spcPts val="0"/>
              </a:spcBef>
            </a:pPr>
            <a:r>
              <a:rPr lang="en-US" sz="2000" dirty="0"/>
              <a:t>Log in with your member ID and password</a:t>
            </a:r>
          </a:p>
          <a:p>
            <a:pPr>
              <a:lnSpc>
                <a:spcPct val="100000"/>
              </a:lnSpc>
              <a:spcBef>
                <a:spcPts val="0"/>
              </a:spcBef>
            </a:pPr>
            <a:r>
              <a:rPr lang="en-US" sz="2000" dirty="0"/>
              <a:t>Scroll down and click on the “Forum” box</a:t>
            </a:r>
          </a:p>
          <a:p>
            <a:pPr>
              <a:lnSpc>
                <a:spcPct val="100000"/>
              </a:lnSpc>
              <a:spcBef>
                <a:spcPts val="0"/>
              </a:spcBef>
            </a:pPr>
            <a:r>
              <a:rPr lang="en-US" sz="2000" dirty="0"/>
              <a:t>Under Webinar Discussions, “Applying to Clinical Internships”</a:t>
            </a:r>
          </a:p>
          <a:p>
            <a:pPr>
              <a:lnSpc>
                <a:spcPct val="100000"/>
              </a:lnSpc>
              <a:spcBef>
                <a:spcPts val="0"/>
              </a:spcBef>
            </a:pPr>
            <a:r>
              <a:rPr lang="en-US" sz="2000" dirty="0"/>
              <a:t>See the forum rules posted by the Web Editor, and then</a:t>
            </a:r>
          </a:p>
          <a:p>
            <a:pPr>
              <a:lnSpc>
                <a:spcPct val="100000"/>
              </a:lnSpc>
              <a:spcBef>
                <a:spcPts val="0"/>
              </a:spcBef>
            </a:pPr>
            <a:r>
              <a:rPr lang="en-US" sz="2000" dirty="0"/>
              <a:t>Post away!</a:t>
            </a:r>
          </a:p>
          <a:p>
            <a:pPr marL="0" indent="0">
              <a:lnSpc>
                <a:spcPct val="100000"/>
              </a:lnSpc>
              <a:buNone/>
            </a:pPr>
            <a:r>
              <a:rPr lang="en-US" sz="2000" b="1" dirty="0">
                <a:solidFill>
                  <a:schemeClr val="accent2"/>
                </a:solidFill>
              </a:rPr>
              <a:t>Up coming webinars</a:t>
            </a:r>
            <a:r>
              <a:rPr lang="en-US" sz="2000" dirty="0"/>
              <a:t>:  Submit your ideas for our 2020 Webinar Series:  sccapdiv53@gmail.com</a:t>
            </a:r>
          </a:p>
        </p:txBody>
      </p:sp>
    </p:spTree>
    <p:extLst>
      <p:ext uri="{BB962C8B-B14F-4D97-AF65-F5344CB8AC3E}">
        <p14:creationId xmlns:p14="http://schemas.microsoft.com/office/powerpoint/2010/main" val="3180221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fontScale="90000"/>
          </a:bodyPr>
          <a:lstStyle/>
          <a:p>
            <a:r>
              <a:rPr lang="en-US" altLang="en-US"/>
              <a:t>Commonly Asked </a:t>
            </a:r>
            <a:br>
              <a:rPr lang="en-US" altLang="en-US"/>
            </a:br>
            <a:r>
              <a:rPr lang="en-US" altLang="en-US"/>
              <a:t>Interview Questions/Domains</a:t>
            </a:r>
          </a:p>
        </p:txBody>
      </p:sp>
      <p:sp>
        <p:nvSpPr>
          <p:cNvPr id="7171" name="Content Placeholder 2"/>
          <p:cNvSpPr>
            <a:spLocks noGrp="1"/>
          </p:cNvSpPr>
          <p:nvPr>
            <p:ph idx="1"/>
          </p:nvPr>
        </p:nvSpPr>
        <p:spPr/>
        <p:txBody>
          <a:bodyPr/>
          <a:lstStyle/>
          <a:p>
            <a:r>
              <a:rPr lang="en-US" altLang="en-US"/>
              <a:t>Why us?</a:t>
            </a:r>
          </a:p>
          <a:p>
            <a:r>
              <a:rPr lang="en-US" altLang="en-US"/>
              <a:t>Professional Goals</a:t>
            </a:r>
          </a:p>
          <a:p>
            <a:r>
              <a:rPr lang="en-US" altLang="en-US"/>
              <a:t>Case Conceptualization</a:t>
            </a:r>
          </a:p>
          <a:p>
            <a:r>
              <a:rPr lang="en-US" altLang="en-US"/>
              <a:t>Culture and Diversity</a:t>
            </a:r>
          </a:p>
          <a:p>
            <a:r>
              <a:rPr lang="en-US" altLang="en-US"/>
              <a:t>Challenging Cases/Professional Challenges</a:t>
            </a:r>
          </a:p>
          <a:p>
            <a:r>
              <a:rPr lang="en-US" altLang="en-US"/>
              <a:t>Familiarity with the site offerings</a:t>
            </a:r>
          </a:p>
          <a:p>
            <a:r>
              <a:rPr lang="en-US" altLang="en-US"/>
              <a:t>Supervision experiences</a:t>
            </a:r>
          </a:p>
          <a:p>
            <a:r>
              <a:rPr lang="en-US" altLang="en-US"/>
              <a:t>Dissertation and Research</a:t>
            </a:r>
          </a:p>
          <a:p>
            <a:endParaRPr lang="en-US" altLang="en-US"/>
          </a:p>
          <a:p>
            <a:endParaRPr lang="en-US" altLang="en-US"/>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1600" y="1676400"/>
            <a:ext cx="3668184" cy="228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6671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t>What happens to applications?</a:t>
            </a:r>
          </a:p>
        </p:txBody>
      </p:sp>
      <p:pic>
        <p:nvPicPr>
          <p:cNvPr id="819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9033" y="1328483"/>
            <a:ext cx="6788784" cy="4390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3295373" y="1482755"/>
            <a:ext cx="3176104" cy="338554"/>
          </a:xfrm>
          <a:prstGeom prst="rect">
            <a:avLst/>
          </a:prstGeom>
          <a:noFill/>
        </p:spPr>
        <p:txBody>
          <a:bodyPr wrap="square">
            <a:spAutoFit/>
          </a:bodyPr>
          <a:lstStyle/>
          <a:p>
            <a:pPr algn="ctr">
              <a:buFontTx/>
              <a:buNone/>
              <a:defRPr/>
            </a:pPr>
            <a:r>
              <a:rPr lang="en-US" sz="1600" b="1" dirty="0">
                <a:solidFill>
                  <a:schemeClr val="bg1"/>
                </a:solidFill>
                <a:latin typeface="+mn-lt"/>
              </a:rPr>
              <a:t>PORTAL CLOSES!</a:t>
            </a:r>
          </a:p>
        </p:txBody>
      </p:sp>
      <p:sp>
        <p:nvSpPr>
          <p:cNvPr id="11" name="TextBox 10"/>
          <p:cNvSpPr txBox="1"/>
          <p:nvPr/>
        </p:nvSpPr>
        <p:spPr>
          <a:xfrm>
            <a:off x="2825468" y="2636922"/>
            <a:ext cx="4368800" cy="338554"/>
          </a:xfrm>
          <a:prstGeom prst="rect">
            <a:avLst/>
          </a:prstGeom>
          <a:noFill/>
        </p:spPr>
        <p:txBody>
          <a:bodyPr>
            <a:spAutoFit/>
          </a:bodyPr>
          <a:lstStyle/>
          <a:p>
            <a:pPr algn="ctr">
              <a:buFontTx/>
              <a:buNone/>
              <a:defRPr/>
            </a:pPr>
            <a:r>
              <a:rPr lang="en-US" sz="1600" dirty="0">
                <a:latin typeface="+mn-lt"/>
              </a:rPr>
              <a:t>Subset Invited to Interview </a:t>
            </a:r>
          </a:p>
        </p:txBody>
      </p:sp>
      <p:sp>
        <p:nvSpPr>
          <p:cNvPr id="12" name="TextBox 11"/>
          <p:cNvSpPr txBox="1"/>
          <p:nvPr/>
        </p:nvSpPr>
        <p:spPr>
          <a:xfrm>
            <a:off x="3195383" y="4000795"/>
            <a:ext cx="3376083" cy="338554"/>
          </a:xfrm>
          <a:prstGeom prst="rect">
            <a:avLst/>
          </a:prstGeom>
          <a:noFill/>
        </p:spPr>
        <p:txBody>
          <a:bodyPr wrap="square">
            <a:spAutoFit/>
          </a:bodyPr>
          <a:lstStyle/>
          <a:p>
            <a:pPr algn="ctr">
              <a:buFontTx/>
              <a:buNone/>
              <a:defRPr/>
            </a:pPr>
            <a:r>
              <a:rPr lang="en-US" sz="1600" dirty="0">
                <a:latin typeface="+mn-lt"/>
              </a:rPr>
              <a:t>Ranking Meeting</a:t>
            </a:r>
          </a:p>
        </p:txBody>
      </p:sp>
      <p:sp>
        <p:nvSpPr>
          <p:cNvPr id="13" name="TextBox 12"/>
          <p:cNvSpPr txBox="1"/>
          <p:nvPr/>
        </p:nvSpPr>
        <p:spPr>
          <a:xfrm>
            <a:off x="3240334" y="3231322"/>
            <a:ext cx="3539067" cy="584775"/>
          </a:xfrm>
          <a:prstGeom prst="rect">
            <a:avLst/>
          </a:prstGeom>
          <a:noFill/>
        </p:spPr>
        <p:txBody>
          <a:bodyPr wrap="square">
            <a:spAutoFit/>
          </a:bodyPr>
          <a:lstStyle/>
          <a:p>
            <a:pPr algn="ctr">
              <a:buFontTx/>
              <a:buNone/>
              <a:defRPr/>
            </a:pPr>
            <a:r>
              <a:rPr lang="en-US" sz="1600" dirty="0">
                <a:solidFill>
                  <a:schemeClr val="bg1"/>
                </a:solidFill>
                <a:latin typeface="+mn-lt"/>
              </a:rPr>
              <a:t>Interview Day: Faculty </a:t>
            </a:r>
          </a:p>
          <a:p>
            <a:pPr algn="ctr">
              <a:buFontTx/>
              <a:buNone/>
              <a:defRPr/>
            </a:pPr>
            <a:r>
              <a:rPr lang="en-US" sz="1600" dirty="0">
                <a:solidFill>
                  <a:schemeClr val="bg1"/>
                </a:solidFill>
                <a:latin typeface="+mn-lt"/>
              </a:rPr>
              <a:t>Meets Again to Review</a:t>
            </a:r>
          </a:p>
        </p:txBody>
      </p:sp>
      <p:sp>
        <p:nvSpPr>
          <p:cNvPr id="8" name="TextBox 7"/>
          <p:cNvSpPr txBox="1"/>
          <p:nvPr/>
        </p:nvSpPr>
        <p:spPr>
          <a:xfrm>
            <a:off x="1978618" y="1891862"/>
            <a:ext cx="6299199" cy="584775"/>
          </a:xfrm>
          <a:prstGeom prst="rect">
            <a:avLst/>
          </a:prstGeom>
          <a:noFill/>
        </p:spPr>
        <p:txBody>
          <a:bodyPr wrap="square">
            <a:spAutoFit/>
          </a:bodyPr>
          <a:lstStyle/>
          <a:p>
            <a:pPr algn="ctr">
              <a:buFontTx/>
              <a:buNone/>
              <a:defRPr/>
            </a:pPr>
            <a:r>
              <a:rPr lang="en-US" sz="1600" dirty="0">
                <a:solidFill>
                  <a:schemeClr val="bg1"/>
                </a:solidFill>
                <a:latin typeface="+mn-lt"/>
              </a:rPr>
              <a:t>Applications Reviewed &amp; Rated </a:t>
            </a:r>
          </a:p>
          <a:p>
            <a:pPr algn="ctr">
              <a:buFontTx/>
              <a:buNone/>
              <a:defRPr/>
            </a:pPr>
            <a:r>
              <a:rPr lang="en-US" sz="1600" dirty="0">
                <a:solidFill>
                  <a:schemeClr val="bg1"/>
                </a:solidFill>
                <a:latin typeface="+mn-lt"/>
              </a:rPr>
              <a:t>by Several Faculty </a:t>
            </a:r>
          </a:p>
        </p:txBody>
      </p:sp>
      <p:sp>
        <p:nvSpPr>
          <p:cNvPr id="9" name="TextBox 8"/>
          <p:cNvSpPr txBox="1"/>
          <p:nvPr/>
        </p:nvSpPr>
        <p:spPr>
          <a:xfrm>
            <a:off x="3511824" y="4668283"/>
            <a:ext cx="2743200" cy="338554"/>
          </a:xfrm>
          <a:prstGeom prst="rect">
            <a:avLst/>
          </a:prstGeom>
          <a:noFill/>
        </p:spPr>
        <p:txBody>
          <a:bodyPr wrap="square">
            <a:spAutoFit/>
          </a:bodyPr>
          <a:lstStyle/>
          <a:p>
            <a:pPr algn="ctr">
              <a:buFontTx/>
              <a:buNone/>
              <a:defRPr/>
            </a:pPr>
            <a:r>
              <a:rPr lang="en-US" sz="1600" dirty="0">
                <a:solidFill>
                  <a:schemeClr val="bg1"/>
                </a:solidFill>
                <a:latin typeface="+mn-lt"/>
              </a:rPr>
              <a:t>Match Day!</a:t>
            </a:r>
          </a:p>
        </p:txBody>
      </p:sp>
    </p:spTree>
    <p:extLst>
      <p:ext uri="{BB962C8B-B14F-4D97-AF65-F5344CB8AC3E}">
        <p14:creationId xmlns:p14="http://schemas.microsoft.com/office/powerpoint/2010/main" val="37255571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D7812AF-94FF-4D0B-9142-775094DB29BC}"/>
              </a:ext>
            </a:extLst>
          </p:cNvPr>
          <p:cNvSpPr>
            <a:spLocks noGrp="1"/>
          </p:cNvSpPr>
          <p:nvPr>
            <p:ph idx="1"/>
          </p:nvPr>
        </p:nvSpPr>
        <p:spPr>
          <a:xfrm>
            <a:off x="838200" y="4045226"/>
            <a:ext cx="9031357" cy="1416630"/>
          </a:xfrm>
        </p:spPr>
        <p:txBody>
          <a:bodyPr>
            <a:normAutofit/>
          </a:bodyPr>
          <a:lstStyle/>
          <a:p>
            <a:pPr marL="0" indent="0">
              <a:spcBef>
                <a:spcPts val="0"/>
              </a:spcBef>
              <a:buNone/>
            </a:pPr>
            <a:r>
              <a:rPr lang="en-US" b="1" dirty="0">
                <a:solidFill>
                  <a:schemeClr val="accent6">
                    <a:lumMod val="75000"/>
                  </a:schemeClr>
                </a:solidFill>
              </a:rPr>
              <a:t>Karen Guan, Ph.D.</a:t>
            </a:r>
          </a:p>
          <a:p>
            <a:pPr marL="0" indent="0">
              <a:spcBef>
                <a:spcPts val="0"/>
              </a:spcBef>
              <a:buNone/>
            </a:pPr>
            <a:r>
              <a:rPr lang="en-US" dirty="0">
                <a:solidFill>
                  <a:schemeClr val="accent6">
                    <a:lumMod val="75000"/>
                  </a:schemeClr>
                </a:solidFill>
              </a:rPr>
              <a:t>Postdoctoral Scholar, Child FIRST Lab</a:t>
            </a:r>
          </a:p>
          <a:p>
            <a:pPr marL="0" indent="0">
              <a:spcBef>
                <a:spcPts val="0"/>
              </a:spcBef>
              <a:buNone/>
            </a:pPr>
            <a:r>
              <a:rPr lang="en-US" dirty="0">
                <a:solidFill>
                  <a:schemeClr val="accent6">
                    <a:lumMod val="75000"/>
                  </a:schemeClr>
                </a:solidFill>
              </a:rPr>
              <a:t>University of California, Los Angeles</a:t>
            </a:r>
            <a:br>
              <a:rPr lang="en-US" dirty="0">
                <a:solidFill>
                  <a:schemeClr val="accent6">
                    <a:lumMod val="75000"/>
                  </a:schemeClr>
                </a:solidFill>
              </a:rPr>
            </a:br>
            <a:r>
              <a:rPr lang="en-US" dirty="0">
                <a:solidFill>
                  <a:schemeClr val="accent6">
                    <a:lumMod val="75000"/>
                  </a:schemeClr>
                </a:solidFill>
              </a:rPr>
              <a:t>Internship at Didi Hirsch Mental Health Services, Los Angeles, CA</a:t>
            </a:r>
          </a:p>
        </p:txBody>
      </p:sp>
      <p:sp>
        <p:nvSpPr>
          <p:cNvPr id="7" name="Title 6">
            <a:extLst>
              <a:ext uri="{FF2B5EF4-FFF2-40B4-BE49-F238E27FC236}">
                <a16:creationId xmlns:a16="http://schemas.microsoft.com/office/drawing/2014/main" id="{6BC81F64-A682-43A4-BD82-91E0B70DD24B}"/>
              </a:ext>
            </a:extLst>
          </p:cNvPr>
          <p:cNvSpPr>
            <a:spLocks noGrp="1"/>
          </p:cNvSpPr>
          <p:nvPr>
            <p:ph type="title"/>
          </p:nvPr>
        </p:nvSpPr>
        <p:spPr>
          <a:xfrm>
            <a:off x="838200" y="2226365"/>
            <a:ext cx="9597659" cy="1416629"/>
          </a:xfrm>
        </p:spPr>
        <p:txBody>
          <a:bodyPr>
            <a:normAutofit/>
          </a:bodyPr>
          <a:lstStyle/>
          <a:p>
            <a:r>
              <a:rPr lang="en-US" dirty="0">
                <a:solidFill>
                  <a:schemeClr val="accent2"/>
                </a:solidFill>
              </a:rPr>
              <a:t>Applying for Internships: A Student Perspective</a:t>
            </a:r>
          </a:p>
        </p:txBody>
      </p:sp>
    </p:spTree>
    <p:extLst>
      <p:ext uri="{BB962C8B-B14F-4D97-AF65-F5344CB8AC3E}">
        <p14:creationId xmlns:p14="http://schemas.microsoft.com/office/powerpoint/2010/main" val="3801415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Applying for Internships: A Student Perspective</a:t>
            </a:r>
          </a:p>
        </p:txBody>
      </p:sp>
      <p:sp>
        <p:nvSpPr>
          <p:cNvPr id="3" name="Content Placeholder 2"/>
          <p:cNvSpPr>
            <a:spLocks noGrp="1"/>
          </p:cNvSpPr>
          <p:nvPr>
            <p:ph idx="1"/>
          </p:nvPr>
        </p:nvSpPr>
        <p:spPr>
          <a:xfrm>
            <a:off x="728870" y="1351032"/>
            <a:ext cx="10515600" cy="4389120"/>
          </a:xfrm>
        </p:spPr>
        <p:txBody>
          <a:bodyPr>
            <a:normAutofit/>
          </a:bodyPr>
          <a:lstStyle/>
          <a:p>
            <a:pPr>
              <a:spcBef>
                <a:spcPts val="0"/>
              </a:spcBef>
            </a:pPr>
            <a:r>
              <a:rPr lang="en-US" sz="2600" dirty="0"/>
              <a:t>My background:</a:t>
            </a:r>
          </a:p>
          <a:p>
            <a:pPr lvl="1">
              <a:spcBef>
                <a:spcPts val="0"/>
              </a:spcBef>
            </a:pPr>
            <a:r>
              <a:rPr lang="en-US" sz="2400" dirty="0"/>
              <a:t>Clinical Psychology Ph.D. from UCLA</a:t>
            </a:r>
          </a:p>
          <a:p>
            <a:pPr lvl="1">
              <a:spcBef>
                <a:spcPts val="0"/>
              </a:spcBef>
            </a:pPr>
            <a:r>
              <a:rPr lang="en-US" sz="2400" dirty="0"/>
              <a:t>Clinical interests: generalist; underserved children/adolescents 5-18</a:t>
            </a:r>
          </a:p>
          <a:p>
            <a:pPr lvl="1">
              <a:spcBef>
                <a:spcPts val="0"/>
              </a:spcBef>
            </a:pPr>
            <a:r>
              <a:rPr lang="en-US" sz="2400" dirty="0"/>
              <a:t>Research interests: addressing barriers to implementation of evidence-based practices in community settings for youth</a:t>
            </a:r>
          </a:p>
          <a:p>
            <a:pPr lvl="1">
              <a:spcBef>
                <a:spcPts val="0"/>
              </a:spcBef>
            </a:pPr>
            <a:r>
              <a:rPr lang="en-US" sz="2400" dirty="0"/>
              <a:t>Major clinical experiences:</a:t>
            </a:r>
          </a:p>
          <a:p>
            <a:pPr lvl="2">
              <a:spcBef>
                <a:spcPts val="0"/>
              </a:spcBef>
            </a:pPr>
            <a:r>
              <a:rPr lang="en-US" sz="2200" dirty="0"/>
              <a:t>1 year practicum at community mental health agency providing outpatient therapy to children/families</a:t>
            </a:r>
          </a:p>
          <a:p>
            <a:pPr lvl="2">
              <a:spcBef>
                <a:spcPts val="0"/>
              </a:spcBef>
            </a:pPr>
            <a:r>
              <a:rPr lang="en-US" sz="2200" dirty="0"/>
              <a:t>1 year practicum at specialty ASD assessment and treatment clinic in academic medical center</a:t>
            </a:r>
          </a:p>
          <a:p>
            <a:pPr lvl="1">
              <a:spcBef>
                <a:spcPts val="0"/>
              </a:spcBef>
            </a:pPr>
            <a:r>
              <a:rPr lang="en-US" sz="2400" dirty="0"/>
              <a:t>Applied in Fall 2016 to scientifically-informed community mental health agencies and academic medical centers with Child/Adolescent tracks </a:t>
            </a:r>
          </a:p>
          <a:p>
            <a:pPr lvl="1">
              <a:spcBef>
                <a:spcPts val="0"/>
              </a:spcBef>
            </a:pPr>
            <a:r>
              <a:rPr lang="en-US" sz="2400" dirty="0"/>
              <a:t>Matched to </a:t>
            </a:r>
            <a:r>
              <a:rPr lang="en-US" sz="2400" dirty="0" err="1"/>
              <a:t>Didi</a:t>
            </a:r>
            <a:r>
              <a:rPr lang="en-US" sz="2400" dirty="0"/>
              <a:t> Hirsch, a large community mental health agency in LA</a:t>
            </a:r>
          </a:p>
          <a:p>
            <a:pPr marL="0" lvl="0" indent="0">
              <a:spcBef>
                <a:spcPts val="0"/>
              </a:spcBef>
              <a:buNone/>
            </a:pPr>
            <a:endParaRPr lang="en-US" sz="1600" dirty="0"/>
          </a:p>
          <a:p>
            <a:endParaRPr lang="en-US" dirty="0"/>
          </a:p>
        </p:txBody>
      </p:sp>
    </p:spTree>
    <p:extLst>
      <p:ext uri="{BB962C8B-B14F-4D97-AF65-F5344CB8AC3E}">
        <p14:creationId xmlns:p14="http://schemas.microsoft.com/office/powerpoint/2010/main" val="32055716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Overarching Tips</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3200" i="1" dirty="0">
                <a:solidFill>
                  <a:schemeClr val="accent1"/>
                </a:solidFill>
              </a:rPr>
              <a:t>Seek out info everywhere, from everyone you can, at every stage of the process</a:t>
            </a:r>
          </a:p>
          <a:p>
            <a:pPr marL="457200" indent="-457200">
              <a:buFont typeface="+mj-lt"/>
              <a:buAutoNum type="arabicPeriod"/>
            </a:pPr>
            <a:r>
              <a:rPr lang="en-US" sz="3200" i="1" dirty="0">
                <a:solidFill>
                  <a:schemeClr val="accent2"/>
                </a:solidFill>
              </a:rPr>
              <a:t>Take care of yourself</a:t>
            </a:r>
          </a:p>
          <a:p>
            <a:pPr marL="457200" indent="-457200">
              <a:buFont typeface="+mj-lt"/>
              <a:buAutoNum type="arabicPeriod"/>
            </a:pPr>
            <a:r>
              <a:rPr lang="en-US" sz="3200" i="1" dirty="0">
                <a:solidFill>
                  <a:schemeClr val="accent1"/>
                </a:solidFill>
              </a:rPr>
              <a:t>Remember the silver linings: </a:t>
            </a:r>
          </a:p>
          <a:p>
            <a:pPr marL="914400" lvl="1" indent="-457200">
              <a:buFont typeface="+mj-lt"/>
              <a:buAutoNum type="arabicPeriod"/>
            </a:pPr>
            <a:r>
              <a:rPr lang="en-US" sz="2800" i="1" dirty="0">
                <a:solidFill>
                  <a:schemeClr val="accent1"/>
                </a:solidFill>
              </a:rPr>
              <a:t>The application process is a structured opportunity to reflect on how you’ve grown during grad school and what you want for the future</a:t>
            </a:r>
          </a:p>
          <a:p>
            <a:pPr marL="914400" lvl="1" indent="-457200">
              <a:buFont typeface="+mj-lt"/>
              <a:buAutoNum type="arabicPeriod"/>
            </a:pPr>
            <a:r>
              <a:rPr lang="en-US" sz="2800" i="1" dirty="0">
                <a:solidFill>
                  <a:schemeClr val="accent1"/>
                </a:solidFill>
              </a:rPr>
              <a:t>Internship is only a year and won’t make or break your career</a:t>
            </a:r>
          </a:p>
        </p:txBody>
      </p:sp>
    </p:spTree>
    <p:extLst>
      <p:ext uri="{BB962C8B-B14F-4D97-AF65-F5344CB8AC3E}">
        <p14:creationId xmlns:p14="http://schemas.microsoft.com/office/powerpoint/2010/main" val="40671251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Building Your Application</a:t>
            </a:r>
          </a:p>
        </p:txBody>
      </p:sp>
      <p:sp>
        <p:nvSpPr>
          <p:cNvPr id="3" name="Content Placeholder 2"/>
          <p:cNvSpPr>
            <a:spLocks noGrp="1"/>
          </p:cNvSpPr>
          <p:nvPr>
            <p:ph idx="1"/>
          </p:nvPr>
        </p:nvSpPr>
        <p:spPr/>
        <p:txBody>
          <a:bodyPr>
            <a:normAutofit/>
          </a:bodyPr>
          <a:lstStyle/>
          <a:p>
            <a:r>
              <a:rPr lang="en-US" dirty="0"/>
              <a:t>Start early! Especially:</a:t>
            </a:r>
          </a:p>
          <a:p>
            <a:pPr lvl="1"/>
            <a:r>
              <a:rPr lang="en-US" dirty="0"/>
              <a:t>Deciding on and requesting letters of rec</a:t>
            </a:r>
          </a:p>
          <a:p>
            <a:pPr lvl="1"/>
            <a:r>
              <a:rPr lang="en-US" dirty="0"/>
              <a:t>Brainstorming your goals </a:t>
            </a:r>
            <a:r>
              <a:rPr lang="en-US" i="1" dirty="0"/>
              <a:t>before </a:t>
            </a:r>
            <a:r>
              <a:rPr lang="en-US" dirty="0"/>
              <a:t>searching for sites</a:t>
            </a:r>
          </a:p>
          <a:p>
            <a:pPr lvl="2"/>
            <a:r>
              <a:rPr lang="en-US" dirty="0"/>
              <a:t>Potential categories: must-haves, prefer-to-haves, and absolutely not</a:t>
            </a:r>
          </a:p>
          <a:p>
            <a:pPr lvl="2"/>
            <a:r>
              <a:rPr lang="en-US" dirty="0"/>
              <a:t>Skills I have, skills I would like</a:t>
            </a:r>
          </a:p>
          <a:p>
            <a:pPr lvl="1"/>
            <a:r>
              <a:rPr lang="en-US" dirty="0"/>
              <a:t>Starting in July, devote regular time to the application process </a:t>
            </a:r>
          </a:p>
          <a:p>
            <a:r>
              <a:rPr lang="en-US" dirty="0"/>
              <a:t>Start a spreadsheet to organize info about sites, application requirements</a:t>
            </a:r>
          </a:p>
          <a:p>
            <a:r>
              <a:rPr lang="en-US" dirty="0"/>
              <a:t>Consider budget for application &amp; interviews</a:t>
            </a:r>
          </a:p>
          <a:p>
            <a:r>
              <a:rPr lang="en-US" dirty="0"/>
              <a:t>Ask previous applicants similar to you to share their site lists (</a:t>
            </a:r>
            <a:r>
              <a:rPr lang="en-US" dirty="0" err="1"/>
              <a:t>labmates</a:t>
            </a:r>
            <a:r>
              <a:rPr lang="en-US" dirty="0"/>
              <a:t>, alums)</a:t>
            </a:r>
          </a:p>
        </p:txBody>
      </p:sp>
    </p:spTree>
    <p:extLst>
      <p:ext uri="{BB962C8B-B14F-4D97-AF65-F5344CB8AC3E}">
        <p14:creationId xmlns:p14="http://schemas.microsoft.com/office/powerpoint/2010/main" val="3197795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Building Your Application</a:t>
            </a:r>
          </a:p>
        </p:txBody>
      </p:sp>
      <p:sp>
        <p:nvSpPr>
          <p:cNvPr id="3" name="Content Placeholder 2"/>
          <p:cNvSpPr>
            <a:spLocks noGrp="1"/>
          </p:cNvSpPr>
          <p:nvPr>
            <p:ph idx="1"/>
          </p:nvPr>
        </p:nvSpPr>
        <p:spPr/>
        <p:txBody>
          <a:bodyPr>
            <a:normAutofit/>
          </a:bodyPr>
          <a:lstStyle/>
          <a:p>
            <a:r>
              <a:rPr lang="en-US" dirty="0"/>
              <a:t>Essays: </a:t>
            </a:r>
          </a:p>
          <a:p>
            <a:pPr lvl="1"/>
            <a:r>
              <a:rPr lang="en-US" dirty="0"/>
              <a:t>Read examples, but remember your essays should reflect YOU</a:t>
            </a:r>
          </a:p>
          <a:p>
            <a:pPr lvl="1"/>
            <a:r>
              <a:rPr lang="en-US" dirty="0"/>
              <a:t>Have multiple people read drafts</a:t>
            </a:r>
          </a:p>
          <a:p>
            <a:pPr lvl="1"/>
            <a:r>
              <a:rPr lang="en-US" dirty="0"/>
              <a:t>Vary readers according to type of essay</a:t>
            </a:r>
          </a:p>
          <a:p>
            <a:pPr lvl="1"/>
            <a:r>
              <a:rPr lang="en-US" dirty="0"/>
              <a:t>Minor tailoring may be needed across sites</a:t>
            </a:r>
          </a:p>
          <a:p>
            <a:r>
              <a:rPr lang="en-US" dirty="0"/>
              <a:t>Cover letters: more time consuming than you think, so chip away!</a:t>
            </a:r>
          </a:p>
          <a:p>
            <a:pPr lvl="1"/>
            <a:r>
              <a:rPr lang="en-US" dirty="0"/>
              <a:t>Use as a litmus test for fit</a:t>
            </a:r>
          </a:p>
          <a:p>
            <a:pPr lvl="1"/>
            <a:r>
              <a:rPr lang="en-US" dirty="0"/>
              <a:t>Make sure you write with the updated site brochure for that year in hand</a:t>
            </a:r>
          </a:p>
        </p:txBody>
      </p:sp>
    </p:spTree>
    <p:extLst>
      <p:ext uri="{BB962C8B-B14F-4D97-AF65-F5344CB8AC3E}">
        <p14:creationId xmlns:p14="http://schemas.microsoft.com/office/powerpoint/2010/main" val="3015837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Interviewing</a:t>
            </a:r>
          </a:p>
        </p:txBody>
      </p:sp>
      <p:sp>
        <p:nvSpPr>
          <p:cNvPr id="3" name="Content Placeholder 2"/>
          <p:cNvSpPr>
            <a:spLocks noGrp="1"/>
          </p:cNvSpPr>
          <p:nvPr>
            <p:ph idx="1"/>
          </p:nvPr>
        </p:nvSpPr>
        <p:spPr/>
        <p:txBody>
          <a:bodyPr/>
          <a:lstStyle/>
          <a:p>
            <a:r>
              <a:rPr lang="en-US" dirty="0"/>
              <a:t>Prepare using lists of common questions</a:t>
            </a:r>
          </a:p>
          <a:p>
            <a:r>
              <a:rPr lang="en-US" dirty="0"/>
              <a:t>Practice!</a:t>
            </a:r>
          </a:p>
          <a:p>
            <a:r>
              <a:rPr lang="en-US" dirty="0"/>
              <a:t>Check email regularly and have phone handy for interview offers</a:t>
            </a:r>
          </a:p>
          <a:p>
            <a:r>
              <a:rPr lang="en-US" dirty="0"/>
              <a:t>Schedule strategically</a:t>
            </a:r>
          </a:p>
          <a:p>
            <a:pPr lvl="1"/>
            <a:r>
              <a:rPr lang="en-US" dirty="0"/>
              <a:t>Minimize usual responsibilities</a:t>
            </a:r>
          </a:p>
          <a:p>
            <a:pPr lvl="1"/>
            <a:r>
              <a:rPr lang="en-US" dirty="0"/>
              <a:t>Timing</a:t>
            </a:r>
          </a:p>
          <a:p>
            <a:pPr lvl="1"/>
            <a:r>
              <a:rPr lang="en-US" dirty="0"/>
              <a:t>Region</a:t>
            </a:r>
          </a:p>
          <a:p>
            <a:r>
              <a:rPr lang="en-US" dirty="0"/>
              <a:t>Use your cover letter as your study guide</a:t>
            </a:r>
          </a:p>
          <a:p>
            <a:r>
              <a:rPr lang="en-US" dirty="0"/>
              <a:t>Take detailed notes after interviewing at each site</a:t>
            </a:r>
          </a:p>
          <a:p>
            <a:endParaRPr lang="en-US" dirty="0"/>
          </a:p>
        </p:txBody>
      </p:sp>
    </p:spTree>
    <p:extLst>
      <p:ext uri="{BB962C8B-B14F-4D97-AF65-F5344CB8AC3E}">
        <p14:creationId xmlns:p14="http://schemas.microsoft.com/office/powerpoint/2010/main" val="1075598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Interviewing</a:t>
            </a:r>
          </a:p>
        </p:txBody>
      </p:sp>
      <p:sp>
        <p:nvSpPr>
          <p:cNvPr id="3" name="Content Placeholder 2"/>
          <p:cNvSpPr>
            <a:spLocks noGrp="1"/>
          </p:cNvSpPr>
          <p:nvPr>
            <p:ph idx="1"/>
          </p:nvPr>
        </p:nvSpPr>
        <p:spPr/>
        <p:txBody>
          <a:bodyPr/>
          <a:lstStyle/>
          <a:p>
            <a:r>
              <a:rPr lang="en-US" dirty="0"/>
              <a:t>Prepare for both structured and unstructured interviews</a:t>
            </a:r>
          </a:p>
          <a:p>
            <a:pPr lvl="1"/>
            <a:r>
              <a:rPr lang="en-US" dirty="0"/>
              <a:t>Have generic and site-specific questions to ask</a:t>
            </a:r>
          </a:p>
          <a:p>
            <a:pPr lvl="1"/>
            <a:r>
              <a:rPr lang="en-US" dirty="0"/>
              <a:t>Send thank-you emails</a:t>
            </a:r>
          </a:p>
          <a:p>
            <a:r>
              <a:rPr lang="en-US" dirty="0"/>
              <a:t>Take advantage of time with current interns</a:t>
            </a:r>
          </a:p>
          <a:p>
            <a:pPr lvl="1"/>
            <a:r>
              <a:rPr lang="en-US" dirty="0"/>
              <a:t>Ask about: </a:t>
            </a:r>
          </a:p>
          <a:p>
            <a:pPr lvl="2"/>
            <a:r>
              <a:rPr lang="en-US" dirty="0"/>
              <a:t>The “vibe” (e.g., training versus service orientation)</a:t>
            </a:r>
          </a:p>
          <a:p>
            <a:pPr lvl="2"/>
            <a:r>
              <a:rPr lang="en-US" dirty="0"/>
              <a:t>Proportion of time spent on different activities</a:t>
            </a:r>
          </a:p>
          <a:p>
            <a:pPr lvl="2"/>
            <a:r>
              <a:rPr lang="en-US" dirty="0"/>
              <a:t>Support for professional development</a:t>
            </a:r>
          </a:p>
          <a:p>
            <a:pPr lvl="2"/>
            <a:r>
              <a:rPr lang="en-US" dirty="0"/>
              <a:t>Future plans</a:t>
            </a:r>
          </a:p>
          <a:p>
            <a:pPr lvl="1"/>
            <a:r>
              <a:rPr lang="en-US" dirty="0"/>
              <a:t>Get their email addresses for follow-up Qs</a:t>
            </a:r>
          </a:p>
          <a:p>
            <a:endParaRPr lang="en-US" dirty="0"/>
          </a:p>
          <a:p>
            <a:endParaRPr lang="en-US" dirty="0"/>
          </a:p>
        </p:txBody>
      </p:sp>
    </p:spTree>
    <p:extLst>
      <p:ext uri="{BB962C8B-B14F-4D97-AF65-F5344CB8AC3E}">
        <p14:creationId xmlns:p14="http://schemas.microsoft.com/office/powerpoint/2010/main" val="28007223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considerations</a:t>
            </a:r>
          </a:p>
        </p:txBody>
      </p:sp>
      <p:sp>
        <p:nvSpPr>
          <p:cNvPr id="3" name="Content Placeholder 2"/>
          <p:cNvSpPr>
            <a:spLocks noGrp="1"/>
          </p:cNvSpPr>
          <p:nvPr>
            <p:ph idx="1"/>
          </p:nvPr>
        </p:nvSpPr>
        <p:spPr/>
        <p:txBody>
          <a:bodyPr/>
          <a:lstStyle/>
          <a:p>
            <a:r>
              <a:rPr lang="en-US" dirty="0"/>
              <a:t>Creating rank lists </a:t>
            </a:r>
          </a:p>
          <a:p>
            <a:pPr lvl="1"/>
            <a:r>
              <a:rPr lang="en-US" dirty="0"/>
              <a:t>Continue seeking out info if needed</a:t>
            </a:r>
          </a:p>
          <a:p>
            <a:pPr lvl="1"/>
            <a:r>
              <a:rPr lang="en-US" dirty="0"/>
              <a:t>Consult with others you trust</a:t>
            </a:r>
          </a:p>
          <a:p>
            <a:pPr lvl="1"/>
            <a:r>
              <a:rPr lang="en-US" dirty="0"/>
              <a:t>Weigh what’s most important to you</a:t>
            </a:r>
          </a:p>
          <a:p>
            <a:r>
              <a:rPr lang="en-US" dirty="0"/>
              <a:t>Research time</a:t>
            </a:r>
          </a:p>
        </p:txBody>
      </p:sp>
    </p:spTree>
    <p:extLst>
      <p:ext uri="{BB962C8B-B14F-4D97-AF65-F5344CB8AC3E}">
        <p14:creationId xmlns:p14="http://schemas.microsoft.com/office/powerpoint/2010/main" val="1447755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D7812AF-94FF-4D0B-9142-775094DB29BC}"/>
              </a:ext>
            </a:extLst>
          </p:cNvPr>
          <p:cNvSpPr>
            <a:spLocks noGrp="1"/>
          </p:cNvSpPr>
          <p:nvPr>
            <p:ph idx="1"/>
          </p:nvPr>
        </p:nvSpPr>
        <p:spPr>
          <a:xfrm>
            <a:off x="838200" y="4045226"/>
            <a:ext cx="10515600" cy="1416630"/>
          </a:xfrm>
        </p:spPr>
        <p:txBody>
          <a:bodyPr/>
          <a:lstStyle/>
          <a:p>
            <a:pPr marL="0" indent="0">
              <a:spcBef>
                <a:spcPts val="0"/>
              </a:spcBef>
              <a:buNone/>
            </a:pPr>
            <a:r>
              <a:rPr lang="en-US" b="1" dirty="0">
                <a:solidFill>
                  <a:schemeClr val="accent6">
                    <a:lumMod val="75000"/>
                  </a:schemeClr>
                </a:solidFill>
              </a:rPr>
              <a:t>Michelle Paul, Ph.D.</a:t>
            </a:r>
          </a:p>
          <a:p>
            <a:pPr marL="0" indent="0">
              <a:spcBef>
                <a:spcPts val="0"/>
              </a:spcBef>
              <a:buNone/>
            </a:pPr>
            <a:r>
              <a:rPr lang="en-US" dirty="0">
                <a:solidFill>
                  <a:schemeClr val="accent6">
                    <a:lumMod val="75000"/>
                  </a:schemeClr>
                </a:solidFill>
              </a:rPr>
              <a:t>Clinical Psychology Program Associate DCT</a:t>
            </a:r>
          </a:p>
          <a:p>
            <a:pPr marL="0" indent="0">
              <a:spcBef>
                <a:spcPts val="0"/>
              </a:spcBef>
              <a:buNone/>
            </a:pPr>
            <a:r>
              <a:rPr lang="en-US" dirty="0">
                <a:solidFill>
                  <a:schemeClr val="accent6">
                    <a:lumMod val="75000"/>
                  </a:schemeClr>
                </a:solidFill>
              </a:rPr>
              <a:t>University of Nevada, Las Vegas</a:t>
            </a:r>
          </a:p>
        </p:txBody>
      </p:sp>
      <p:sp>
        <p:nvSpPr>
          <p:cNvPr id="7" name="Title 6">
            <a:extLst>
              <a:ext uri="{FF2B5EF4-FFF2-40B4-BE49-F238E27FC236}">
                <a16:creationId xmlns:a16="http://schemas.microsoft.com/office/drawing/2014/main" id="{6BC81F64-A682-43A4-BD82-91E0B70DD24B}"/>
              </a:ext>
            </a:extLst>
          </p:cNvPr>
          <p:cNvSpPr>
            <a:spLocks noGrp="1"/>
          </p:cNvSpPr>
          <p:nvPr>
            <p:ph type="title"/>
          </p:nvPr>
        </p:nvSpPr>
        <p:spPr>
          <a:xfrm>
            <a:off x="838200" y="2514600"/>
            <a:ext cx="9597659" cy="914400"/>
          </a:xfrm>
        </p:spPr>
        <p:txBody>
          <a:bodyPr/>
          <a:lstStyle/>
          <a:p>
            <a:r>
              <a:rPr lang="en-US" dirty="0">
                <a:solidFill>
                  <a:schemeClr val="accent2"/>
                </a:solidFill>
              </a:rPr>
              <a:t>Preparing Your Application Materials</a:t>
            </a:r>
          </a:p>
        </p:txBody>
      </p:sp>
    </p:spTree>
    <p:extLst>
      <p:ext uri="{BB962C8B-B14F-4D97-AF65-F5344CB8AC3E}">
        <p14:creationId xmlns:p14="http://schemas.microsoft.com/office/powerpoint/2010/main" val="23893763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D7812AF-94FF-4D0B-9142-775094DB29BC}"/>
              </a:ext>
            </a:extLst>
          </p:cNvPr>
          <p:cNvSpPr>
            <a:spLocks noGrp="1"/>
          </p:cNvSpPr>
          <p:nvPr>
            <p:ph idx="1"/>
          </p:nvPr>
        </p:nvSpPr>
        <p:spPr>
          <a:xfrm>
            <a:off x="838200" y="4045226"/>
            <a:ext cx="9031357" cy="1416630"/>
          </a:xfrm>
        </p:spPr>
        <p:txBody>
          <a:bodyPr>
            <a:normAutofit/>
          </a:bodyPr>
          <a:lstStyle/>
          <a:p>
            <a:pPr marL="0" indent="0">
              <a:spcBef>
                <a:spcPts val="0"/>
              </a:spcBef>
              <a:buNone/>
            </a:pPr>
            <a:r>
              <a:rPr lang="en-US" b="1" dirty="0">
                <a:solidFill>
                  <a:schemeClr val="accent6">
                    <a:lumMod val="75000"/>
                  </a:schemeClr>
                </a:solidFill>
              </a:rPr>
              <a:t>Beth Moroney, M.A</a:t>
            </a:r>
          </a:p>
          <a:p>
            <a:pPr marL="0" indent="0">
              <a:spcBef>
                <a:spcPts val="0"/>
              </a:spcBef>
              <a:buNone/>
            </a:pPr>
            <a:r>
              <a:rPr lang="en-US" dirty="0">
                <a:solidFill>
                  <a:schemeClr val="accent6">
                    <a:lumMod val="75000"/>
                  </a:schemeClr>
                </a:solidFill>
              </a:rPr>
              <a:t>Student Representative, SCCAP Student Development Committee</a:t>
            </a:r>
          </a:p>
          <a:p>
            <a:pPr marL="0" indent="0">
              <a:spcBef>
                <a:spcPts val="0"/>
              </a:spcBef>
              <a:buNone/>
            </a:pPr>
            <a:r>
              <a:rPr lang="en-US" dirty="0">
                <a:solidFill>
                  <a:schemeClr val="accent6">
                    <a:lumMod val="75000"/>
                  </a:schemeClr>
                </a:solidFill>
              </a:rPr>
              <a:t>University of California, Los Angeles</a:t>
            </a:r>
          </a:p>
        </p:txBody>
      </p:sp>
      <p:sp>
        <p:nvSpPr>
          <p:cNvPr id="7" name="Title 6">
            <a:extLst>
              <a:ext uri="{FF2B5EF4-FFF2-40B4-BE49-F238E27FC236}">
                <a16:creationId xmlns:a16="http://schemas.microsoft.com/office/drawing/2014/main" id="{6BC81F64-A682-43A4-BD82-91E0B70DD24B}"/>
              </a:ext>
            </a:extLst>
          </p:cNvPr>
          <p:cNvSpPr>
            <a:spLocks noGrp="1"/>
          </p:cNvSpPr>
          <p:nvPr>
            <p:ph type="title"/>
          </p:nvPr>
        </p:nvSpPr>
        <p:spPr>
          <a:xfrm>
            <a:off x="838200" y="2226365"/>
            <a:ext cx="9597659" cy="1416629"/>
          </a:xfrm>
        </p:spPr>
        <p:txBody>
          <a:bodyPr>
            <a:normAutofit/>
          </a:bodyPr>
          <a:lstStyle/>
          <a:p>
            <a:r>
              <a:rPr lang="en-US" dirty="0">
                <a:solidFill>
                  <a:schemeClr val="accent2"/>
                </a:solidFill>
              </a:rPr>
              <a:t>Audience Questions and Answers</a:t>
            </a:r>
          </a:p>
        </p:txBody>
      </p:sp>
    </p:spTree>
    <p:extLst>
      <p:ext uri="{BB962C8B-B14F-4D97-AF65-F5344CB8AC3E}">
        <p14:creationId xmlns:p14="http://schemas.microsoft.com/office/powerpoint/2010/main" val="4687728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US" dirty="0"/>
              <a:t>Source Citation for this Presentation</a:t>
            </a:r>
          </a:p>
        </p:txBody>
      </p:sp>
      <p:sp>
        <p:nvSpPr>
          <p:cNvPr id="3" name="Content Placeholder 2"/>
          <p:cNvSpPr>
            <a:spLocks noGrp="1"/>
          </p:cNvSpPr>
          <p:nvPr>
            <p:ph idx="1"/>
          </p:nvPr>
        </p:nvSpPr>
        <p:spPr>
          <a:xfrm>
            <a:off x="726554" y="1680196"/>
            <a:ext cx="10515600" cy="3927793"/>
          </a:xfrm>
        </p:spPr>
        <p:txBody>
          <a:bodyPr>
            <a:normAutofit fontScale="77500" lnSpcReduction="20000"/>
          </a:bodyPr>
          <a:lstStyle/>
          <a:p>
            <a:pPr marL="0" indent="0">
              <a:buNone/>
            </a:pPr>
            <a:r>
              <a:rPr lang="en-US" b="1" dirty="0"/>
              <a:t>Samples:</a:t>
            </a:r>
          </a:p>
          <a:p>
            <a:pPr marL="0" indent="0">
              <a:buNone/>
            </a:pPr>
            <a:r>
              <a:rPr lang="en-US" b="1" dirty="0"/>
              <a:t>With website link</a:t>
            </a:r>
            <a:endParaRPr lang="en-US" dirty="0"/>
          </a:p>
          <a:p>
            <a:endParaRPr lang="en-US" dirty="0"/>
          </a:p>
          <a:p>
            <a:r>
              <a:rPr lang="en-US" dirty="0"/>
              <a:t>Guan, K.; Paul, M.; Pimentel, S. S.; </a:t>
            </a:r>
            <a:r>
              <a:rPr lang="en-US" dirty="0" err="1"/>
              <a:t>Soffer</a:t>
            </a:r>
            <a:r>
              <a:rPr lang="en-US" dirty="0"/>
              <a:t>, S. L. (2019). </a:t>
            </a:r>
            <a:r>
              <a:rPr lang="en-US" i="1" dirty="0"/>
              <a:t>Applying to Clinical Internships: Insider Tips for Maximizing Your Success </a:t>
            </a:r>
            <a:r>
              <a:rPr lang="en-US" dirty="0"/>
              <a:t>[PowerPoint slides]. Retrieved from https://sccap53.org/applying-to-clinical-internships-insider-tips-for-maximizing-your-success-7-24-19/ </a:t>
            </a:r>
          </a:p>
          <a:p>
            <a:endParaRPr lang="en-US" b="1" dirty="0"/>
          </a:p>
          <a:p>
            <a:pPr marL="0" indent="0">
              <a:buNone/>
            </a:pPr>
            <a:r>
              <a:rPr lang="en-US" b="1" dirty="0"/>
              <a:t>Without website link</a:t>
            </a:r>
            <a:endParaRPr lang="en-US" dirty="0"/>
          </a:p>
          <a:p>
            <a:pPr marL="0" indent="0">
              <a:buNone/>
            </a:pPr>
            <a:r>
              <a:rPr lang="en-US" b="1" dirty="0"/>
              <a:t> </a:t>
            </a:r>
            <a:endParaRPr lang="en-US" dirty="0"/>
          </a:p>
          <a:p>
            <a:r>
              <a:rPr lang="en-US" dirty="0"/>
              <a:t>Guan, K.; Paul, M.; Pimentel, S. S.; </a:t>
            </a:r>
            <a:r>
              <a:rPr lang="en-US" dirty="0" err="1"/>
              <a:t>Soffer</a:t>
            </a:r>
            <a:r>
              <a:rPr lang="en-US" dirty="0"/>
              <a:t>, S. L. (2019). </a:t>
            </a:r>
            <a:r>
              <a:rPr lang="en-US" i="1" dirty="0"/>
              <a:t>Applying to Clinical Internships: Insider Tips for Maximizing Your Success </a:t>
            </a:r>
            <a:r>
              <a:rPr lang="en-US" dirty="0"/>
              <a:t>[PowerPoint slides]. Webinar sponsored by the Society of Clinical Child and Adolescent Psychology, Division 53 of the American Psychological Association.  New York, NY.</a:t>
            </a:r>
          </a:p>
          <a:p>
            <a:endParaRPr lang="en-US" dirty="0"/>
          </a:p>
          <a:p>
            <a:pPr marL="0" indent="0">
              <a:buNone/>
            </a:pPr>
            <a:endParaRPr lang="en-US" dirty="0"/>
          </a:p>
        </p:txBody>
      </p:sp>
    </p:spTree>
    <p:extLst>
      <p:ext uri="{BB962C8B-B14F-4D97-AF65-F5344CB8AC3E}">
        <p14:creationId xmlns:p14="http://schemas.microsoft.com/office/powerpoint/2010/main" val="215411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Shaping and Organizing Application Materials</a:t>
            </a:r>
          </a:p>
        </p:txBody>
      </p:sp>
      <p:sp>
        <p:nvSpPr>
          <p:cNvPr id="3" name="Content Placeholder 2"/>
          <p:cNvSpPr>
            <a:spLocks noGrp="1"/>
          </p:cNvSpPr>
          <p:nvPr>
            <p:ph idx="1"/>
          </p:nvPr>
        </p:nvSpPr>
        <p:spPr>
          <a:xfrm>
            <a:off x="728869" y="1351032"/>
            <a:ext cx="10967261" cy="4540252"/>
          </a:xfrm>
        </p:spPr>
        <p:txBody>
          <a:bodyPr>
            <a:normAutofit lnSpcReduction="10000"/>
          </a:bodyPr>
          <a:lstStyle/>
          <a:p>
            <a:pPr marL="0" lvl="0" indent="0">
              <a:spcBef>
                <a:spcPts val="0"/>
              </a:spcBef>
              <a:buNone/>
            </a:pPr>
            <a:endParaRPr lang="en-US" sz="2600" b="1" dirty="0"/>
          </a:p>
          <a:p>
            <a:pPr marL="0" lvl="0" indent="0">
              <a:spcBef>
                <a:spcPts val="0"/>
              </a:spcBef>
              <a:buNone/>
            </a:pPr>
            <a:r>
              <a:rPr lang="en-US" sz="2000" dirty="0"/>
              <a:t>Start with self-reflection:</a:t>
            </a:r>
          </a:p>
          <a:p>
            <a:pPr lvl="1">
              <a:spcBef>
                <a:spcPts val="0"/>
              </a:spcBef>
            </a:pPr>
            <a:endParaRPr lang="en-US" sz="2000" dirty="0"/>
          </a:p>
          <a:p>
            <a:pPr lvl="1">
              <a:spcBef>
                <a:spcPts val="0"/>
              </a:spcBef>
            </a:pPr>
            <a:r>
              <a:rPr lang="en-US" sz="2000" dirty="0"/>
              <a:t>Where do you want to be professionally in 5 years?  10 years?</a:t>
            </a:r>
          </a:p>
          <a:p>
            <a:pPr lvl="1">
              <a:spcBef>
                <a:spcPts val="0"/>
              </a:spcBef>
            </a:pPr>
            <a:endParaRPr lang="en-US" sz="2000" dirty="0"/>
          </a:p>
          <a:p>
            <a:pPr lvl="1">
              <a:spcBef>
                <a:spcPts val="0"/>
              </a:spcBef>
            </a:pPr>
            <a:r>
              <a:rPr lang="en-US" sz="2000" dirty="0"/>
              <a:t>How far has your training brought you and what else do you need to achieve that goal?</a:t>
            </a:r>
          </a:p>
          <a:p>
            <a:pPr lvl="1">
              <a:spcBef>
                <a:spcPts val="0"/>
              </a:spcBef>
            </a:pPr>
            <a:endParaRPr lang="en-US" sz="2000" dirty="0"/>
          </a:p>
          <a:p>
            <a:pPr lvl="1">
              <a:spcBef>
                <a:spcPts val="0"/>
              </a:spcBef>
            </a:pPr>
            <a:r>
              <a:rPr lang="en-US" sz="2000" dirty="0"/>
              <a:t>Compared to another student who might look exactly the same on paper (e.g. similar research, </a:t>
            </a:r>
            <a:r>
              <a:rPr lang="en-US" sz="2000" dirty="0" err="1"/>
              <a:t>practica</a:t>
            </a:r>
            <a:r>
              <a:rPr lang="en-US" sz="2000" dirty="0"/>
              <a:t>, and coursework), what makes you different?  What are </a:t>
            </a:r>
            <a:r>
              <a:rPr lang="en-US" sz="2000" i="1" dirty="0"/>
              <a:t>YOUR</a:t>
            </a:r>
            <a:r>
              <a:rPr lang="en-US" sz="2000" dirty="0"/>
              <a:t> unique reactions, impressions, passions, observations, and reflections on each training experience?</a:t>
            </a:r>
          </a:p>
          <a:p>
            <a:pPr lvl="1">
              <a:spcBef>
                <a:spcPts val="0"/>
              </a:spcBef>
            </a:pPr>
            <a:endParaRPr lang="en-US" sz="2000" dirty="0"/>
          </a:p>
          <a:p>
            <a:pPr lvl="1">
              <a:spcBef>
                <a:spcPts val="0"/>
              </a:spcBef>
            </a:pPr>
            <a:r>
              <a:rPr lang="en-US" sz="2000" dirty="0"/>
              <a:t>What do you think is important in the field?  What contributions do you see yourself making?</a:t>
            </a:r>
          </a:p>
          <a:p>
            <a:pPr lvl="1">
              <a:spcBef>
                <a:spcPts val="0"/>
              </a:spcBef>
            </a:pPr>
            <a:endParaRPr lang="en-US" sz="2000" dirty="0"/>
          </a:p>
          <a:p>
            <a:pPr lvl="1">
              <a:spcBef>
                <a:spcPts val="0"/>
              </a:spcBef>
            </a:pPr>
            <a:r>
              <a:rPr lang="en-US" sz="2000" dirty="0"/>
              <a:t>How are your research and clinical ideas similar and different from those of your advisors and supervisors?</a:t>
            </a:r>
          </a:p>
          <a:p>
            <a:pPr lvl="1">
              <a:spcBef>
                <a:spcPts val="0"/>
              </a:spcBef>
            </a:pPr>
            <a:endParaRPr lang="en-US" sz="2000" dirty="0"/>
          </a:p>
          <a:p>
            <a:pPr lvl="1">
              <a:spcBef>
                <a:spcPts val="0"/>
              </a:spcBef>
            </a:pPr>
            <a:r>
              <a:rPr lang="en-US" sz="2000" dirty="0"/>
              <a:t>What values guide your professionally?</a:t>
            </a:r>
          </a:p>
          <a:p>
            <a:pPr lvl="1">
              <a:spcBef>
                <a:spcPts val="0"/>
              </a:spcBef>
            </a:pPr>
            <a:endParaRPr lang="en-US" sz="1400" dirty="0"/>
          </a:p>
          <a:p>
            <a:pPr marL="0" lvl="0" indent="0">
              <a:spcBef>
                <a:spcPts val="0"/>
              </a:spcBef>
              <a:buNone/>
            </a:pPr>
            <a:endParaRPr lang="en-US" sz="1600" dirty="0"/>
          </a:p>
          <a:p>
            <a:pPr lvl="1">
              <a:spcBef>
                <a:spcPts val="0"/>
              </a:spcBef>
            </a:pPr>
            <a:endParaRPr lang="en-US" sz="1400" dirty="0"/>
          </a:p>
          <a:p>
            <a:pPr marL="0" lvl="0" indent="0">
              <a:spcBef>
                <a:spcPts val="0"/>
              </a:spcBef>
              <a:buNone/>
            </a:pPr>
            <a:endParaRPr lang="en-US" sz="1600" dirty="0"/>
          </a:p>
          <a:p>
            <a:endParaRPr lang="en-US" dirty="0"/>
          </a:p>
        </p:txBody>
      </p:sp>
    </p:spTree>
    <p:extLst>
      <p:ext uri="{BB962C8B-B14F-4D97-AF65-F5344CB8AC3E}">
        <p14:creationId xmlns:p14="http://schemas.microsoft.com/office/powerpoint/2010/main" val="1091675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With your answers in mind, search for sites that appear to be a good fit</a:t>
            </a:r>
          </a:p>
          <a:p>
            <a:pPr lvl="1"/>
            <a:r>
              <a:rPr lang="en-US" dirty="0"/>
              <a:t>They offer the next logical step in your training and you come prepared to that next step</a:t>
            </a:r>
          </a:p>
          <a:p>
            <a:pPr lvl="1"/>
            <a:r>
              <a:rPr lang="en-US" dirty="0"/>
              <a:t>Their materials speak to you in terms of the training and professional values and philosophies they articulate</a:t>
            </a:r>
          </a:p>
          <a:p>
            <a:pPr lvl="1"/>
            <a:endParaRPr lang="en-US" dirty="0"/>
          </a:p>
          <a:p>
            <a:r>
              <a:rPr lang="en-US" dirty="0"/>
              <a:t>Organize your materials accordingly</a:t>
            </a:r>
          </a:p>
        </p:txBody>
      </p:sp>
    </p:spTree>
    <p:extLst>
      <p:ext uri="{BB962C8B-B14F-4D97-AF65-F5344CB8AC3E}">
        <p14:creationId xmlns:p14="http://schemas.microsoft.com/office/powerpoint/2010/main" val="621528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Essays and CV</a:t>
            </a:r>
          </a:p>
        </p:txBody>
      </p:sp>
      <p:sp>
        <p:nvSpPr>
          <p:cNvPr id="3" name="Content Placeholder 2"/>
          <p:cNvSpPr>
            <a:spLocks noGrp="1"/>
          </p:cNvSpPr>
          <p:nvPr>
            <p:ph idx="1"/>
          </p:nvPr>
        </p:nvSpPr>
        <p:spPr/>
        <p:txBody>
          <a:bodyPr/>
          <a:lstStyle/>
          <a:p>
            <a:r>
              <a:rPr lang="en-US" dirty="0"/>
              <a:t>Prepare your CV and essays to work in tandem, chapters in a book</a:t>
            </a:r>
          </a:p>
          <a:p>
            <a:r>
              <a:rPr lang="en-US" dirty="0"/>
              <a:t>CV</a:t>
            </a:r>
          </a:p>
          <a:p>
            <a:pPr lvl="1"/>
            <a:r>
              <a:rPr lang="en-US" dirty="0"/>
              <a:t>Education, honors/awards, practicum training, research, teaching/service</a:t>
            </a:r>
          </a:p>
          <a:p>
            <a:pPr lvl="1"/>
            <a:r>
              <a:rPr lang="en-US" dirty="0"/>
              <a:t>Specify APA-accredited and date of dissertation defense (anticipated)</a:t>
            </a:r>
          </a:p>
          <a:p>
            <a:pPr lvl="1"/>
            <a:r>
              <a:rPr lang="en-US" dirty="0"/>
              <a:t>Look at models, pay attention to formatting</a:t>
            </a:r>
          </a:p>
          <a:p>
            <a:r>
              <a:rPr lang="en-US" dirty="0"/>
              <a:t>Essays</a:t>
            </a:r>
          </a:p>
          <a:p>
            <a:pPr lvl="1"/>
            <a:r>
              <a:rPr lang="en-US" dirty="0"/>
              <a:t>Let your CV speak for itself.  Let the essays bring you and your ideas to life.</a:t>
            </a:r>
          </a:p>
          <a:p>
            <a:pPr lvl="1"/>
            <a:r>
              <a:rPr lang="en-US" dirty="0"/>
              <a:t>State your training goals explicitly throughout.</a:t>
            </a:r>
          </a:p>
        </p:txBody>
      </p:sp>
    </p:spTree>
    <p:extLst>
      <p:ext uri="{BB962C8B-B14F-4D97-AF65-F5344CB8AC3E}">
        <p14:creationId xmlns:p14="http://schemas.microsoft.com/office/powerpoint/2010/main" val="1674829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Cover letters – abstract of your application</a:t>
            </a:r>
          </a:p>
        </p:txBody>
      </p:sp>
      <p:sp>
        <p:nvSpPr>
          <p:cNvPr id="3" name="Content Placeholder 2"/>
          <p:cNvSpPr>
            <a:spLocks noGrp="1"/>
          </p:cNvSpPr>
          <p:nvPr>
            <p:ph idx="1"/>
          </p:nvPr>
        </p:nvSpPr>
        <p:spPr/>
        <p:txBody>
          <a:bodyPr/>
          <a:lstStyle/>
          <a:p>
            <a:r>
              <a:rPr lang="en-US" dirty="0"/>
              <a:t>P1 – Introduction</a:t>
            </a:r>
          </a:p>
          <a:p>
            <a:pPr lvl="1"/>
            <a:r>
              <a:rPr lang="en-US" dirty="0"/>
              <a:t>Introduce yourself, where you are training and your application.</a:t>
            </a:r>
          </a:p>
          <a:p>
            <a:pPr lvl="2"/>
            <a:r>
              <a:rPr lang="en-US" dirty="0"/>
              <a:t>“I am currently a 4</a:t>
            </a:r>
            <a:r>
              <a:rPr lang="en-US" baseline="30000" dirty="0"/>
              <a:t>th</a:t>
            </a:r>
            <a:r>
              <a:rPr lang="en-US" dirty="0"/>
              <a:t> year … I have received rigorous generalist training in a scientist practitioner program.  At the same time I have also focused my research and clinical training in the areas of…</a:t>
            </a:r>
          </a:p>
          <a:p>
            <a:r>
              <a:rPr lang="en-US" dirty="0"/>
              <a:t>P2, 3, 4</a:t>
            </a:r>
          </a:p>
          <a:p>
            <a:pPr lvl="1"/>
            <a:r>
              <a:rPr lang="en-US" dirty="0"/>
              <a:t>Layout the match specific to the site and what in particular you find attractive or appealing</a:t>
            </a:r>
          </a:p>
          <a:p>
            <a:pPr lvl="1"/>
            <a:r>
              <a:rPr lang="en-US" dirty="0"/>
              <a:t>It’s ok to add personal information such as a desire to return to a home state to complete training and launch your career</a:t>
            </a:r>
          </a:p>
          <a:p>
            <a:r>
              <a:rPr lang="en-US" dirty="0"/>
              <a:t>P4,5</a:t>
            </a:r>
          </a:p>
          <a:p>
            <a:pPr lvl="1"/>
            <a:r>
              <a:rPr lang="en-US" dirty="0"/>
              <a:t>Summarize/reiterate the match, restate enthusiasm</a:t>
            </a:r>
          </a:p>
        </p:txBody>
      </p:sp>
    </p:spTree>
    <p:extLst>
      <p:ext uri="{BB962C8B-B14F-4D97-AF65-F5344CB8AC3E}">
        <p14:creationId xmlns:p14="http://schemas.microsoft.com/office/powerpoint/2010/main" val="1789038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Choosing your letter writers</a:t>
            </a:r>
          </a:p>
        </p:txBody>
      </p:sp>
      <p:sp>
        <p:nvSpPr>
          <p:cNvPr id="3" name="Content Placeholder 2"/>
          <p:cNvSpPr>
            <a:spLocks noGrp="1"/>
          </p:cNvSpPr>
          <p:nvPr>
            <p:ph idx="1"/>
          </p:nvPr>
        </p:nvSpPr>
        <p:spPr/>
        <p:txBody>
          <a:bodyPr>
            <a:normAutofit lnSpcReduction="10000"/>
          </a:bodyPr>
          <a:lstStyle/>
          <a:p>
            <a:r>
              <a:rPr lang="en-US" dirty="0"/>
              <a:t>Secure strong letters from the people who know you and your work best</a:t>
            </a:r>
          </a:p>
          <a:p>
            <a:pPr lvl="1"/>
            <a:r>
              <a:rPr lang="en-US" dirty="0"/>
              <a:t>The quality of your character, what it’s like to work with you as well as your competencies</a:t>
            </a:r>
          </a:p>
          <a:p>
            <a:endParaRPr lang="en-US" dirty="0"/>
          </a:p>
          <a:p>
            <a:r>
              <a:rPr lang="en-US" dirty="0"/>
              <a:t>Ask explicitly if the person feels comfortable writing a strong letter and if not, what can you do so they can feel comfortable doing so</a:t>
            </a:r>
          </a:p>
          <a:p>
            <a:endParaRPr lang="en-US" dirty="0"/>
          </a:p>
          <a:p>
            <a:r>
              <a:rPr lang="en-US" dirty="0"/>
              <a:t>Meet and discuss explicitly what you/they wish to be conveyed in your letters per section of the SRF – jog each others memories</a:t>
            </a:r>
          </a:p>
          <a:p>
            <a:pPr marL="0" indent="0">
              <a:buNone/>
            </a:pPr>
            <a:endParaRPr lang="en-US" dirty="0"/>
          </a:p>
          <a:p>
            <a:r>
              <a:rPr lang="en-US" dirty="0"/>
              <a:t>Research advisor and practicum/clinical supervisors</a:t>
            </a:r>
          </a:p>
          <a:p>
            <a:endParaRPr lang="en-US" dirty="0"/>
          </a:p>
        </p:txBody>
      </p:sp>
    </p:spTree>
    <p:extLst>
      <p:ext uri="{BB962C8B-B14F-4D97-AF65-F5344CB8AC3E}">
        <p14:creationId xmlns:p14="http://schemas.microsoft.com/office/powerpoint/2010/main" val="1954691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D7812AF-94FF-4D0B-9142-775094DB29BC}"/>
              </a:ext>
            </a:extLst>
          </p:cNvPr>
          <p:cNvSpPr>
            <a:spLocks noGrp="1"/>
          </p:cNvSpPr>
          <p:nvPr>
            <p:ph idx="1"/>
          </p:nvPr>
        </p:nvSpPr>
        <p:spPr>
          <a:xfrm>
            <a:off x="838200" y="4045226"/>
            <a:ext cx="9230139" cy="1416630"/>
          </a:xfrm>
        </p:spPr>
        <p:txBody>
          <a:bodyPr>
            <a:normAutofit/>
          </a:bodyPr>
          <a:lstStyle/>
          <a:p>
            <a:pPr marL="0" indent="0">
              <a:spcBef>
                <a:spcPts val="0"/>
              </a:spcBef>
              <a:buNone/>
            </a:pPr>
            <a:r>
              <a:rPr lang="en-US" b="1" dirty="0">
                <a:solidFill>
                  <a:schemeClr val="accent6">
                    <a:lumMod val="75000"/>
                  </a:schemeClr>
                </a:solidFill>
              </a:rPr>
              <a:t>Stephen </a:t>
            </a:r>
            <a:r>
              <a:rPr lang="en-US" b="1" dirty="0" err="1">
                <a:solidFill>
                  <a:schemeClr val="accent6">
                    <a:lumMod val="75000"/>
                  </a:schemeClr>
                </a:solidFill>
              </a:rPr>
              <a:t>Soffer</a:t>
            </a:r>
            <a:r>
              <a:rPr lang="en-US" b="1" dirty="0">
                <a:solidFill>
                  <a:schemeClr val="accent6">
                    <a:lumMod val="75000"/>
                  </a:schemeClr>
                </a:solidFill>
              </a:rPr>
              <a:t>, Ph.D.</a:t>
            </a:r>
          </a:p>
          <a:p>
            <a:pPr marL="0" indent="0">
              <a:spcBef>
                <a:spcPts val="0"/>
              </a:spcBef>
              <a:buNone/>
            </a:pPr>
            <a:r>
              <a:rPr lang="en-US" dirty="0">
                <a:solidFill>
                  <a:schemeClr val="accent6">
                    <a:lumMod val="75000"/>
                  </a:schemeClr>
                </a:solidFill>
              </a:rPr>
              <a:t>Associate Professor of Clinical Psychiatry, University of Pennsylvania</a:t>
            </a:r>
          </a:p>
          <a:p>
            <a:pPr marL="0" indent="0">
              <a:spcBef>
                <a:spcPts val="0"/>
              </a:spcBef>
              <a:buNone/>
            </a:pPr>
            <a:r>
              <a:rPr lang="en-US" dirty="0">
                <a:solidFill>
                  <a:schemeClr val="accent6">
                    <a:lumMod val="75000"/>
                  </a:schemeClr>
                </a:solidFill>
              </a:rPr>
              <a:t>Training Director – Psychology Internship Training Program, Children’s Hospital of Philadelphia</a:t>
            </a:r>
          </a:p>
        </p:txBody>
      </p:sp>
      <p:sp>
        <p:nvSpPr>
          <p:cNvPr id="7" name="Title 6">
            <a:extLst>
              <a:ext uri="{FF2B5EF4-FFF2-40B4-BE49-F238E27FC236}">
                <a16:creationId xmlns:a16="http://schemas.microsoft.com/office/drawing/2014/main" id="{6BC81F64-A682-43A4-BD82-91E0B70DD24B}"/>
              </a:ext>
            </a:extLst>
          </p:cNvPr>
          <p:cNvSpPr>
            <a:spLocks noGrp="1"/>
          </p:cNvSpPr>
          <p:nvPr>
            <p:ph type="title"/>
          </p:nvPr>
        </p:nvSpPr>
        <p:spPr>
          <a:xfrm>
            <a:off x="838200" y="2514600"/>
            <a:ext cx="9597659" cy="914400"/>
          </a:xfrm>
        </p:spPr>
        <p:txBody>
          <a:bodyPr/>
          <a:lstStyle/>
          <a:p>
            <a:r>
              <a:rPr lang="en-US" dirty="0">
                <a:solidFill>
                  <a:schemeClr val="accent2"/>
                </a:solidFill>
              </a:rPr>
              <a:t>Selecting Internship Sites</a:t>
            </a:r>
          </a:p>
        </p:txBody>
      </p:sp>
    </p:spTree>
    <p:extLst>
      <p:ext uri="{BB962C8B-B14F-4D97-AF65-F5344CB8AC3E}">
        <p14:creationId xmlns:p14="http://schemas.microsoft.com/office/powerpoint/2010/main" val="2470245660"/>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377B0"/>
      </a:accent1>
      <a:accent2>
        <a:srgbClr val="F1673B"/>
      </a:accent2>
      <a:accent3>
        <a:srgbClr val="A5A5A5"/>
      </a:accent3>
      <a:accent4>
        <a:srgbClr val="5BC18C"/>
      </a:accent4>
      <a:accent5>
        <a:srgbClr val="F46083"/>
      </a:accent5>
      <a:accent6>
        <a:srgbClr val="7F7F7F"/>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2293</TotalTime>
  <Words>2270</Words>
  <Application>Microsoft Macintosh PowerPoint</Application>
  <PresentationFormat>Widescreen</PresentationFormat>
  <Paragraphs>295</Paragraphs>
  <Slides>31</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Cambria</vt:lpstr>
      <vt:lpstr>Office Theme</vt:lpstr>
      <vt:lpstr>Applying to Clinical Internships:  Insider Tips for Maximizing Your Success</vt:lpstr>
      <vt:lpstr>Audience Questions and Answers</vt:lpstr>
      <vt:lpstr>Preparing Your Application Materials</vt:lpstr>
      <vt:lpstr>Shaping and Organizing Application Materials</vt:lpstr>
      <vt:lpstr>PowerPoint Presentation</vt:lpstr>
      <vt:lpstr>Essays and CV</vt:lpstr>
      <vt:lpstr>Cover letters – abstract of your application</vt:lpstr>
      <vt:lpstr>Choosing your letter writers</vt:lpstr>
      <vt:lpstr>Selecting Internship Sites</vt:lpstr>
      <vt:lpstr>Selecting Potential Internship Sites</vt:lpstr>
      <vt:lpstr>Self Assessment and Reflection</vt:lpstr>
      <vt:lpstr>Information Gathering</vt:lpstr>
      <vt:lpstr>Assessing Sites</vt:lpstr>
      <vt:lpstr>Evaluate Potential Fit</vt:lpstr>
      <vt:lpstr>Applying and Interviewing</vt:lpstr>
      <vt:lpstr>Internship Selection Criteria &amp; Commonly Asked Interview Questions</vt:lpstr>
      <vt:lpstr>Criteria that internship sites use:  What are sites looking for?</vt:lpstr>
      <vt:lpstr>Do your homework!</vt:lpstr>
      <vt:lpstr>Commonly Asked  Interview Questions/Domains</vt:lpstr>
      <vt:lpstr>Commonly Asked  Interview Questions/Domains</vt:lpstr>
      <vt:lpstr>What happens to applications?</vt:lpstr>
      <vt:lpstr>Applying for Internships: A Student Perspective</vt:lpstr>
      <vt:lpstr>Applying for Internships: A Student Perspective</vt:lpstr>
      <vt:lpstr>Overarching Tips</vt:lpstr>
      <vt:lpstr>Tips for Building Your Application</vt:lpstr>
      <vt:lpstr>Tips for Building Your Application</vt:lpstr>
      <vt:lpstr>Tips for Interviewing</vt:lpstr>
      <vt:lpstr>Tips for Interviewing</vt:lpstr>
      <vt:lpstr>Other considerations</vt:lpstr>
      <vt:lpstr>Audience Questions and Answers</vt:lpstr>
      <vt:lpstr>Source Citation for this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Canty</dc:creator>
  <cp:lastModifiedBy>Beth Moroney</cp:lastModifiedBy>
  <cp:revision>173</cp:revision>
  <dcterms:created xsi:type="dcterms:W3CDTF">2018-06-08T19:22:06Z</dcterms:created>
  <dcterms:modified xsi:type="dcterms:W3CDTF">2019-08-07T22:01:56Z</dcterms:modified>
</cp:coreProperties>
</file>