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8" r:id="rId2"/>
    <p:sldId id="259" r:id="rId3"/>
    <p:sldId id="364" r:id="rId4"/>
    <p:sldId id="294" r:id="rId5"/>
    <p:sldId id="341" r:id="rId6"/>
    <p:sldId id="340" r:id="rId7"/>
    <p:sldId id="329" r:id="rId8"/>
    <p:sldId id="320" r:id="rId9"/>
    <p:sldId id="359" r:id="rId10"/>
    <p:sldId id="365" r:id="rId11"/>
    <p:sldId id="354" r:id="rId12"/>
    <p:sldId id="357" r:id="rId13"/>
    <p:sldId id="356" r:id="rId14"/>
    <p:sldId id="349" r:id="rId15"/>
    <p:sldId id="367" r:id="rId16"/>
    <p:sldId id="324" r:id="rId17"/>
    <p:sldId id="358" r:id="rId18"/>
    <p:sldId id="361" r:id="rId19"/>
    <p:sldId id="331" r:id="rId20"/>
    <p:sldId id="355" r:id="rId21"/>
    <p:sldId id="353" r:id="rId22"/>
    <p:sldId id="362" r:id="rId23"/>
    <p:sldId id="325" r:id="rId24"/>
    <p:sldId id="350" r:id="rId25"/>
    <p:sldId id="368" r:id="rId26"/>
    <p:sldId id="332" r:id="rId27"/>
    <p:sldId id="345" r:id="rId28"/>
    <p:sldId id="351" r:id="rId29"/>
    <p:sldId id="369" r:id="rId30"/>
    <p:sldId id="363" r:id="rId31"/>
    <p:sldId id="295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880" autoAdjust="0"/>
    <p:restoredTop sz="83827"/>
  </p:normalViewPr>
  <p:slideViewPr>
    <p:cSldViewPr snapToGrid="0">
      <p:cViewPr varScale="1">
        <p:scale>
          <a:sx n="71" d="100"/>
          <a:sy n="71" d="100"/>
        </p:scale>
        <p:origin x="168" y="141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988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240"/>
    </p:cViewPr>
  </p:sorterViewPr>
  <p:notesViewPr>
    <p:cSldViewPr snapToGrid="0">
      <p:cViewPr varScale="1">
        <p:scale>
          <a:sx n="117" d="100"/>
          <a:sy n="117" d="100"/>
        </p:scale>
        <p:origin x="2992" y="1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5153C3-706B-4A4C-9A7C-D2AC84C5D20F}" type="datetimeFigureOut">
              <a:rPr lang="en-US" smtClean="0"/>
              <a:t>12/4/18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BE0A20-DEE2-4ADC-B82E-1970C63B1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9757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BE0A20-DEE2-4ADC-B82E-1970C63B1CF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0097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BE0A20-DEE2-4ADC-B82E-1970C63B1C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59405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BE0A20-DEE2-4ADC-B82E-1970C63B1CF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2556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BE0A20-DEE2-4ADC-B82E-1970C63B1CF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1951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BE0A20-DEE2-4ADC-B82E-1970C63B1CF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9703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Distinguish groups that were previously “lumped” together or create new ones that might combine previous diagnoses in new ways based on underlying pathophysiology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BE0A20-DEE2-4ADC-B82E-1970C63B1CF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0128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Longitudinal data supported differences:</a:t>
            </a:r>
          </a:p>
          <a:p>
            <a:r>
              <a:rPr lang="en-US" sz="1200" dirty="0"/>
              <a:t>in 2+ year follow up, only one SMD patient (out of 84) had 1 (hypo) manic or mixed episode compared to 58 of 93 patients with narrow phenotype BP (</a:t>
            </a:r>
            <a:r>
              <a:rPr lang="en-US" sz="1200" dirty="0" err="1"/>
              <a:t>Stringaris</a:t>
            </a:r>
            <a:r>
              <a:rPr lang="en-US" sz="1200" dirty="0"/>
              <a:t> et al., 2010)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BE0A20-DEE2-4ADC-B82E-1970C63B1CF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5760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BE0A20-DEE2-4ADC-B82E-1970C63B1CF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2723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How do we measure this organization?</a:t>
            </a:r>
          </a:p>
          <a:p>
            <a:pPr eaLnBrk="1" hangingPunct="1">
              <a:spcBef>
                <a:spcPct val="0"/>
              </a:spcBef>
            </a:pPr>
            <a:r>
              <a:rPr lang="en-US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ＭＳ Ｐゴシック" charset="0"/>
                <a:cs typeface="ＭＳ Ｐゴシック" charset="0"/>
              </a:rPr>
              <a:t>Functional connectivity defined as the temporal correlations of these fluctuations across regions</a:t>
            </a:r>
          </a:p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1F9E1E5-4899-C14A-8255-CDDC41983C6E}" type="slidenum">
              <a:rPr lang="en-US" sz="1200">
                <a:latin typeface="Calibri" charset="0"/>
              </a:rPr>
              <a:pPr eaLnBrk="1" hangingPunct="1"/>
              <a:t>15</a:t>
            </a:fld>
            <a:endParaRPr lang="en-US" sz="12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77972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Provides a framework for further study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BE0A20-DEE2-4ADC-B82E-1970C63B1CF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4690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600">
                <a:latin typeface="Cambria" panose="0204050305040603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latin typeface="Cambria" panose="020405030504060302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400">
                <a:latin typeface="Cambria" panose="02040503050406030204" pitchFamily="18" charset="0"/>
              </a:defRPr>
            </a:lvl1pPr>
          </a:lstStyle>
          <a:p>
            <a:fld id="{5CBD6D51-B1BF-4715-A036-004D317A57E8}" type="datetimeFigureOut">
              <a:rPr lang="en-US" smtClean="0"/>
              <a:pPr/>
              <a:t>12/4/18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400">
                <a:latin typeface="Cambria" panose="0204050305040603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latin typeface="Cambria" panose="02040503050406030204" pitchFamily="18" charset="0"/>
              </a:defRPr>
            </a:lvl1pPr>
          </a:lstStyle>
          <a:p>
            <a:fld id="{29BA9B48-D0CA-41FD-A227-DEEB8ACFB8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327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D6D51-B1BF-4715-A036-004D317A57E8}" type="datetimeFigureOut">
              <a:rPr lang="en-US" smtClean="0"/>
              <a:t>12/4/18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A9B48-D0CA-41FD-A227-DEEB8ACFB8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169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D6D51-B1BF-4715-A036-004D317A57E8}" type="datetimeFigureOut">
              <a:rPr lang="en-US" smtClean="0"/>
              <a:t>12/4/18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A9B48-D0CA-41FD-A227-DEEB8ACFB8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8456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597659" cy="914400"/>
          </a:xfrm>
        </p:spPr>
        <p:txBody>
          <a:bodyPr/>
          <a:lstStyle>
            <a:lvl1pPr>
              <a:defRPr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85" r="49765"/>
          <a:stretch/>
        </p:blipFill>
        <p:spPr>
          <a:xfrm>
            <a:off x="60960" y="5834813"/>
            <a:ext cx="12070080" cy="1023187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39875"/>
            <a:ext cx="10515600" cy="4389120"/>
          </a:xfrm>
        </p:spPr>
        <p:txBody>
          <a:bodyPr/>
          <a:lstStyle>
            <a:lvl1pPr>
              <a:defRPr sz="2400">
                <a:latin typeface="Cambria" panose="02040503050406030204" pitchFamily="18" charset="0"/>
              </a:defRPr>
            </a:lvl1pPr>
            <a:lvl2pPr>
              <a:defRPr sz="2200">
                <a:latin typeface="Cambria" panose="02040503050406030204" pitchFamily="18" charset="0"/>
              </a:defRPr>
            </a:lvl2pPr>
            <a:lvl3pPr>
              <a:defRPr>
                <a:latin typeface="Cambria" panose="02040503050406030204" pitchFamily="18" charset="0"/>
              </a:defRPr>
            </a:lvl3pPr>
            <a:lvl4pPr>
              <a:defRPr>
                <a:latin typeface="Cambria" panose="02040503050406030204" pitchFamily="18" charset="0"/>
              </a:defRPr>
            </a:lvl4pPr>
            <a:lvl5pPr>
              <a:defRPr sz="1400">
                <a:latin typeface="Cambria" panose="020405030504060302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6834" y="165100"/>
            <a:ext cx="1294297" cy="1289304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-30480" y="6345936"/>
            <a:ext cx="12252960" cy="512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ambria" panose="02040503050406030204" pitchFamily="18" charset="0"/>
              </a:rPr>
              <a:t>SCCAP53.org				effectivechildtherapy.org</a:t>
            </a:r>
          </a:p>
        </p:txBody>
      </p:sp>
    </p:spTree>
    <p:extLst>
      <p:ext uri="{BB962C8B-B14F-4D97-AF65-F5344CB8AC3E}">
        <p14:creationId xmlns:p14="http://schemas.microsoft.com/office/powerpoint/2010/main" val="1003614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D6D51-B1BF-4715-A036-004D317A57E8}" type="datetimeFigureOut">
              <a:rPr lang="en-US" smtClean="0"/>
              <a:t>12/4/18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A9B48-D0CA-41FD-A227-DEEB8ACFB8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710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D6D51-B1BF-4715-A036-004D317A57E8}" type="datetimeFigureOut">
              <a:rPr lang="en-US" smtClean="0"/>
              <a:t>12/4/18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A9B48-D0CA-41FD-A227-DEEB8ACFB8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3522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D6D51-B1BF-4715-A036-004D317A57E8}" type="datetimeFigureOut">
              <a:rPr lang="en-US" smtClean="0"/>
              <a:t>12/4/18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A9B48-D0CA-41FD-A227-DEEB8ACFB8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380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D6D51-B1BF-4715-A036-004D317A57E8}" type="datetimeFigureOut">
              <a:rPr lang="en-US" smtClean="0"/>
              <a:t>12/4/18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A9B48-D0CA-41FD-A227-DEEB8ACFB8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248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D6D51-B1BF-4715-A036-004D317A57E8}" type="datetimeFigureOut">
              <a:rPr lang="en-US" smtClean="0"/>
              <a:t>12/4/18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A9B48-D0CA-41FD-A227-DEEB8ACFB8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5596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D6D51-B1BF-4715-A036-004D317A57E8}" type="datetimeFigureOut">
              <a:rPr lang="en-US" smtClean="0"/>
              <a:t>12/4/18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A9B48-D0CA-41FD-A227-DEEB8ACFB8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2560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D6D51-B1BF-4715-A036-004D317A57E8}" type="datetimeFigureOut">
              <a:rPr lang="en-US" smtClean="0"/>
              <a:t>12/4/18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A9B48-D0CA-41FD-A227-DEEB8ACFB8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896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BD6D51-B1BF-4715-A036-004D317A57E8}" type="datetimeFigureOut">
              <a:rPr lang="en-US" smtClean="0"/>
              <a:t>12/4/18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BA9B48-D0CA-41FD-A227-DEEB8ACFB8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492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sccap53.org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/>
              <a:t>From Brain to Bedside: Translating Neuroscience Findings to Develop Innovative Interventions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8870" y="1351032"/>
            <a:ext cx="10515600" cy="4389120"/>
          </a:xfrm>
        </p:spPr>
        <p:txBody>
          <a:bodyPr>
            <a:normAutofit fontScale="92500" lnSpcReduction="10000"/>
          </a:bodyPr>
          <a:lstStyle/>
          <a:p>
            <a:pPr marL="0" lvl="0" indent="0">
              <a:spcBef>
                <a:spcPts val="0"/>
              </a:spcBef>
              <a:buNone/>
            </a:pPr>
            <a:endParaRPr lang="en-US" sz="2600" b="1" dirty="0"/>
          </a:p>
          <a:p>
            <a:pPr marL="0" lvl="0" indent="0">
              <a:spcBef>
                <a:spcPts val="0"/>
              </a:spcBef>
              <a:buNone/>
            </a:pPr>
            <a:r>
              <a:rPr lang="en-US" sz="2600" b="1" dirty="0"/>
              <a:t>Dr. Amy </a:t>
            </a:r>
            <a:r>
              <a:rPr lang="en-US" sz="2600" b="1" dirty="0" err="1"/>
              <a:t>Krain</a:t>
            </a:r>
            <a:r>
              <a:rPr lang="en-US" sz="2600" b="1" dirty="0"/>
              <a:t> Roy, </a:t>
            </a:r>
            <a:r>
              <a:rPr lang="en-US" sz="2600" b="1" dirty="0" err="1"/>
              <a:t>Ph.D</a:t>
            </a:r>
            <a:endParaRPr lang="en-US" sz="2600" b="1" dirty="0"/>
          </a:p>
          <a:p>
            <a:pPr marL="0" lv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1900" dirty="0"/>
              <a:t>Associate Professor of Psychology</a:t>
            </a:r>
          </a:p>
          <a:p>
            <a:pPr marL="0" lv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1900" dirty="0"/>
              <a:t>Fordham University</a:t>
            </a:r>
          </a:p>
          <a:p>
            <a:pPr marL="0" lv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1900" dirty="0"/>
              <a:t>Associate Professor of Child &amp; Adolescent Psychiatry</a:t>
            </a:r>
          </a:p>
          <a:p>
            <a:pPr marL="0" lv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1900" dirty="0"/>
              <a:t>NYU Langone School of Medicine</a:t>
            </a:r>
          </a:p>
          <a:p>
            <a:pPr marL="0" lvl="0" indent="0">
              <a:spcBef>
                <a:spcPts val="0"/>
              </a:spcBef>
              <a:buNone/>
            </a:pPr>
            <a:endParaRPr lang="en-US" sz="1900" dirty="0"/>
          </a:p>
          <a:p>
            <a:pPr marL="0" lvl="0" indent="0">
              <a:spcBef>
                <a:spcPts val="0"/>
              </a:spcBef>
              <a:buNone/>
            </a:pPr>
            <a:r>
              <a:rPr lang="en-US" sz="1800" dirty="0"/>
              <a:t>Visit www. </a:t>
            </a:r>
            <a:r>
              <a:rPr lang="en-US" sz="1800" dirty="0" err="1"/>
              <a:t>fordham.edu</a:t>
            </a:r>
            <a:r>
              <a:rPr lang="en-US" sz="1800" dirty="0"/>
              <a:t>/info/22235/</a:t>
            </a:r>
            <a:r>
              <a:rPr lang="en-US" sz="1800" dirty="0" err="1"/>
              <a:t>pediatric_emotion_regulation_lab</a:t>
            </a:r>
            <a:endParaRPr lang="en-US" sz="1800" dirty="0"/>
          </a:p>
          <a:p>
            <a:pPr marL="0" lvl="0" indent="0">
              <a:spcBef>
                <a:spcPts val="0"/>
              </a:spcBef>
              <a:buNone/>
            </a:pPr>
            <a:r>
              <a:rPr lang="en-US" sz="1800" dirty="0"/>
              <a:t>Follow on Facebook: @</a:t>
            </a:r>
            <a:r>
              <a:rPr lang="en-US" sz="1800" dirty="0" err="1"/>
              <a:t>fordhamPERL</a:t>
            </a:r>
            <a:endParaRPr lang="en-US" sz="2600" dirty="0"/>
          </a:p>
          <a:p>
            <a:pPr marL="0" lvl="0" indent="0">
              <a:spcBef>
                <a:spcPts val="0"/>
              </a:spcBef>
              <a:buNone/>
            </a:pPr>
            <a:endParaRPr lang="en-US" sz="2600" dirty="0"/>
          </a:p>
          <a:p>
            <a:pPr marL="0" lvl="0" indent="0">
              <a:spcBef>
                <a:spcPts val="0"/>
              </a:spcBef>
              <a:buNone/>
            </a:pPr>
            <a:r>
              <a:rPr lang="en-US" sz="2600" dirty="0"/>
              <a:t>Moderator: Dr.</a:t>
            </a:r>
            <a:r>
              <a:rPr lang="de-DE" sz="2600" dirty="0"/>
              <a:t> Jill Ehrenreich-May</a:t>
            </a:r>
            <a:r>
              <a:rPr lang="en-US" sz="2600" dirty="0"/>
              <a:t>, Ph.D.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1900" dirty="0"/>
              <a:t>Associate Professor, Child Division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1900" dirty="0"/>
              <a:t>Director, Child and Adolescent Mood and Anxiety Treatment (CAMAT) Program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1900" dirty="0"/>
              <a:t>Department of Psychology</a:t>
            </a:r>
          </a:p>
          <a:p>
            <a:pPr marL="0" lv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1900" dirty="0"/>
              <a:t>University of Miami</a:t>
            </a:r>
          </a:p>
          <a:p>
            <a:pPr marL="0" lvl="0" indent="0">
              <a:spcBef>
                <a:spcPts val="0"/>
              </a:spcBef>
              <a:buNone/>
            </a:pPr>
            <a:endParaRPr lang="en-US" sz="16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51538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086" y="237803"/>
            <a:ext cx="9597659" cy="914400"/>
          </a:xfrm>
        </p:spPr>
        <p:txBody>
          <a:bodyPr/>
          <a:lstStyle/>
          <a:p>
            <a:r>
              <a:rPr lang="en-US" dirty="0" err="1"/>
              <a:t>Neurosynth.org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440" y="1349001"/>
            <a:ext cx="7655765" cy="49507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-2" r="19633"/>
          <a:stretch/>
        </p:blipFill>
        <p:spPr>
          <a:xfrm>
            <a:off x="5875326" y="1363453"/>
            <a:ext cx="6117471" cy="49223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" r="20674"/>
          <a:stretch/>
        </p:blipFill>
        <p:spPr>
          <a:xfrm>
            <a:off x="5926126" y="1354753"/>
            <a:ext cx="6039340" cy="492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17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D092E-A8BA-B14C-8D04-F86DEC253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487" y="245746"/>
            <a:ext cx="9597659" cy="914400"/>
          </a:xfrm>
        </p:spPr>
        <p:txBody>
          <a:bodyPr>
            <a:normAutofit/>
          </a:bodyPr>
          <a:lstStyle/>
          <a:p>
            <a:r>
              <a:rPr lang="en-US" dirty="0"/>
              <a:t>Know your 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2C4522-3739-B44B-8C59-8EE70A9C7E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129" y="1160146"/>
            <a:ext cx="10515600" cy="4389120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3200" dirty="0"/>
              <a:t>Magnetic Resonance Imaging (MRI)</a:t>
            </a:r>
          </a:p>
          <a:p>
            <a:pPr>
              <a:lnSpc>
                <a:spcPct val="100000"/>
              </a:lnSpc>
            </a:pPr>
            <a:r>
              <a:rPr lang="en-US" sz="3200" dirty="0"/>
              <a:t>Structural</a:t>
            </a:r>
          </a:p>
          <a:p>
            <a:pPr>
              <a:lnSpc>
                <a:spcPct val="100000"/>
              </a:lnSpc>
            </a:pPr>
            <a:r>
              <a:rPr lang="en-US" sz="3200" dirty="0"/>
              <a:t>Functional</a:t>
            </a:r>
          </a:p>
          <a:p>
            <a:pPr lvl="1">
              <a:lnSpc>
                <a:spcPct val="100000"/>
              </a:lnSpc>
            </a:pPr>
            <a:r>
              <a:rPr lang="en-US" sz="3200" dirty="0"/>
              <a:t>Task-based</a:t>
            </a:r>
          </a:p>
          <a:p>
            <a:pPr lvl="1">
              <a:lnSpc>
                <a:spcPct val="100000"/>
              </a:lnSpc>
            </a:pPr>
            <a:r>
              <a:rPr lang="en-US" sz="3200" dirty="0"/>
              <a:t>Resting state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4F8064-2331-9A4F-99DE-5D02194F0A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7762" y="1573583"/>
            <a:ext cx="3268662" cy="394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SIMPSONS">
            <a:extLst>
              <a:ext uri="{FF2B5EF4-FFF2-40B4-BE49-F238E27FC236}">
                <a16:creationId xmlns:a16="http://schemas.microsoft.com/office/drawing/2014/main" id="{62CD44FC-7929-864A-BEFA-8F74F0239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1"/>
          <a:stretch>
            <a:fillRect/>
          </a:stretch>
        </p:blipFill>
        <p:spPr bwMode="auto">
          <a:xfrm>
            <a:off x="8022243" y="1606127"/>
            <a:ext cx="2679700" cy="387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7489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87" y="163171"/>
            <a:ext cx="9597659" cy="914400"/>
          </a:xfrm>
        </p:spPr>
        <p:txBody>
          <a:bodyPr/>
          <a:lstStyle/>
          <a:p>
            <a:r>
              <a:rPr lang="en-US" dirty="0"/>
              <a:t>Structural Methods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3006" y="984560"/>
            <a:ext cx="10515600" cy="482593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000" dirty="0"/>
              <a:t>Structural MRI</a:t>
            </a:r>
          </a:p>
          <a:p>
            <a:pPr lvl="1">
              <a:lnSpc>
                <a:spcPct val="100000"/>
              </a:lnSpc>
            </a:pPr>
            <a:r>
              <a:rPr lang="en-US" sz="3000" dirty="0"/>
              <a:t>Gray matter volume</a:t>
            </a:r>
            <a:br>
              <a:rPr lang="en-US" sz="3000" dirty="0"/>
            </a:br>
            <a:r>
              <a:rPr lang="en-US" sz="3000" dirty="0"/>
              <a:t>(e.g., voxel-based morphometry [VBM])</a:t>
            </a:r>
          </a:p>
          <a:p>
            <a:pPr lvl="1">
              <a:lnSpc>
                <a:spcPct val="100000"/>
              </a:lnSpc>
            </a:pPr>
            <a:r>
              <a:rPr lang="en-US" sz="3000" dirty="0"/>
              <a:t>Cortical thickness</a:t>
            </a:r>
          </a:p>
          <a:p>
            <a:pPr lvl="1">
              <a:lnSpc>
                <a:spcPct val="100000"/>
              </a:lnSpc>
            </a:pPr>
            <a:r>
              <a:rPr lang="en-US" sz="3000" dirty="0"/>
              <a:t>Gyrification</a:t>
            </a:r>
          </a:p>
          <a:p>
            <a:pPr marL="457200" lvl="1" indent="0">
              <a:lnSpc>
                <a:spcPct val="100000"/>
              </a:lnSpc>
              <a:buNone/>
            </a:pPr>
            <a:endParaRPr lang="en-US" sz="3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2B18AB-FC2B-B440-BA48-5B22CA11F0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156065" y="620371"/>
            <a:ext cx="2420461" cy="22901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80E90E-7EE6-7E46-9B2C-8EF3BE9B4C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979" t="13839" r="5654" b="4473"/>
          <a:stretch/>
        </p:blipFill>
        <p:spPr>
          <a:xfrm>
            <a:off x="5503692" y="2655293"/>
            <a:ext cx="2265383" cy="28113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FB17F9-FE70-6D40-B9F8-ABA1EB551B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446" y="4020667"/>
            <a:ext cx="4664597" cy="14460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E55F9A6-CE27-CA45-9502-BEB0D164AC0F}"/>
              </a:ext>
            </a:extLst>
          </p:cNvPr>
          <p:cNvSpPr txBox="1"/>
          <p:nvPr/>
        </p:nvSpPr>
        <p:spPr>
          <a:xfrm>
            <a:off x="312446" y="5471936"/>
            <a:ext cx="32213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latin typeface="Cambria" panose="02040503050406030204" pitchFamily="18" charset="0"/>
              </a:rPr>
              <a:t>Christian Gazer, University of Jena)</a:t>
            </a:r>
          </a:p>
        </p:txBody>
      </p:sp>
    </p:spTree>
    <p:extLst>
      <p:ext uri="{BB962C8B-B14F-4D97-AF65-F5344CB8AC3E}">
        <p14:creationId xmlns:p14="http://schemas.microsoft.com/office/powerpoint/2010/main" val="21129176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5E423-E4E1-3F42-BF62-F3C9F7FA3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832" y="221345"/>
            <a:ext cx="9597659" cy="914400"/>
          </a:xfrm>
        </p:spPr>
        <p:txBody>
          <a:bodyPr/>
          <a:lstStyle/>
          <a:p>
            <a:r>
              <a:rPr lang="en-US" dirty="0"/>
              <a:t>Differentiating BD from SMD: 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B3390D-49E4-144B-9A89-68743F3634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455" y="1023120"/>
            <a:ext cx="9164155" cy="477079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800" dirty="0"/>
              <a:t>VBM Study </a:t>
            </a:r>
            <a:r>
              <a:rPr lang="en-US" dirty="0"/>
              <a:t>(</a:t>
            </a:r>
            <a:r>
              <a:rPr lang="en-US" dirty="0" err="1"/>
              <a:t>Adleman</a:t>
            </a:r>
            <a:r>
              <a:rPr lang="en-US" dirty="0"/>
              <a:t> et al., 2012)</a:t>
            </a:r>
          </a:p>
          <a:p>
            <a:pPr lvl="1">
              <a:lnSpc>
                <a:spcPct val="100000"/>
              </a:lnSpc>
              <a:spcBef>
                <a:spcPts val="1000"/>
              </a:spcBef>
            </a:pPr>
            <a:r>
              <a:rPr lang="en-US" sz="2800" dirty="0"/>
              <a:t>Cross sectional analyses (78 SMD vs. 55 BD vs. 68 HV)</a:t>
            </a:r>
          </a:p>
          <a:p>
            <a:pPr lvl="2">
              <a:lnSpc>
                <a:spcPct val="100000"/>
              </a:lnSpc>
              <a:spcBef>
                <a:spcPts val="1000"/>
              </a:spcBef>
            </a:pPr>
            <a:r>
              <a:rPr lang="en-US" sz="2800" dirty="0"/>
              <a:t>BD and SMD both show reduced gray matter volume in insula, pre-SMA and right DLPFC</a:t>
            </a:r>
          </a:p>
          <a:p>
            <a:pPr lvl="2">
              <a:lnSpc>
                <a:spcPct val="100000"/>
              </a:lnSpc>
              <a:spcBef>
                <a:spcPts val="1000"/>
              </a:spcBef>
            </a:pPr>
            <a:r>
              <a:rPr lang="en-US" sz="2800" dirty="0"/>
              <a:t>BD showed increased volume in </a:t>
            </a:r>
            <a:r>
              <a:rPr lang="en-US" sz="2800" dirty="0" err="1"/>
              <a:t>globus</a:t>
            </a:r>
            <a:r>
              <a:rPr lang="en-US" sz="2800" dirty="0"/>
              <a:t> pallidus</a:t>
            </a:r>
          </a:p>
          <a:p>
            <a:pPr lvl="1">
              <a:lnSpc>
                <a:spcPct val="100000"/>
              </a:lnSpc>
              <a:spcBef>
                <a:spcPts val="1000"/>
              </a:spcBef>
            </a:pPr>
            <a:r>
              <a:rPr lang="en-US" sz="2800" dirty="0"/>
              <a:t>Longitudinal analyses (31 SMD vs. 34 BD vs. 27 HV)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7E67B2-2640-CD41-A183-2E74105C57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7610" y="1477912"/>
            <a:ext cx="2305923" cy="22956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DAA553-DE5F-1948-8029-0ECEBCE241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6737" y="3408520"/>
            <a:ext cx="2226796" cy="21241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4328" y="4715277"/>
            <a:ext cx="7723653" cy="523220"/>
          </a:xfrm>
          <a:prstGeom prst="rect">
            <a:avLst/>
          </a:prstGeom>
          <a:noFill/>
          <a:ln w="19050">
            <a:solidFill>
              <a:srgbClr val="FF6600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 dirty="0">
                <a:solidFill>
                  <a:srgbClr val="FF0000"/>
                </a:solidFill>
                <a:latin typeface="Cambria"/>
                <a:cs typeface="Cambria"/>
              </a:rPr>
              <a:t>Possible effects of age? medication? comorbidity?</a:t>
            </a:r>
          </a:p>
        </p:txBody>
      </p:sp>
    </p:spTree>
    <p:extLst>
      <p:ext uri="{BB962C8B-B14F-4D97-AF65-F5344CB8AC3E}">
        <p14:creationId xmlns:p14="http://schemas.microsoft.com/office/powerpoint/2010/main" val="2200544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8739C-1E8C-264B-9C28-DE424FF1B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420" y="148539"/>
            <a:ext cx="9597659" cy="914400"/>
          </a:xfrm>
        </p:spPr>
        <p:txBody>
          <a:bodyPr/>
          <a:lstStyle/>
          <a:p>
            <a:r>
              <a:rPr lang="en-US" dirty="0"/>
              <a:t>Functional MRI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A7BEBD-BC59-A748-B2D1-B7EBCBBFB9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419" y="1029918"/>
            <a:ext cx="10879041" cy="438912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3000" dirty="0"/>
              <a:t>Measure the blood oxygenation level dependent (BOLD) signal </a:t>
            </a:r>
          </a:p>
          <a:p>
            <a:pPr lvl="1">
              <a:lnSpc>
                <a:spcPct val="100000"/>
              </a:lnSpc>
            </a:pPr>
            <a:r>
              <a:rPr lang="en-US" sz="3000" dirty="0"/>
              <a:t>Flow of oxygenated blood suggests which areas of the brain are active</a:t>
            </a:r>
          </a:p>
          <a:p>
            <a:pPr>
              <a:lnSpc>
                <a:spcPct val="100000"/>
              </a:lnSpc>
            </a:pPr>
            <a:r>
              <a:rPr lang="en-US" sz="3000" dirty="0"/>
              <a:t>Task-Based</a:t>
            </a:r>
          </a:p>
          <a:p>
            <a:pPr lvl="1">
              <a:lnSpc>
                <a:spcPct val="100000"/>
              </a:lnSpc>
            </a:pPr>
            <a:r>
              <a:rPr lang="en-US" sz="3000" dirty="0"/>
              <a:t>Uses a specific task to assess brain activity;</a:t>
            </a:r>
            <a:br>
              <a:rPr lang="en-US" sz="3000" dirty="0"/>
            </a:br>
            <a:r>
              <a:rPr lang="en-US" sz="3000" dirty="0"/>
              <a:t>relies upon comparisons of task conditions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DB4BA5-C2E2-C442-90EF-7979A637F1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4557" y="4166093"/>
            <a:ext cx="4880610" cy="2200712"/>
          </a:xfrm>
          <a:prstGeom prst="rect">
            <a:avLst/>
          </a:prstGeom>
        </p:spPr>
      </p:pic>
      <p:pic>
        <p:nvPicPr>
          <p:cNvPr id="15" name="Picture 5" descr="BoldEffect.pdf">
            <a:extLst>
              <a:ext uri="{FF2B5EF4-FFF2-40B4-BE49-F238E27FC236}">
                <a16:creationId xmlns:a16="http://schemas.microsoft.com/office/drawing/2014/main" id="{0D12D21C-2300-E74B-9105-2E02554CFC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27" r="4255" b="394"/>
          <a:stretch/>
        </p:blipFill>
        <p:spPr bwMode="auto">
          <a:xfrm>
            <a:off x="8756693" y="2133601"/>
            <a:ext cx="2574695" cy="4233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78916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75" descr="killm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991" y="2213768"/>
            <a:ext cx="2476500" cy="201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3"/>
          <p:cNvGrpSpPr>
            <a:grpSpLocks noChangeAspect="1"/>
          </p:cNvGrpSpPr>
          <p:nvPr/>
        </p:nvGrpSpPr>
        <p:grpSpPr bwMode="auto">
          <a:xfrm>
            <a:off x="2657475" y="2997200"/>
            <a:ext cx="196850" cy="147638"/>
            <a:chOff x="2736" y="1896"/>
            <a:chExt cx="384" cy="288"/>
          </a:xfrm>
        </p:grpSpPr>
        <p:sp>
          <p:nvSpPr>
            <p:cNvPr id="25665" name="Line 14"/>
            <p:cNvSpPr>
              <a:spLocks noChangeShapeType="1"/>
            </p:cNvSpPr>
            <p:nvPr/>
          </p:nvSpPr>
          <p:spPr bwMode="auto">
            <a:xfrm flipV="1">
              <a:off x="2736" y="2136"/>
              <a:ext cx="144" cy="48"/>
            </a:xfrm>
            <a:prstGeom prst="line">
              <a:avLst/>
            </a:prstGeom>
            <a:noFill/>
            <a:ln w="22225">
              <a:solidFill>
                <a:srgbClr val="11FF2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66" name="Line 15"/>
            <p:cNvSpPr>
              <a:spLocks noChangeShapeType="1"/>
            </p:cNvSpPr>
            <p:nvPr/>
          </p:nvSpPr>
          <p:spPr bwMode="auto">
            <a:xfrm flipV="1">
              <a:off x="2976" y="2136"/>
              <a:ext cx="144" cy="48"/>
            </a:xfrm>
            <a:prstGeom prst="line">
              <a:avLst/>
            </a:prstGeom>
            <a:noFill/>
            <a:ln w="22225">
              <a:solidFill>
                <a:srgbClr val="11FF2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67" name="Line 16"/>
            <p:cNvSpPr>
              <a:spLocks noChangeShapeType="1"/>
            </p:cNvSpPr>
            <p:nvPr/>
          </p:nvSpPr>
          <p:spPr bwMode="auto">
            <a:xfrm flipV="1">
              <a:off x="2736" y="1896"/>
              <a:ext cx="144" cy="48"/>
            </a:xfrm>
            <a:prstGeom prst="line">
              <a:avLst/>
            </a:prstGeom>
            <a:noFill/>
            <a:ln w="22225">
              <a:solidFill>
                <a:srgbClr val="11FF2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68" name="Line 17"/>
            <p:cNvSpPr>
              <a:spLocks noChangeShapeType="1"/>
            </p:cNvSpPr>
            <p:nvPr/>
          </p:nvSpPr>
          <p:spPr bwMode="auto">
            <a:xfrm flipV="1">
              <a:off x="2976" y="1896"/>
              <a:ext cx="144" cy="48"/>
            </a:xfrm>
            <a:prstGeom prst="line">
              <a:avLst/>
            </a:prstGeom>
            <a:noFill/>
            <a:ln w="22225">
              <a:solidFill>
                <a:srgbClr val="11FF2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69" name="Rectangle 18"/>
            <p:cNvSpPr>
              <a:spLocks noChangeArrowheads="1"/>
            </p:cNvSpPr>
            <p:nvPr/>
          </p:nvSpPr>
          <p:spPr bwMode="auto">
            <a:xfrm>
              <a:off x="2736" y="1944"/>
              <a:ext cx="240" cy="240"/>
            </a:xfrm>
            <a:prstGeom prst="rect">
              <a:avLst/>
            </a:prstGeom>
            <a:noFill/>
            <a:ln w="22225">
              <a:solidFill>
                <a:srgbClr val="11FF25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hangingPunct="0"/>
              <a:endParaRPr lang="en-US">
                <a:latin typeface="Calibri" charset="0"/>
              </a:endParaRPr>
            </a:p>
          </p:txBody>
        </p:sp>
        <p:sp>
          <p:nvSpPr>
            <p:cNvPr id="25670" name="Rectangle 19"/>
            <p:cNvSpPr>
              <a:spLocks noChangeArrowheads="1"/>
            </p:cNvSpPr>
            <p:nvPr/>
          </p:nvSpPr>
          <p:spPr bwMode="auto">
            <a:xfrm>
              <a:off x="2880" y="1896"/>
              <a:ext cx="240" cy="240"/>
            </a:xfrm>
            <a:prstGeom prst="rect">
              <a:avLst/>
            </a:prstGeom>
            <a:noFill/>
            <a:ln w="22225">
              <a:solidFill>
                <a:srgbClr val="11FF25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hangingPunct="0"/>
              <a:endParaRPr lang="en-US">
                <a:latin typeface="Calibri" charset="0"/>
              </a:endParaRPr>
            </a:p>
          </p:txBody>
        </p:sp>
      </p:grpSp>
      <p:sp>
        <p:nvSpPr>
          <p:cNvPr id="14" name="Oval 68"/>
          <p:cNvSpPr>
            <a:spLocks noChangeArrowheads="1"/>
          </p:cNvSpPr>
          <p:nvPr/>
        </p:nvSpPr>
        <p:spPr bwMode="auto">
          <a:xfrm rot="-2703910">
            <a:off x="2486025" y="2895600"/>
            <a:ext cx="533400" cy="381000"/>
          </a:xfrm>
          <a:prstGeom prst="ellipse">
            <a:avLst/>
          </a:prstGeom>
          <a:noFill/>
          <a:ln w="44450">
            <a:solidFill>
              <a:srgbClr val="11FF2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en-US">
              <a:latin typeface="Calibri" charset="0"/>
            </a:endParaRPr>
          </a:p>
        </p:txBody>
      </p: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4404236" y="2736216"/>
            <a:ext cx="3124200" cy="622300"/>
            <a:chOff x="1872" y="568"/>
            <a:chExt cx="1968" cy="392"/>
          </a:xfrm>
        </p:grpSpPr>
        <p:sp>
          <p:nvSpPr>
            <p:cNvPr id="16" name="Line 135"/>
            <p:cNvSpPr>
              <a:spLocks noChangeShapeType="1"/>
            </p:cNvSpPr>
            <p:nvPr/>
          </p:nvSpPr>
          <p:spPr bwMode="auto">
            <a:xfrm>
              <a:off x="1872" y="960"/>
              <a:ext cx="1968" cy="0"/>
            </a:xfrm>
            <a:prstGeom prst="line">
              <a:avLst/>
            </a:prstGeom>
            <a:noFill/>
            <a:ln w="47625">
              <a:solidFill>
                <a:srgbClr val="FFD124"/>
              </a:solidFill>
              <a:round/>
              <a:headEnd/>
              <a:tailEnd type="triangle" w="lg" len="lg"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90"/>
                </a:solidFill>
                <a:latin typeface="+mj-lt"/>
              </a:endParaRPr>
            </a:p>
          </p:txBody>
        </p:sp>
        <p:sp>
          <p:nvSpPr>
            <p:cNvPr id="25664" name="Text Box 149"/>
            <p:cNvSpPr txBox="1">
              <a:spLocks noChangeArrowheads="1"/>
            </p:cNvSpPr>
            <p:nvPr/>
          </p:nvSpPr>
          <p:spPr bwMode="auto">
            <a:xfrm>
              <a:off x="2112" y="568"/>
              <a:ext cx="1488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2800" dirty="0">
                  <a:solidFill>
                    <a:srgbClr val="000090"/>
                  </a:solidFill>
                  <a:latin typeface="Calibri" charset="0"/>
                </a:rPr>
                <a:t>Correlate</a:t>
              </a:r>
            </a:p>
          </p:txBody>
        </p:sp>
      </p:grp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2409825" y="2514600"/>
            <a:ext cx="1416050" cy="757238"/>
            <a:chOff x="432" y="576"/>
            <a:chExt cx="892" cy="477"/>
          </a:xfrm>
        </p:grpSpPr>
        <p:grpSp>
          <p:nvGrpSpPr>
            <p:cNvPr id="25628" name="Group 108"/>
            <p:cNvGrpSpPr>
              <a:grpSpLocks noChangeAspect="1"/>
            </p:cNvGrpSpPr>
            <p:nvPr/>
          </p:nvGrpSpPr>
          <p:grpSpPr bwMode="auto">
            <a:xfrm>
              <a:off x="1064" y="836"/>
              <a:ext cx="125" cy="96"/>
              <a:chOff x="2736" y="1896"/>
              <a:chExt cx="384" cy="288"/>
            </a:xfrm>
          </p:grpSpPr>
          <p:sp>
            <p:nvSpPr>
              <p:cNvPr id="25657" name="Line 109"/>
              <p:cNvSpPr>
                <a:spLocks noChangeShapeType="1"/>
              </p:cNvSpPr>
              <p:nvPr/>
            </p:nvSpPr>
            <p:spPr bwMode="auto">
              <a:xfrm flipV="1">
                <a:off x="2736" y="2136"/>
                <a:ext cx="144" cy="48"/>
              </a:xfrm>
              <a:prstGeom prst="line">
                <a:avLst/>
              </a:prstGeom>
              <a:noFill/>
              <a:ln w="22225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58" name="Line 110"/>
              <p:cNvSpPr>
                <a:spLocks noChangeShapeType="1"/>
              </p:cNvSpPr>
              <p:nvPr/>
            </p:nvSpPr>
            <p:spPr bwMode="auto">
              <a:xfrm flipV="1">
                <a:off x="2976" y="2136"/>
                <a:ext cx="144" cy="48"/>
              </a:xfrm>
              <a:prstGeom prst="line">
                <a:avLst/>
              </a:prstGeom>
              <a:noFill/>
              <a:ln w="22225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59" name="Line 111"/>
              <p:cNvSpPr>
                <a:spLocks noChangeShapeType="1"/>
              </p:cNvSpPr>
              <p:nvPr/>
            </p:nvSpPr>
            <p:spPr bwMode="auto">
              <a:xfrm flipV="1">
                <a:off x="2736" y="1896"/>
                <a:ext cx="144" cy="48"/>
              </a:xfrm>
              <a:prstGeom prst="line">
                <a:avLst/>
              </a:prstGeom>
              <a:noFill/>
              <a:ln w="22225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60" name="Line 112"/>
              <p:cNvSpPr>
                <a:spLocks noChangeShapeType="1"/>
              </p:cNvSpPr>
              <p:nvPr/>
            </p:nvSpPr>
            <p:spPr bwMode="auto">
              <a:xfrm flipV="1">
                <a:off x="2976" y="1896"/>
                <a:ext cx="144" cy="48"/>
              </a:xfrm>
              <a:prstGeom prst="line">
                <a:avLst/>
              </a:prstGeom>
              <a:noFill/>
              <a:ln w="22225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61" name="Rectangle 113"/>
              <p:cNvSpPr>
                <a:spLocks noChangeArrowheads="1"/>
              </p:cNvSpPr>
              <p:nvPr/>
            </p:nvSpPr>
            <p:spPr bwMode="auto">
              <a:xfrm>
                <a:off x="2736" y="1944"/>
                <a:ext cx="240" cy="240"/>
              </a:xfrm>
              <a:prstGeom prst="rect">
                <a:avLst/>
              </a:prstGeom>
              <a:noFill/>
              <a:ln w="22225">
                <a:solidFill>
                  <a:srgbClr val="FF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>
                  <a:latin typeface="Calibri" charset="0"/>
                </a:endParaRPr>
              </a:p>
            </p:txBody>
          </p:sp>
          <p:sp>
            <p:nvSpPr>
              <p:cNvPr id="25662" name="Rectangle 114"/>
              <p:cNvSpPr>
                <a:spLocks noChangeArrowheads="1"/>
              </p:cNvSpPr>
              <p:nvPr/>
            </p:nvSpPr>
            <p:spPr bwMode="auto">
              <a:xfrm>
                <a:off x="2880" y="1896"/>
                <a:ext cx="240" cy="240"/>
              </a:xfrm>
              <a:prstGeom prst="rect">
                <a:avLst/>
              </a:prstGeom>
              <a:noFill/>
              <a:ln w="22225">
                <a:solidFill>
                  <a:srgbClr val="FF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>
                  <a:latin typeface="Calibri" charset="0"/>
                </a:endParaRPr>
              </a:p>
            </p:txBody>
          </p:sp>
        </p:grpSp>
        <p:grpSp>
          <p:nvGrpSpPr>
            <p:cNvPr id="25629" name="Group 108"/>
            <p:cNvGrpSpPr>
              <a:grpSpLocks noChangeAspect="1"/>
            </p:cNvGrpSpPr>
            <p:nvPr/>
          </p:nvGrpSpPr>
          <p:grpSpPr bwMode="auto">
            <a:xfrm>
              <a:off x="680" y="596"/>
              <a:ext cx="125" cy="96"/>
              <a:chOff x="2736" y="1896"/>
              <a:chExt cx="384" cy="288"/>
            </a:xfrm>
          </p:grpSpPr>
          <p:sp>
            <p:nvSpPr>
              <p:cNvPr id="25651" name="Line 109"/>
              <p:cNvSpPr>
                <a:spLocks noChangeShapeType="1"/>
              </p:cNvSpPr>
              <p:nvPr/>
            </p:nvSpPr>
            <p:spPr bwMode="auto">
              <a:xfrm flipV="1">
                <a:off x="2736" y="2136"/>
                <a:ext cx="144" cy="48"/>
              </a:xfrm>
              <a:prstGeom prst="line">
                <a:avLst/>
              </a:prstGeom>
              <a:noFill/>
              <a:ln w="22225">
                <a:solidFill>
                  <a:srgbClr val="673BD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52" name="Line 110"/>
              <p:cNvSpPr>
                <a:spLocks noChangeShapeType="1"/>
              </p:cNvSpPr>
              <p:nvPr/>
            </p:nvSpPr>
            <p:spPr bwMode="auto">
              <a:xfrm flipV="1">
                <a:off x="2976" y="2136"/>
                <a:ext cx="144" cy="48"/>
              </a:xfrm>
              <a:prstGeom prst="line">
                <a:avLst/>
              </a:prstGeom>
              <a:noFill/>
              <a:ln w="22225">
                <a:solidFill>
                  <a:srgbClr val="673BD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53" name="Line 111"/>
              <p:cNvSpPr>
                <a:spLocks noChangeShapeType="1"/>
              </p:cNvSpPr>
              <p:nvPr/>
            </p:nvSpPr>
            <p:spPr bwMode="auto">
              <a:xfrm flipV="1">
                <a:off x="2736" y="1896"/>
                <a:ext cx="144" cy="48"/>
              </a:xfrm>
              <a:prstGeom prst="line">
                <a:avLst/>
              </a:prstGeom>
              <a:noFill/>
              <a:ln w="22225">
                <a:solidFill>
                  <a:srgbClr val="673BD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54" name="Line 112"/>
              <p:cNvSpPr>
                <a:spLocks noChangeShapeType="1"/>
              </p:cNvSpPr>
              <p:nvPr/>
            </p:nvSpPr>
            <p:spPr bwMode="auto">
              <a:xfrm flipV="1">
                <a:off x="2976" y="1896"/>
                <a:ext cx="144" cy="48"/>
              </a:xfrm>
              <a:prstGeom prst="line">
                <a:avLst/>
              </a:prstGeom>
              <a:noFill/>
              <a:ln w="22225">
                <a:solidFill>
                  <a:srgbClr val="673BD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55" name="Rectangle 113"/>
              <p:cNvSpPr>
                <a:spLocks noChangeArrowheads="1"/>
              </p:cNvSpPr>
              <p:nvPr/>
            </p:nvSpPr>
            <p:spPr bwMode="auto">
              <a:xfrm>
                <a:off x="2736" y="1944"/>
                <a:ext cx="240" cy="240"/>
              </a:xfrm>
              <a:prstGeom prst="rect">
                <a:avLst/>
              </a:prstGeom>
              <a:noFill/>
              <a:ln w="22225">
                <a:solidFill>
                  <a:srgbClr val="673BD5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>
                  <a:latin typeface="Calibri" charset="0"/>
                </a:endParaRPr>
              </a:p>
            </p:txBody>
          </p:sp>
          <p:sp>
            <p:nvSpPr>
              <p:cNvPr id="25656" name="Rectangle 114"/>
              <p:cNvSpPr>
                <a:spLocks noChangeArrowheads="1"/>
              </p:cNvSpPr>
              <p:nvPr/>
            </p:nvSpPr>
            <p:spPr bwMode="auto">
              <a:xfrm>
                <a:off x="2880" y="1896"/>
                <a:ext cx="240" cy="240"/>
              </a:xfrm>
              <a:prstGeom prst="rect">
                <a:avLst/>
              </a:prstGeom>
              <a:noFill/>
              <a:ln w="22225">
                <a:solidFill>
                  <a:srgbClr val="673BD5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>
                  <a:latin typeface="Calibri" charset="0"/>
                </a:endParaRPr>
              </a:p>
            </p:txBody>
          </p:sp>
        </p:grpSp>
        <p:grpSp>
          <p:nvGrpSpPr>
            <p:cNvPr id="25630" name="Group 108"/>
            <p:cNvGrpSpPr>
              <a:grpSpLocks noChangeAspect="1"/>
            </p:cNvGrpSpPr>
            <p:nvPr/>
          </p:nvGrpSpPr>
          <p:grpSpPr bwMode="auto">
            <a:xfrm>
              <a:off x="1208" y="788"/>
              <a:ext cx="125" cy="96"/>
              <a:chOff x="2736" y="1896"/>
              <a:chExt cx="384" cy="288"/>
            </a:xfrm>
          </p:grpSpPr>
          <p:sp>
            <p:nvSpPr>
              <p:cNvPr id="25645" name="Line 109"/>
              <p:cNvSpPr>
                <a:spLocks noChangeShapeType="1"/>
              </p:cNvSpPr>
              <p:nvPr/>
            </p:nvSpPr>
            <p:spPr bwMode="auto">
              <a:xfrm flipV="1">
                <a:off x="2736" y="2136"/>
                <a:ext cx="144" cy="48"/>
              </a:xfrm>
              <a:prstGeom prst="line">
                <a:avLst/>
              </a:prstGeom>
              <a:noFill/>
              <a:ln w="22225">
                <a:solidFill>
                  <a:srgbClr val="33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46" name="Line 110"/>
              <p:cNvSpPr>
                <a:spLocks noChangeShapeType="1"/>
              </p:cNvSpPr>
              <p:nvPr/>
            </p:nvSpPr>
            <p:spPr bwMode="auto">
              <a:xfrm flipV="1">
                <a:off x="2976" y="2136"/>
                <a:ext cx="144" cy="48"/>
              </a:xfrm>
              <a:prstGeom prst="line">
                <a:avLst/>
              </a:prstGeom>
              <a:noFill/>
              <a:ln w="22225">
                <a:solidFill>
                  <a:srgbClr val="33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47" name="Line 111"/>
              <p:cNvSpPr>
                <a:spLocks noChangeShapeType="1"/>
              </p:cNvSpPr>
              <p:nvPr/>
            </p:nvSpPr>
            <p:spPr bwMode="auto">
              <a:xfrm flipV="1">
                <a:off x="2736" y="1896"/>
                <a:ext cx="144" cy="48"/>
              </a:xfrm>
              <a:prstGeom prst="line">
                <a:avLst/>
              </a:prstGeom>
              <a:noFill/>
              <a:ln w="22225">
                <a:solidFill>
                  <a:srgbClr val="33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48" name="Line 112"/>
              <p:cNvSpPr>
                <a:spLocks noChangeShapeType="1"/>
              </p:cNvSpPr>
              <p:nvPr/>
            </p:nvSpPr>
            <p:spPr bwMode="auto">
              <a:xfrm flipV="1">
                <a:off x="2976" y="1896"/>
                <a:ext cx="144" cy="48"/>
              </a:xfrm>
              <a:prstGeom prst="line">
                <a:avLst/>
              </a:prstGeom>
              <a:noFill/>
              <a:ln w="22225">
                <a:solidFill>
                  <a:srgbClr val="33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49" name="Rectangle 113"/>
              <p:cNvSpPr>
                <a:spLocks noChangeArrowheads="1"/>
              </p:cNvSpPr>
              <p:nvPr/>
            </p:nvSpPr>
            <p:spPr bwMode="auto">
              <a:xfrm>
                <a:off x="2736" y="1944"/>
                <a:ext cx="240" cy="240"/>
              </a:xfrm>
              <a:prstGeom prst="rect">
                <a:avLst/>
              </a:prstGeom>
              <a:noFill/>
              <a:ln w="22225">
                <a:solidFill>
                  <a:srgbClr val="3366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>
                  <a:latin typeface="Calibri" charset="0"/>
                </a:endParaRPr>
              </a:p>
            </p:txBody>
          </p:sp>
          <p:sp>
            <p:nvSpPr>
              <p:cNvPr id="25650" name="Rectangle 114"/>
              <p:cNvSpPr>
                <a:spLocks noChangeArrowheads="1"/>
              </p:cNvSpPr>
              <p:nvPr/>
            </p:nvSpPr>
            <p:spPr bwMode="auto">
              <a:xfrm>
                <a:off x="2880" y="1896"/>
                <a:ext cx="240" cy="240"/>
              </a:xfrm>
              <a:prstGeom prst="rect">
                <a:avLst/>
              </a:prstGeom>
              <a:noFill/>
              <a:ln w="22225">
                <a:solidFill>
                  <a:srgbClr val="3366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>
                  <a:latin typeface="Calibri" charset="0"/>
                </a:endParaRPr>
              </a:p>
            </p:txBody>
          </p:sp>
        </p:grpSp>
        <p:grpSp>
          <p:nvGrpSpPr>
            <p:cNvPr id="25631" name="Group 108"/>
            <p:cNvGrpSpPr>
              <a:grpSpLocks noChangeAspect="1"/>
            </p:cNvGrpSpPr>
            <p:nvPr/>
          </p:nvGrpSpPr>
          <p:grpSpPr bwMode="auto">
            <a:xfrm>
              <a:off x="440" y="836"/>
              <a:ext cx="125" cy="96"/>
              <a:chOff x="2736" y="1896"/>
              <a:chExt cx="384" cy="288"/>
            </a:xfrm>
          </p:grpSpPr>
          <p:sp>
            <p:nvSpPr>
              <p:cNvPr id="25639" name="Line 109"/>
              <p:cNvSpPr>
                <a:spLocks noChangeShapeType="1"/>
              </p:cNvSpPr>
              <p:nvPr/>
            </p:nvSpPr>
            <p:spPr bwMode="auto">
              <a:xfrm flipV="1">
                <a:off x="2736" y="2136"/>
                <a:ext cx="144" cy="48"/>
              </a:xfrm>
              <a:prstGeom prst="line">
                <a:avLst/>
              </a:prstGeom>
              <a:noFill/>
              <a:ln w="2222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40" name="Line 110"/>
              <p:cNvSpPr>
                <a:spLocks noChangeShapeType="1"/>
              </p:cNvSpPr>
              <p:nvPr/>
            </p:nvSpPr>
            <p:spPr bwMode="auto">
              <a:xfrm flipV="1">
                <a:off x="2976" y="2136"/>
                <a:ext cx="144" cy="48"/>
              </a:xfrm>
              <a:prstGeom prst="line">
                <a:avLst/>
              </a:prstGeom>
              <a:noFill/>
              <a:ln w="2222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41" name="Line 111"/>
              <p:cNvSpPr>
                <a:spLocks noChangeShapeType="1"/>
              </p:cNvSpPr>
              <p:nvPr/>
            </p:nvSpPr>
            <p:spPr bwMode="auto">
              <a:xfrm flipV="1">
                <a:off x="2736" y="1896"/>
                <a:ext cx="144" cy="48"/>
              </a:xfrm>
              <a:prstGeom prst="line">
                <a:avLst/>
              </a:prstGeom>
              <a:noFill/>
              <a:ln w="2222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42" name="Line 112"/>
              <p:cNvSpPr>
                <a:spLocks noChangeShapeType="1"/>
              </p:cNvSpPr>
              <p:nvPr/>
            </p:nvSpPr>
            <p:spPr bwMode="auto">
              <a:xfrm flipV="1">
                <a:off x="2976" y="1896"/>
                <a:ext cx="144" cy="48"/>
              </a:xfrm>
              <a:prstGeom prst="line">
                <a:avLst/>
              </a:prstGeom>
              <a:noFill/>
              <a:ln w="2222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43" name="Rectangle 113"/>
              <p:cNvSpPr>
                <a:spLocks noChangeArrowheads="1"/>
              </p:cNvSpPr>
              <p:nvPr/>
            </p:nvSpPr>
            <p:spPr bwMode="auto">
              <a:xfrm>
                <a:off x="2736" y="1944"/>
                <a:ext cx="240" cy="240"/>
              </a:xfrm>
              <a:prstGeom prst="rect">
                <a:avLst/>
              </a:prstGeom>
              <a:noFill/>
              <a:ln w="22225">
                <a:solidFill>
                  <a:srgbClr val="FF00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>
                  <a:latin typeface="Calibri" charset="0"/>
                </a:endParaRPr>
              </a:p>
            </p:txBody>
          </p:sp>
          <p:sp>
            <p:nvSpPr>
              <p:cNvPr id="25644" name="Rectangle 114"/>
              <p:cNvSpPr>
                <a:spLocks noChangeArrowheads="1"/>
              </p:cNvSpPr>
              <p:nvPr/>
            </p:nvSpPr>
            <p:spPr bwMode="auto">
              <a:xfrm>
                <a:off x="2880" y="1896"/>
                <a:ext cx="240" cy="240"/>
              </a:xfrm>
              <a:prstGeom prst="rect">
                <a:avLst/>
              </a:prstGeom>
              <a:noFill/>
              <a:ln w="22225">
                <a:solidFill>
                  <a:srgbClr val="FF00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>
                  <a:latin typeface="Calibri" charset="0"/>
                </a:endParaRPr>
              </a:p>
            </p:txBody>
          </p:sp>
        </p:grpSp>
        <p:grpSp>
          <p:nvGrpSpPr>
            <p:cNvPr id="25632" name="Group 108"/>
            <p:cNvGrpSpPr>
              <a:grpSpLocks noChangeAspect="1"/>
            </p:cNvGrpSpPr>
            <p:nvPr/>
          </p:nvGrpSpPr>
          <p:grpSpPr bwMode="auto">
            <a:xfrm>
              <a:off x="440" y="980"/>
              <a:ext cx="125" cy="96"/>
              <a:chOff x="2736" y="1896"/>
              <a:chExt cx="384" cy="288"/>
            </a:xfrm>
          </p:grpSpPr>
          <p:sp>
            <p:nvSpPr>
              <p:cNvPr id="25633" name="Line 109"/>
              <p:cNvSpPr>
                <a:spLocks noChangeShapeType="1"/>
              </p:cNvSpPr>
              <p:nvPr/>
            </p:nvSpPr>
            <p:spPr bwMode="auto">
              <a:xfrm flipV="1">
                <a:off x="2736" y="2136"/>
                <a:ext cx="144" cy="48"/>
              </a:xfrm>
              <a:prstGeom prst="line">
                <a:avLst/>
              </a:prstGeom>
              <a:noFill/>
              <a:ln w="22225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34" name="Line 110"/>
              <p:cNvSpPr>
                <a:spLocks noChangeShapeType="1"/>
              </p:cNvSpPr>
              <p:nvPr/>
            </p:nvSpPr>
            <p:spPr bwMode="auto">
              <a:xfrm flipV="1">
                <a:off x="2976" y="2136"/>
                <a:ext cx="144" cy="48"/>
              </a:xfrm>
              <a:prstGeom prst="line">
                <a:avLst/>
              </a:prstGeom>
              <a:noFill/>
              <a:ln w="22225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35" name="Line 111"/>
              <p:cNvSpPr>
                <a:spLocks noChangeShapeType="1"/>
              </p:cNvSpPr>
              <p:nvPr/>
            </p:nvSpPr>
            <p:spPr bwMode="auto">
              <a:xfrm flipV="1">
                <a:off x="2736" y="1896"/>
                <a:ext cx="144" cy="48"/>
              </a:xfrm>
              <a:prstGeom prst="line">
                <a:avLst/>
              </a:prstGeom>
              <a:noFill/>
              <a:ln w="22225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36" name="Line 112"/>
              <p:cNvSpPr>
                <a:spLocks noChangeShapeType="1"/>
              </p:cNvSpPr>
              <p:nvPr/>
            </p:nvSpPr>
            <p:spPr bwMode="auto">
              <a:xfrm flipV="1">
                <a:off x="2976" y="1896"/>
                <a:ext cx="144" cy="48"/>
              </a:xfrm>
              <a:prstGeom prst="line">
                <a:avLst/>
              </a:prstGeom>
              <a:noFill/>
              <a:ln w="22225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37" name="Rectangle 113"/>
              <p:cNvSpPr>
                <a:spLocks noChangeArrowheads="1"/>
              </p:cNvSpPr>
              <p:nvPr/>
            </p:nvSpPr>
            <p:spPr bwMode="auto">
              <a:xfrm>
                <a:off x="2736" y="1944"/>
                <a:ext cx="240" cy="240"/>
              </a:xfrm>
              <a:prstGeom prst="rect">
                <a:avLst/>
              </a:prstGeom>
              <a:noFill/>
              <a:ln w="22225">
                <a:solidFill>
                  <a:schemeClr val="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>
                  <a:latin typeface="Calibri" charset="0"/>
                </a:endParaRPr>
              </a:p>
            </p:txBody>
          </p:sp>
          <p:sp>
            <p:nvSpPr>
              <p:cNvPr id="25638" name="Rectangle 114"/>
              <p:cNvSpPr>
                <a:spLocks noChangeArrowheads="1"/>
              </p:cNvSpPr>
              <p:nvPr/>
            </p:nvSpPr>
            <p:spPr bwMode="auto">
              <a:xfrm>
                <a:off x="2880" y="1896"/>
                <a:ext cx="240" cy="240"/>
              </a:xfrm>
              <a:prstGeom prst="rect">
                <a:avLst/>
              </a:prstGeom>
              <a:noFill/>
              <a:ln w="22225">
                <a:solidFill>
                  <a:schemeClr val="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>
                  <a:latin typeface="Calibri" charset="0"/>
                </a:endParaRPr>
              </a:p>
            </p:txBody>
          </p:sp>
        </p:grpSp>
      </p:grpSp>
      <p:sp>
        <p:nvSpPr>
          <p:cNvPr id="54" name="Freeform 54"/>
          <p:cNvSpPr>
            <a:spLocks/>
          </p:cNvSpPr>
          <p:nvPr/>
        </p:nvSpPr>
        <p:spPr bwMode="auto">
          <a:xfrm>
            <a:off x="2219325" y="4191001"/>
            <a:ext cx="7653338" cy="1547813"/>
          </a:xfrm>
          <a:custGeom>
            <a:avLst/>
            <a:gdLst>
              <a:gd name="T0" fmla="*/ 0 w 4821"/>
              <a:gd name="T1" fmla="*/ 2147483647 h 975"/>
              <a:gd name="T2" fmla="*/ 2147483647 w 4821"/>
              <a:gd name="T3" fmla="*/ 2147483647 h 975"/>
              <a:gd name="T4" fmla="*/ 2147483647 w 4821"/>
              <a:gd name="T5" fmla="*/ 2147483647 h 975"/>
              <a:gd name="T6" fmla="*/ 2147483647 w 4821"/>
              <a:gd name="T7" fmla="*/ 2147483647 h 975"/>
              <a:gd name="T8" fmla="*/ 2147483647 w 4821"/>
              <a:gd name="T9" fmla="*/ 2147483647 h 975"/>
              <a:gd name="T10" fmla="*/ 2147483647 w 4821"/>
              <a:gd name="T11" fmla="*/ 2147483647 h 975"/>
              <a:gd name="T12" fmla="*/ 2147483647 w 4821"/>
              <a:gd name="T13" fmla="*/ 2147483647 h 975"/>
              <a:gd name="T14" fmla="*/ 2147483647 w 4821"/>
              <a:gd name="T15" fmla="*/ 2147483647 h 975"/>
              <a:gd name="T16" fmla="*/ 2147483647 w 4821"/>
              <a:gd name="T17" fmla="*/ 2147483647 h 975"/>
              <a:gd name="T18" fmla="*/ 2147483647 w 4821"/>
              <a:gd name="T19" fmla="*/ 2147483647 h 975"/>
              <a:gd name="T20" fmla="*/ 2147483647 w 4821"/>
              <a:gd name="T21" fmla="*/ 2147483647 h 975"/>
              <a:gd name="T22" fmla="*/ 2147483647 w 4821"/>
              <a:gd name="T23" fmla="*/ 2147483647 h 975"/>
              <a:gd name="T24" fmla="*/ 2147483647 w 4821"/>
              <a:gd name="T25" fmla="*/ 2147483647 h 975"/>
              <a:gd name="T26" fmla="*/ 2147483647 w 4821"/>
              <a:gd name="T27" fmla="*/ 2147483647 h 975"/>
              <a:gd name="T28" fmla="*/ 2147483647 w 4821"/>
              <a:gd name="T29" fmla="*/ 2147483647 h 975"/>
              <a:gd name="T30" fmla="*/ 2147483647 w 4821"/>
              <a:gd name="T31" fmla="*/ 2147483647 h 975"/>
              <a:gd name="T32" fmla="*/ 2147483647 w 4821"/>
              <a:gd name="T33" fmla="*/ 2147483647 h 975"/>
              <a:gd name="T34" fmla="*/ 2147483647 w 4821"/>
              <a:gd name="T35" fmla="*/ 2147483647 h 975"/>
              <a:gd name="T36" fmla="*/ 2147483647 w 4821"/>
              <a:gd name="T37" fmla="*/ 2147483647 h 975"/>
              <a:gd name="T38" fmla="*/ 2147483647 w 4821"/>
              <a:gd name="T39" fmla="*/ 2147483647 h 975"/>
              <a:gd name="T40" fmla="*/ 2147483647 w 4821"/>
              <a:gd name="T41" fmla="*/ 2147483647 h 975"/>
              <a:gd name="T42" fmla="*/ 2147483647 w 4821"/>
              <a:gd name="T43" fmla="*/ 2147483647 h 975"/>
              <a:gd name="T44" fmla="*/ 2147483647 w 4821"/>
              <a:gd name="T45" fmla="*/ 2147483647 h 975"/>
              <a:gd name="T46" fmla="*/ 2147483647 w 4821"/>
              <a:gd name="T47" fmla="*/ 2147483647 h 975"/>
              <a:gd name="T48" fmla="*/ 2147483647 w 4821"/>
              <a:gd name="T49" fmla="*/ 2147483647 h 975"/>
              <a:gd name="T50" fmla="*/ 2147483647 w 4821"/>
              <a:gd name="T51" fmla="*/ 2147483647 h 975"/>
              <a:gd name="T52" fmla="*/ 2147483647 w 4821"/>
              <a:gd name="T53" fmla="*/ 2147483647 h 975"/>
              <a:gd name="T54" fmla="*/ 2147483647 w 4821"/>
              <a:gd name="T55" fmla="*/ 2147483647 h 975"/>
              <a:gd name="T56" fmla="*/ 2147483647 w 4821"/>
              <a:gd name="T57" fmla="*/ 2147483647 h 975"/>
              <a:gd name="T58" fmla="*/ 2147483647 w 4821"/>
              <a:gd name="T59" fmla="*/ 2147483647 h 975"/>
              <a:gd name="T60" fmla="*/ 2147483647 w 4821"/>
              <a:gd name="T61" fmla="*/ 2147483647 h 975"/>
              <a:gd name="T62" fmla="*/ 2147483647 w 4821"/>
              <a:gd name="T63" fmla="*/ 2147483647 h 975"/>
              <a:gd name="T64" fmla="*/ 2147483647 w 4821"/>
              <a:gd name="T65" fmla="*/ 2147483647 h 975"/>
              <a:gd name="T66" fmla="*/ 2147483647 w 4821"/>
              <a:gd name="T67" fmla="*/ 2147483647 h 975"/>
              <a:gd name="T68" fmla="*/ 2147483647 w 4821"/>
              <a:gd name="T69" fmla="*/ 2147483647 h 975"/>
              <a:gd name="T70" fmla="*/ 2147483647 w 4821"/>
              <a:gd name="T71" fmla="*/ 2147483647 h 975"/>
              <a:gd name="T72" fmla="*/ 2147483647 w 4821"/>
              <a:gd name="T73" fmla="*/ 2147483647 h 975"/>
              <a:gd name="T74" fmla="*/ 2147483647 w 4821"/>
              <a:gd name="T75" fmla="*/ 2147483647 h 975"/>
              <a:gd name="T76" fmla="*/ 2147483647 w 4821"/>
              <a:gd name="T77" fmla="*/ 2147483647 h 975"/>
              <a:gd name="T78" fmla="*/ 2147483647 w 4821"/>
              <a:gd name="T79" fmla="*/ 2147483647 h 975"/>
              <a:gd name="T80" fmla="*/ 2147483647 w 4821"/>
              <a:gd name="T81" fmla="*/ 2147483647 h 975"/>
              <a:gd name="T82" fmla="*/ 2147483647 w 4821"/>
              <a:gd name="T83" fmla="*/ 2147483647 h 975"/>
              <a:gd name="T84" fmla="*/ 2147483647 w 4821"/>
              <a:gd name="T85" fmla="*/ 2147483647 h 975"/>
              <a:gd name="T86" fmla="*/ 2147483647 w 4821"/>
              <a:gd name="T87" fmla="*/ 2147483647 h 975"/>
              <a:gd name="T88" fmla="*/ 2147483647 w 4821"/>
              <a:gd name="T89" fmla="*/ 2147483647 h 975"/>
              <a:gd name="T90" fmla="*/ 2147483647 w 4821"/>
              <a:gd name="T91" fmla="*/ 2147483647 h 975"/>
              <a:gd name="T92" fmla="*/ 2147483647 w 4821"/>
              <a:gd name="T93" fmla="*/ 2147483647 h 975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4821"/>
              <a:gd name="T142" fmla="*/ 0 h 975"/>
              <a:gd name="T143" fmla="*/ 4821 w 4821"/>
              <a:gd name="T144" fmla="*/ 975 h 975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4821" h="975">
                <a:moveTo>
                  <a:pt x="0" y="372"/>
                </a:moveTo>
                <a:cubicBezTo>
                  <a:pt x="9" y="406"/>
                  <a:pt x="26" y="523"/>
                  <a:pt x="53" y="576"/>
                </a:cubicBezTo>
                <a:cubicBezTo>
                  <a:pt x="80" y="629"/>
                  <a:pt x="131" y="623"/>
                  <a:pt x="165" y="688"/>
                </a:cubicBezTo>
                <a:cubicBezTo>
                  <a:pt x="199" y="753"/>
                  <a:pt x="225" y="975"/>
                  <a:pt x="257" y="967"/>
                </a:cubicBezTo>
                <a:cubicBezTo>
                  <a:pt x="289" y="959"/>
                  <a:pt x="324" y="686"/>
                  <a:pt x="357" y="640"/>
                </a:cubicBezTo>
                <a:cubicBezTo>
                  <a:pt x="390" y="594"/>
                  <a:pt x="405" y="776"/>
                  <a:pt x="453" y="688"/>
                </a:cubicBezTo>
                <a:cubicBezTo>
                  <a:pt x="501" y="600"/>
                  <a:pt x="581" y="96"/>
                  <a:pt x="645" y="112"/>
                </a:cubicBezTo>
                <a:cubicBezTo>
                  <a:pt x="709" y="128"/>
                  <a:pt x="786" y="763"/>
                  <a:pt x="837" y="784"/>
                </a:cubicBezTo>
                <a:cubicBezTo>
                  <a:pt x="888" y="805"/>
                  <a:pt x="911" y="270"/>
                  <a:pt x="951" y="238"/>
                </a:cubicBezTo>
                <a:cubicBezTo>
                  <a:pt x="991" y="206"/>
                  <a:pt x="1040" y="549"/>
                  <a:pt x="1077" y="592"/>
                </a:cubicBezTo>
                <a:cubicBezTo>
                  <a:pt x="1114" y="635"/>
                  <a:pt x="1138" y="451"/>
                  <a:pt x="1173" y="496"/>
                </a:cubicBezTo>
                <a:cubicBezTo>
                  <a:pt x="1208" y="541"/>
                  <a:pt x="1249" y="868"/>
                  <a:pt x="1289" y="860"/>
                </a:cubicBezTo>
                <a:cubicBezTo>
                  <a:pt x="1329" y="852"/>
                  <a:pt x="1377" y="552"/>
                  <a:pt x="1413" y="448"/>
                </a:cubicBezTo>
                <a:cubicBezTo>
                  <a:pt x="1449" y="344"/>
                  <a:pt x="1469" y="243"/>
                  <a:pt x="1502" y="238"/>
                </a:cubicBezTo>
                <a:cubicBezTo>
                  <a:pt x="1535" y="233"/>
                  <a:pt x="1579" y="404"/>
                  <a:pt x="1609" y="416"/>
                </a:cubicBezTo>
                <a:cubicBezTo>
                  <a:pt x="1639" y="428"/>
                  <a:pt x="1656" y="350"/>
                  <a:pt x="1680" y="309"/>
                </a:cubicBezTo>
                <a:cubicBezTo>
                  <a:pt x="1704" y="268"/>
                  <a:pt x="1726" y="149"/>
                  <a:pt x="1751" y="167"/>
                </a:cubicBezTo>
                <a:cubicBezTo>
                  <a:pt x="1776" y="185"/>
                  <a:pt x="1800" y="348"/>
                  <a:pt x="1831" y="416"/>
                </a:cubicBezTo>
                <a:cubicBezTo>
                  <a:pt x="1862" y="484"/>
                  <a:pt x="1895" y="635"/>
                  <a:pt x="1937" y="576"/>
                </a:cubicBezTo>
                <a:cubicBezTo>
                  <a:pt x="1979" y="517"/>
                  <a:pt x="2046" y="128"/>
                  <a:pt x="2085" y="64"/>
                </a:cubicBezTo>
                <a:cubicBezTo>
                  <a:pt x="2124" y="0"/>
                  <a:pt x="2143" y="186"/>
                  <a:pt x="2169" y="194"/>
                </a:cubicBezTo>
                <a:cubicBezTo>
                  <a:pt x="2195" y="202"/>
                  <a:pt x="2208" y="47"/>
                  <a:pt x="2240" y="114"/>
                </a:cubicBezTo>
                <a:cubicBezTo>
                  <a:pt x="2272" y="181"/>
                  <a:pt x="2332" y="547"/>
                  <a:pt x="2364" y="594"/>
                </a:cubicBezTo>
                <a:cubicBezTo>
                  <a:pt x="2396" y="641"/>
                  <a:pt x="2413" y="411"/>
                  <a:pt x="2435" y="398"/>
                </a:cubicBezTo>
                <a:cubicBezTo>
                  <a:pt x="2457" y="385"/>
                  <a:pt x="2475" y="522"/>
                  <a:pt x="2497" y="514"/>
                </a:cubicBezTo>
                <a:cubicBezTo>
                  <a:pt x="2519" y="506"/>
                  <a:pt x="2538" y="331"/>
                  <a:pt x="2565" y="352"/>
                </a:cubicBezTo>
                <a:cubicBezTo>
                  <a:pt x="2592" y="373"/>
                  <a:pt x="2629" y="617"/>
                  <a:pt x="2661" y="640"/>
                </a:cubicBezTo>
                <a:cubicBezTo>
                  <a:pt x="2693" y="663"/>
                  <a:pt x="2717" y="481"/>
                  <a:pt x="2755" y="487"/>
                </a:cubicBezTo>
                <a:cubicBezTo>
                  <a:pt x="2793" y="493"/>
                  <a:pt x="2849" y="672"/>
                  <a:pt x="2889" y="674"/>
                </a:cubicBezTo>
                <a:cubicBezTo>
                  <a:pt x="2929" y="676"/>
                  <a:pt x="2963" y="510"/>
                  <a:pt x="2997" y="496"/>
                </a:cubicBezTo>
                <a:cubicBezTo>
                  <a:pt x="3031" y="482"/>
                  <a:pt x="3059" y="619"/>
                  <a:pt x="3093" y="592"/>
                </a:cubicBezTo>
                <a:cubicBezTo>
                  <a:pt x="3127" y="565"/>
                  <a:pt x="3147" y="314"/>
                  <a:pt x="3200" y="336"/>
                </a:cubicBezTo>
                <a:cubicBezTo>
                  <a:pt x="3253" y="358"/>
                  <a:pt x="3339" y="739"/>
                  <a:pt x="3413" y="727"/>
                </a:cubicBezTo>
                <a:cubicBezTo>
                  <a:pt x="3487" y="715"/>
                  <a:pt x="3585" y="321"/>
                  <a:pt x="3644" y="265"/>
                </a:cubicBezTo>
                <a:cubicBezTo>
                  <a:pt x="3703" y="209"/>
                  <a:pt x="3733" y="375"/>
                  <a:pt x="3769" y="389"/>
                </a:cubicBezTo>
                <a:cubicBezTo>
                  <a:pt x="3805" y="403"/>
                  <a:pt x="3833" y="333"/>
                  <a:pt x="3861" y="352"/>
                </a:cubicBezTo>
                <a:cubicBezTo>
                  <a:pt x="3889" y="371"/>
                  <a:pt x="3913" y="489"/>
                  <a:pt x="3937" y="505"/>
                </a:cubicBezTo>
                <a:cubicBezTo>
                  <a:pt x="3961" y="521"/>
                  <a:pt x="3986" y="434"/>
                  <a:pt x="4005" y="448"/>
                </a:cubicBezTo>
                <a:cubicBezTo>
                  <a:pt x="4024" y="462"/>
                  <a:pt x="4029" y="612"/>
                  <a:pt x="4053" y="592"/>
                </a:cubicBezTo>
                <a:cubicBezTo>
                  <a:pt x="4077" y="572"/>
                  <a:pt x="4113" y="325"/>
                  <a:pt x="4151" y="327"/>
                </a:cubicBezTo>
                <a:cubicBezTo>
                  <a:pt x="4189" y="329"/>
                  <a:pt x="4244" y="599"/>
                  <a:pt x="4284" y="603"/>
                </a:cubicBezTo>
                <a:cubicBezTo>
                  <a:pt x="4324" y="607"/>
                  <a:pt x="4356" y="378"/>
                  <a:pt x="4389" y="352"/>
                </a:cubicBezTo>
                <a:cubicBezTo>
                  <a:pt x="4422" y="326"/>
                  <a:pt x="4458" y="464"/>
                  <a:pt x="4485" y="448"/>
                </a:cubicBezTo>
                <a:cubicBezTo>
                  <a:pt x="4512" y="432"/>
                  <a:pt x="4527" y="240"/>
                  <a:pt x="4551" y="256"/>
                </a:cubicBezTo>
                <a:cubicBezTo>
                  <a:pt x="4575" y="272"/>
                  <a:pt x="4597" y="529"/>
                  <a:pt x="4629" y="544"/>
                </a:cubicBezTo>
                <a:cubicBezTo>
                  <a:pt x="4661" y="559"/>
                  <a:pt x="4714" y="361"/>
                  <a:pt x="4746" y="345"/>
                </a:cubicBezTo>
                <a:cubicBezTo>
                  <a:pt x="4778" y="329"/>
                  <a:pt x="4806" y="427"/>
                  <a:pt x="4821" y="448"/>
                </a:cubicBezTo>
              </a:path>
            </a:pathLst>
          </a:custGeom>
          <a:noFill/>
          <a:ln w="38100">
            <a:solidFill>
              <a:srgbClr val="36E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grpSp>
        <p:nvGrpSpPr>
          <p:cNvPr id="10" name="Group 115"/>
          <p:cNvGrpSpPr>
            <a:grpSpLocks noChangeAspect="1"/>
          </p:cNvGrpSpPr>
          <p:nvPr/>
        </p:nvGrpSpPr>
        <p:grpSpPr bwMode="auto">
          <a:xfrm>
            <a:off x="2689225" y="3422650"/>
            <a:ext cx="198438" cy="152400"/>
            <a:chOff x="2736" y="1896"/>
            <a:chExt cx="384" cy="288"/>
          </a:xfrm>
        </p:grpSpPr>
        <p:sp>
          <p:nvSpPr>
            <p:cNvPr id="25622" name="Line 116"/>
            <p:cNvSpPr>
              <a:spLocks noChangeShapeType="1"/>
            </p:cNvSpPr>
            <p:nvPr/>
          </p:nvSpPr>
          <p:spPr bwMode="auto">
            <a:xfrm flipV="1">
              <a:off x="2736" y="2136"/>
              <a:ext cx="144" cy="48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23" name="Line 117"/>
            <p:cNvSpPr>
              <a:spLocks noChangeShapeType="1"/>
            </p:cNvSpPr>
            <p:nvPr/>
          </p:nvSpPr>
          <p:spPr bwMode="auto">
            <a:xfrm flipV="1">
              <a:off x="2976" y="2136"/>
              <a:ext cx="144" cy="48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24" name="Line 118"/>
            <p:cNvSpPr>
              <a:spLocks noChangeShapeType="1"/>
            </p:cNvSpPr>
            <p:nvPr/>
          </p:nvSpPr>
          <p:spPr bwMode="auto">
            <a:xfrm flipV="1">
              <a:off x="2736" y="1896"/>
              <a:ext cx="144" cy="48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25" name="Line 119"/>
            <p:cNvSpPr>
              <a:spLocks noChangeShapeType="1"/>
            </p:cNvSpPr>
            <p:nvPr/>
          </p:nvSpPr>
          <p:spPr bwMode="auto">
            <a:xfrm flipV="1">
              <a:off x="2976" y="1896"/>
              <a:ext cx="144" cy="48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26" name="Rectangle 120"/>
            <p:cNvSpPr>
              <a:spLocks noChangeArrowheads="1"/>
            </p:cNvSpPr>
            <p:nvPr/>
          </p:nvSpPr>
          <p:spPr bwMode="auto">
            <a:xfrm>
              <a:off x="2736" y="1944"/>
              <a:ext cx="240" cy="240"/>
            </a:xfrm>
            <a:prstGeom prst="rect">
              <a:avLst/>
            </a:prstGeom>
            <a:noFill/>
            <a:ln w="222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hangingPunct="0"/>
              <a:endParaRPr lang="en-US">
                <a:latin typeface="Calibri" charset="0"/>
              </a:endParaRPr>
            </a:p>
          </p:txBody>
        </p:sp>
        <p:sp>
          <p:nvSpPr>
            <p:cNvPr id="25627" name="Rectangle 121"/>
            <p:cNvSpPr>
              <a:spLocks noChangeArrowheads="1"/>
            </p:cNvSpPr>
            <p:nvPr/>
          </p:nvSpPr>
          <p:spPr bwMode="auto">
            <a:xfrm>
              <a:off x="2880" y="1896"/>
              <a:ext cx="240" cy="240"/>
            </a:xfrm>
            <a:prstGeom prst="rect">
              <a:avLst/>
            </a:prstGeom>
            <a:noFill/>
            <a:ln w="222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hangingPunct="0"/>
              <a:endParaRPr lang="en-US">
                <a:latin typeface="Calibri" charset="0"/>
              </a:endParaRPr>
            </a:p>
          </p:txBody>
        </p:sp>
      </p:grpSp>
      <p:sp>
        <p:nvSpPr>
          <p:cNvPr id="57" name="Freeform 63"/>
          <p:cNvSpPr>
            <a:spLocks/>
          </p:cNvSpPr>
          <p:nvPr/>
        </p:nvSpPr>
        <p:spPr bwMode="auto">
          <a:xfrm>
            <a:off x="2262189" y="4003676"/>
            <a:ext cx="7653337" cy="1711325"/>
          </a:xfrm>
          <a:custGeom>
            <a:avLst/>
            <a:gdLst>
              <a:gd name="T0" fmla="*/ 0 w 4821"/>
              <a:gd name="T1" fmla="*/ 2147483647 h 1078"/>
              <a:gd name="T2" fmla="*/ 2147483647 w 4821"/>
              <a:gd name="T3" fmla="*/ 2147483647 h 1078"/>
              <a:gd name="T4" fmla="*/ 2147483647 w 4821"/>
              <a:gd name="T5" fmla="*/ 2147483647 h 1078"/>
              <a:gd name="T6" fmla="*/ 2147483647 w 4821"/>
              <a:gd name="T7" fmla="*/ 2147483647 h 1078"/>
              <a:gd name="T8" fmla="*/ 2147483647 w 4821"/>
              <a:gd name="T9" fmla="*/ 2147483647 h 1078"/>
              <a:gd name="T10" fmla="*/ 2147483647 w 4821"/>
              <a:gd name="T11" fmla="*/ 2147483647 h 1078"/>
              <a:gd name="T12" fmla="*/ 2147483647 w 4821"/>
              <a:gd name="T13" fmla="*/ 2147483647 h 1078"/>
              <a:gd name="T14" fmla="*/ 2147483647 w 4821"/>
              <a:gd name="T15" fmla="*/ 2147483647 h 1078"/>
              <a:gd name="T16" fmla="*/ 2147483647 w 4821"/>
              <a:gd name="T17" fmla="*/ 2147483647 h 1078"/>
              <a:gd name="T18" fmla="*/ 2147483647 w 4821"/>
              <a:gd name="T19" fmla="*/ 2147483647 h 1078"/>
              <a:gd name="T20" fmla="*/ 2147483647 w 4821"/>
              <a:gd name="T21" fmla="*/ 2147483647 h 1078"/>
              <a:gd name="T22" fmla="*/ 2147483647 w 4821"/>
              <a:gd name="T23" fmla="*/ 2147483647 h 1078"/>
              <a:gd name="T24" fmla="*/ 2147483647 w 4821"/>
              <a:gd name="T25" fmla="*/ 2147483647 h 1078"/>
              <a:gd name="T26" fmla="*/ 2147483647 w 4821"/>
              <a:gd name="T27" fmla="*/ 2147483647 h 1078"/>
              <a:gd name="T28" fmla="*/ 2147483647 w 4821"/>
              <a:gd name="T29" fmla="*/ 2147483647 h 1078"/>
              <a:gd name="T30" fmla="*/ 2147483647 w 4821"/>
              <a:gd name="T31" fmla="*/ 2147483647 h 1078"/>
              <a:gd name="T32" fmla="*/ 2147483647 w 4821"/>
              <a:gd name="T33" fmla="*/ 2147483647 h 1078"/>
              <a:gd name="T34" fmla="*/ 2147483647 w 4821"/>
              <a:gd name="T35" fmla="*/ 2147483647 h 1078"/>
              <a:gd name="T36" fmla="*/ 2147483647 w 4821"/>
              <a:gd name="T37" fmla="*/ 2147483647 h 1078"/>
              <a:gd name="T38" fmla="*/ 2147483647 w 4821"/>
              <a:gd name="T39" fmla="*/ 2147483647 h 1078"/>
              <a:gd name="T40" fmla="*/ 2147483647 w 4821"/>
              <a:gd name="T41" fmla="*/ 2147483647 h 1078"/>
              <a:gd name="T42" fmla="*/ 2147483647 w 4821"/>
              <a:gd name="T43" fmla="*/ 2147483647 h 1078"/>
              <a:gd name="T44" fmla="*/ 2147483647 w 4821"/>
              <a:gd name="T45" fmla="*/ 2147483647 h 1078"/>
              <a:gd name="T46" fmla="*/ 2147483647 w 4821"/>
              <a:gd name="T47" fmla="*/ 2147483647 h 1078"/>
              <a:gd name="T48" fmla="*/ 2147483647 w 4821"/>
              <a:gd name="T49" fmla="*/ 2147483647 h 1078"/>
              <a:gd name="T50" fmla="*/ 2147483647 w 4821"/>
              <a:gd name="T51" fmla="*/ 2147483647 h 1078"/>
              <a:gd name="T52" fmla="*/ 2147483647 w 4821"/>
              <a:gd name="T53" fmla="*/ 2147483647 h 1078"/>
              <a:gd name="T54" fmla="*/ 2147483647 w 4821"/>
              <a:gd name="T55" fmla="*/ 2147483647 h 1078"/>
              <a:gd name="T56" fmla="*/ 2147483647 w 4821"/>
              <a:gd name="T57" fmla="*/ 2147483647 h 1078"/>
              <a:gd name="T58" fmla="*/ 2147483647 w 4821"/>
              <a:gd name="T59" fmla="*/ 2147483647 h 1078"/>
              <a:gd name="T60" fmla="*/ 2147483647 w 4821"/>
              <a:gd name="T61" fmla="*/ 2147483647 h 1078"/>
              <a:gd name="T62" fmla="*/ 2147483647 w 4821"/>
              <a:gd name="T63" fmla="*/ 2147483647 h 1078"/>
              <a:gd name="T64" fmla="*/ 2147483647 w 4821"/>
              <a:gd name="T65" fmla="*/ 2147483647 h 1078"/>
              <a:gd name="T66" fmla="*/ 2147483647 w 4821"/>
              <a:gd name="T67" fmla="*/ 2147483647 h 1078"/>
              <a:gd name="T68" fmla="*/ 2147483647 w 4821"/>
              <a:gd name="T69" fmla="*/ 2147483647 h 1078"/>
              <a:gd name="T70" fmla="*/ 2147483647 w 4821"/>
              <a:gd name="T71" fmla="*/ 2147483647 h 1078"/>
              <a:gd name="T72" fmla="*/ 2147483647 w 4821"/>
              <a:gd name="T73" fmla="*/ 2147483647 h 1078"/>
              <a:gd name="T74" fmla="*/ 2147483647 w 4821"/>
              <a:gd name="T75" fmla="*/ 2147483647 h 1078"/>
              <a:gd name="T76" fmla="*/ 2147483647 w 4821"/>
              <a:gd name="T77" fmla="*/ 2147483647 h 1078"/>
              <a:gd name="T78" fmla="*/ 2147483647 w 4821"/>
              <a:gd name="T79" fmla="*/ 2147483647 h 1078"/>
              <a:gd name="T80" fmla="*/ 2147483647 w 4821"/>
              <a:gd name="T81" fmla="*/ 2147483647 h 1078"/>
              <a:gd name="T82" fmla="*/ 2147483647 w 4821"/>
              <a:gd name="T83" fmla="*/ 2147483647 h 1078"/>
              <a:gd name="T84" fmla="*/ 2147483647 w 4821"/>
              <a:gd name="T85" fmla="*/ 2147483647 h 1078"/>
              <a:gd name="T86" fmla="*/ 2147483647 w 4821"/>
              <a:gd name="T87" fmla="*/ 2147483647 h 1078"/>
              <a:gd name="T88" fmla="*/ 2147483647 w 4821"/>
              <a:gd name="T89" fmla="*/ 2147483647 h 1078"/>
              <a:gd name="T90" fmla="*/ 2147483647 w 4821"/>
              <a:gd name="T91" fmla="*/ 2147483647 h 1078"/>
              <a:gd name="T92" fmla="*/ 2147483647 w 4821"/>
              <a:gd name="T93" fmla="*/ 2147483647 h 1078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4821"/>
              <a:gd name="T142" fmla="*/ 0 h 1078"/>
              <a:gd name="T143" fmla="*/ 4821 w 4821"/>
              <a:gd name="T144" fmla="*/ 1078 h 1078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4821" h="1078">
                <a:moveTo>
                  <a:pt x="0" y="542"/>
                </a:moveTo>
                <a:cubicBezTo>
                  <a:pt x="9" y="576"/>
                  <a:pt x="26" y="739"/>
                  <a:pt x="53" y="746"/>
                </a:cubicBezTo>
                <a:cubicBezTo>
                  <a:pt x="80" y="753"/>
                  <a:pt x="136" y="534"/>
                  <a:pt x="165" y="584"/>
                </a:cubicBezTo>
                <a:cubicBezTo>
                  <a:pt x="194" y="634"/>
                  <a:pt x="200" y="1025"/>
                  <a:pt x="228" y="1046"/>
                </a:cubicBezTo>
                <a:cubicBezTo>
                  <a:pt x="256" y="1067"/>
                  <a:pt x="296" y="740"/>
                  <a:pt x="334" y="709"/>
                </a:cubicBezTo>
                <a:cubicBezTo>
                  <a:pt x="372" y="678"/>
                  <a:pt x="404" y="888"/>
                  <a:pt x="453" y="858"/>
                </a:cubicBezTo>
                <a:cubicBezTo>
                  <a:pt x="502" y="828"/>
                  <a:pt x="565" y="512"/>
                  <a:pt x="628" y="531"/>
                </a:cubicBezTo>
                <a:cubicBezTo>
                  <a:pt x="691" y="550"/>
                  <a:pt x="782" y="937"/>
                  <a:pt x="832" y="975"/>
                </a:cubicBezTo>
                <a:cubicBezTo>
                  <a:pt x="882" y="1013"/>
                  <a:pt x="897" y="774"/>
                  <a:pt x="930" y="762"/>
                </a:cubicBezTo>
                <a:cubicBezTo>
                  <a:pt x="963" y="750"/>
                  <a:pt x="991" y="892"/>
                  <a:pt x="1028" y="904"/>
                </a:cubicBezTo>
                <a:cubicBezTo>
                  <a:pt x="1065" y="916"/>
                  <a:pt x="1108" y="812"/>
                  <a:pt x="1152" y="833"/>
                </a:cubicBezTo>
                <a:cubicBezTo>
                  <a:pt x="1196" y="854"/>
                  <a:pt x="1245" y="1030"/>
                  <a:pt x="1289" y="1030"/>
                </a:cubicBezTo>
                <a:cubicBezTo>
                  <a:pt x="1333" y="1030"/>
                  <a:pt x="1386" y="839"/>
                  <a:pt x="1419" y="833"/>
                </a:cubicBezTo>
                <a:cubicBezTo>
                  <a:pt x="1452" y="827"/>
                  <a:pt x="1463" y="999"/>
                  <a:pt x="1490" y="993"/>
                </a:cubicBezTo>
                <a:cubicBezTo>
                  <a:pt x="1517" y="987"/>
                  <a:pt x="1549" y="813"/>
                  <a:pt x="1579" y="798"/>
                </a:cubicBezTo>
                <a:cubicBezTo>
                  <a:pt x="1609" y="783"/>
                  <a:pt x="1636" y="987"/>
                  <a:pt x="1668" y="904"/>
                </a:cubicBezTo>
                <a:cubicBezTo>
                  <a:pt x="1700" y="821"/>
                  <a:pt x="1740" y="353"/>
                  <a:pt x="1774" y="300"/>
                </a:cubicBezTo>
                <a:cubicBezTo>
                  <a:pt x="1808" y="247"/>
                  <a:pt x="1844" y="522"/>
                  <a:pt x="1872" y="584"/>
                </a:cubicBezTo>
                <a:cubicBezTo>
                  <a:pt x="1900" y="646"/>
                  <a:pt x="1910" y="762"/>
                  <a:pt x="1943" y="673"/>
                </a:cubicBezTo>
                <a:cubicBezTo>
                  <a:pt x="1976" y="584"/>
                  <a:pt x="2030" y="102"/>
                  <a:pt x="2068" y="51"/>
                </a:cubicBezTo>
                <a:cubicBezTo>
                  <a:pt x="2106" y="0"/>
                  <a:pt x="2141" y="272"/>
                  <a:pt x="2169" y="364"/>
                </a:cubicBezTo>
                <a:cubicBezTo>
                  <a:pt x="2197" y="456"/>
                  <a:pt x="2207" y="599"/>
                  <a:pt x="2236" y="602"/>
                </a:cubicBezTo>
                <a:cubicBezTo>
                  <a:pt x="2265" y="605"/>
                  <a:pt x="2310" y="386"/>
                  <a:pt x="2343" y="380"/>
                </a:cubicBezTo>
                <a:cubicBezTo>
                  <a:pt x="2376" y="374"/>
                  <a:pt x="2409" y="518"/>
                  <a:pt x="2435" y="568"/>
                </a:cubicBezTo>
                <a:cubicBezTo>
                  <a:pt x="2461" y="618"/>
                  <a:pt x="2474" y="606"/>
                  <a:pt x="2497" y="684"/>
                </a:cubicBezTo>
                <a:cubicBezTo>
                  <a:pt x="2520" y="762"/>
                  <a:pt x="2547" y="1017"/>
                  <a:pt x="2574" y="1038"/>
                </a:cubicBezTo>
                <a:cubicBezTo>
                  <a:pt x="2601" y="1059"/>
                  <a:pt x="2628" y="912"/>
                  <a:pt x="2661" y="810"/>
                </a:cubicBezTo>
                <a:cubicBezTo>
                  <a:pt x="2694" y="708"/>
                  <a:pt x="2728" y="435"/>
                  <a:pt x="2770" y="424"/>
                </a:cubicBezTo>
                <a:cubicBezTo>
                  <a:pt x="2812" y="413"/>
                  <a:pt x="2874" y="704"/>
                  <a:pt x="2912" y="744"/>
                </a:cubicBezTo>
                <a:cubicBezTo>
                  <a:pt x="2950" y="784"/>
                  <a:pt x="2967" y="663"/>
                  <a:pt x="2997" y="666"/>
                </a:cubicBezTo>
                <a:cubicBezTo>
                  <a:pt x="3027" y="669"/>
                  <a:pt x="3050" y="798"/>
                  <a:pt x="3093" y="762"/>
                </a:cubicBezTo>
                <a:cubicBezTo>
                  <a:pt x="3136" y="726"/>
                  <a:pt x="3202" y="443"/>
                  <a:pt x="3253" y="450"/>
                </a:cubicBezTo>
                <a:cubicBezTo>
                  <a:pt x="3304" y="457"/>
                  <a:pt x="3354" y="702"/>
                  <a:pt x="3401" y="806"/>
                </a:cubicBezTo>
                <a:cubicBezTo>
                  <a:pt x="3448" y="910"/>
                  <a:pt x="3496" y="1078"/>
                  <a:pt x="3538" y="1076"/>
                </a:cubicBezTo>
                <a:cubicBezTo>
                  <a:pt x="3580" y="1074"/>
                  <a:pt x="3606" y="806"/>
                  <a:pt x="3653" y="791"/>
                </a:cubicBezTo>
                <a:cubicBezTo>
                  <a:pt x="3700" y="776"/>
                  <a:pt x="3782" y="983"/>
                  <a:pt x="3822" y="987"/>
                </a:cubicBezTo>
                <a:cubicBezTo>
                  <a:pt x="3862" y="991"/>
                  <a:pt x="3865" y="903"/>
                  <a:pt x="3893" y="818"/>
                </a:cubicBezTo>
                <a:cubicBezTo>
                  <a:pt x="3921" y="733"/>
                  <a:pt x="3953" y="464"/>
                  <a:pt x="3988" y="478"/>
                </a:cubicBezTo>
                <a:cubicBezTo>
                  <a:pt x="4023" y="492"/>
                  <a:pt x="4069" y="864"/>
                  <a:pt x="4103" y="904"/>
                </a:cubicBezTo>
                <a:cubicBezTo>
                  <a:pt x="4137" y="944"/>
                  <a:pt x="4162" y="740"/>
                  <a:pt x="4192" y="718"/>
                </a:cubicBezTo>
                <a:cubicBezTo>
                  <a:pt x="4222" y="696"/>
                  <a:pt x="4251" y="823"/>
                  <a:pt x="4284" y="773"/>
                </a:cubicBezTo>
                <a:cubicBezTo>
                  <a:pt x="4317" y="723"/>
                  <a:pt x="4355" y="441"/>
                  <a:pt x="4388" y="415"/>
                </a:cubicBezTo>
                <a:cubicBezTo>
                  <a:pt x="4421" y="389"/>
                  <a:pt x="4454" y="526"/>
                  <a:pt x="4485" y="618"/>
                </a:cubicBezTo>
                <a:cubicBezTo>
                  <a:pt x="4516" y="710"/>
                  <a:pt x="4544" y="951"/>
                  <a:pt x="4574" y="966"/>
                </a:cubicBezTo>
                <a:cubicBezTo>
                  <a:pt x="4604" y="981"/>
                  <a:pt x="4634" y="784"/>
                  <a:pt x="4663" y="709"/>
                </a:cubicBezTo>
                <a:cubicBezTo>
                  <a:pt x="4692" y="634"/>
                  <a:pt x="4720" y="530"/>
                  <a:pt x="4746" y="515"/>
                </a:cubicBezTo>
                <a:cubicBezTo>
                  <a:pt x="4772" y="500"/>
                  <a:pt x="4806" y="597"/>
                  <a:pt x="4821" y="618"/>
                </a:cubicBezTo>
              </a:path>
            </a:pathLst>
          </a:custGeom>
          <a:noFill/>
          <a:ln w="38100">
            <a:solidFill>
              <a:srgbClr val="EF100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grpSp>
        <p:nvGrpSpPr>
          <p:cNvPr id="11" name="Group 64"/>
          <p:cNvGrpSpPr>
            <a:grpSpLocks/>
          </p:cNvGrpSpPr>
          <p:nvPr/>
        </p:nvGrpSpPr>
        <p:grpSpPr bwMode="auto">
          <a:xfrm>
            <a:off x="2262189" y="3210799"/>
            <a:ext cx="7534275" cy="2703513"/>
            <a:chOff x="498" y="912"/>
            <a:chExt cx="4746" cy="1703"/>
          </a:xfrm>
        </p:grpSpPr>
        <p:grpSp>
          <p:nvGrpSpPr>
            <p:cNvPr id="25614" name="Group 108"/>
            <p:cNvGrpSpPr>
              <a:grpSpLocks noChangeAspect="1"/>
            </p:cNvGrpSpPr>
            <p:nvPr/>
          </p:nvGrpSpPr>
          <p:grpSpPr bwMode="auto">
            <a:xfrm>
              <a:off x="1208" y="932"/>
              <a:ext cx="125" cy="96"/>
              <a:chOff x="2736" y="1896"/>
              <a:chExt cx="384" cy="288"/>
            </a:xfrm>
          </p:grpSpPr>
          <p:sp>
            <p:nvSpPr>
              <p:cNvPr id="25616" name="Line 109"/>
              <p:cNvSpPr>
                <a:spLocks noChangeShapeType="1"/>
              </p:cNvSpPr>
              <p:nvPr/>
            </p:nvSpPr>
            <p:spPr bwMode="auto">
              <a:xfrm flipV="1">
                <a:off x="2736" y="2136"/>
                <a:ext cx="144" cy="48"/>
              </a:xfrm>
              <a:prstGeom prst="line">
                <a:avLst/>
              </a:prstGeom>
              <a:noFill/>
              <a:ln w="222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17" name="Line 110"/>
              <p:cNvSpPr>
                <a:spLocks noChangeShapeType="1"/>
              </p:cNvSpPr>
              <p:nvPr/>
            </p:nvSpPr>
            <p:spPr bwMode="auto">
              <a:xfrm flipV="1">
                <a:off x="2976" y="2136"/>
                <a:ext cx="144" cy="48"/>
              </a:xfrm>
              <a:prstGeom prst="line">
                <a:avLst/>
              </a:prstGeom>
              <a:noFill/>
              <a:ln w="222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18" name="Line 111"/>
              <p:cNvSpPr>
                <a:spLocks noChangeShapeType="1"/>
              </p:cNvSpPr>
              <p:nvPr/>
            </p:nvSpPr>
            <p:spPr bwMode="auto">
              <a:xfrm flipV="1">
                <a:off x="2736" y="1896"/>
                <a:ext cx="144" cy="48"/>
              </a:xfrm>
              <a:prstGeom prst="line">
                <a:avLst/>
              </a:prstGeom>
              <a:noFill/>
              <a:ln w="222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19" name="Line 112"/>
              <p:cNvSpPr>
                <a:spLocks noChangeShapeType="1"/>
              </p:cNvSpPr>
              <p:nvPr/>
            </p:nvSpPr>
            <p:spPr bwMode="auto">
              <a:xfrm flipV="1">
                <a:off x="2976" y="1896"/>
                <a:ext cx="144" cy="48"/>
              </a:xfrm>
              <a:prstGeom prst="line">
                <a:avLst/>
              </a:prstGeom>
              <a:noFill/>
              <a:ln w="222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20" name="Rectangle 113"/>
              <p:cNvSpPr>
                <a:spLocks noChangeArrowheads="1"/>
              </p:cNvSpPr>
              <p:nvPr/>
            </p:nvSpPr>
            <p:spPr bwMode="auto">
              <a:xfrm>
                <a:off x="2736" y="1944"/>
                <a:ext cx="240" cy="240"/>
              </a:xfrm>
              <a:prstGeom prst="rect">
                <a:avLst/>
              </a:prstGeom>
              <a:noFill/>
              <a:ln w="22225">
                <a:solidFill>
                  <a:srgbClr val="00CC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>
                  <a:latin typeface="Calibri" charset="0"/>
                </a:endParaRPr>
              </a:p>
            </p:txBody>
          </p:sp>
          <p:sp>
            <p:nvSpPr>
              <p:cNvPr id="25621" name="Rectangle 114"/>
              <p:cNvSpPr>
                <a:spLocks noChangeArrowheads="1"/>
              </p:cNvSpPr>
              <p:nvPr/>
            </p:nvSpPr>
            <p:spPr bwMode="auto">
              <a:xfrm>
                <a:off x="2880" y="1896"/>
                <a:ext cx="240" cy="240"/>
              </a:xfrm>
              <a:prstGeom prst="rect">
                <a:avLst/>
              </a:prstGeom>
              <a:noFill/>
              <a:ln w="22225">
                <a:solidFill>
                  <a:srgbClr val="00CC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>
                  <a:latin typeface="Calibri" charset="0"/>
                </a:endParaRPr>
              </a:p>
            </p:txBody>
          </p:sp>
        </p:grpSp>
        <p:sp>
          <p:nvSpPr>
            <p:cNvPr id="25615" name="Freeform 72"/>
            <p:cNvSpPr>
              <a:spLocks/>
            </p:cNvSpPr>
            <p:nvPr/>
          </p:nvSpPr>
          <p:spPr bwMode="auto">
            <a:xfrm>
              <a:off x="498" y="1461"/>
              <a:ext cx="4746" cy="1154"/>
            </a:xfrm>
            <a:custGeom>
              <a:avLst/>
              <a:gdLst>
                <a:gd name="T0" fmla="*/ 0 w 4746"/>
                <a:gd name="T1" fmla="*/ 575 h 1154"/>
                <a:gd name="T2" fmla="*/ 89 w 4746"/>
                <a:gd name="T3" fmla="*/ 941 h 1154"/>
                <a:gd name="T4" fmla="*/ 160 w 4746"/>
                <a:gd name="T5" fmla="*/ 888 h 1154"/>
                <a:gd name="T6" fmla="*/ 240 w 4746"/>
                <a:gd name="T7" fmla="*/ 986 h 1154"/>
                <a:gd name="T8" fmla="*/ 364 w 4746"/>
                <a:gd name="T9" fmla="*/ 373 h 1154"/>
                <a:gd name="T10" fmla="*/ 497 w 4746"/>
                <a:gd name="T11" fmla="*/ 613 h 1154"/>
                <a:gd name="T12" fmla="*/ 631 w 4746"/>
                <a:gd name="T13" fmla="*/ 390 h 1154"/>
                <a:gd name="T14" fmla="*/ 782 w 4746"/>
                <a:gd name="T15" fmla="*/ 897 h 1154"/>
                <a:gd name="T16" fmla="*/ 924 w 4746"/>
                <a:gd name="T17" fmla="*/ 639 h 1154"/>
                <a:gd name="T18" fmla="*/ 1066 w 4746"/>
                <a:gd name="T19" fmla="*/ 977 h 1154"/>
                <a:gd name="T20" fmla="*/ 1164 w 4746"/>
                <a:gd name="T21" fmla="*/ 719 h 1154"/>
                <a:gd name="T22" fmla="*/ 1271 w 4746"/>
                <a:gd name="T23" fmla="*/ 408 h 1154"/>
                <a:gd name="T24" fmla="*/ 1419 w 4746"/>
                <a:gd name="T25" fmla="*/ 866 h 1154"/>
                <a:gd name="T26" fmla="*/ 1484 w 4746"/>
                <a:gd name="T27" fmla="*/ 977 h 1154"/>
                <a:gd name="T28" fmla="*/ 1582 w 4746"/>
                <a:gd name="T29" fmla="*/ 648 h 1154"/>
                <a:gd name="T30" fmla="*/ 1680 w 4746"/>
                <a:gd name="T31" fmla="*/ 53 h 1154"/>
                <a:gd name="T32" fmla="*/ 1813 w 4746"/>
                <a:gd name="T33" fmla="*/ 328 h 1154"/>
                <a:gd name="T34" fmla="*/ 1911 w 4746"/>
                <a:gd name="T35" fmla="*/ 515 h 1154"/>
                <a:gd name="T36" fmla="*/ 2009 w 4746"/>
                <a:gd name="T37" fmla="*/ 373 h 1154"/>
                <a:gd name="T38" fmla="*/ 2160 w 4746"/>
                <a:gd name="T39" fmla="*/ 817 h 1154"/>
                <a:gd name="T40" fmla="*/ 2231 w 4746"/>
                <a:gd name="T41" fmla="*/ 666 h 1154"/>
                <a:gd name="T42" fmla="*/ 2311 w 4746"/>
                <a:gd name="T43" fmla="*/ 479 h 1154"/>
                <a:gd name="T44" fmla="*/ 2435 w 4746"/>
                <a:gd name="T45" fmla="*/ 601 h 1154"/>
                <a:gd name="T46" fmla="*/ 2524 w 4746"/>
                <a:gd name="T47" fmla="*/ 257 h 1154"/>
                <a:gd name="T48" fmla="*/ 2657 w 4746"/>
                <a:gd name="T49" fmla="*/ 1039 h 1154"/>
                <a:gd name="T50" fmla="*/ 2791 w 4746"/>
                <a:gd name="T51" fmla="*/ 257 h 1154"/>
                <a:gd name="T52" fmla="*/ 2912 w 4746"/>
                <a:gd name="T53" fmla="*/ 777 h 1154"/>
                <a:gd name="T54" fmla="*/ 2995 w 4746"/>
                <a:gd name="T55" fmla="*/ 479 h 1154"/>
                <a:gd name="T56" fmla="*/ 3093 w 4746"/>
                <a:gd name="T57" fmla="*/ 795 h 1154"/>
                <a:gd name="T58" fmla="*/ 3235 w 4746"/>
                <a:gd name="T59" fmla="*/ 1110 h 1154"/>
                <a:gd name="T60" fmla="*/ 3404 w 4746"/>
                <a:gd name="T61" fmla="*/ 533 h 1154"/>
                <a:gd name="T62" fmla="*/ 3538 w 4746"/>
                <a:gd name="T63" fmla="*/ 1109 h 1154"/>
                <a:gd name="T64" fmla="*/ 3680 w 4746"/>
                <a:gd name="T65" fmla="*/ 675 h 1154"/>
                <a:gd name="T66" fmla="*/ 3831 w 4746"/>
                <a:gd name="T67" fmla="*/ 853 h 1154"/>
                <a:gd name="T68" fmla="*/ 3946 w 4746"/>
                <a:gd name="T69" fmla="*/ 275 h 1154"/>
                <a:gd name="T70" fmla="*/ 4026 w 4746"/>
                <a:gd name="T71" fmla="*/ 693 h 1154"/>
                <a:gd name="T72" fmla="*/ 4142 w 4746"/>
                <a:gd name="T73" fmla="*/ 346 h 1154"/>
                <a:gd name="T74" fmla="*/ 4302 w 4746"/>
                <a:gd name="T75" fmla="*/ 737 h 1154"/>
                <a:gd name="T76" fmla="*/ 4382 w 4746"/>
                <a:gd name="T77" fmla="*/ 1101 h 1154"/>
                <a:gd name="T78" fmla="*/ 4485 w 4746"/>
                <a:gd name="T79" fmla="*/ 651 h 1154"/>
                <a:gd name="T80" fmla="*/ 4622 w 4746"/>
                <a:gd name="T81" fmla="*/ 1013 h 1154"/>
                <a:gd name="T82" fmla="*/ 4702 w 4746"/>
                <a:gd name="T83" fmla="*/ 755 h 1154"/>
                <a:gd name="T84" fmla="*/ 4746 w 4746"/>
                <a:gd name="T85" fmla="*/ 548 h 115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746"/>
                <a:gd name="T130" fmla="*/ 0 h 1154"/>
                <a:gd name="T131" fmla="*/ 4746 w 4746"/>
                <a:gd name="T132" fmla="*/ 1154 h 115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746" h="1154">
                  <a:moveTo>
                    <a:pt x="0" y="575"/>
                  </a:moveTo>
                  <a:cubicBezTo>
                    <a:pt x="15" y="636"/>
                    <a:pt x="62" y="889"/>
                    <a:pt x="89" y="941"/>
                  </a:cubicBezTo>
                  <a:cubicBezTo>
                    <a:pt x="116" y="993"/>
                    <a:pt x="135" y="881"/>
                    <a:pt x="160" y="888"/>
                  </a:cubicBezTo>
                  <a:cubicBezTo>
                    <a:pt x="185" y="895"/>
                    <a:pt x="206" y="1072"/>
                    <a:pt x="240" y="986"/>
                  </a:cubicBezTo>
                  <a:cubicBezTo>
                    <a:pt x="274" y="900"/>
                    <a:pt x="321" y="435"/>
                    <a:pt x="364" y="373"/>
                  </a:cubicBezTo>
                  <a:cubicBezTo>
                    <a:pt x="407" y="311"/>
                    <a:pt x="453" y="610"/>
                    <a:pt x="497" y="613"/>
                  </a:cubicBezTo>
                  <a:cubicBezTo>
                    <a:pt x="541" y="616"/>
                    <a:pt x="584" y="343"/>
                    <a:pt x="631" y="390"/>
                  </a:cubicBezTo>
                  <a:cubicBezTo>
                    <a:pt x="678" y="437"/>
                    <a:pt x="733" y="855"/>
                    <a:pt x="782" y="897"/>
                  </a:cubicBezTo>
                  <a:cubicBezTo>
                    <a:pt x="831" y="939"/>
                    <a:pt x="877" y="626"/>
                    <a:pt x="924" y="639"/>
                  </a:cubicBezTo>
                  <a:cubicBezTo>
                    <a:pt x="971" y="652"/>
                    <a:pt x="1026" y="964"/>
                    <a:pt x="1066" y="977"/>
                  </a:cubicBezTo>
                  <a:cubicBezTo>
                    <a:pt x="1106" y="990"/>
                    <a:pt x="1130" y="814"/>
                    <a:pt x="1164" y="719"/>
                  </a:cubicBezTo>
                  <a:cubicBezTo>
                    <a:pt x="1198" y="624"/>
                    <a:pt x="1229" y="384"/>
                    <a:pt x="1271" y="408"/>
                  </a:cubicBezTo>
                  <a:cubicBezTo>
                    <a:pt x="1313" y="432"/>
                    <a:pt x="1383" y="771"/>
                    <a:pt x="1419" y="866"/>
                  </a:cubicBezTo>
                  <a:cubicBezTo>
                    <a:pt x="1455" y="961"/>
                    <a:pt x="1457" y="1013"/>
                    <a:pt x="1484" y="977"/>
                  </a:cubicBezTo>
                  <a:cubicBezTo>
                    <a:pt x="1511" y="941"/>
                    <a:pt x="1549" y="802"/>
                    <a:pt x="1582" y="648"/>
                  </a:cubicBezTo>
                  <a:cubicBezTo>
                    <a:pt x="1615" y="494"/>
                    <a:pt x="1642" y="106"/>
                    <a:pt x="1680" y="53"/>
                  </a:cubicBezTo>
                  <a:cubicBezTo>
                    <a:pt x="1718" y="0"/>
                    <a:pt x="1775" y="251"/>
                    <a:pt x="1813" y="328"/>
                  </a:cubicBezTo>
                  <a:cubicBezTo>
                    <a:pt x="1851" y="405"/>
                    <a:pt x="1878" y="508"/>
                    <a:pt x="1911" y="515"/>
                  </a:cubicBezTo>
                  <a:cubicBezTo>
                    <a:pt x="1944" y="522"/>
                    <a:pt x="1967" y="323"/>
                    <a:pt x="2009" y="373"/>
                  </a:cubicBezTo>
                  <a:cubicBezTo>
                    <a:pt x="2051" y="423"/>
                    <a:pt x="2123" y="768"/>
                    <a:pt x="2160" y="817"/>
                  </a:cubicBezTo>
                  <a:cubicBezTo>
                    <a:pt x="2197" y="866"/>
                    <a:pt x="2206" y="722"/>
                    <a:pt x="2231" y="666"/>
                  </a:cubicBezTo>
                  <a:cubicBezTo>
                    <a:pt x="2256" y="610"/>
                    <a:pt x="2277" y="490"/>
                    <a:pt x="2311" y="479"/>
                  </a:cubicBezTo>
                  <a:cubicBezTo>
                    <a:pt x="2345" y="468"/>
                    <a:pt x="2399" y="638"/>
                    <a:pt x="2435" y="601"/>
                  </a:cubicBezTo>
                  <a:cubicBezTo>
                    <a:pt x="2471" y="564"/>
                    <a:pt x="2487" y="184"/>
                    <a:pt x="2524" y="257"/>
                  </a:cubicBezTo>
                  <a:cubicBezTo>
                    <a:pt x="2561" y="330"/>
                    <a:pt x="2613" y="1039"/>
                    <a:pt x="2657" y="1039"/>
                  </a:cubicBezTo>
                  <a:cubicBezTo>
                    <a:pt x="2701" y="1039"/>
                    <a:pt x="2749" y="301"/>
                    <a:pt x="2791" y="257"/>
                  </a:cubicBezTo>
                  <a:cubicBezTo>
                    <a:pt x="2833" y="213"/>
                    <a:pt x="2878" y="740"/>
                    <a:pt x="2912" y="777"/>
                  </a:cubicBezTo>
                  <a:cubicBezTo>
                    <a:pt x="2946" y="814"/>
                    <a:pt x="2965" y="476"/>
                    <a:pt x="2995" y="479"/>
                  </a:cubicBezTo>
                  <a:cubicBezTo>
                    <a:pt x="3025" y="482"/>
                    <a:pt x="3053" y="690"/>
                    <a:pt x="3093" y="795"/>
                  </a:cubicBezTo>
                  <a:cubicBezTo>
                    <a:pt x="3133" y="900"/>
                    <a:pt x="3183" y="1154"/>
                    <a:pt x="3235" y="1110"/>
                  </a:cubicBezTo>
                  <a:cubicBezTo>
                    <a:pt x="3287" y="1066"/>
                    <a:pt x="3354" y="533"/>
                    <a:pt x="3404" y="533"/>
                  </a:cubicBezTo>
                  <a:cubicBezTo>
                    <a:pt x="3454" y="533"/>
                    <a:pt x="3492" y="1085"/>
                    <a:pt x="3538" y="1109"/>
                  </a:cubicBezTo>
                  <a:cubicBezTo>
                    <a:pt x="3584" y="1133"/>
                    <a:pt x="3631" y="718"/>
                    <a:pt x="3680" y="675"/>
                  </a:cubicBezTo>
                  <a:cubicBezTo>
                    <a:pt x="3729" y="632"/>
                    <a:pt x="3787" y="920"/>
                    <a:pt x="3831" y="853"/>
                  </a:cubicBezTo>
                  <a:cubicBezTo>
                    <a:pt x="3875" y="786"/>
                    <a:pt x="3914" y="302"/>
                    <a:pt x="3946" y="275"/>
                  </a:cubicBezTo>
                  <a:cubicBezTo>
                    <a:pt x="3978" y="248"/>
                    <a:pt x="3993" y="681"/>
                    <a:pt x="4026" y="693"/>
                  </a:cubicBezTo>
                  <a:cubicBezTo>
                    <a:pt x="4059" y="705"/>
                    <a:pt x="4096" y="339"/>
                    <a:pt x="4142" y="346"/>
                  </a:cubicBezTo>
                  <a:cubicBezTo>
                    <a:pt x="4188" y="353"/>
                    <a:pt x="4262" y="611"/>
                    <a:pt x="4302" y="737"/>
                  </a:cubicBezTo>
                  <a:cubicBezTo>
                    <a:pt x="4342" y="863"/>
                    <a:pt x="4351" y="1115"/>
                    <a:pt x="4382" y="1101"/>
                  </a:cubicBezTo>
                  <a:cubicBezTo>
                    <a:pt x="4413" y="1087"/>
                    <a:pt x="4445" y="666"/>
                    <a:pt x="4485" y="651"/>
                  </a:cubicBezTo>
                  <a:cubicBezTo>
                    <a:pt x="4525" y="636"/>
                    <a:pt x="4586" y="996"/>
                    <a:pt x="4622" y="1013"/>
                  </a:cubicBezTo>
                  <a:cubicBezTo>
                    <a:pt x="4658" y="1030"/>
                    <a:pt x="4681" y="833"/>
                    <a:pt x="4702" y="755"/>
                  </a:cubicBezTo>
                  <a:cubicBezTo>
                    <a:pt x="4723" y="677"/>
                    <a:pt x="4739" y="582"/>
                    <a:pt x="4746" y="548"/>
                  </a:cubicBezTo>
                </a:path>
              </a:pathLst>
            </a:custGeom>
            <a:noFill/>
            <a:ln w="38100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</p:grpSp>
      <p:pic>
        <p:nvPicPr>
          <p:cNvPr id="73" name="Picture 136" descr="44_lat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427" y="1864776"/>
            <a:ext cx="2949575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" name="Title 1">
            <a:extLst>
              <a:ext uri="{FF2B5EF4-FFF2-40B4-BE49-F238E27FC236}">
                <a16:creationId xmlns:a16="http://schemas.microsoft.com/office/drawing/2014/main" id="{8F807780-1472-8C49-B744-1203EDF1E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569" y="78740"/>
            <a:ext cx="9597659" cy="914400"/>
          </a:xfrm>
        </p:spPr>
        <p:txBody>
          <a:bodyPr/>
          <a:lstStyle/>
          <a:p>
            <a:r>
              <a:rPr lang="en-US" dirty="0"/>
              <a:t>Functional MRI</a:t>
            </a:r>
          </a:p>
        </p:txBody>
      </p:sp>
      <p:sp>
        <p:nvSpPr>
          <p:cNvPr id="71" name="Content Placeholder 2">
            <a:extLst>
              <a:ext uri="{FF2B5EF4-FFF2-40B4-BE49-F238E27FC236}">
                <a16:creationId xmlns:a16="http://schemas.microsoft.com/office/drawing/2014/main" id="{A831A349-8C31-D341-8186-315C4D61A2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569" y="925672"/>
            <a:ext cx="10515600" cy="438912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000" dirty="0"/>
              <a:t>Resting State</a:t>
            </a:r>
          </a:p>
          <a:p>
            <a:pPr lvl="1">
              <a:lnSpc>
                <a:spcPct val="100000"/>
              </a:lnSpc>
            </a:pPr>
            <a:r>
              <a:rPr lang="en-US" sz="3000" dirty="0"/>
              <a:t>Intrinsic functional connectivity (</a:t>
            </a:r>
            <a:r>
              <a:rPr lang="en-US" sz="3000" dirty="0" err="1"/>
              <a:t>iFC</a:t>
            </a:r>
            <a:r>
              <a:rPr lang="en-US" sz="3000" dirty="0"/>
              <a:t>): Correlated BOLD signal  across brain regions; no task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51554207"/>
      </p:ext>
    </p:extLst>
  </p:cSld>
  <p:clrMapOvr>
    <a:masterClrMapping/>
  </p:clrMapOvr>
  <p:transition advTm="528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54" grpId="0" animBg="1"/>
      <p:bldP spid="57" grpId="0" animBg="1"/>
      <p:bldP spid="57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07C6D0D-E679-F44A-8894-D4C05FE9EFC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27633026"/>
              </p:ext>
            </p:extLst>
          </p:nvPr>
        </p:nvGraphicFramePr>
        <p:xfrm>
          <a:off x="448889" y="1059464"/>
          <a:ext cx="11160370" cy="411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80185">
                  <a:extLst>
                    <a:ext uri="{9D8B030D-6E8A-4147-A177-3AD203B41FA5}">
                      <a16:colId xmlns:a16="http://schemas.microsoft.com/office/drawing/2014/main" val="1465584083"/>
                    </a:ext>
                  </a:extLst>
                </a:gridCol>
                <a:gridCol w="5580185">
                  <a:extLst>
                    <a:ext uri="{9D8B030D-6E8A-4147-A177-3AD203B41FA5}">
                      <a16:colId xmlns:a16="http://schemas.microsoft.com/office/drawing/2014/main" val="4942830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ambria" panose="02040503050406030204" pitchFamily="18" charset="0"/>
                        </a:rPr>
                        <a:t>Task-Based fMRI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ambria" panose="02040503050406030204" pitchFamily="18" charset="0"/>
                        </a:rPr>
                        <a:t>Resting State fMRI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73642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ambria" panose="02040503050406030204" pitchFamily="18" charset="0"/>
                        </a:rPr>
                        <a:t>Which regions respond to a specific task or set of stimuli?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ambria" panose="02040503050406030204" pitchFamily="18" charset="0"/>
                        </a:rPr>
                        <a:t>Which regions work together within a functional network?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23159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ambria" panose="02040503050406030204" pitchFamily="18" charset="0"/>
                        </a:rPr>
                        <a:t>Analysis involves comparison of 2+ conditions including baseline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ambria" panose="02040503050406030204" pitchFamily="18" charset="0"/>
                        </a:rPr>
                        <a:t>Analysis involves correlations of activity across the time period of the scan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21557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ambria" panose="02040503050406030204" pitchFamily="18" charset="0"/>
                        </a:rPr>
                        <a:t>Taps into specific cognitive processes and targeted brain regions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ambria" panose="02040503050406030204" pitchFamily="18" charset="0"/>
                        </a:rPr>
                        <a:t>Can explore any areas of the brain using the same data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47712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ambria" panose="02040503050406030204" pitchFamily="18" charset="0"/>
                        </a:rPr>
                        <a:t>Confounds: practice effects, developmental differences, reconcile behavioral + brain results, fatigue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ambria" panose="02040503050406030204" pitchFamily="18" charset="0"/>
                        </a:rPr>
                        <a:t>Confounds: movement can influence results, falling asleep, relating to measures obtained outside scanner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24059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258720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5E423-E4E1-3F42-BF62-F3C9F7FA3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338" y="117173"/>
            <a:ext cx="9597659" cy="914400"/>
          </a:xfrm>
        </p:spPr>
        <p:txBody>
          <a:bodyPr/>
          <a:lstStyle/>
          <a:p>
            <a:r>
              <a:rPr lang="en-US" dirty="0"/>
              <a:t>Differentiating BD from SMD: Function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B3390D-49E4-144B-9A89-68743F3634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659" y="1031573"/>
            <a:ext cx="10599416" cy="2890275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sz="3000" dirty="0"/>
              <a:t>Task Based </a:t>
            </a:r>
            <a:r>
              <a:rPr lang="en-US" dirty="0"/>
              <a:t>(</a:t>
            </a:r>
            <a:r>
              <a:rPr lang="en-US" dirty="0" err="1"/>
              <a:t>Brotman</a:t>
            </a:r>
            <a:r>
              <a:rPr lang="en-US" dirty="0"/>
              <a:t> et al., 2010)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3000" dirty="0"/>
              <a:t>Amygdala activation during face ratings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3000" dirty="0"/>
              <a:t>During neutral faces, fear vs. nose-width</a:t>
            </a:r>
            <a:br>
              <a:rPr lang="en-US" sz="3000" dirty="0"/>
            </a:br>
            <a:r>
              <a:rPr lang="en-US" sz="3000" dirty="0"/>
              <a:t>(SMD: hyperactivation to nose-width vs. fixation)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95BFC4-9BD0-5949-918E-C06CB2411F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975" t="-2" r="1909" b="50888"/>
          <a:stretch/>
        </p:blipFill>
        <p:spPr>
          <a:xfrm>
            <a:off x="8649049" y="1111271"/>
            <a:ext cx="2061649" cy="21142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283BEA-8ADD-1847-8805-64797B7ACD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5262" y="3346370"/>
            <a:ext cx="3652832" cy="258080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23850" y="3921848"/>
            <a:ext cx="6031266" cy="16312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514350" indent="-514350">
              <a:lnSpc>
                <a:spcPct val="11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2800" dirty="0">
                <a:solidFill>
                  <a:srgbClr val="FF0000"/>
                </a:solidFill>
                <a:latin typeface="Cambria"/>
                <a:cs typeface="Cambria"/>
              </a:rPr>
              <a:t>Region-of-interest vs. whole brain?</a:t>
            </a:r>
          </a:p>
          <a:p>
            <a:pPr marL="514350" indent="-514350">
              <a:lnSpc>
                <a:spcPct val="11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2800" dirty="0">
                <a:solidFill>
                  <a:srgbClr val="FF0000"/>
                </a:solidFill>
                <a:latin typeface="Cambria"/>
                <a:cs typeface="Cambria"/>
              </a:rPr>
              <a:t>Baseline condition?</a:t>
            </a:r>
          </a:p>
          <a:p>
            <a:pPr marL="514350" indent="-514350">
              <a:lnSpc>
                <a:spcPct val="11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2800" dirty="0">
                <a:solidFill>
                  <a:srgbClr val="FF0000"/>
                </a:solidFill>
                <a:latin typeface="Cambria"/>
                <a:cs typeface="Cambria"/>
              </a:rPr>
              <a:t>Medication status? Comorbidity?</a:t>
            </a:r>
          </a:p>
        </p:txBody>
      </p:sp>
    </p:spTree>
    <p:extLst>
      <p:ext uri="{BB962C8B-B14F-4D97-AF65-F5344CB8AC3E}">
        <p14:creationId xmlns:p14="http://schemas.microsoft.com/office/powerpoint/2010/main" val="393532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5E423-E4E1-3F42-BF62-F3C9F7FA3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294" y="349674"/>
            <a:ext cx="9597659" cy="914400"/>
          </a:xfrm>
        </p:spPr>
        <p:txBody>
          <a:bodyPr>
            <a:normAutofit fontScale="90000"/>
          </a:bodyPr>
          <a:lstStyle/>
          <a:p>
            <a:r>
              <a:rPr lang="en-US" dirty="0"/>
              <a:t>Differentiating BD from SMD:</a:t>
            </a:r>
            <a:br>
              <a:rPr lang="en-US" dirty="0"/>
            </a:br>
            <a:r>
              <a:rPr lang="en-US" dirty="0"/>
              <a:t>Functional Connectivity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B3390D-49E4-144B-9A89-68743F3634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338" y="1354288"/>
            <a:ext cx="10599416" cy="2679213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sz="3000" dirty="0"/>
              <a:t>Resting State </a:t>
            </a:r>
            <a:r>
              <a:rPr lang="en-US" dirty="0"/>
              <a:t>(Stoddard et al., 2015)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3000" dirty="0"/>
              <a:t>BD shows increased </a:t>
            </a:r>
            <a:r>
              <a:rPr lang="en-US" sz="3000" dirty="0" err="1"/>
              <a:t>iFC</a:t>
            </a:r>
            <a:r>
              <a:rPr lang="en-US" sz="3000" dirty="0"/>
              <a:t> of basolateral amygdala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sz="3000" dirty="0"/>
              <a:t>19 SMD (37% unmedicated) vs.</a:t>
            </a:r>
            <a:br>
              <a:rPr lang="en-US" sz="3000" dirty="0"/>
            </a:br>
            <a:r>
              <a:rPr lang="en-US" sz="3000" dirty="0"/>
              <a:t>14 BD (29% unmedicated) vs. 20 HV</a:t>
            </a:r>
          </a:p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endParaRPr lang="en-US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9E18DF-493A-D640-A406-6B613686B1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242" b="4946"/>
          <a:stretch/>
        </p:blipFill>
        <p:spPr>
          <a:xfrm>
            <a:off x="8576770" y="1500017"/>
            <a:ext cx="2761131" cy="26236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0576" y="4033501"/>
            <a:ext cx="9466759" cy="138499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n-US" sz="2800" dirty="0">
                <a:solidFill>
                  <a:srgbClr val="FF0000"/>
                </a:solidFill>
                <a:latin typeface="Cambria"/>
                <a:cs typeface="Cambria"/>
              </a:rPr>
              <a:t>Scanning parameters: 3 different scanners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n-US" sz="2800" dirty="0">
                <a:solidFill>
                  <a:srgbClr val="FF0000"/>
                </a:solidFill>
                <a:latin typeface="Cambria"/>
                <a:cs typeface="Cambria"/>
              </a:rPr>
              <a:t>Use of seed ROI or voxel-wise exploration of whole brain?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n-US" sz="2800" dirty="0">
                <a:solidFill>
                  <a:srgbClr val="FF0000"/>
                </a:solidFill>
                <a:latin typeface="Cambria"/>
                <a:cs typeface="Cambria"/>
              </a:rPr>
              <a:t>How is movement managed in scanner &amp; statistically?</a:t>
            </a:r>
          </a:p>
        </p:txBody>
      </p:sp>
    </p:spTree>
    <p:extLst>
      <p:ext uri="{BB962C8B-B14F-4D97-AF65-F5344CB8AC3E}">
        <p14:creationId xmlns:p14="http://schemas.microsoft.com/office/powerpoint/2010/main" val="1503753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5E423-E4E1-3F42-BF62-F3C9F7FA3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832" y="221345"/>
            <a:ext cx="9597659" cy="914400"/>
          </a:xfrm>
        </p:spPr>
        <p:txBody>
          <a:bodyPr/>
          <a:lstStyle/>
          <a:p>
            <a:r>
              <a:rPr lang="en-US" dirty="0"/>
              <a:t>Next Steps?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B3390D-49E4-144B-9A89-68743F3634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832" y="1239917"/>
            <a:ext cx="11455943" cy="3814830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spcBef>
                <a:spcPts val="1600"/>
              </a:spcBef>
            </a:pPr>
            <a:r>
              <a:rPr lang="en-US" sz="3000" dirty="0"/>
              <a:t>Test hypotheses regarding underlying bases for irritability and associated symptoms- focus on basic mechanisms, translational work</a:t>
            </a:r>
          </a:p>
          <a:p>
            <a:pPr>
              <a:lnSpc>
                <a:spcPct val="110000"/>
              </a:lnSpc>
              <a:spcBef>
                <a:spcPts val="1600"/>
              </a:spcBef>
            </a:pPr>
            <a:r>
              <a:rPr lang="en-US" sz="3000" u="sng" dirty="0"/>
              <a:t>Chronic irritability</a:t>
            </a:r>
            <a:r>
              <a:rPr lang="en-US" sz="3000" dirty="0"/>
              <a:t>: quick to anger, easily frustrated</a:t>
            </a:r>
            <a:br>
              <a:rPr lang="en-US" sz="3000" dirty="0"/>
            </a:br>
            <a:r>
              <a:rPr lang="en-US" sz="3000" u="sng" dirty="0"/>
              <a:t>Severe temper outbursts</a:t>
            </a:r>
            <a:r>
              <a:rPr lang="en-US" sz="3000" dirty="0"/>
              <a:t>: response to frustration (not receiving reward, something rewarding is removed)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757E79-A269-3C46-924F-74578B9A650C}"/>
              </a:ext>
            </a:extLst>
          </p:cNvPr>
          <p:cNvSpPr txBox="1"/>
          <p:nvPr/>
        </p:nvSpPr>
        <p:spPr>
          <a:xfrm>
            <a:off x="3763898" y="4705828"/>
            <a:ext cx="473750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dirty="0" err="1">
                <a:solidFill>
                  <a:srgbClr val="FF6600"/>
                </a:solidFill>
                <a:latin typeface="Cambria" panose="02040503050406030204" pitchFamily="18" charset="0"/>
              </a:rPr>
              <a:t>Frustrative</a:t>
            </a:r>
            <a:r>
              <a:rPr lang="en-US" sz="3400" dirty="0">
                <a:solidFill>
                  <a:srgbClr val="FF6600"/>
                </a:solidFill>
                <a:latin typeface="Cambria" panose="02040503050406030204" pitchFamily="18" charset="0"/>
              </a:rPr>
              <a:t> Non-Reward</a:t>
            </a:r>
          </a:p>
        </p:txBody>
      </p:sp>
    </p:spTree>
    <p:extLst>
      <p:ext uri="{BB962C8B-B14F-4D97-AF65-F5344CB8AC3E}">
        <p14:creationId xmlns:p14="http://schemas.microsoft.com/office/powerpoint/2010/main" val="1508140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08" y="375064"/>
            <a:ext cx="9597659" cy="914400"/>
          </a:xfrm>
        </p:spPr>
        <p:txBody>
          <a:bodyPr>
            <a:noAutofit/>
          </a:bodyPr>
          <a:lstStyle/>
          <a:p>
            <a:r>
              <a:rPr lang="en-US" dirty="0"/>
              <a:t>Audience Questions and Answers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208" y="1289464"/>
            <a:ext cx="11029122" cy="4030133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b="1" dirty="0">
                <a:solidFill>
                  <a:schemeClr val="accent2"/>
                </a:solidFill>
              </a:rPr>
              <a:t>Submit a question during the webinar: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Post your questions for the Q&amp;A segment! On right side of screen, click on the Questions tab on the Go-To-Webinar control panel, and submit your questions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000" b="1" dirty="0">
                <a:solidFill>
                  <a:schemeClr val="accent2"/>
                </a:solidFill>
              </a:rPr>
              <a:t>Continue the conversation after the webinar in the SCCAP53.org Forum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For one month, panel members will respond to as many questions as possible      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Go to </a:t>
            </a:r>
            <a:r>
              <a:rPr lang="en-US" sz="2000" dirty="0">
                <a:hlinkClick r:id="rId3"/>
              </a:rPr>
              <a:t>https://sccap53.org</a:t>
            </a:r>
            <a:endParaRPr lang="en-US" sz="20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Log in with your member ID and password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Scroll down and click on the “Forum” box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Under Webinar Discussions, click on “</a:t>
            </a:r>
            <a:r>
              <a:rPr lang="en-US" sz="2000" b="1" dirty="0"/>
              <a:t>From the Brain to Bedside: Translating Neuroscience Findings to Develop Innovative Interventions</a:t>
            </a:r>
            <a:r>
              <a:rPr lang="en-US" sz="2000" dirty="0"/>
              <a:t>”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See the forum rules posted by the Web Editor, and then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Post away!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000" b="1" dirty="0">
                <a:solidFill>
                  <a:schemeClr val="accent2"/>
                </a:solidFill>
              </a:rPr>
              <a:t>Up coming webinars</a:t>
            </a:r>
            <a:r>
              <a:rPr lang="en-US" sz="2000" dirty="0"/>
              <a:t>:  Submit your ideas for our 2019 Webinar Series:  sccapdiv53@gmail.com</a:t>
            </a:r>
          </a:p>
        </p:txBody>
      </p:sp>
    </p:spTree>
    <p:extLst>
      <p:ext uri="{BB962C8B-B14F-4D97-AF65-F5344CB8AC3E}">
        <p14:creationId xmlns:p14="http://schemas.microsoft.com/office/powerpoint/2010/main" val="31802214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5E423-E4E1-3F42-BF62-F3C9F7FA3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832" y="221345"/>
            <a:ext cx="9597659" cy="914400"/>
          </a:xfrm>
        </p:spPr>
        <p:txBody>
          <a:bodyPr/>
          <a:lstStyle/>
          <a:p>
            <a:r>
              <a:rPr lang="en-US" dirty="0" err="1"/>
              <a:t>Frustrative</a:t>
            </a:r>
            <a:r>
              <a:rPr lang="en-US" dirty="0"/>
              <a:t> Non-Reward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B3390D-49E4-144B-9A89-68743F3634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794" y="1252314"/>
            <a:ext cx="10633328" cy="4639200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en-US" sz="3000" dirty="0"/>
              <a:t>Animals show increased motor activity and aggression when expected reward is not presented </a:t>
            </a:r>
          </a:p>
          <a:p>
            <a:pPr>
              <a:lnSpc>
                <a:spcPct val="100000"/>
              </a:lnSpc>
            </a:pPr>
            <a:r>
              <a:rPr lang="en-US" sz="3000" dirty="0" err="1"/>
              <a:t>Neurally</a:t>
            </a:r>
            <a:r>
              <a:rPr lang="en-US" sz="3000" dirty="0"/>
              <a:t>, observe a negative prediction error (decrease in midbrain dopamine) when expected reward is not received</a:t>
            </a:r>
          </a:p>
          <a:p>
            <a:pPr>
              <a:lnSpc>
                <a:spcPct val="100000"/>
              </a:lnSpc>
            </a:pPr>
            <a:r>
              <a:rPr lang="en-US" sz="3000" dirty="0"/>
              <a:t>Two components:</a:t>
            </a:r>
          </a:p>
          <a:p>
            <a:pPr lvl="1">
              <a:lnSpc>
                <a:spcPct val="100000"/>
              </a:lnSpc>
            </a:pPr>
            <a:r>
              <a:rPr lang="en-US" sz="2800" dirty="0"/>
              <a:t>Learn to expect reward (reward learning)</a:t>
            </a:r>
          </a:p>
          <a:p>
            <a:pPr lvl="1">
              <a:lnSpc>
                <a:spcPct val="100000"/>
              </a:lnSpc>
            </a:pPr>
            <a:r>
              <a:rPr lang="en-US" sz="2800" dirty="0"/>
              <a:t>Inhibitory control</a:t>
            </a:r>
          </a:p>
          <a:p>
            <a:pPr>
              <a:lnSpc>
                <a:spcPct val="100000"/>
              </a:lnSpc>
            </a:pPr>
            <a:r>
              <a:rPr lang="en-US" sz="3000" dirty="0"/>
              <a:t>Do children with severe irritability show altered </a:t>
            </a:r>
            <a:r>
              <a:rPr lang="en-US" sz="3000" dirty="0" err="1"/>
              <a:t>frustrative</a:t>
            </a:r>
            <a:r>
              <a:rPr lang="en-US" sz="3000" dirty="0"/>
              <a:t> non-reward? </a:t>
            </a:r>
          </a:p>
        </p:txBody>
      </p:sp>
    </p:spTree>
    <p:extLst>
      <p:ext uri="{BB962C8B-B14F-4D97-AF65-F5344CB8AC3E}">
        <p14:creationId xmlns:p14="http://schemas.microsoft.com/office/powerpoint/2010/main" val="23845419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30E31-50EC-7A45-B096-A855BA750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765" y="252095"/>
            <a:ext cx="9597659" cy="914400"/>
          </a:xfrm>
        </p:spPr>
        <p:txBody>
          <a:bodyPr>
            <a:normAutofit fontScale="90000"/>
          </a:bodyPr>
          <a:lstStyle/>
          <a:p>
            <a:r>
              <a:rPr lang="en-US" dirty="0"/>
              <a:t>Evidence of altered </a:t>
            </a:r>
            <a:r>
              <a:rPr lang="en-US" dirty="0" err="1"/>
              <a:t>frustrative</a:t>
            </a:r>
            <a:r>
              <a:rPr lang="en-US" dirty="0"/>
              <a:t> non-reward in children with severe irritability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3752A13-7C3B-6A45-8067-21BFB8E75ADF}"/>
              </a:ext>
            </a:extLst>
          </p:cNvPr>
          <p:cNvSpPr txBox="1">
            <a:spLocks/>
          </p:cNvSpPr>
          <p:nvPr/>
        </p:nvSpPr>
        <p:spPr>
          <a:xfrm>
            <a:off x="305764" y="1479380"/>
            <a:ext cx="11473859" cy="1930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/>
              <a:t>SMD children show difficulty shifting attention when frustrated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8360" y="2079812"/>
            <a:ext cx="4129169" cy="377469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F1B16C3-FABB-4E48-992B-DBF1C09BBDA5}"/>
              </a:ext>
            </a:extLst>
          </p:cNvPr>
          <p:cNvSpPr txBox="1"/>
          <p:nvPr/>
        </p:nvSpPr>
        <p:spPr>
          <a:xfrm>
            <a:off x="9723209" y="5890362"/>
            <a:ext cx="239025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i="1" dirty="0" err="1">
                <a:latin typeface="Cambria" panose="02040503050406030204" pitchFamily="18" charset="0"/>
              </a:rPr>
              <a:t>Deveney</a:t>
            </a:r>
            <a:r>
              <a:rPr lang="en-US" sz="2000" i="1" dirty="0">
                <a:latin typeface="Cambria" panose="02040503050406030204" pitchFamily="18" charset="0"/>
              </a:rPr>
              <a:t> et al., 2013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C4FBC26-0AE9-F44C-8DAA-50209CC5D1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08982"/>
            <a:ext cx="6102986" cy="317387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C83005B-562D-BC4B-9C15-935C156C9C8A}"/>
              </a:ext>
            </a:extLst>
          </p:cNvPr>
          <p:cNvSpPr txBox="1"/>
          <p:nvPr/>
        </p:nvSpPr>
        <p:spPr>
          <a:xfrm>
            <a:off x="305764" y="2287104"/>
            <a:ext cx="4521920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Cambria" panose="02040503050406030204" pitchFamily="18" charset="0"/>
              </a:rPr>
              <a:t>Affective Posner Task</a:t>
            </a:r>
          </a:p>
        </p:txBody>
      </p:sp>
    </p:spTree>
    <p:extLst>
      <p:ext uri="{BB962C8B-B14F-4D97-AF65-F5344CB8AC3E}">
        <p14:creationId xmlns:p14="http://schemas.microsoft.com/office/powerpoint/2010/main" val="21202784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0DEF0-2E38-4149-8EFE-07A5A1E4F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886" y="239514"/>
            <a:ext cx="9597659" cy="914400"/>
          </a:xfrm>
        </p:spPr>
        <p:txBody>
          <a:bodyPr/>
          <a:lstStyle/>
          <a:p>
            <a:r>
              <a:rPr lang="en-US" dirty="0"/>
              <a:t>Task-Based Evidence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" r="51286"/>
          <a:stretch/>
        </p:blipFill>
        <p:spPr>
          <a:xfrm>
            <a:off x="176999" y="906021"/>
            <a:ext cx="6669443" cy="25363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0922" y="4108883"/>
            <a:ext cx="5729325" cy="103105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514350" indent="-514350">
              <a:spcBef>
                <a:spcPts val="600"/>
              </a:spcBef>
              <a:buFont typeface="+mj-lt"/>
              <a:buAutoNum type="arabicPeriod"/>
            </a:pPr>
            <a:r>
              <a:rPr lang="en-US" sz="2800" dirty="0">
                <a:solidFill>
                  <a:srgbClr val="FF0000"/>
                </a:solidFill>
                <a:latin typeface="Cambria"/>
                <a:cs typeface="Cambria"/>
              </a:rPr>
              <a:t>Terminology?</a:t>
            </a:r>
          </a:p>
          <a:p>
            <a:pPr marL="514350" indent="-514350">
              <a:spcBef>
                <a:spcPts val="600"/>
              </a:spcBef>
              <a:buFont typeface="+mj-lt"/>
              <a:buAutoNum type="arabicPeriod"/>
            </a:pPr>
            <a:r>
              <a:rPr lang="en-US" sz="2800" dirty="0">
                <a:solidFill>
                  <a:srgbClr val="FF0000"/>
                </a:solidFill>
                <a:latin typeface="Cambria"/>
                <a:cs typeface="Cambria"/>
              </a:rPr>
              <a:t>Medication status? Comorbidity?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EE3EB7-756D-3D40-A511-DB199CAC50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9474" y="1337191"/>
            <a:ext cx="4894294" cy="32495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5D4C243-C437-EE45-8FB8-C44C270CBA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1041" y="1410111"/>
            <a:ext cx="4731160" cy="3176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366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3A3119C-3C99-2640-BFE4-D699279B71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672" y="1766171"/>
            <a:ext cx="5107540" cy="30112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BC9F33-2317-C043-927B-D339F00A7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382" y="158790"/>
            <a:ext cx="9597659" cy="914400"/>
          </a:xfrm>
        </p:spPr>
        <p:txBody>
          <a:bodyPr/>
          <a:lstStyle/>
          <a:p>
            <a:r>
              <a:rPr lang="en-US" dirty="0"/>
              <a:t>Resting State fMRI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959640-91E1-E647-99BB-052232E77826}"/>
              </a:ext>
            </a:extLst>
          </p:cNvPr>
          <p:cNvSpPr txBox="1"/>
          <p:nvPr/>
        </p:nvSpPr>
        <p:spPr>
          <a:xfrm>
            <a:off x="10489460" y="5497936"/>
            <a:ext cx="1702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Cambria" panose="02040503050406030204" pitchFamily="18" charset="0"/>
              </a:rPr>
              <a:t>Roy et al., 2017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2986" y="4870707"/>
            <a:ext cx="8907888" cy="95410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n-US" sz="2800" dirty="0">
                <a:solidFill>
                  <a:srgbClr val="FF0000"/>
                </a:solidFill>
                <a:latin typeface="Cambria"/>
                <a:cs typeface="Cambria"/>
              </a:rPr>
              <a:t>Definition of sample? 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n-US" sz="2800" dirty="0">
                <a:solidFill>
                  <a:srgbClr val="FF0000"/>
                </a:solidFill>
                <a:latin typeface="Cambria"/>
                <a:cs typeface="Cambria"/>
              </a:rPr>
              <a:t>How is movement managed in scanner &amp; statistically?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193505C-E0CE-C242-96C7-0A8C696C6B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382" y="984126"/>
            <a:ext cx="10515600" cy="4389120"/>
          </a:xfrm>
        </p:spPr>
        <p:txBody>
          <a:bodyPr>
            <a:normAutofit/>
          </a:bodyPr>
          <a:lstStyle/>
          <a:p>
            <a:r>
              <a:rPr lang="en-US" sz="2800" dirty="0"/>
              <a:t>Intrinsic functional connectivity (</a:t>
            </a:r>
            <a:r>
              <a:rPr lang="en-US" sz="2800" dirty="0" err="1"/>
              <a:t>iFC</a:t>
            </a:r>
            <a:r>
              <a:rPr lang="en-US" sz="2800" dirty="0"/>
              <a:t>) of </a:t>
            </a:r>
            <a:r>
              <a:rPr lang="en-US" sz="2800" dirty="0" err="1"/>
              <a:t>aMCC</a:t>
            </a:r>
            <a:r>
              <a:rPr lang="en-US" sz="2800" dirty="0"/>
              <a:t> altered in children (ages 5- 9 years) with severe temper outbursts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74A5864-0DC1-E244-81F0-FEFAB92DEB4B}"/>
              </a:ext>
            </a:extLst>
          </p:cNvPr>
          <p:cNvSpPr/>
          <p:nvPr/>
        </p:nvSpPr>
        <p:spPr>
          <a:xfrm>
            <a:off x="4317357" y="2824222"/>
            <a:ext cx="439838" cy="48071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7E1CEB-1E7C-4C40-87EC-DB2F3928B03F}"/>
              </a:ext>
            </a:extLst>
          </p:cNvPr>
          <p:cNvSpPr txBox="1"/>
          <p:nvPr/>
        </p:nvSpPr>
        <p:spPr>
          <a:xfrm>
            <a:off x="491683" y="2763187"/>
            <a:ext cx="34699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</a:rPr>
              <a:t>Uniquely associated with</a:t>
            </a:r>
          </a:p>
          <a:p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</a:rPr>
              <a:t>emotion regulation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696ADCF-6AD1-BC4C-B230-FB6E1155B6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05" t="13560" r="5104" b="19732"/>
          <a:stretch/>
        </p:blipFill>
        <p:spPr>
          <a:xfrm>
            <a:off x="9329716" y="1435159"/>
            <a:ext cx="2035985" cy="1900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183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8B467-046A-9743-A27D-183E8641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063" y="284102"/>
            <a:ext cx="9597659" cy="914400"/>
          </a:xfrm>
        </p:spPr>
        <p:txBody>
          <a:bodyPr>
            <a:normAutofit/>
          </a:bodyPr>
          <a:lstStyle/>
          <a:p>
            <a:r>
              <a:rPr lang="en-US" dirty="0"/>
              <a:t>Support for </a:t>
            </a:r>
            <a:r>
              <a:rPr lang="en-US" dirty="0" err="1"/>
              <a:t>frustrative</a:t>
            </a:r>
            <a:r>
              <a:rPr lang="en-US" dirty="0"/>
              <a:t>-non reward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51E9B7-A8EC-8441-81C3-78E9889612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556" y="1243590"/>
            <a:ext cx="10583159" cy="426997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3000" dirty="0"/>
              <a:t>For children with severe irritability, frustration may impact attentional/cognitive processing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3000" dirty="0"/>
              <a:t>Children with severe irritability exhibit altered</a:t>
            </a:r>
            <a:br>
              <a:rPr lang="en-US" sz="3000" dirty="0"/>
            </a:br>
            <a:r>
              <a:rPr lang="en-US" sz="3000" dirty="0"/>
              <a:t>neural responses to frustration and intrinsic</a:t>
            </a:r>
            <a:br>
              <a:rPr lang="en-US" sz="3000" dirty="0"/>
            </a:br>
            <a:r>
              <a:rPr lang="en-US" sz="3000" dirty="0"/>
              <a:t>functional connectivity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sz="3000" dirty="0"/>
              <a:t>Highlights ACC and PCC/ precuneus </a:t>
            </a:r>
            <a:br>
              <a:rPr lang="en-US" sz="3000" dirty="0"/>
            </a:br>
            <a:r>
              <a:rPr lang="en-US" sz="3000" dirty="0"/>
              <a:t>as well as striatum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sz="3000" dirty="0"/>
              <a:t>Putative role of comorbidity (i.e., ADHD)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421EA5-112E-A64C-A421-28D51807C6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48" t="16055" r="56302" b="34079"/>
          <a:stretch/>
        </p:blipFill>
        <p:spPr>
          <a:xfrm>
            <a:off x="7772686" y="3191774"/>
            <a:ext cx="2040531" cy="16418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DD280D-B4D7-9140-98E2-87E1D58FD7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4" t="15437" r="48810" b="11446"/>
          <a:stretch/>
        </p:blipFill>
        <p:spPr>
          <a:xfrm flipH="1">
            <a:off x="9906295" y="3329276"/>
            <a:ext cx="2016763" cy="1698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2910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8B467-046A-9743-A27D-183E8641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063" y="284102"/>
            <a:ext cx="9597659" cy="914400"/>
          </a:xfrm>
        </p:spPr>
        <p:txBody>
          <a:bodyPr>
            <a:normAutofit/>
          </a:bodyPr>
          <a:lstStyle/>
          <a:p>
            <a:r>
              <a:rPr lang="en-US" dirty="0"/>
              <a:t>Support for </a:t>
            </a:r>
            <a:r>
              <a:rPr lang="en-US" dirty="0" err="1"/>
              <a:t>frustrative</a:t>
            </a:r>
            <a:r>
              <a:rPr lang="en-US" dirty="0"/>
              <a:t>-non reward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51E9B7-A8EC-8441-81C3-78E9889612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063" y="1198502"/>
            <a:ext cx="10583159" cy="457599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2800" dirty="0"/>
              <a:t>Conceptual model by </a:t>
            </a:r>
            <a:r>
              <a:rPr lang="en-US" sz="2800" dirty="0" err="1"/>
              <a:t>Brotman</a:t>
            </a:r>
            <a:r>
              <a:rPr lang="en-US" sz="2800" dirty="0"/>
              <a:t> et al., 2017: frustration-related affective and attentional dysfunction prevents children with severe irritability from recognizing how their actions relate to outcomes and learning from outcomes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endParaRPr lang="en-US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1C6AAD-C6D2-7542-A788-087BFCD6A3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3049073"/>
            <a:ext cx="8375957" cy="3244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455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C6C1B-A3C7-4840-8D2C-0361DDF77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878" y="275672"/>
            <a:ext cx="9597659" cy="914400"/>
          </a:xfrm>
        </p:spPr>
        <p:txBody>
          <a:bodyPr>
            <a:normAutofit fontScale="90000"/>
          </a:bodyPr>
          <a:lstStyle/>
          <a:p>
            <a:r>
              <a:rPr lang="en-US" dirty="0"/>
              <a:t>Novel CBT for Pediatric Irritability (DMDD)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7ADF39-20B5-A146-ACDE-7DBAA91778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878" y="1211049"/>
            <a:ext cx="11339367" cy="4718910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/>
              <a:t>Graduated exposure to increase tolerance of feelings of frustration and practice new coping skills</a:t>
            </a:r>
          </a:p>
          <a:p>
            <a:pPr marL="914400" lvl="2" indent="0">
              <a:buNone/>
            </a:pPr>
            <a:r>
              <a:rPr lang="en-US" sz="2800" dirty="0"/>
              <a:t>Common exposures: doing household chores, having technology taken away, losing in a game, completing challenging schoolwork</a:t>
            </a:r>
          </a:p>
          <a:p>
            <a:pPr marL="914400" lvl="2" indent="0">
              <a:buNone/>
            </a:pPr>
            <a:r>
              <a:rPr lang="en-US" sz="2800" dirty="0"/>
              <a:t>Patients provide “temperature ratings” 0- 10, focus on tolerating emotion and reduction as needed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/>
              <a:t>PMT: help parents tolerate emotions in response to child’s irritability; targets parental contingencies to improve instrumental learning in child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/>
              <a:t>Joint parent-child sessions to practice exposures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EEFECC-B21E-9B4B-89DD-B7142D4553CF}"/>
              </a:ext>
            </a:extLst>
          </p:cNvPr>
          <p:cNvSpPr txBox="1"/>
          <p:nvPr/>
        </p:nvSpPr>
        <p:spPr>
          <a:xfrm>
            <a:off x="9857589" y="5500108"/>
            <a:ext cx="2249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>
                <a:latin typeface="Cambria" panose="02040503050406030204" pitchFamily="18" charset="0"/>
              </a:rPr>
              <a:t>Kircanski</a:t>
            </a:r>
            <a:r>
              <a:rPr lang="en-US" i="1" dirty="0">
                <a:latin typeface="Cambria" panose="02040503050406030204" pitchFamily="18" charset="0"/>
              </a:rPr>
              <a:t> et al., 2018</a:t>
            </a:r>
          </a:p>
        </p:txBody>
      </p:sp>
    </p:spTree>
    <p:extLst>
      <p:ext uri="{BB962C8B-B14F-4D97-AF65-F5344CB8AC3E}">
        <p14:creationId xmlns:p14="http://schemas.microsoft.com/office/powerpoint/2010/main" val="15335549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211" y="224188"/>
            <a:ext cx="9597659" cy="914400"/>
          </a:xfrm>
        </p:spPr>
        <p:txBody>
          <a:bodyPr/>
          <a:lstStyle/>
          <a:p>
            <a:r>
              <a:rPr lang="en-US" dirty="0"/>
              <a:t>Open Pilot Study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340" y="1138588"/>
            <a:ext cx="10515600" cy="4389120"/>
          </a:xfrm>
        </p:spPr>
        <p:txBody>
          <a:bodyPr>
            <a:normAutofit/>
          </a:bodyPr>
          <a:lstStyle/>
          <a:p>
            <a:r>
              <a:rPr lang="en-US" sz="3200" dirty="0"/>
              <a:t>Open pilot study of 10 children to develop manual</a:t>
            </a:r>
          </a:p>
          <a:p>
            <a:r>
              <a:rPr lang="en-US" sz="3200" dirty="0"/>
              <a:t>12- 16 sessions, 60- 90 minutes each</a:t>
            </a:r>
          </a:p>
          <a:p>
            <a:endParaRPr lang="en-US"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EEFECC-B21E-9B4B-89DD-B7142D4553CF}"/>
              </a:ext>
            </a:extLst>
          </p:cNvPr>
          <p:cNvSpPr txBox="1"/>
          <p:nvPr/>
        </p:nvSpPr>
        <p:spPr>
          <a:xfrm>
            <a:off x="9857589" y="5500108"/>
            <a:ext cx="2249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>
                <a:latin typeface="Cambria" panose="02040503050406030204" pitchFamily="18" charset="0"/>
              </a:rPr>
              <a:t>Kircanski</a:t>
            </a:r>
            <a:r>
              <a:rPr lang="en-US" i="1" dirty="0">
                <a:latin typeface="Cambria" panose="02040503050406030204" pitchFamily="18" charset="0"/>
              </a:rPr>
              <a:t> et al., 2018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410" y="2388576"/>
            <a:ext cx="8458200" cy="2882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3487" y="2213296"/>
            <a:ext cx="3419141" cy="289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5397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5E461-AAAC-4E44-9BAC-AC5D3277B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64" y="211601"/>
            <a:ext cx="9597659" cy="914400"/>
          </a:xfrm>
        </p:spPr>
        <p:txBody>
          <a:bodyPr/>
          <a:lstStyle/>
          <a:p>
            <a:r>
              <a:rPr lang="en-US"/>
              <a:t>Overall Summary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DC170F-81F4-6C48-884A-EF869C4697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998" y="1181828"/>
            <a:ext cx="10744389" cy="480659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800" dirty="0"/>
              <a:t>Neuroimaging methods can provide important information about underlying neural mechanisms but critical review is necessary</a:t>
            </a:r>
          </a:p>
          <a:p>
            <a:pPr>
              <a:lnSpc>
                <a:spcPct val="100000"/>
              </a:lnSpc>
            </a:pPr>
            <a:r>
              <a:rPr lang="en-US" sz="2800" dirty="0"/>
              <a:t>Sample: Age? Comorbidities? Medication effects?</a:t>
            </a:r>
          </a:p>
          <a:p>
            <a:pPr>
              <a:lnSpc>
                <a:spcPct val="100000"/>
              </a:lnSpc>
            </a:pPr>
            <a:r>
              <a:rPr lang="en-US" sz="2800" dirty="0"/>
              <a:t>Task-based functional MRI</a:t>
            </a:r>
          </a:p>
          <a:p>
            <a:pPr lvl="1">
              <a:lnSpc>
                <a:spcPct val="100000"/>
              </a:lnSpc>
            </a:pPr>
            <a:r>
              <a:rPr lang="en-US" sz="2800" dirty="0"/>
              <a:t>Does the task make sense for the question?</a:t>
            </a:r>
          </a:p>
          <a:p>
            <a:pPr lvl="1">
              <a:lnSpc>
                <a:spcPct val="100000"/>
              </a:lnSpc>
            </a:pPr>
            <a:r>
              <a:rPr lang="en-US" sz="2800" dirty="0"/>
              <a:t>Are analyses whole brain vs. region-of-interest?</a:t>
            </a:r>
          </a:p>
          <a:p>
            <a:pPr>
              <a:lnSpc>
                <a:spcPct val="100000"/>
              </a:lnSpc>
            </a:pPr>
            <a:r>
              <a:rPr lang="en-US" sz="2800" dirty="0"/>
              <a:t>Resting state functional MRI</a:t>
            </a:r>
          </a:p>
          <a:p>
            <a:pPr lvl="1">
              <a:lnSpc>
                <a:spcPct val="100000"/>
              </a:lnSpc>
            </a:pPr>
            <a:r>
              <a:rPr lang="en-US" sz="2800" dirty="0"/>
              <a:t>How to select a region to start from vs. whole brain? </a:t>
            </a:r>
          </a:p>
          <a:p>
            <a:pPr lvl="1">
              <a:lnSpc>
                <a:spcPct val="100000"/>
              </a:lnSpc>
            </a:pPr>
            <a:r>
              <a:rPr lang="en-US" sz="2800" dirty="0"/>
              <a:t>Cautious about movement in data</a:t>
            </a:r>
          </a:p>
        </p:txBody>
      </p:sp>
    </p:spTree>
    <p:extLst>
      <p:ext uri="{BB962C8B-B14F-4D97-AF65-F5344CB8AC3E}">
        <p14:creationId xmlns:p14="http://schemas.microsoft.com/office/powerpoint/2010/main" val="31196822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5E461-AAAC-4E44-9BAC-AC5D3277B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64" y="211601"/>
            <a:ext cx="9597659" cy="914400"/>
          </a:xfrm>
        </p:spPr>
        <p:txBody>
          <a:bodyPr/>
          <a:lstStyle/>
          <a:p>
            <a:r>
              <a:rPr lang="en-US"/>
              <a:t>Overall Summary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DC170F-81F4-6C48-884A-EF869C4697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64" y="1126001"/>
            <a:ext cx="10515600" cy="438912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3000" dirty="0"/>
              <a:t>Clear evidence of distinction between children with bipolar disorder and those with chronic irritability </a:t>
            </a:r>
          </a:p>
          <a:p>
            <a:pPr>
              <a:lnSpc>
                <a:spcPct val="100000"/>
              </a:lnSpc>
            </a:pPr>
            <a:r>
              <a:rPr lang="en-US" sz="3000" dirty="0"/>
              <a:t>Support for use of </a:t>
            </a:r>
            <a:r>
              <a:rPr lang="en-US" sz="3000" dirty="0" err="1"/>
              <a:t>frustrative</a:t>
            </a:r>
            <a:r>
              <a:rPr lang="en-US" sz="3000" dirty="0"/>
              <a:t> non-reward as a basic construct to examine in children with severe irritability</a:t>
            </a:r>
          </a:p>
          <a:p>
            <a:pPr>
              <a:lnSpc>
                <a:spcPct val="100000"/>
              </a:lnSpc>
            </a:pPr>
            <a:r>
              <a:rPr lang="en-US" sz="3000" dirty="0"/>
              <a:t>Alterations appear to be in regions involved in reward learning, error monitoring, and self-reflection. </a:t>
            </a:r>
          </a:p>
          <a:p>
            <a:pPr>
              <a:lnSpc>
                <a:spcPct val="100000"/>
              </a:lnSpc>
            </a:pPr>
            <a:r>
              <a:rPr lang="en-US" sz="3000" dirty="0"/>
              <a:t>Studies already underway aimed at developing novel interventions based on this work.</a:t>
            </a:r>
          </a:p>
        </p:txBody>
      </p:sp>
    </p:spTree>
    <p:extLst>
      <p:ext uri="{BB962C8B-B14F-4D97-AF65-F5344CB8AC3E}">
        <p14:creationId xmlns:p14="http://schemas.microsoft.com/office/powerpoint/2010/main" val="19864587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/>
              <a:t>From Brain to Bedside: Translating Neuroscience Findings to Develop Innovative Interventions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8870" y="1351032"/>
            <a:ext cx="10515600" cy="4389120"/>
          </a:xfrm>
        </p:spPr>
        <p:txBody>
          <a:bodyPr>
            <a:normAutofit fontScale="92500" lnSpcReduction="10000"/>
          </a:bodyPr>
          <a:lstStyle/>
          <a:p>
            <a:pPr marL="0" lvl="0" indent="0">
              <a:spcBef>
                <a:spcPts val="0"/>
              </a:spcBef>
              <a:buNone/>
            </a:pPr>
            <a:endParaRPr lang="en-US" sz="2600" b="1" dirty="0"/>
          </a:p>
          <a:p>
            <a:pPr marL="0" lvl="0" indent="0">
              <a:spcBef>
                <a:spcPts val="0"/>
              </a:spcBef>
              <a:buNone/>
            </a:pPr>
            <a:r>
              <a:rPr lang="en-US" sz="2600" b="1" dirty="0"/>
              <a:t>Dr. Amy </a:t>
            </a:r>
            <a:r>
              <a:rPr lang="en-US" sz="2600" b="1" dirty="0" err="1"/>
              <a:t>Krain</a:t>
            </a:r>
            <a:r>
              <a:rPr lang="en-US" sz="2600" b="1" dirty="0"/>
              <a:t> Roy, </a:t>
            </a:r>
            <a:r>
              <a:rPr lang="en-US" sz="2600" b="1" dirty="0" err="1"/>
              <a:t>Ph.D</a:t>
            </a:r>
            <a:endParaRPr lang="en-US" sz="2600" b="1" dirty="0"/>
          </a:p>
          <a:p>
            <a:pPr marL="0" lv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1900" dirty="0"/>
              <a:t>Associate Professor of Psychology</a:t>
            </a:r>
          </a:p>
          <a:p>
            <a:pPr marL="0" lv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1900" dirty="0"/>
              <a:t>Fordham University</a:t>
            </a:r>
          </a:p>
          <a:p>
            <a:pPr marL="0" lv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1900" dirty="0"/>
              <a:t>Associate Professor of Child &amp; Adolescent Psychiatry</a:t>
            </a:r>
          </a:p>
          <a:p>
            <a:pPr marL="0" lv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1900" dirty="0"/>
              <a:t>NYU Langone School of Medicine</a:t>
            </a:r>
          </a:p>
          <a:p>
            <a:pPr marL="0" lvl="0" indent="0">
              <a:spcBef>
                <a:spcPts val="0"/>
              </a:spcBef>
              <a:buNone/>
            </a:pPr>
            <a:endParaRPr lang="en-US" sz="1900" dirty="0"/>
          </a:p>
          <a:p>
            <a:pPr marL="0" lvl="0" indent="0">
              <a:spcBef>
                <a:spcPts val="0"/>
              </a:spcBef>
              <a:buNone/>
            </a:pPr>
            <a:r>
              <a:rPr lang="en-US" sz="1800" dirty="0"/>
              <a:t>Visit www. </a:t>
            </a:r>
            <a:r>
              <a:rPr lang="en-US" sz="1800" dirty="0" err="1"/>
              <a:t>fordham.edu</a:t>
            </a:r>
            <a:r>
              <a:rPr lang="en-US" sz="1800" dirty="0"/>
              <a:t>/info/22235/</a:t>
            </a:r>
            <a:r>
              <a:rPr lang="en-US" sz="1800" dirty="0" err="1"/>
              <a:t>pediatric_emotion_regulation_lab</a:t>
            </a:r>
            <a:endParaRPr lang="en-US" sz="1800" dirty="0"/>
          </a:p>
          <a:p>
            <a:pPr marL="0" lvl="0" indent="0">
              <a:spcBef>
                <a:spcPts val="0"/>
              </a:spcBef>
              <a:buNone/>
            </a:pPr>
            <a:r>
              <a:rPr lang="en-US" sz="1800" dirty="0"/>
              <a:t>Follow on Facebook: @</a:t>
            </a:r>
            <a:r>
              <a:rPr lang="en-US" sz="1800" dirty="0" err="1"/>
              <a:t>fordhamPERL</a:t>
            </a:r>
            <a:endParaRPr lang="en-US" sz="2600" dirty="0"/>
          </a:p>
          <a:p>
            <a:pPr marL="0" lvl="0" indent="0">
              <a:spcBef>
                <a:spcPts val="0"/>
              </a:spcBef>
              <a:buNone/>
            </a:pPr>
            <a:endParaRPr lang="en-US" sz="2600" dirty="0"/>
          </a:p>
          <a:p>
            <a:pPr marL="0" lvl="0" indent="0">
              <a:spcBef>
                <a:spcPts val="0"/>
              </a:spcBef>
              <a:buNone/>
            </a:pPr>
            <a:r>
              <a:rPr lang="en-US" sz="2600" dirty="0"/>
              <a:t>Moderator: Dr.</a:t>
            </a:r>
            <a:r>
              <a:rPr lang="de-DE" sz="2600" dirty="0"/>
              <a:t> Jill Ehrenreich-May</a:t>
            </a:r>
            <a:r>
              <a:rPr lang="en-US" sz="2600" dirty="0"/>
              <a:t>, Ph.D.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1900" dirty="0"/>
              <a:t>Associate Professor, Child Division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1900" dirty="0"/>
              <a:t>Director, Child and Adolescent Mood and Anxiety Treatment (CAMAT) Program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1900" dirty="0"/>
              <a:t>Department of Psychology</a:t>
            </a:r>
          </a:p>
          <a:p>
            <a:pPr marL="0" lv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1900" dirty="0"/>
              <a:t>University of Miami</a:t>
            </a:r>
          </a:p>
          <a:p>
            <a:pPr marL="0" lvl="0" indent="0">
              <a:spcBef>
                <a:spcPts val="0"/>
              </a:spcBef>
              <a:buNone/>
            </a:pPr>
            <a:endParaRPr lang="en-US" sz="16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16750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AB795-E690-2643-BB1C-438633D04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595" y="2582754"/>
            <a:ext cx="9597659" cy="914400"/>
          </a:xfrm>
        </p:spPr>
        <p:txBody>
          <a:bodyPr/>
          <a:lstStyle/>
          <a:p>
            <a:pPr algn="ctr"/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201083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/>
              <a:t>Source Citation for this Presentation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6554" y="1680196"/>
            <a:ext cx="10515600" cy="3927793"/>
          </a:xfrm>
        </p:spPr>
        <p:txBody>
          <a:bodyPr>
            <a:normAutofit/>
          </a:bodyPr>
          <a:lstStyle/>
          <a:p>
            <a:r>
              <a:rPr lang="en-US" dirty="0" err="1"/>
              <a:t>Roy,A</a:t>
            </a:r>
            <a:r>
              <a:rPr lang="en-US" dirty="0"/>
              <a:t>. (2018). </a:t>
            </a:r>
            <a:r>
              <a:rPr lang="en-US" i="1" dirty="0"/>
              <a:t> </a:t>
            </a:r>
            <a:r>
              <a:rPr lang="en-US" b="1" dirty="0"/>
              <a:t>From the Brain to Bedside: Translating Neuroscience Findings to Develop Innovative Interventions </a:t>
            </a:r>
            <a:r>
              <a:rPr lang="en-US" i="1" dirty="0"/>
              <a:t> </a:t>
            </a:r>
            <a:r>
              <a:rPr lang="en-US" dirty="0"/>
              <a:t>[PowerPoint slides]. Webinar sponsored by the Society of Clinical Child and Adolescent Psychology, Division 53 of the American Psychological Association.  New York, NY.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41146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487" y="206099"/>
            <a:ext cx="9597659" cy="914400"/>
          </a:xfrm>
        </p:spPr>
        <p:txBody>
          <a:bodyPr/>
          <a:lstStyle/>
          <a:p>
            <a:r>
              <a:rPr lang="en-US" dirty="0"/>
              <a:t>Learning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08984"/>
            <a:ext cx="10515600" cy="3927793"/>
          </a:xfrm>
        </p:spPr>
        <p:txBody>
          <a:bodyPr>
            <a:normAutofit/>
          </a:bodyPr>
          <a:lstStyle/>
          <a:p>
            <a:pPr marL="514350" lvl="0" indent="-514350">
              <a:lnSpc>
                <a:spcPct val="100000"/>
              </a:lnSpc>
              <a:buFont typeface="+mj-lt"/>
              <a:buAutoNum type="arabicPeriod"/>
            </a:pPr>
            <a:r>
              <a:rPr lang="en-US" sz="3200" dirty="0"/>
              <a:t>Explain how neuroimaging methods are used to assess brain structure and function</a:t>
            </a:r>
          </a:p>
          <a:p>
            <a:pPr marL="514350" lvl="0" indent="-514350">
              <a:lnSpc>
                <a:spcPct val="100000"/>
              </a:lnSpc>
              <a:buFont typeface="+mj-lt"/>
              <a:buAutoNum type="arabicPeriod"/>
            </a:pPr>
            <a:r>
              <a:rPr lang="en-US" sz="3200" dirty="0"/>
              <a:t>Become a critical reader of neuroimaging research</a:t>
            </a:r>
          </a:p>
          <a:p>
            <a:pPr marL="514350" lvl="0" indent="-514350">
              <a:lnSpc>
                <a:spcPct val="100000"/>
              </a:lnSpc>
              <a:buFont typeface="+mj-lt"/>
              <a:buAutoNum type="arabicPeriod"/>
            </a:pPr>
            <a:r>
              <a:rPr lang="en-US" sz="3200" dirty="0"/>
              <a:t>Recognize the utility of brain-based models to distinguish child clinical disorders and develop interventions</a:t>
            </a:r>
          </a:p>
          <a:p>
            <a:pPr marL="514350" lvl="0" indent="-514350">
              <a:lnSpc>
                <a:spcPct val="100000"/>
              </a:lnSpc>
              <a:buFont typeface="+mj-lt"/>
              <a:buAutoNum type="arabicPeriod"/>
            </a:pPr>
            <a:endParaRPr lang="en-US" sz="3200" dirty="0"/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1794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420" y="250825"/>
            <a:ext cx="9597659" cy="914400"/>
          </a:xfrm>
        </p:spPr>
        <p:txBody>
          <a:bodyPr>
            <a:normAutofit fontScale="90000"/>
          </a:bodyPr>
          <a:lstStyle/>
          <a:p>
            <a:r>
              <a:rPr lang="en-US" dirty="0"/>
              <a:t>How can neuroscience inform clinical care?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2485" y="1236515"/>
            <a:ext cx="10515600" cy="438912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400" dirty="0"/>
              <a:t>Improve classification</a:t>
            </a:r>
          </a:p>
          <a:p>
            <a:pPr>
              <a:lnSpc>
                <a:spcPct val="100000"/>
              </a:lnSpc>
            </a:pPr>
            <a:r>
              <a:rPr lang="en-US" sz="3400" dirty="0"/>
              <a:t>Development of interventions based on underlying constructs rather than DSM classifications</a:t>
            </a:r>
          </a:p>
          <a:p>
            <a:pPr>
              <a:lnSpc>
                <a:spcPct val="100000"/>
              </a:lnSpc>
            </a:pPr>
            <a:r>
              <a:rPr lang="en-US" sz="3400" dirty="0"/>
              <a:t>Personalized medicine</a:t>
            </a:r>
          </a:p>
        </p:txBody>
      </p:sp>
    </p:spTree>
    <p:extLst>
      <p:ext uri="{BB962C8B-B14F-4D97-AF65-F5344CB8AC3E}">
        <p14:creationId xmlns:p14="http://schemas.microsoft.com/office/powerpoint/2010/main" val="3474654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914" y="235916"/>
            <a:ext cx="9597659" cy="914400"/>
          </a:xfrm>
        </p:spPr>
        <p:txBody>
          <a:bodyPr/>
          <a:lstStyle/>
          <a:p>
            <a:r>
              <a:rPr lang="en-US" dirty="0"/>
              <a:t>The Issue of Pediatric Irritability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6219" y="1396095"/>
            <a:ext cx="10004458" cy="438912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200" dirty="0"/>
              <a:t>Multiple definitions</a:t>
            </a:r>
          </a:p>
          <a:p>
            <a:pPr>
              <a:lnSpc>
                <a:spcPct val="100000"/>
              </a:lnSpc>
            </a:pPr>
            <a:r>
              <a:rPr lang="en-US" sz="3200" dirty="0"/>
              <a:t>Transdiagnostic- characteristic of internalizing and externalizing disorders</a:t>
            </a:r>
          </a:p>
          <a:p>
            <a:pPr>
              <a:lnSpc>
                <a:spcPct val="100000"/>
              </a:lnSpc>
            </a:pPr>
            <a:r>
              <a:rPr lang="en-US" sz="3200" dirty="0"/>
              <a:t>Predictive of mood disorders/symptoms later in childhood </a:t>
            </a:r>
            <a:r>
              <a:rPr lang="en-US" dirty="0"/>
              <a:t>(</a:t>
            </a:r>
            <a:r>
              <a:rPr lang="en-US" dirty="0" err="1"/>
              <a:t>Dery</a:t>
            </a:r>
            <a:r>
              <a:rPr lang="en-US" dirty="0"/>
              <a:t> et al., 2016; Dougherty et al., 2016)</a:t>
            </a:r>
            <a:r>
              <a:rPr lang="en-US" sz="3200" dirty="0"/>
              <a:t>, in adolescence </a:t>
            </a:r>
            <a:r>
              <a:rPr lang="en-US" dirty="0"/>
              <a:t>(</a:t>
            </a:r>
            <a:r>
              <a:rPr lang="en-US" dirty="0" err="1"/>
              <a:t>Brotman</a:t>
            </a:r>
            <a:r>
              <a:rPr lang="en-US" dirty="0"/>
              <a:t> et al., 2006; Burke et al., 2010; Whelan et al., 2013) </a:t>
            </a:r>
            <a:r>
              <a:rPr lang="en-US" sz="3200" dirty="0"/>
              <a:t>and in adulthood </a:t>
            </a:r>
            <a:r>
              <a:rPr lang="en-US" dirty="0"/>
              <a:t>(</a:t>
            </a:r>
            <a:r>
              <a:rPr lang="en-US" dirty="0" err="1"/>
              <a:t>Althoff</a:t>
            </a:r>
            <a:r>
              <a:rPr lang="en-US" dirty="0"/>
              <a:t> et al., 2014)</a:t>
            </a:r>
          </a:p>
          <a:p>
            <a:pPr marL="0" indent="0">
              <a:lnSpc>
                <a:spcPct val="100000"/>
              </a:lnSpc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790075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EDDAF-F25E-6E4A-8C9F-ECA5F514C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928" y="245309"/>
            <a:ext cx="9597659" cy="914400"/>
          </a:xfrm>
        </p:spPr>
        <p:txBody>
          <a:bodyPr/>
          <a:lstStyle/>
          <a:p>
            <a:r>
              <a:rPr lang="en-US" dirty="0"/>
              <a:t>Historical Context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791787-BC95-E14C-AAE6-E49ED9EC49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927" y="1130698"/>
            <a:ext cx="11376453" cy="463254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800" dirty="0"/>
              <a:t>Debate regarding pediatric form of bipolar disorder</a:t>
            </a:r>
            <a:br>
              <a:rPr lang="en-US" sz="2800" dirty="0"/>
            </a:br>
            <a:r>
              <a:rPr lang="en-US" sz="2800" dirty="0"/>
              <a:t>(Biederman et al., 1998)</a:t>
            </a:r>
          </a:p>
          <a:p>
            <a:pPr>
              <a:lnSpc>
                <a:spcPct val="100000"/>
              </a:lnSpc>
            </a:pPr>
            <a:r>
              <a:rPr lang="en-US" sz="2800" dirty="0"/>
              <a:t>Characterization of unique phenotype characterized by chronic irritability termed </a:t>
            </a:r>
            <a:r>
              <a:rPr lang="en-US" sz="2800" i="1" dirty="0"/>
              <a:t>severe mood dysregulation (SMD)</a:t>
            </a:r>
          </a:p>
          <a:p>
            <a:pPr>
              <a:lnSpc>
                <a:spcPct val="100000"/>
              </a:lnSpc>
            </a:pPr>
            <a:r>
              <a:rPr lang="en-US" sz="2800" dirty="0"/>
              <a:t>Changes in DSM 5 </a:t>
            </a:r>
          </a:p>
          <a:p>
            <a:pPr lvl="1">
              <a:lnSpc>
                <a:spcPct val="100000"/>
              </a:lnSpc>
            </a:pPr>
            <a:r>
              <a:rPr lang="en-US" sz="2800" dirty="0"/>
              <a:t>Disruptive Mood Dysregulation Disorder (DMDD)</a:t>
            </a:r>
          </a:p>
          <a:p>
            <a:pPr lvl="1">
              <a:lnSpc>
                <a:spcPct val="100000"/>
              </a:lnSpc>
            </a:pPr>
            <a:r>
              <a:rPr lang="en-US" sz="2800" dirty="0"/>
              <a:t>Partitioning ODD </a:t>
            </a:r>
            <a:r>
              <a:rPr lang="en-US" sz="2800" dirty="0" err="1"/>
              <a:t>sxs</a:t>
            </a:r>
            <a:r>
              <a:rPr lang="en-US" sz="2800" dirty="0"/>
              <a:t> into Angry/Irritable and</a:t>
            </a:r>
            <a:br>
              <a:rPr lang="en-US" sz="2800" dirty="0"/>
            </a:br>
            <a:r>
              <a:rPr lang="en-US" sz="2800" dirty="0"/>
              <a:t>Argumentative/ Defiant</a:t>
            </a:r>
          </a:p>
          <a:p>
            <a:pPr>
              <a:lnSpc>
                <a:spcPct val="100000"/>
              </a:lnSpc>
            </a:pPr>
            <a:r>
              <a:rPr lang="en-US" sz="3000" dirty="0"/>
              <a:t>What is core mechanism underlying irritability?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5276" y="1194761"/>
            <a:ext cx="1349638" cy="9637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1844" y="4126132"/>
            <a:ext cx="1349638" cy="96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62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43C8F7D-B795-3443-9C39-665F1645CA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481" y="1348318"/>
            <a:ext cx="8128000" cy="4572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C10639E-A263-7341-B458-BF29D815B8F3}"/>
              </a:ext>
            </a:extLst>
          </p:cNvPr>
          <p:cNvSpPr txBox="1"/>
          <p:nvPr/>
        </p:nvSpPr>
        <p:spPr>
          <a:xfrm>
            <a:off x="1892709" y="1514850"/>
            <a:ext cx="16991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</a:rPr>
              <a:t>Amygdala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8400BF-9A05-A246-95FE-3B760BCCDF4B}"/>
              </a:ext>
            </a:extLst>
          </p:cNvPr>
          <p:cNvSpPr txBox="1"/>
          <p:nvPr/>
        </p:nvSpPr>
        <p:spPr>
          <a:xfrm>
            <a:off x="8123522" y="1776460"/>
            <a:ext cx="12095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</a:rPr>
              <a:t>DLPFC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C1D15C-70DA-EA4D-B1E3-028384C8A9DF}"/>
              </a:ext>
            </a:extLst>
          </p:cNvPr>
          <p:cNvSpPr txBox="1"/>
          <p:nvPr/>
        </p:nvSpPr>
        <p:spPr>
          <a:xfrm>
            <a:off x="1892709" y="3713474"/>
            <a:ext cx="810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</a:rPr>
              <a:t>OFC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615FA3-4EB7-F144-A658-49B563866F10}"/>
              </a:ext>
            </a:extLst>
          </p:cNvPr>
          <p:cNvSpPr txBox="1"/>
          <p:nvPr/>
        </p:nvSpPr>
        <p:spPr>
          <a:xfrm>
            <a:off x="2501307" y="4911974"/>
            <a:ext cx="11272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</a:rPr>
              <a:t>Insula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9EC5D8-8401-6B43-B799-E628983DBE13}"/>
              </a:ext>
            </a:extLst>
          </p:cNvPr>
          <p:cNvSpPr txBox="1"/>
          <p:nvPr/>
        </p:nvSpPr>
        <p:spPr>
          <a:xfrm>
            <a:off x="8728303" y="2736358"/>
            <a:ext cx="8873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</a:rPr>
              <a:t>MFG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C00072-AF7D-2343-AC97-C6663C5BEBDF}"/>
              </a:ext>
            </a:extLst>
          </p:cNvPr>
          <p:cNvSpPr txBox="1"/>
          <p:nvPr/>
        </p:nvSpPr>
        <p:spPr>
          <a:xfrm>
            <a:off x="7030050" y="991630"/>
            <a:ext cx="8051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</a:rPr>
              <a:t>ACC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D4209F8-1A72-3149-A265-2DAE931B2962}"/>
              </a:ext>
            </a:extLst>
          </p:cNvPr>
          <p:cNvSpPr txBox="1"/>
          <p:nvPr/>
        </p:nvSpPr>
        <p:spPr>
          <a:xfrm>
            <a:off x="1923167" y="2633482"/>
            <a:ext cx="779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</a:rPr>
              <a:t>PFC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B43F3D0-FBDD-6340-BC1A-6E4E3447AFFD}"/>
              </a:ext>
            </a:extLst>
          </p:cNvPr>
          <p:cNvSpPr txBox="1"/>
          <p:nvPr/>
        </p:nvSpPr>
        <p:spPr>
          <a:xfrm>
            <a:off x="4138554" y="933783"/>
            <a:ext cx="15263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</a:rPr>
              <a:t>Striatum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2EF668D-0A12-2E4D-9FB0-C4B71D14C8BF}"/>
              </a:ext>
            </a:extLst>
          </p:cNvPr>
          <p:cNvSpPr txBox="1"/>
          <p:nvPr/>
        </p:nvSpPr>
        <p:spPr>
          <a:xfrm>
            <a:off x="8728303" y="3759640"/>
            <a:ext cx="19482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</a:rPr>
              <a:t>Ventral striatum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B9CAC99D-868B-FD4D-9EFD-E3E4BE4DB794}"/>
              </a:ext>
            </a:extLst>
          </p:cNvPr>
          <p:cNvSpPr txBox="1">
            <a:spLocks/>
          </p:cNvSpPr>
          <p:nvPr/>
        </p:nvSpPr>
        <p:spPr>
          <a:xfrm>
            <a:off x="260045" y="20248"/>
            <a:ext cx="9597659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r>
              <a:rPr lang="en-US" dirty="0"/>
              <a:t>Know your Neuroanatomy</a:t>
            </a:r>
          </a:p>
        </p:txBody>
      </p:sp>
    </p:spTree>
    <p:extLst>
      <p:ext uri="{BB962C8B-B14F-4D97-AF65-F5344CB8AC3E}">
        <p14:creationId xmlns:p14="http://schemas.microsoft.com/office/powerpoint/2010/main" val="35632604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0B15F-F77B-9647-B7B5-9691090A7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372" y="181297"/>
            <a:ext cx="9597659" cy="914400"/>
          </a:xfrm>
        </p:spPr>
        <p:txBody>
          <a:bodyPr/>
          <a:lstStyle/>
          <a:p>
            <a:r>
              <a:rPr lang="en-US" dirty="0"/>
              <a:t>Know your Neuroanatomy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0E6575-3E1D-9D46-93CF-82CB2A7865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9862" y="1080885"/>
            <a:ext cx="10515600" cy="4389120"/>
          </a:xfrm>
        </p:spPr>
        <p:txBody>
          <a:bodyPr>
            <a:normAutofit/>
          </a:bodyPr>
          <a:lstStyle/>
          <a:p>
            <a:r>
              <a:rPr lang="en-US" sz="3200" dirty="0"/>
              <a:t>Example of anterior cingulate cortex (ACC)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EF4997-CC11-5B46-A5CE-E6D9A7A17A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3887" y="2347118"/>
            <a:ext cx="4419863" cy="25812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5EC229C-F5D4-D84A-8D65-5392EF8BFBAC}"/>
              </a:ext>
            </a:extLst>
          </p:cNvPr>
          <p:cNvGrpSpPr/>
          <p:nvPr/>
        </p:nvGrpSpPr>
        <p:grpSpPr>
          <a:xfrm flipH="1">
            <a:off x="1692647" y="1930882"/>
            <a:ext cx="4279993" cy="3624655"/>
            <a:chOff x="7424382" y="2129051"/>
            <a:chExt cx="4300772" cy="387529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F8FEBEF-D175-1B49-87E6-A9D25EADC1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24382" y="2129051"/>
              <a:ext cx="4300772" cy="3875291"/>
            </a:xfrm>
            <a:prstGeom prst="rect">
              <a:avLst/>
            </a:prstGeom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1A88E400-577B-884E-B13B-1F8873BE6C29}"/>
                </a:ext>
              </a:extLst>
            </p:cNvPr>
            <p:cNvSpPr/>
            <p:nvPr/>
          </p:nvSpPr>
          <p:spPr>
            <a:xfrm>
              <a:off x="8688148" y="3920370"/>
              <a:ext cx="140524" cy="12639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A105E63-56B7-0C4D-A4DD-2DB2006C09D3}"/>
                </a:ext>
              </a:extLst>
            </p:cNvPr>
            <p:cNvSpPr/>
            <p:nvPr/>
          </p:nvSpPr>
          <p:spPr>
            <a:xfrm>
              <a:off x="8996461" y="3632250"/>
              <a:ext cx="140524" cy="12639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80056E1-E888-104C-816E-D36561A0B9C8}"/>
                </a:ext>
              </a:extLst>
            </p:cNvPr>
            <p:cNvSpPr/>
            <p:nvPr/>
          </p:nvSpPr>
          <p:spPr>
            <a:xfrm>
              <a:off x="8589301" y="4016666"/>
              <a:ext cx="140524" cy="12639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C68AB3EF-5A3E-D04D-8A17-B1234F0F2D39}"/>
                </a:ext>
              </a:extLst>
            </p:cNvPr>
            <p:cNvSpPr/>
            <p:nvPr/>
          </p:nvSpPr>
          <p:spPr>
            <a:xfrm>
              <a:off x="8439177" y="4194087"/>
              <a:ext cx="140524" cy="12639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19295813-299A-124F-A822-842926E86F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2" r="46793"/>
          <a:stretch/>
        </p:blipFill>
        <p:spPr>
          <a:xfrm>
            <a:off x="6816057" y="2133188"/>
            <a:ext cx="3538728" cy="329693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9C97AB6-6123-9948-B3EA-56094C1A3B99}"/>
              </a:ext>
            </a:extLst>
          </p:cNvPr>
          <p:cNvSpPr txBox="1"/>
          <p:nvPr/>
        </p:nvSpPr>
        <p:spPr>
          <a:xfrm>
            <a:off x="9858925" y="5470005"/>
            <a:ext cx="2333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Beckmann et al., 2009</a:t>
            </a:r>
          </a:p>
        </p:txBody>
      </p:sp>
    </p:spTree>
    <p:extLst>
      <p:ext uri="{BB962C8B-B14F-4D97-AF65-F5344CB8AC3E}">
        <p14:creationId xmlns:p14="http://schemas.microsoft.com/office/powerpoint/2010/main" val="3434854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9|3.4|2.4|8.5|6.5|1.6|1.2|2.8"/>
</p:tagLst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377B0"/>
      </a:accent1>
      <a:accent2>
        <a:srgbClr val="F1673B"/>
      </a:accent2>
      <a:accent3>
        <a:srgbClr val="A5A5A5"/>
      </a:accent3>
      <a:accent4>
        <a:srgbClr val="5BC18C"/>
      </a:accent4>
      <a:accent5>
        <a:srgbClr val="F46083"/>
      </a:accent5>
      <a:accent6>
        <a:srgbClr val="7F7F7F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1635</TotalTime>
  <Words>1379</Words>
  <Application>Microsoft Macintosh PowerPoint</Application>
  <PresentationFormat>Widescreen</PresentationFormat>
  <Paragraphs>205</Paragraphs>
  <Slides>31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ＭＳ Ｐゴシック</vt:lpstr>
      <vt:lpstr>Arial</vt:lpstr>
      <vt:lpstr>Calibri</vt:lpstr>
      <vt:lpstr>Calibri Light</vt:lpstr>
      <vt:lpstr>Cambria</vt:lpstr>
      <vt:lpstr>Office Theme</vt:lpstr>
      <vt:lpstr>From Brain to Bedside: Translating Neuroscience Findings to Develop Innovative Interventions</vt:lpstr>
      <vt:lpstr>Audience Questions and Answers</vt:lpstr>
      <vt:lpstr>From Brain to Bedside: Translating Neuroscience Findings to Develop Innovative Interventions</vt:lpstr>
      <vt:lpstr>Learning Objectives</vt:lpstr>
      <vt:lpstr>How can neuroscience inform clinical care?</vt:lpstr>
      <vt:lpstr>The Issue of Pediatric Irritability</vt:lpstr>
      <vt:lpstr>Historical Context</vt:lpstr>
      <vt:lpstr>PowerPoint Presentation</vt:lpstr>
      <vt:lpstr>Know your Neuroanatomy</vt:lpstr>
      <vt:lpstr>Neurosynth.org</vt:lpstr>
      <vt:lpstr>Know your Methodology</vt:lpstr>
      <vt:lpstr>Structural Methods</vt:lpstr>
      <vt:lpstr>Differentiating BD from SMD: Structure</vt:lpstr>
      <vt:lpstr>Functional MRI</vt:lpstr>
      <vt:lpstr>Functional MRI</vt:lpstr>
      <vt:lpstr>PowerPoint Presentation</vt:lpstr>
      <vt:lpstr>Differentiating BD from SMD: Function</vt:lpstr>
      <vt:lpstr>Differentiating BD from SMD: Functional Connectivity</vt:lpstr>
      <vt:lpstr>Next Steps?</vt:lpstr>
      <vt:lpstr>Frustrative Non-Reward</vt:lpstr>
      <vt:lpstr>Evidence of altered frustrative non-reward in children with severe irritability</vt:lpstr>
      <vt:lpstr>Task-Based Evidence</vt:lpstr>
      <vt:lpstr>Resting State fMRI</vt:lpstr>
      <vt:lpstr>Support for frustrative-non reward</vt:lpstr>
      <vt:lpstr>Support for frustrative-non reward</vt:lpstr>
      <vt:lpstr>Novel CBT for Pediatric Irritability (DMDD) </vt:lpstr>
      <vt:lpstr>Open Pilot Study</vt:lpstr>
      <vt:lpstr>Overall Summary</vt:lpstr>
      <vt:lpstr>Overall Summary</vt:lpstr>
      <vt:lpstr>Questions?</vt:lpstr>
      <vt:lpstr>Source Citation for this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Richard Canty</dc:creator>
  <cp:lastModifiedBy>Amy Roy</cp:lastModifiedBy>
  <cp:revision>151</cp:revision>
  <dcterms:created xsi:type="dcterms:W3CDTF">2018-06-08T19:22:06Z</dcterms:created>
  <dcterms:modified xsi:type="dcterms:W3CDTF">2018-12-04T15:57:37Z</dcterms:modified>
</cp:coreProperties>
</file>