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0"/>
  </p:notesMasterIdLst>
  <p:handoutMasterIdLst>
    <p:handoutMasterId r:id="rId61"/>
  </p:handoutMasterIdLst>
  <p:sldIdLst>
    <p:sldId id="256" r:id="rId2"/>
    <p:sldId id="315" r:id="rId3"/>
    <p:sldId id="320" r:id="rId4"/>
    <p:sldId id="321" r:id="rId5"/>
    <p:sldId id="348" r:id="rId6"/>
    <p:sldId id="371" r:id="rId7"/>
    <p:sldId id="427" r:id="rId8"/>
    <p:sldId id="382" r:id="rId9"/>
    <p:sldId id="399" r:id="rId10"/>
    <p:sldId id="377" r:id="rId11"/>
    <p:sldId id="416" r:id="rId12"/>
    <p:sldId id="414" r:id="rId13"/>
    <p:sldId id="417" r:id="rId14"/>
    <p:sldId id="406" r:id="rId15"/>
    <p:sldId id="411" r:id="rId16"/>
    <p:sldId id="407" r:id="rId17"/>
    <p:sldId id="408" r:id="rId18"/>
    <p:sldId id="401" r:id="rId19"/>
    <p:sldId id="384" r:id="rId20"/>
    <p:sldId id="403" r:id="rId21"/>
    <p:sldId id="404" r:id="rId22"/>
    <p:sldId id="421" r:id="rId23"/>
    <p:sldId id="433" r:id="rId24"/>
    <p:sldId id="432" r:id="rId25"/>
    <p:sldId id="419" r:id="rId26"/>
    <p:sldId id="434" r:id="rId27"/>
    <p:sldId id="424" r:id="rId28"/>
    <p:sldId id="429" r:id="rId29"/>
    <p:sldId id="425" r:id="rId30"/>
    <p:sldId id="435" r:id="rId31"/>
    <p:sldId id="426" r:id="rId32"/>
    <p:sldId id="410" r:id="rId33"/>
    <p:sldId id="393" r:id="rId34"/>
    <p:sldId id="395" r:id="rId35"/>
    <p:sldId id="396" r:id="rId36"/>
    <p:sldId id="439" r:id="rId37"/>
    <p:sldId id="397" r:id="rId38"/>
    <p:sldId id="440" r:id="rId39"/>
    <p:sldId id="394" r:id="rId40"/>
    <p:sldId id="422" r:id="rId41"/>
    <p:sldId id="387" r:id="rId42"/>
    <p:sldId id="436" r:id="rId43"/>
    <p:sldId id="331" r:id="rId44"/>
    <p:sldId id="339" r:id="rId45"/>
    <p:sldId id="390" r:id="rId46"/>
    <p:sldId id="438" r:id="rId47"/>
    <p:sldId id="343" r:id="rId48"/>
    <p:sldId id="388" r:id="rId49"/>
    <p:sldId id="412" r:id="rId50"/>
    <p:sldId id="370" r:id="rId51"/>
    <p:sldId id="356" r:id="rId52"/>
    <p:sldId id="355" r:id="rId53"/>
    <p:sldId id="352" r:id="rId54"/>
    <p:sldId id="291" r:id="rId55"/>
    <p:sldId id="332" r:id="rId56"/>
    <p:sldId id="318" r:id="rId57"/>
    <p:sldId id="437" r:id="rId58"/>
    <p:sldId id="441" r:id="rId59"/>
  </p:sldIdLst>
  <p:sldSz cx="9144000" cy="6858000" type="screen4x3"/>
  <p:notesSz cx="6881813"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4890"/>
    <a:srgbClr val="00339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0258" autoAdjust="0"/>
    <p:restoredTop sz="95340" autoAdjust="0"/>
  </p:normalViewPr>
  <p:slideViewPr>
    <p:cSldViewPr snapToGrid="0" snapToObjects="1">
      <p:cViewPr varScale="1">
        <p:scale>
          <a:sx n="114" d="100"/>
          <a:sy n="114" d="100"/>
        </p:scale>
        <p:origin x="1122"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97313" y="0"/>
            <a:ext cx="2982912" cy="466725"/>
          </a:xfrm>
          <a:prstGeom prst="rect">
            <a:avLst/>
          </a:prstGeom>
        </p:spPr>
        <p:txBody>
          <a:bodyPr vert="horz" lIns="91440" tIns="45720" rIns="91440" bIns="45720" rtlCol="0"/>
          <a:lstStyle>
            <a:lvl1pPr algn="r">
              <a:defRPr sz="1200"/>
            </a:lvl1pPr>
          </a:lstStyle>
          <a:p>
            <a:fld id="{3F981BCF-0073-4AF6-B025-AC4C08F56F47}" type="datetimeFigureOut">
              <a:rPr lang="en-US" smtClean="0"/>
              <a:t>9/14/2018</a:t>
            </a:fld>
            <a:endParaRPr lang="en-US"/>
          </a:p>
        </p:txBody>
      </p:sp>
      <p:sp>
        <p:nvSpPr>
          <p:cNvPr id="4" name="Footer Placeholder 3"/>
          <p:cNvSpPr>
            <a:spLocks noGrp="1"/>
          </p:cNvSpPr>
          <p:nvPr>
            <p:ph type="ftr" sz="quarter" idx="2"/>
          </p:nvPr>
        </p:nvSpPr>
        <p:spPr>
          <a:xfrm>
            <a:off x="0" y="8829675"/>
            <a:ext cx="2982913"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97313" y="8829675"/>
            <a:ext cx="2982912" cy="466725"/>
          </a:xfrm>
          <a:prstGeom prst="rect">
            <a:avLst/>
          </a:prstGeom>
        </p:spPr>
        <p:txBody>
          <a:bodyPr vert="horz" lIns="91440" tIns="45720" rIns="91440" bIns="45720" rtlCol="0" anchor="b"/>
          <a:lstStyle>
            <a:lvl1pPr algn="r">
              <a:defRPr sz="1200"/>
            </a:lvl1pPr>
          </a:lstStyle>
          <a:p>
            <a:fld id="{8DC50491-1833-4E42-8692-060FDC928695}" type="slidenum">
              <a:rPr lang="en-US" smtClean="0"/>
              <a:t>‹#›</a:t>
            </a:fld>
            <a:endParaRPr lang="en-US"/>
          </a:p>
        </p:txBody>
      </p:sp>
    </p:spTree>
    <p:extLst>
      <p:ext uri="{BB962C8B-B14F-4D97-AF65-F5344CB8AC3E}">
        <p14:creationId xmlns:p14="http://schemas.microsoft.com/office/powerpoint/2010/main" val="34453082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3D2B773F-FEE4-DE4B-A7D8-5164ACDB98DF}" type="datetimeFigureOut">
              <a:rPr lang="en-US" smtClean="0"/>
              <a:t>9/14/2018</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33B35C2D-68B3-7C4C-BB52-D4CB3762CE93}" type="slidenum">
              <a:rPr lang="en-US" smtClean="0"/>
              <a:t>‹#›</a:t>
            </a:fld>
            <a:endParaRPr lang="en-US"/>
          </a:p>
        </p:txBody>
      </p:sp>
    </p:spTree>
    <p:extLst>
      <p:ext uri="{BB962C8B-B14F-4D97-AF65-F5344CB8AC3E}">
        <p14:creationId xmlns:p14="http://schemas.microsoft.com/office/powerpoint/2010/main" val="250352338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3B35C2D-68B3-7C4C-BB52-D4CB3762CE93}" type="slidenum">
              <a:rPr lang="en-US" smtClean="0"/>
              <a:t>3</a:t>
            </a:fld>
            <a:endParaRPr lang="en-US"/>
          </a:p>
        </p:txBody>
      </p:sp>
    </p:spTree>
    <p:extLst>
      <p:ext uri="{BB962C8B-B14F-4D97-AF65-F5344CB8AC3E}">
        <p14:creationId xmlns:p14="http://schemas.microsoft.com/office/powerpoint/2010/main" val="18698733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B35C2D-68B3-7C4C-BB52-D4CB3762CE93}" type="slidenum">
              <a:rPr lang="en-US" smtClean="0"/>
              <a:t>12</a:t>
            </a:fld>
            <a:endParaRPr lang="en-US"/>
          </a:p>
        </p:txBody>
      </p:sp>
    </p:spTree>
    <p:extLst>
      <p:ext uri="{BB962C8B-B14F-4D97-AF65-F5344CB8AC3E}">
        <p14:creationId xmlns:p14="http://schemas.microsoft.com/office/powerpoint/2010/main" val="1909681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B35C2D-68B3-7C4C-BB52-D4CB3762CE93}" type="slidenum">
              <a:rPr lang="en-US" smtClean="0"/>
              <a:t>25</a:t>
            </a:fld>
            <a:endParaRPr lang="en-US"/>
          </a:p>
        </p:txBody>
      </p:sp>
    </p:spTree>
    <p:extLst>
      <p:ext uri="{BB962C8B-B14F-4D97-AF65-F5344CB8AC3E}">
        <p14:creationId xmlns:p14="http://schemas.microsoft.com/office/powerpoint/2010/main" val="33986341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B35C2D-68B3-7C4C-BB52-D4CB3762CE93}" type="slidenum">
              <a:rPr lang="en-US" smtClean="0"/>
              <a:t>40</a:t>
            </a:fld>
            <a:endParaRPr lang="en-US"/>
          </a:p>
        </p:txBody>
      </p:sp>
    </p:spTree>
    <p:extLst>
      <p:ext uri="{BB962C8B-B14F-4D97-AF65-F5344CB8AC3E}">
        <p14:creationId xmlns:p14="http://schemas.microsoft.com/office/powerpoint/2010/main" val="40734718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rgbClr val="800000"/>
                </a:solidFill>
              </a:defRPr>
            </a:lvl1pPr>
          </a:lstStyle>
          <a:p>
            <a:r>
              <a:rPr lang="en-US"/>
              <a:t>Click to edit Master title style</a:t>
            </a:r>
            <a:endParaRPr lang="en-US" dirty="0"/>
          </a:p>
        </p:txBody>
      </p:sp>
      <p:sp>
        <p:nvSpPr>
          <p:cNvPr id="3" name="Subtitle 2"/>
          <p:cNvSpPr>
            <a:spLocks noGrp="1"/>
          </p:cNvSpPr>
          <p:nvPr>
            <p:ph type="subTitle" idx="1"/>
          </p:nvPr>
        </p:nvSpPr>
        <p:spPr>
          <a:xfrm>
            <a:off x="1381237"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p>
        </p:txBody>
      </p:sp>
      <p:grpSp>
        <p:nvGrpSpPr>
          <p:cNvPr id="8" name="Group 7"/>
          <p:cNvGrpSpPr/>
          <p:nvPr userDrawn="1"/>
        </p:nvGrpSpPr>
        <p:grpSpPr>
          <a:xfrm>
            <a:off x="2117" y="-76200"/>
            <a:ext cx="9388383" cy="739775"/>
            <a:chOff x="2117" y="-76200"/>
            <a:chExt cx="9388383" cy="739775"/>
          </a:xfrm>
        </p:grpSpPr>
        <p:pic>
          <p:nvPicPr>
            <p:cNvPr id="9" name="Picture 8" descr="FORDHAM_UNIVERSITY_LOGO_White"/>
            <p:cNvPicPr preferRelativeResize="0">
              <a:picLocks noChangeAspect="1" noChangeArrowheads="1"/>
            </p:cNvPicPr>
            <p:nvPr userDrawn="1"/>
          </p:nvPicPr>
          <p:blipFill>
            <a:blip r:embed="rId2">
              <a:extLst>
                <a:ext uri="{28A0092B-C50C-407E-A947-70E740481C1C}">
                  <a14:useLocalDpi xmlns:a14="http://schemas.microsoft.com/office/drawing/2010/main" val="0"/>
                </a:ext>
              </a:extLst>
            </a:blip>
            <a:srcRect l="-8595" t="-14493" r="-178223" b="-14493"/>
            <a:stretch>
              <a:fillRect/>
            </a:stretch>
          </p:blipFill>
          <p:spPr bwMode="auto">
            <a:xfrm>
              <a:off x="2117" y="-76200"/>
              <a:ext cx="9159041" cy="739775"/>
            </a:xfrm>
            <a:prstGeom prst="rect">
              <a:avLst/>
            </a:prstGeom>
            <a:solidFill>
              <a:srgbClr val="7C0018"/>
            </a:solidFill>
            <a:ln>
              <a:noFill/>
            </a:ln>
            <a:extLst>
              <a:ext uri="{91240B29-F687-4f45-9708-019B960494DF}">
                <a14:hiddenLine xmlns="" xmlns:a14="http://schemas.microsoft.com/office/drawing/2010/main" w="9525">
                  <a:solidFill>
                    <a:srgbClr val="000000"/>
                  </a:solidFill>
                  <a:miter lim="800000"/>
                  <a:headEnd/>
                  <a:tailEnd/>
                </a14:hiddenLine>
              </a:ext>
            </a:extLst>
          </p:spPr>
        </p:pic>
        <p:sp>
          <p:nvSpPr>
            <p:cNvPr id="10" name="TextBox 8"/>
            <p:cNvSpPr txBox="1">
              <a:spLocks noChangeArrowheads="1"/>
            </p:cNvSpPr>
            <p:nvPr userDrawn="1"/>
          </p:nvSpPr>
          <p:spPr bwMode="auto">
            <a:xfrm>
              <a:off x="3978805" y="-76200"/>
              <a:ext cx="5411695" cy="7386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1800" b="1">
                  <a:solidFill>
                    <a:srgbClr val="FFFFFF"/>
                  </a:solidFill>
                  <a:latin typeface="Century" pitchFamily="18" charset="0"/>
                </a:rPr>
                <a:t>THE CENTER FOR ETHICS EDUCATION</a:t>
              </a:r>
            </a:p>
            <a:p>
              <a:pPr algn="ctr">
                <a:spcBef>
                  <a:spcPct val="0"/>
                </a:spcBef>
                <a:buFontTx/>
                <a:buNone/>
              </a:pPr>
              <a:r>
                <a:rPr lang="en-US" altLang="en-US" sz="1200" b="1">
                  <a:solidFill>
                    <a:srgbClr val="FFFFFF"/>
                  </a:solidFill>
                  <a:latin typeface="Century" pitchFamily="18" charset="0"/>
                </a:rPr>
                <a:t>CELIA B. FISHER, PH.D., DIRECTOR</a:t>
              </a:r>
              <a:br>
                <a:rPr lang="en-US" altLang="en-US" sz="1200" b="1">
                  <a:solidFill>
                    <a:srgbClr val="FFFFFF"/>
                  </a:solidFill>
                  <a:latin typeface="Century" pitchFamily="18" charset="0"/>
                </a:rPr>
              </a:br>
              <a:r>
                <a:rPr lang="en-US" altLang="en-US" sz="1200" b="1" err="1">
                  <a:solidFill>
                    <a:srgbClr val="FFFFFF"/>
                  </a:solidFill>
                  <a:latin typeface="Century" pitchFamily="18" charset="0"/>
                </a:rPr>
                <a:t>www.fordham.edu</a:t>
              </a:r>
              <a:r>
                <a:rPr lang="en-US" altLang="en-US" sz="1200" b="1">
                  <a:solidFill>
                    <a:srgbClr val="FFFFFF"/>
                  </a:solidFill>
                  <a:latin typeface="Century" pitchFamily="18" charset="0"/>
                </a:rPr>
                <a:t>/ethics</a:t>
              </a:r>
            </a:p>
          </p:txBody>
        </p:sp>
      </p:grpSp>
      <p:sp>
        <p:nvSpPr>
          <p:cNvPr id="12" name="TextBox 11"/>
          <p:cNvSpPr txBox="1"/>
          <p:nvPr userDrawn="1"/>
        </p:nvSpPr>
        <p:spPr>
          <a:xfrm>
            <a:off x="10435860" y="516835"/>
            <a:ext cx="1026472" cy="369332"/>
          </a:xfrm>
          <a:prstGeom prst="rect">
            <a:avLst/>
          </a:prstGeom>
          <a:noFill/>
        </p:spPr>
        <p:txBody>
          <a:bodyPr wrap="square" rtlCol="0">
            <a:spAutoFit/>
          </a:bodyPr>
          <a:lstStyle/>
          <a:p>
            <a:endParaRPr lang="en-US"/>
          </a:p>
        </p:txBody>
      </p:sp>
    </p:spTree>
    <p:extLst>
      <p:ext uri="{BB962C8B-B14F-4D97-AF65-F5344CB8AC3E}">
        <p14:creationId xmlns:p14="http://schemas.microsoft.com/office/powerpoint/2010/main" val="1003361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solidFill>
            <a:srgbClr val="800000"/>
          </a:solidFill>
        </p:spPr>
        <p:txBody>
          <a:bodyP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EC8091-232F-324E-9F85-75E0AE9701CF}" type="slidenum">
              <a:rPr lang="en-US" smtClean="0"/>
              <a:t>‹#›</a:t>
            </a:fld>
            <a:endParaRPr lang="en-US"/>
          </a:p>
        </p:txBody>
      </p:sp>
    </p:spTree>
    <p:extLst>
      <p:ext uri="{BB962C8B-B14F-4D97-AF65-F5344CB8AC3E}">
        <p14:creationId xmlns:p14="http://schemas.microsoft.com/office/powerpoint/2010/main" val="3576139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solidFill>
            <a:srgbClr val="800000"/>
          </a:solidFill>
        </p:spPr>
        <p:txBody>
          <a:bodyPr vert="eaVert"/>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EC8091-232F-324E-9F85-75E0AE9701CF}" type="slidenum">
              <a:rPr lang="en-US" smtClean="0"/>
              <a:t>‹#›</a:t>
            </a:fld>
            <a:endParaRPr lang="en-US"/>
          </a:p>
        </p:txBody>
      </p:sp>
    </p:spTree>
    <p:extLst>
      <p:ext uri="{BB962C8B-B14F-4D97-AF65-F5344CB8AC3E}">
        <p14:creationId xmlns:p14="http://schemas.microsoft.com/office/powerpoint/2010/main" val="16503689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solidFill>
            <a:srgbClr val="800000"/>
          </a:solidFill>
        </p:spPr>
        <p:txBody>
          <a:bodyPr/>
          <a:lstStyle>
            <a:lvl1pPr>
              <a:defRPr>
                <a:solidFill>
                  <a:schemeClr val="bg1"/>
                </a:solidFill>
              </a:defRPr>
            </a:lvl1pPr>
          </a:lstStyle>
          <a:p>
            <a:r>
              <a:rPr lang="en-US" dirty="0"/>
              <a:t>Click to edit Master title style</a:t>
            </a:r>
          </a:p>
        </p:txBody>
      </p:sp>
      <p:sp>
        <p:nvSpPr>
          <p:cNvPr id="3" name="Content Placeholder 2"/>
          <p:cNvSpPr>
            <a:spLocks noGrp="1"/>
          </p:cNvSpPr>
          <p:nvPr>
            <p:ph idx="1"/>
          </p:nvPr>
        </p:nvSpPr>
        <p:spPr/>
        <p:txBody>
          <a:bodyP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EC8091-232F-324E-9F85-75E0AE9701CF}" type="slidenum">
              <a:rPr lang="en-US" smtClean="0"/>
              <a:t>‹#›</a:t>
            </a:fld>
            <a:endParaRPr lang="en-US"/>
          </a:p>
        </p:txBody>
      </p:sp>
    </p:spTree>
    <p:extLst>
      <p:ext uri="{BB962C8B-B14F-4D97-AF65-F5344CB8AC3E}">
        <p14:creationId xmlns:p14="http://schemas.microsoft.com/office/powerpoint/2010/main" val="1710296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solidFill>
            <a:srgbClr val="800000"/>
          </a:solidFill>
        </p:spPr>
        <p:txBody>
          <a:bodyPr/>
          <a:lstStyle>
            <a:lvl1pPr>
              <a:defRPr>
                <a:solidFill>
                  <a:schemeClr val="bg1"/>
                </a:solidFill>
              </a:defRPr>
            </a:lvl1pPr>
          </a:lstStyle>
          <a:p>
            <a:r>
              <a:rPr lang="en-US" dirty="0"/>
              <a:t>Click to edit Master title style</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EC8091-232F-324E-9F85-75E0AE9701CF}" type="slidenum">
              <a:rPr lang="en-US" smtClean="0"/>
              <a:t>‹#›</a:t>
            </a:fld>
            <a:endParaRPr lang="en-US"/>
          </a:p>
        </p:txBody>
      </p:sp>
    </p:spTree>
    <p:extLst>
      <p:ext uri="{BB962C8B-B14F-4D97-AF65-F5344CB8AC3E}">
        <p14:creationId xmlns:p14="http://schemas.microsoft.com/office/powerpoint/2010/main" val="74888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solidFill>
            <a:srgbClr val="800000"/>
          </a:solidFill>
        </p:spPr>
        <p:txBody>
          <a:bodyPr anchor="t"/>
          <a:lstStyle>
            <a:lvl1pPr algn="l">
              <a:defRPr sz="4000" b="1" cap="all">
                <a:solidFill>
                  <a:srgbClr val="FFFF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EC8091-232F-324E-9F85-75E0AE9701CF}" type="slidenum">
              <a:rPr lang="en-US" smtClean="0"/>
              <a:t>‹#›</a:t>
            </a:fld>
            <a:endParaRPr lang="en-US"/>
          </a:p>
        </p:txBody>
      </p:sp>
    </p:spTree>
    <p:extLst>
      <p:ext uri="{BB962C8B-B14F-4D97-AF65-F5344CB8AC3E}">
        <p14:creationId xmlns:p14="http://schemas.microsoft.com/office/powerpoint/2010/main" val="16801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solidFill>
            <a:srgbClr val="800000"/>
          </a:solidFill>
        </p:spPr>
        <p:txBody>
          <a:bodyPr/>
          <a:lstStyle>
            <a:lvl1pPr>
              <a:defRPr>
                <a:solidFill>
                  <a:srgbClr val="FFFF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buClr>
                <a:schemeClr val="accent1">
                  <a:lumMod val="75000"/>
                </a:schemeClr>
              </a:buCl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buClr>
                <a:schemeClr val="accent1">
                  <a:lumMod val="75000"/>
                </a:schemeClr>
              </a:buCl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EC8091-232F-324E-9F85-75E0AE9701CF}" type="slidenum">
              <a:rPr lang="en-US" smtClean="0"/>
              <a:t>‹#›</a:t>
            </a:fld>
            <a:endParaRPr lang="en-US"/>
          </a:p>
        </p:txBody>
      </p:sp>
    </p:spTree>
    <p:extLst>
      <p:ext uri="{BB962C8B-B14F-4D97-AF65-F5344CB8AC3E}">
        <p14:creationId xmlns:p14="http://schemas.microsoft.com/office/powerpoint/2010/main" val="2728086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solidFill>
            <a:srgbClr val="800000"/>
          </a:solidFill>
        </p:spPr>
        <p:txBody>
          <a:bodyPr/>
          <a:lstStyle>
            <a:lvl1pPr>
              <a:defRPr>
                <a:solidFill>
                  <a:srgbClr val="FFFF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EC8091-232F-324E-9F85-75E0AE9701CF}" type="slidenum">
              <a:rPr lang="en-US" smtClean="0"/>
              <a:t>‹#›</a:t>
            </a:fld>
            <a:endParaRPr lang="en-US"/>
          </a:p>
        </p:txBody>
      </p:sp>
    </p:spTree>
    <p:extLst>
      <p:ext uri="{BB962C8B-B14F-4D97-AF65-F5344CB8AC3E}">
        <p14:creationId xmlns:p14="http://schemas.microsoft.com/office/powerpoint/2010/main" val="305859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solidFill>
            <a:srgbClr val="800000"/>
          </a:solidFill>
        </p:spPr>
        <p:txBody>
          <a:bodyPr/>
          <a:lstStyle>
            <a:lvl1pPr>
              <a:defRPr>
                <a:solidFill>
                  <a:srgbClr val="FFFFFF"/>
                </a:solidFill>
              </a:defRPr>
            </a:lvl1p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EC8091-232F-324E-9F85-75E0AE9701CF}" type="slidenum">
              <a:rPr lang="en-US" smtClean="0"/>
              <a:t>‹#›</a:t>
            </a:fld>
            <a:endParaRPr lang="en-US"/>
          </a:p>
        </p:txBody>
      </p:sp>
    </p:spTree>
    <p:extLst>
      <p:ext uri="{BB962C8B-B14F-4D97-AF65-F5344CB8AC3E}">
        <p14:creationId xmlns:p14="http://schemas.microsoft.com/office/powerpoint/2010/main" val="462485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EC8091-232F-324E-9F85-75E0AE9701CF}" type="slidenum">
              <a:rPr lang="en-US" smtClean="0"/>
              <a:t>‹#›</a:t>
            </a:fld>
            <a:endParaRPr lang="en-US"/>
          </a:p>
        </p:txBody>
      </p:sp>
    </p:spTree>
    <p:extLst>
      <p:ext uri="{BB962C8B-B14F-4D97-AF65-F5344CB8AC3E}">
        <p14:creationId xmlns:p14="http://schemas.microsoft.com/office/powerpoint/2010/main" val="1321655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solidFill>
            <a:srgbClr val="800000"/>
          </a:solidFill>
        </p:spPr>
        <p:txBody>
          <a:bodyPr anchor="b"/>
          <a:lstStyle>
            <a:lvl1pPr algn="l">
              <a:defRPr sz="2000" b="1">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EC8091-232F-324E-9F85-75E0AE9701CF}" type="slidenum">
              <a:rPr lang="en-US" smtClean="0"/>
              <a:t>‹#›</a:t>
            </a:fld>
            <a:endParaRPr lang="en-US"/>
          </a:p>
        </p:txBody>
      </p:sp>
    </p:spTree>
    <p:extLst>
      <p:ext uri="{BB962C8B-B14F-4D97-AF65-F5344CB8AC3E}">
        <p14:creationId xmlns:p14="http://schemas.microsoft.com/office/powerpoint/2010/main" val="2660349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solidFill>
            <a:srgbClr val="800000"/>
          </a:solidFill>
        </p:spPr>
        <p:txBody>
          <a:bodyPr anchor="b"/>
          <a:lstStyle>
            <a:lvl1pPr algn="l">
              <a:defRPr sz="2000" b="1">
                <a:solidFill>
                  <a:srgbClr val="FFFFFF"/>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EC8091-232F-324E-9F85-75E0AE9701CF}" type="slidenum">
              <a:rPr lang="en-US" smtClean="0"/>
              <a:t>‹#›</a:t>
            </a:fld>
            <a:endParaRPr lang="en-US"/>
          </a:p>
        </p:txBody>
      </p:sp>
    </p:spTree>
    <p:extLst>
      <p:ext uri="{BB962C8B-B14F-4D97-AF65-F5344CB8AC3E}">
        <p14:creationId xmlns:p14="http://schemas.microsoft.com/office/powerpoint/2010/main" val="2131812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662464"/>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45807" y="1805464"/>
            <a:ext cx="8240993" cy="432069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EC8091-232F-324E-9F85-75E0AE9701CF}" type="slidenum">
              <a:rPr lang="en-US" smtClean="0"/>
              <a:t>‹#›</a:t>
            </a:fld>
            <a:endParaRPr lang="en-US"/>
          </a:p>
        </p:txBody>
      </p:sp>
      <p:pic>
        <p:nvPicPr>
          <p:cNvPr id="9" name="Picture 8"/>
          <p:cNvPicPr>
            <a:picLocks noChangeAspect="1"/>
          </p:cNvPicPr>
          <p:nvPr/>
        </p:nvPicPr>
        <p:blipFill>
          <a:blip r:embed="rId14"/>
          <a:stretch>
            <a:fillRect/>
          </a:stretch>
        </p:blipFill>
        <p:spPr>
          <a:xfrm>
            <a:off x="445807" y="6038304"/>
            <a:ext cx="1377017" cy="683171"/>
          </a:xfrm>
          <a:prstGeom prst="rect">
            <a:avLst/>
          </a:prstGeom>
        </p:spPr>
      </p:pic>
    </p:spTree>
    <p:extLst>
      <p:ext uri="{BB962C8B-B14F-4D97-AF65-F5344CB8AC3E}">
        <p14:creationId xmlns:p14="http://schemas.microsoft.com/office/powerpoint/2010/main" val="1037313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rgbClr val="800000"/>
          </a:solidFill>
          <a:latin typeface="+mj-lt"/>
          <a:ea typeface="+mj-ea"/>
          <a:cs typeface="+mj-cs"/>
        </a:defRPr>
      </a:lvl1pPr>
    </p:titleStyle>
    <p:bodyStyle>
      <a:lvl1pPr marL="342900" indent="-342900" algn="l" defTabSz="457200" rtl="0" eaLnBrk="1" latinLnBrk="0" hangingPunct="1">
        <a:spcBef>
          <a:spcPct val="20000"/>
        </a:spcBef>
        <a:buClr>
          <a:schemeClr val="accent1">
            <a:lumMod val="75000"/>
          </a:schemeClr>
        </a:buClr>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Clr>
          <a:schemeClr val="accent1">
            <a:lumMod val="75000"/>
          </a:schemeClr>
        </a:buClr>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Clr>
          <a:schemeClr val="accent1">
            <a:lumMod val="75000"/>
          </a:schemeClr>
        </a:buClr>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Clr>
          <a:schemeClr val="accent1">
            <a:lumMod val="75000"/>
          </a:schemeClr>
        </a:buClr>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Clr>
          <a:schemeClr val="accent1">
            <a:lumMod val="75000"/>
          </a:schemeClr>
        </a:buClr>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fordhamethics.org/" TargetMode="External"/><Relationship Id="rId7" Type="http://schemas.openxmlformats.org/officeDocument/2006/relationships/image" Target="../media/image2.png"/><Relationship Id="rId2" Type="http://schemas.openxmlformats.org/officeDocument/2006/relationships/hyperlink" Target="mailto:Fisher@Fordham.edu" TargetMode="External"/><Relationship Id="rId1" Type="http://schemas.openxmlformats.org/officeDocument/2006/relationships/slideLayout" Target="../slideLayouts/slideLayout1.xml"/><Relationship Id="rId6" Type="http://schemas.openxmlformats.org/officeDocument/2006/relationships/hyperlink" Target="https://www.fordham.edu/downloads/file/11475/fisher_psychology_and_ethics" TargetMode="External"/><Relationship Id="rId5" Type="http://schemas.openxmlformats.org/officeDocument/2006/relationships/hyperlink" Target="http://ethicsandsociety.org/" TargetMode="External"/><Relationship Id="rId4" Type="http://schemas.openxmlformats.org/officeDocument/2006/relationships/hyperlink" Target="http://www.fordham.edu/EthicsInstitute"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hyperlink" Target="http://www.apa.org/news/press/releases/2015/10/conversion-therapy.aspx" TargetMode="External"/><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hyperlink" Target="http://store.samhsa.gov/product/SMA15-4928" TargetMode="External"/><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3" Type="http://schemas.openxmlformats.org/officeDocument/2006/relationships/hyperlink" Target="https://www.fordham.edu/downloads/file/11475/fisher_psychology_and_ethics"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www.apa.org/pubs/journals/features/amp-a0024659.pdf" TargetMode="External"/><Relationship Id="rId2" Type="http://schemas.openxmlformats.org/officeDocument/2006/relationships/hyperlink" Target="http://www.apa.org/about/policy/sexual-orientation.aspx" TargetMode="External"/><Relationship Id="rId1" Type="http://schemas.openxmlformats.org/officeDocument/2006/relationships/slideLayout" Target="../slideLayouts/slideLayout12.xml"/><Relationship Id="rId4" Type="http://schemas.openxmlformats.org/officeDocument/2006/relationships/hyperlink" Target="http://www.apa.org/practice/guidelines/transgender.pdf" TargetMode="External"/></Relationships>
</file>

<file path=ppt/slides/_rels/slide56.xml.rels><?xml version="1.0" encoding="UTF-8" standalone="yes"?>
<Relationships xmlns="http://schemas.openxmlformats.org/package/2006/relationships"><Relationship Id="rId3" Type="http://schemas.openxmlformats.org/officeDocument/2006/relationships/hyperlink" Target="https://doi.org/10.1371/journal.pone.0200560" TargetMode="External"/><Relationship Id="rId2" Type="http://schemas.openxmlformats.org/officeDocument/2006/relationships/hyperlink" Target="http://www.ncbi.nlm.nih.gov/pmc/articles/PMC4617525"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hyperlink" Target="https://store.samhsa.gov/product/Ending-Conversion-Therapy-Supporting-and-Affirming-LGBTQ-Youth/SMA15-4928"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https://www.fordham.edu/downloads/file/11475/fisher_psychology_and_ethic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2625" y="876534"/>
            <a:ext cx="7772400" cy="1187832"/>
          </a:xfrm>
        </p:spPr>
        <p:txBody>
          <a:bodyPr>
            <a:noAutofit/>
          </a:bodyPr>
          <a:lstStyle/>
          <a:p>
            <a:pPr algn="l"/>
            <a:r>
              <a:rPr lang="en-US" sz="3200" b="1" dirty="0"/>
              <a:t>Psychology and Ethics: Strengthening Diverse Relationships Across Psychology</a:t>
            </a:r>
            <a:endParaRPr lang="en-US" sz="3200" b="1" i="1"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457201" y="2064367"/>
            <a:ext cx="8597265" cy="3923074"/>
          </a:xfrm>
        </p:spPr>
        <p:txBody>
          <a:bodyPr>
            <a:normAutofit fontScale="92500" lnSpcReduction="10000"/>
          </a:bodyPr>
          <a:lstStyle/>
          <a:p>
            <a:pPr lvl="0" algn="l" defTabSz="914400" fontAlgn="base">
              <a:spcBef>
                <a:spcPct val="0"/>
              </a:spcBef>
              <a:spcAft>
                <a:spcPct val="0"/>
              </a:spcAft>
              <a:buClrTx/>
            </a:pPr>
            <a:r>
              <a:rPr lang="en-US" sz="2400" b="1" dirty="0">
                <a:solidFill>
                  <a:schemeClr val="tx1"/>
                </a:solidFill>
                <a:ea typeface="ＭＳ Ｐゴシック" charset="-128"/>
                <a:cs typeface="Arial" panose="020B0604020202020204" pitchFamily="34" charset="0"/>
              </a:rPr>
              <a:t>Celia B. Fisher, Ph.D.</a:t>
            </a:r>
          </a:p>
          <a:p>
            <a:pPr lvl="0" algn="l" defTabSz="914400" fontAlgn="base">
              <a:spcBef>
                <a:spcPct val="0"/>
              </a:spcBef>
              <a:spcAft>
                <a:spcPct val="0"/>
              </a:spcAft>
              <a:buClrTx/>
            </a:pPr>
            <a:endParaRPr lang="en-US" sz="1000" dirty="0">
              <a:solidFill>
                <a:schemeClr val="tx1"/>
              </a:solidFill>
              <a:ea typeface="ＭＳ Ｐゴシック" charset="-128"/>
              <a:cs typeface="Arial" panose="020B0604020202020204" pitchFamily="34" charset="0"/>
            </a:endParaRPr>
          </a:p>
          <a:p>
            <a:pPr lvl="0" algn="l" defTabSz="914400" fontAlgn="base">
              <a:spcBef>
                <a:spcPct val="0"/>
              </a:spcBef>
              <a:spcAft>
                <a:spcPct val="0"/>
              </a:spcAft>
              <a:buClrTx/>
            </a:pPr>
            <a:r>
              <a:rPr lang="en-US" sz="1600" dirty="0">
                <a:solidFill>
                  <a:schemeClr val="tx1"/>
                </a:solidFill>
                <a:ea typeface="ＭＳ Ｐゴシック" charset="-128"/>
                <a:cs typeface="Arial" panose="020B0604020202020204" pitchFamily="34" charset="0"/>
              </a:rPr>
              <a:t>Marie Ward Doty University Chair in Ethics                                                  </a:t>
            </a:r>
          </a:p>
          <a:p>
            <a:pPr lvl="0" algn="l" defTabSz="914400" fontAlgn="base">
              <a:spcBef>
                <a:spcPct val="0"/>
              </a:spcBef>
              <a:spcAft>
                <a:spcPct val="0"/>
              </a:spcAft>
              <a:buClrTx/>
            </a:pPr>
            <a:r>
              <a:rPr lang="en-US" sz="1600" dirty="0">
                <a:solidFill>
                  <a:schemeClr val="tx1"/>
                </a:solidFill>
                <a:ea typeface="ＭＳ Ｐゴシック" charset="-128"/>
                <a:cs typeface="Arial" panose="020B0604020202020204" pitchFamily="34" charset="0"/>
              </a:rPr>
              <a:t>Professor of Psychology</a:t>
            </a:r>
          </a:p>
          <a:p>
            <a:pPr lvl="0" algn="l" defTabSz="914400" fontAlgn="base">
              <a:spcBef>
                <a:spcPct val="0"/>
              </a:spcBef>
              <a:spcAft>
                <a:spcPct val="0"/>
              </a:spcAft>
              <a:buClrTx/>
            </a:pPr>
            <a:r>
              <a:rPr lang="en-US" sz="1600" dirty="0">
                <a:solidFill>
                  <a:schemeClr val="tx1"/>
                </a:solidFill>
                <a:ea typeface="ＭＳ Ｐゴシック" charset="-128"/>
                <a:cs typeface="Arial" panose="020B0604020202020204" pitchFamily="34" charset="0"/>
              </a:rPr>
              <a:t>Director Center for Ethics Education</a:t>
            </a:r>
          </a:p>
          <a:p>
            <a:pPr lvl="0" algn="l" defTabSz="914400" fontAlgn="base">
              <a:spcBef>
                <a:spcPct val="0"/>
              </a:spcBef>
              <a:spcAft>
                <a:spcPct val="0"/>
              </a:spcAft>
              <a:buClrTx/>
            </a:pPr>
            <a:r>
              <a:rPr lang="en-US" sz="1600" dirty="0">
                <a:solidFill>
                  <a:schemeClr val="tx1"/>
                </a:solidFill>
                <a:ea typeface="ＭＳ Ｐゴシック" charset="-128"/>
                <a:cs typeface="Arial" panose="020B0604020202020204" pitchFamily="34" charset="0"/>
              </a:rPr>
              <a:t>Director, HIV/Drug Abuse Prevention Research Ethics Institute</a:t>
            </a:r>
          </a:p>
          <a:p>
            <a:pPr lvl="0" algn="l" defTabSz="914400" fontAlgn="base">
              <a:spcBef>
                <a:spcPct val="0"/>
              </a:spcBef>
              <a:spcAft>
                <a:spcPct val="0"/>
              </a:spcAft>
              <a:buClrTx/>
            </a:pPr>
            <a:r>
              <a:rPr lang="en-US" sz="1600" dirty="0">
                <a:solidFill>
                  <a:schemeClr val="tx1"/>
                </a:solidFill>
                <a:ea typeface="ＭＳ Ｐゴシック" charset="-128"/>
                <a:cs typeface="Arial" panose="020B0604020202020204" pitchFamily="34" charset="0"/>
                <a:hlinkClick r:id="rId2"/>
              </a:rPr>
              <a:t>Fisher@Fordham.edu</a:t>
            </a:r>
            <a:endParaRPr lang="en-US" sz="1600" dirty="0">
              <a:solidFill>
                <a:schemeClr val="tx1"/>
              </a:solidFill>
              <a:ea typeface="ＭＳ Ｐゴシック" charset="-128"/>
              <a:cs typeface="Arial" panose="020B0604020202020204" pitchFamily="34" charset="0"/>
            </a:endParaRPr>
          </a:p>
          <a:p>
            <a:pPr lvl="0" algn="l" defTabSz="914400" fontAlgn="base">
              <a:spcBef>
                <a:spcPct val="0"/>
              </a:spcBef>
              <a:spcAft>
                <a:spcPct val="0"/>
              </a:spcAft>
              <a:buClrTx/>
            </a:pPr>
            <a:endParaRPr lang="en-US" sz="1600" dirty="0">
              <a:solidFill>
                <a:srgbClr val="000090"/>
              </a:solidFill>
              <a:ea typeface="ＭＳ Ｐゴシック" charset="-128"/>
              <a:cs typeface="Arial" panose="020B0604020202020204" pitchFamily="34" charset="0"/>
            </a:endParaRPr>
          </a:p>
          <a:p>
            <a:pPr lvl="0" algn="l">
              <a:spcBef>
                <a:spcPts val="0"/>
              </a:spcBef>
            </a:pPr>
            <a:r>
              <a:rPr lang="en-US" sz="1600" dirty="0">
                <a:solidFill>
                  <a:schemeClr val="tx1"/>
                </a:solidFill>
              </a:rPr>
              <a:t>Visit </a:t>
            </a:r>
            <a:r>
              <a:rPr lang="en-US" sz="1600" dirty="0">
                <a:solidFill>
                  <a:schemeClr val="tx1"/>
                </a:solidFill>
                <a:hlinkClick r:id="rId3"/>
              </a:rPr>
              <a:t>www.FordhamEthics.org</a:t>
            </a:r>
            <a:r>
              <a:rPr lang="en-US" sz="1600" dirty="0">
                <a:solidFill>
                  <a:schemeClr val="tx1"/>
                </a:solidFill>
              </a:rPr>
              <a:t> and </a:t>
            </a:r>
            <a:r>
              <a:rPr lang="en-US" sz="1600" dirty="0">
                <a:solidFill>
                  <a:schemeClr val="tx1"/>
                </a:solidFill>
                <a:hlinkClick r:id="rId4"/>
              </a:rPr>
              <a:t>www.Fordham.edu/EthicsInstitute</a:t>
            </a:r>
            <a:r>
              <a:rPr lang="en-US" sz="1600" dirty="0">
                <a:solidFill>
                  <a:schemeClr val="tx1"/>
                </a:solidFill>
              </a:rPr>
              <a:t>  </a:t>
            </a:r>
          </a:p>
          <a:p>
            <a:pPr lvl="0" algn="l">
              <a:spcBef>
                <a:spcPts val="0"/>
              </a:spcBef>
            </a:pPr>
            <a:r>
              <a:rPr lang="en-US" sz="1600" dirty="0">
                <a:solidFill>
                  <a:schemeClr val="tx1"/>
                </a:solidFill>
              </a:rPr>
              <a:t>Follow the Ethics Center on Twitter and Facebook: @</a:t>
            </a:r>
            <a:r>
              <a:rPr lang="en-US" sz="1600" dirty="0" err="1">
                <a:solidFill>
                  <a:schemeClr val="tx1"/>
                </a:solidFill>
              </a:rPr>
              <a:t>FordhamEthics</a:t>
            </a:r>
            <a:r>
              <a:rPr lang="en-US" sz="1600" dirty="0">
                <a:solidFill>
                  <a:schemeClr val="tx1"/>
                </a:solidFill>
              </a:rPr>
              <a:t> and </a:t>
            </a:r>
          </a:p>
          <a:p>
            <a:pPr lvl="0" algn="l">
              <a:spcBef>
                <a:spcPts val="0"/>
              </a:spcBef>
            </a:pPr>
            <a:r>
              <a:rPr lang="en-US" sz="1600" dirty="0">
                <a:solidFill>
                  <a:schemeClr val="tx1"/>
                </a:solidFill>
              </a:rPr>
              <a:t>on the </a:t>
            </a:r>
            <a:r>
              <a:rPr lang="en-US" sz="1600" i="1" dirty="0">
                <a:solidFill>
                  <a:schemeClr val="tx1"/>
                </a:solidFill>
              </a:rPr>
              <a:t>Ethics &amp; Society Blog </a:t>
            </a:r>
            <a:r>
              <a:rPr lang="en-US" sz="1600" dirty="0" err="1">
                <a:solidFill>
                  <a:schemeClr val="tx1"/>
                </a:solidFill>
                <a:hlinkClick r:id="rId5"/>
              </a:rPr>
              <a:t>ethicsandsociety.org</a:t>
            </a:r>
            <a:r>
              <a:rPr lang="en-US" sz="1600" dirty="0">
                <a:solidFill>
                  <a:schemeClr val="tx1"/>
                </a:solidFill>
              </a:rPr>
              <a:t>. </a:t>
            </a:r>
          </a:p>
          <a:p>
            <a:pPr lvl="0" algn="l">
              <a:spcBef>
                <a:spcPts val="0"/>
              </a:spcBef>
            </a:pPr>
            <a:endParaRPr lang="en-US" sz="1600" dirty="0"/>
          </a:p>
          <a:p>
            <a:pPr lvl="0" algn="l">
              <a:spcBef>
                <a:spcPts val="0"/>
              </a:spcBef>
            </a:pPr>
            <a:r>
              <a:rPr lang="en-US" sz="2400" b="1" dirty="0">
                <a:solidFill>
                  <a:schemeClr val="tx1"/>
                </a:solidFill>
              </a:rPr>
              <a:t>Moderator: Dr. Earl Turner, Ph.D</a:t>
            </a:r>
            <a:r>
              <a:rPr lang="en-US" sz="2400" dirty="0">
                <a:solidFill>
                  <a:schemeClr val="tx1"/>
                </a:solidFill>
              </a:rPr>
              <a:t>.</a:t>
            </a:r>
          </a:p>
          <a:p>
            <a:pPr lvl="0" algn="l">
              <a:spcBef>
                <a:spcPts val="0"/>
              </a:spcBef>
            </a:pPr>
            <a:r>
              <a:rPr lang="en-US" sz="1600" dirty="0">
                <a:solidFill>
                  <a:schemeClr val="tx1"/>
                </a:solidFill>
              </a:rPr>
              <a:t>University of Houston-Downtown</a:t>
            </a:r>
          </a:p>
          <a:p>
            <a:pPr lvl="0" algn="l">
              <a:spcBef>
                <a:spcPts val="0"/>
              </a:spcBef>
            </a:pPr>
            <a:r>
              <a:rPr lang="en-US" sz="1600" dirty="0">
                <a:solidFill>
                  <a:schemeClr val="tx1"/>
                </a:solidFill>
              </a:rPr>
              <a:t>Assistant Professor of Psychology</a:t>
            </a:r>
          </a:p>
          <a:p>
            <a:pPr lvl="0" algn="l">
              <a:spcBef>
                <a:spcPts val="0"/>
              </a:spcBef>
            </a:pPr>
            <a:r>
              <a:rPr lang="en-US" sz="1600" dirty="0">
                <a:solidFill>
                  <a:schemeClr val="tx1"/>
                </a:solidFill>
              </a:rPr>
              <a:t>Director, Race and Cultural Experiences (RACE) Lab</a:t>
            </a:r>
          </a:p>
          <a:p>
            <a:pPr lvl="0" algn="l">
              <a:spcBef>
                <a:spcPts val="0"/>
              </a:spcBef>
            </a:pPr>
            <a:endParaRPr lang="en-US" sz="1600" dirty="0">
              <a:solidFill>
                <a:schemeClr val="tx1"/>
              </a:solidFill>
            </a:endParaRPr>
          </a:p>
          <a:p>
            <a:pPr algn="l">
              <a:spcBef>
                <a:spcPts val="0"/>
              </a:spcBef>
            </a:pPr>
            <a:r>
              <a:rPr lang="en-US" sz="1600" dirty="0"/>
              <a:t>Power Point available at </a:t>
            </a:r>
            <a:r>
              <a:rPr lang="en-US" sz="1600" dirty="0">
                <a:hlinkClick r:id="rId6"/>
              </a:rPr>
              <a:t>https://www.fordham.edu/downloads/file/11475/fisher_psychology_and_ethics</a:t>
            </a:r>
            <a:endParaRPr lang="en-US" sz="1600" dirty="0"/>
          </a:p>
          <a:p>
            <a:pPr lvl="0" algn="l">
              <a:spcBef>
                <a:spcPts val="0"/>
              </a:spcBef>
            </a:pPr>
            <a:endParaRPr lang="en-US" sz="1600" dirty="0">
              <a:solidFill>
                <a:schemeClr val="tx1"/>
              </a:solidFill>
            </a:endParaRPr>
          </a:p>
          <a:p>
            <a:pPr lvl="0" algn="l">
              <a:spcBef>
                <a:spcPts val="0"/>
              </a:spcBef>
            </a:pPr>
            <a:endParaRPr lang="en-US" sz="1600" dirty="0">
              <a:solidFill>
                <a:schemeClr val="tx1"/>
              </a:solidFill>
            </a:endParaRPr>
          </a:p>
          <a:p>
            <a:pPr lvl="0" algn="l">
              <a:spcBef>
                <a:spcPts val="0"/>
              </a:spcBef>
            </a:pPr>
            <a:endParaRPr lang="en-US" sz="1600" dirty="0"/>
          </a:p>
          <a:p>
            <a:pPr lvl="0">
              <a:spcBef>
                <a:spcPts val="0"/>
              </a:spcBef>
            </a:pPr>
            <a:endParaRPr lang="en-US" sz="2400" dirty="0"/>
          </a:p>
          <a:p>
            <a:pPr lvl="0" algn="l" defTabSz="914400" fontAlgn="base">
              <a:spcBef>
                <a:spcPct val="0"/>
              </a:spcBef>
              <a:spcAft>
                <a:spcPct val="0"/>
              </a:spcAft>
              <a:buClrTx/>
            </a:pPr>
            <a:endParaRPr lang="en-US" sz="1600" dirty="0">
              <a:solidFill>
                <a:srgbClr val="000090"/>
              </a:solidFill>
              <a:ea typeface="ＭＳ Ｐゴシック" charset="-128"/>
              <a:cs typeface="Arial" panose="020B0604020202020204" pitchFamily="34" charset="0"/>
            </a:endParaRPr>
          </a:p>
        </p:txBody>
      </p:sp>
      <p:grpSp>
        <p:nvGrpSpPr>
          <p:cNvPr id="4" name="Group 9"/>
          <p:cNvGrpSpPr>
            <a:grpSpLocks/>
          </p:cNvGrpSpPr>
          <p:nvPr/>
        </p:nvGrpSpPr>
        <p:grpSpPr bwMode="auto">
          <a:xfrm>
            <a:off x="2117" y="-76200"/>
            <a:ext cx="9388383" cy="739775"/>
            <a:chOff x="-19404" y="-368357"/>
            <a:chExt cx="9253595" cy="749307"/>
          </a:xfrm>
        </p:grpSpPr>
        <p:pic>
          <p:nvPicPr>
            <p:cNvPr id="5" name="Picture 8" descr="FORDHAM_UNIVERSITY_LOGO_White"/>
            <p:cNvPicPr preferRelativeResize="0">
              <a:picLocks noChangeAspect="1" noChangeArrowheads="1"/>
            </p:cNvPicPr>
            <p:nvPr/>
          </p:nvPicPr>
          <p:blipFill>
            <a:blip r:embed="rId7">
              <a:extLst>
                <a:ext uri="{28A0092B-C50C-407E-A947-70E740481C1C}">
                  <a14:useLocalDpi xmlns:a14="http://schemas.microsoft.com/office/drawing/2010/main" val="0"/>
                </a:ext>
              </a:extLst>
            </a:blip>
            <a:srcRect l="-8595" t="-14493" r="-178223" b="-14493"/>
            <a:stretch>
              <a:fillRect/>
            </a:stretch>
          </p:blipFill>
          <p:spPr bwMode="auto">
            <a:xfrm>
              <a:off x="-19404" y="-368357"/>
              <a:ext cx="9027546" cy="749307"/>
            </a:xfrm>
            <a:prstGeom prst="rect">
              <a:avLst/>
            </a:prstGeom>
            <a:solidFill>
              <a:srgbClr val="7C0018"/>
            </a:solidFill>
            <a:ln>
              <a:noFill/>
            </a:ln>
            <a:extLst>
              <a:ext uri="{91240B29-F687-4f45-9708-019B960494DF}">
                <a14:hiddenLine xmlns="" xmlns:a14="http://schemas.microsoft.com/office/drawing/2010/main" w="9525">
                  <a:solidFill>
                    <a:srgbClr val="000000"/>
                  </a:solidFill>
                  <a:miter lim="800000"/>
                  <a:headEnd/>
                  <a:tailEnd/>
                </a14:hiddenLine>
              </a:ext>
            </a:extLst>
          </p:spPr>
        </p:pic>
        <p:sp>
          <p:nvSpPr>
            <p:cNvPr id="6" name="TextBox 8"/>
            <p:cNvSpPr txBox="1">
              <a:spLocks noChangeArrowheads="1"/>
            </p:cNvSpPr>
            <p:nvPr/>
          </p:nvSpPr>
          <p:spPr bwMode="auto">
            <a:xfrm>
              <a:off x="3900191" y="-368357"/>
              <a:ext cx="5334000" cy="7481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1800" b="1">
                  <a:solidFill>
                    <a:srgbClr val="FFFFFF"/>
                  </a:solidFill>
                  <a:latin typeface="Century" pitchFamily="18" charset="0"/>
                </a:rPr>
                <a:t>THE CENTER FOR ETHICS EDUCATION</a:t>
              </a:r>
            </a:p>
            <a:p>
              <a:pPr algn="ctr">
                <a:spcBef>
                  <a:spcPct val="0"/>
                </a:spcBef>
                <a:buFontTx/>
                <a:buNone/>
              </a:pPr>
              <a:r>
                <a:rPr lang="en-US" altLang="en-US" sz="1200" b="1">
                  <a:solidFill>
                    <a:srgbClr val="FFFFFF"/>
                  </a:solidFill>
                  <a:latin typeface="Century" pitchFamily="18" charset="0"/>
                </a:rPr>
                <a:t>CELIA B. FISHER, PH.D., DIRECTOR</a:t>
              </a:r>
              <a:br>
                <a:rPr lang="en-US" altLang="en-US" sz="1200" b="1">
                  <a:solidFill>
                    <a:srgbClr val="FFFFFF"/>
                  </a:solidFill>
                  <a:latin typeface="Century" pitchFamily="18" charset="0"/>
                </a:rPr>
              </a:br>
              <a:r>
                <a:rPr lang="en-US" altLang="en-US" sz="1200" b="1" err="1">
                  <a:solidFill>
                    <a:srgbClr val="FFFFFF"/>
                  </a:solidFill>
                  <a:latin typeface="Century" pitchFamily="18" charset="0"/>
                </a:rPr>
                <a:t>www.fordham.edu</a:t>
              </a:r>
              <a:r>
                <a:rPr lang="en-US" altLang="en-US" sz="1200" b="1">
                  <a:solidFill>
                    <a:srgbClr val="FFFFFF"/>
                  </a:solidFill>
                  <a:latin typeface="Century" pitchFamily="18" charset="0"/>
                </a:rPr>
                <a:t>/ethics</a:t>
              </a:r>
            </a:p>
          </p:txBody>
        </p:sp>
        <p:cxnSp>
          <p:nvCxnSpPr>
            <p:cNvPr id="7" name="AutoShape 5"/>
            <p:cNvCxnSpPr>
              <a:cxnSpLocks noChangeShapeType="1"/>
            </p:cNvCxnSpPr>
            <p:nvPr/>
          </p:nvCxnSpPr>
          <p:spPr bwMode="auto">
            <a:xfrm>
              <a:off x="3810000" y="-292156"/>
              <a:ext cx="0" cy="609600"/>
            </a:xfrm>
            <a:prstGeom prst="straightConnector1">
              <a:avLst/>
            </a:prstGeom>
            <a:noFill/>
            <a:ln w="9525">
              <a:solidFill>
                <a:srgbClr val="FFFFFF"/>
              </a:solidFill>
              <a:round/>
              <a:headEnd/>
              <a:tailEnd/>
            </a:ln>
            <a:extLst>
              <a:ext uri="{909E8E84-426E-40dd-AFC4-6F175D3DCCD1}">
                <a14:hiddenFill xmlns="" xmlns:a14="http://schemas.microsoft.com/office/drawing/2010/main">
                  <a:noFill/>
                </a14:hiddenFill>
              </a:ext>
            </a:extLst>
          </p:spPr>
        </p:cxnSp>
      </p:grpSp>
      <p:sp>
        <p:nvSpPr>
          <p:cNvPr id="14" name="5-Point Star 13"/>
          <p:cNvSpPr/>
          <p:nvPr/>
        </p:nvSpPr>
        <p:spPr>
          <a:xfrm>
            <a:off x="7191760" y="6529386"/>
            <a:ext cx="69850" cy="85725"/>
          </a:xfrm>
          <a:prstGeom prst="star5">
            <a:avLst>
              <a:gd name="adj" fmla="val 50000"/>
              <a:gd name="hf" fmla="val 105146"/>
              <a:gd name="vf" fmla="val 110557"/>
            </a:avLst>
          </a:prstGeom>
          <a:solidFill>
            <a:srgbClr val="24489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B11344E1-B910-4372-9CD7-7177CA212B1E}"/>
              </a:ext>
            </a:extLst>
          </p:cNvPr>
          <p:cNvPicPr>
            <a:picLocks noChangeAspect="1"/>
          </p:cNvPicPr>
          <p:nvPr/>
        </p:nvPicPr>
        <p:blipFill>
          <a:blip r:embed="rId8"/>
          <a:stretch>
            <a:fillRect/>
          </a:stretch>
        </p:blipFill>
        <p:spPr>
          <a:xfrm>
            <a:off x="6951648" y="2119406"/>
            <a:ext cx="1223377" cy="1468052"/>
          </a:xfrm>
          <a:prstGeom prst="rect">
            <a:avLst/>
          </a:prstGeom>
        </p:spPr>
      </p:pic>
    </p:spTree>
    <p:extLst>
      <p:ext uri="{BB962C8B-B14F-4D97-AF65-F5344CB8AC3E}">
        <p14:creationId xmlns:p14="http://schemas.microsoft.com/office/powerpoint/2010/main" val="35054115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807" y="288975"/>
            <a:ext cx="8229600" cy="1235025"/>
          </a:xfrm>
        </p:spPr>
        <p:txBody>
          <a:bodyPr>
            <a:noAutofit/>
          </a:bodyPr>
          <a:lstStyle/>
          <a:p>
            <a:r>
              <a:rPr lang="en-US" sz="4000"/>
              <a:t>Multicultural Competence:</a:t>
            </a:r>
            <a:br>
              <a:rPr lang="en-US" sz="4000"/>
            </a:br>
            <a:r>
              <a:rPr lang="en-US" sz="4000"/>
              <a:t>Knowledge of the Discipline</a:t>
            </a:r>
          </a:p>
        </p:txBody>
      </p:sp>
      <p:sp>
        <p:nvSpPr>
          <p:cNvPr id="3" name="Content Placeholder 2"/>
          <p:cNvSpPr>
            <a:spLocks noGrp="1"/>
          </p:cNvSpPr>
          <p:nvPr>
            <p:ph idx="1"/>
          </p:nvPr>
        </p:nvSpPr>
        <p:spPr>
          <a:xfrm>
            <a:off x="445807" y="1664962"/>
            <a:ext cx="8240993" cy="4348834"/>
          </a:xfrm>
        </p:spPr>
        <p:txBody>
          <a:bodyPr>
            <a:normAutofit fontScale="92500" lnSpcReduction="10000"/>
          </a:bodyPr>
          <a:lstStyle/>
          <a:p>
            <a:pPr marL="0" lvl="0" indent="0">
              <a:buNone/>
            </a:pPr>
            <a:r>
              <a:rPr lang="en-US" sz="2400" b="1" dirty="0">
                <a:solidFill>
                  <a:schemeClr val="accent2">
                    <a:lumMod val="75000"/>
                  </a:schemeClr>
                </a:solidFill>
              </a:rPr>
              <a:t>Dr. Jones must be or become familiar with scientific and professional knowledge on:</a:t>
            </a:r>
          </a:p>
          <a:p>
            <a:pPr marL="0" lvl="0" indent="0">
              <a:buNone/>
            </a:pPr>
            <a:endParaRPr lang="en-US" sz="1000" dirty="0"/>
          </a:p>
          <a:p>
            <a:pPr lvl="0"/>
            <a:r>
              <a:rPr lang="en-US" sz="2000" dirty="0"/>
              <a:t>How ethnic discrimination in general and for those of Mexican descent is manifested in educational and sports settings.</a:t>
            </a:r>
          </a:p>
          <a:p>
            <a:pPr lvl="0"/>
            <a:endParaRPr lang="en-US" sz="2000" dirty="0"/>
          </a:p>
          <a:p>
            <a:pPr lvl="0"/>
            <a:r>
              <a:rPr lang="en-US" sz="2000" dirty="0"/>
              <a:t>How such discrimination impacts behavior and the mental health of ethnic minority adolescents</a:t>
            </a:r>
          </a:p>
          <a:p>
            <a:pPr lvl="0"/>
            <a:endParaRPr lang="en-US" sz="2000" dirty="0"/>
          </a:p>
          <a:p>
            <a:pPr lvl="0"/>
            <a:r>
              <a:rPr lang="en-US" sz="2000" dirty="0"/>
              <a:t>Culturally informed behavioral and cognitive factors that distinguish between normative and maladaptive responses to ethnic discrimination</a:t>
            </a:r>
          </a:p>
          <a:p>
            <a:pPr lvl="0"/>
            <a:endParaRPr lang="en-US" sz="2000" dirty="0"/>
          </a:p>
          <a:p>
            <a:r>
              <a:rPr lang="en-US" sz="2000" dirty="0"/>
              <a:t>Which treatments for conduct related disorders have been found to be culturally appropriate for youth of Mexican descent</a:t>
            </a:r>
          </a:p>
          <a:p>
            <a:endParaRPr lang="en-US" dirty="0"/>
          </a:p>
          <a:p>
            <a:endParaRPr lang="en-US" dirty="0"/>
          </a:p>
          <a:p>
            <a:endParaRPr lang="en-US" dirty="0"/>
          </a:p>
        </p:txBody>
      </p:sp>
    </p:spTree>
    <p:extLst>
      <p:ext uri="{BB962C8B-B14F-4D97-AF65-F5344CB8AC3E}">
        <p14:creationId xmlns:p14="http://schemas.microsoft.com/office/powerpoint/2010/main" val="1979854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CBCBCB"/>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rgbClr val="CBCBCB"/>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6" end="6"/>
                                            </p:txEl>
                                          </p:spTgt>
                                        </p:tgtEl>
                                        <p:attrNameLst>
                                          <p:attrName>ppt_c</p:attrName>
                                        </p:attrNameLst>
                                      </p:cBhvr>
                                      <p:to>
                                        <a:srgbClr val="CBCBCB"/>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8" end="8"/>
                                            </p:txEl>
                                          </p:spTgt>
                                        </p:tgtEl>
                                        <p:attrNameLst>
                                          <p:attrName>ppt_c</p:attrName>
                                        </p:attrNameLst>
                                      </p:cBhvr>
                                      <p:to>
                                        <a:srgbClr val="CBCBCB"/>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807" y="357188"/>
            <a:ext cx="8229600" cy="1143000"/>
          </a:xfrm>
        </p:spPr>
        <p:txBody>
          <a:bodyPr>
            <a:normAutofit fontScale="90000"/>
          </a:bodyPr>
          <a:lstStyle/>
          <a:p>
            <a:r>
              <a:rPr lang="en-US"/>
              <a:t>Multicultural Relational Competence</a:t>
            </a:r>
          </a:p>
        </p:txBody>
      </p:sp>
      <p:sp>
        <p:nvSpPr>
          <p:cNvPr id="3" name="Content Placeholder 2"/>
          <p:cNvSpPr>
            <a:spLocks noGrp="1"/>
          </p:cNvSpPr>
          <p:nvPr>
            <p:ph idx="1"/>
          </p:nvPr>
        </p:nvSpPr>
        <p:spPr>
          <a:xfrm>
            <a:off x="445807" y="1743075"/>
            <a:ext cx="8240993" cy="4383088"/>
          </a:xfrm>
        </p:spPr>
        <p:txBody>
          <a:bodyPr>
            <a:normAutofit lnSpcReduction="10000"/>
          </a:bodyPr>
          <a:lstStyle/>
          <a:p>
            <a:pPr marL="285750" lvl="0" indent="-285750">
              <a:buFont typeface="Arial" charset="0"/>
              <a:buChar char="•"/>
            </a:pPr>
            <a:r>
              <a:rPr lang="en-US" sz="2200" dirty="0"/>
              <a:t>Has Dr. Jones identified Raphael as a “Mexican male” in ways that reflect her own biases and not how Raphael sees himself?</a:t>
            </a:r>
          </a:p>
          <a:p>
            <a:pPr marL="285750" lvl="0" indent="-285750">
              <a:buFont typeface="Arial" charset="0"/>
              <a:buChar char="•"/>
            </a:pPr>
            <a:endParaRPr lang="en-US" sz="1100" dirty="0"/>
          </a:p>
          <a:p>
            <a:pPr marL="285750" lvl="0" indent="-285750">
              <a:buFont typeface="Arial" charset="0"/>
              <a:buChar char="•"/>
            </a:pPr>
            <a:r>
              <a:rPr lang="en-US" sz="2200" dirty="0"/>
              <a:t>Has Dr. Jones made efforts to distinguish Raphael’s behaviors indicative of pathology from those reflecting a natural response to sports team related discrimination?</a:t>
            </a:r>
          </a:p>
          <a:p>
            <a:pPr marL="285750" lvl="0" indent="-285750">
              <a:buFont typeface="Arial" charset="0"/>
              <a:buChar char="•"/>
            </a:pPr>
            <a:endParaRPr lang="en-US" sz="1000" dirty="0"/>
          </a:p>
          <a:p>
            <a:pPr marL="285750" indent="-285750">
              <a:buFont typeface="Arial" charset="0"/>
              <a:buChar char="•"/>
            </a:pPr>
            <a:r>
              <a:rPr lang="en-US" sz="2200" dirty="0"/>
              <a:t>Has Dr. Jones explored whether she and Raphael have different developmentally and culturally derived expectations for the goals of psychotherapy?</a:t>
            </a:r>
          </a:p>
          <a:p>
            <a:pPr marL="285750" indent="-285750">
              <a:buFont typeface="Arial" charset="0"/>
              <a:buChar char="•"/>
            </a:pPr>
            <a:endParaRPr lang="en-US" sz="1000" dirty="0"/>
          </a:p>
          <a:p>
            <a:pPr marL="285750" indent="-285750">
              <a:buFont typeface="Arial" charset="0"/>
              <a:buChar char="•"/>
            </a:pPr>
            <a:r>
              <a:rPr lang="en-US" sz="2200" dirty="0"/>
              <a:t>Has she discussed with Raphael the realities of discrimination in school sports and provided him with behavioral tools to address such injustices?</a:t>
            </a:r>
          </a:p>
          <a:p>
            <a:endParaRPr lang="en-US" dirty="0"/>
          </a:p>
        </p:txBody>
      </p:sp>
    </p:spTree>
    <p:extLst>
      <p:ext uri="{BB962C8B-B14F-4D97-AF65-F5344CB8AC3E}">
        <p14:creationId xmlns:p14="http://schemas.microsoft.com/office/powerpoint/2010/main" val="1114660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B7B7B7"/>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B7B7B7"/>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rgbClr val="B7B7B7"/>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6" end="6"/>
                                            </p:txEl>
                                          </p:spTgt>
                                        </p:tgtEl>
                                        <p:attrNameLst>
                                          <p:attrName>ppt_c</p:attrName>
                                        </p:attrNameLst>
                                      </p:cBhvr>
                                      <p:to>
                                        <a:srgbClr val="B7B7B7"/>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APA Ethics Code Standard 2.04</a:t>
            </a:r>
          </a:p>
        </p:txBody>
      </p:sp>
      <p:sp>
        <p:nvSpPr>
          <p:cNvPr id="3" name="Content Placeholder 2"/>
          <p:cNvSpPr>
            <a:spLocks noGrp="1"/>
          </p:cNvSpPr>
          <p:nvPr>
            <p:ph idx="1"/>
          </p:nvPr>
        </p:nvSpPr>
        <p:spPr/>
        <p:txBody>
          <a:bodyPr/>
          <a:lstStyle/>
          <a:p>
            <a:endParaRPr lang="en-US"/>
          </a:p>
          <a:p>
            <a:r>
              <a:rPr lang="en-US"/>
              <a:t>Psychologists’ work is based on established scientific and professional knowledge of the discipline.</a:t>
            </a:r>
          </a:p>
          <a:p>
            <a:endParaRPr lang="en-US"/>
          </a:p>
        </p:txBody>
      </p:sp>
    </p:spTree>
    <p:extLst>
      <p:ext uri="{BB962C8B-B14F-4D97-AF65-F5344CB8AC3E}">
        <p14:creationId xmlns:p14="http://schemas.microsoft.com/office/powerpoint/2010/main" val="10237630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62463"/>
            <a:ext cx="8229600" cy="3390921"/>
          </a:xfrm>
        </p:spPr>
        <p:txBody>
          <a:bodyPr/>
          <a:lstStyle/>
          <a:p>
            <a:r>
              <a:rPr lang="en-US"/>
              <a:t>Empirically Validated Treatments</a:t>
            </a:r>
            <a:br>
              <a:rPr lang="en-US"/>
            </a:br>
            <a:r>
              <a:rPr lang="en-US"/>
              <a:t>and Social Justice</a:t>
            </a:r>
          </a:p>
        </p:txBody>
      </p:sp>
    </p:spTree>
    <p:extLst>
      <p:ext uri="{BB962C8B-B14F-4D97-AF65-F5344CB8AC3E}">
        <p14:creationId xmlns:p14="http://schemas.microsoft.com/office/powerpoint/2010/main" val="18897698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9264"/>
            <a:ext cx="8229600" cy="905079"/>
          </a:xfrm>
        </p:spPr>
        <p:txBody>
          <a:bodyPr>
            <a:normAutofit/>
          </a:bodyPr>
          <a:lstStyle/>
          <a:p>
            <a:r>
              <a:rPr lang="en-US" sz="3600"/>
              <a:t>Empirically Validated Treatments (EVT)</a:t>
            </a:r>
          </a:p>
        </p:txBody>
      </p:sp>
      <p:sp>
        <p:nvSpPr>
          <p:cNvPr id="3" name="Content Placeholder 2"/>
          <p:cNvSpPr>
            <a:spLocks noGrp="1"/>
          </p:cNvSpPr>
          <p:nvPr>
            <p:ph idx="1"/>
          </p:nvPr>
        </p:nvSpPr>
        <p:spPr>
          <a:xfrm>
            <a:off x="445807" y="1509486"/>
            <a:ext cx="8240993" cy="4616677"/>
          </a:xfrm>
        </p:spPr>
        <p:txBody>
          <a:bodyPr>
            <a:normAutofit fontScale="92500"/>
          </a:bodyPr>
          <a:lstStyle/>
          <a:p>
            <a:r>
              <a:rPr lang="en-US" dirty="0"/>
              <a:t>Integration of the best scientific knowledge with clinical expertise in determining the applicability of research findings to individual cases (APA, 2006)</a:t>
            </a:r>
          </a:p>
          <a:p>
            <a:endParaRPr lang="en-US" dirty="0"/>
          </a:p>
          <a:p>
            <a:r>
              <a:rPr lang="en-US" dirty="0"/>
              <a:t>Cultural adaptation models increase the fit of EVT to the target population by integrating cultural factors into practices while maintaining treatment integrity (Barrera et al, 2012)</a:t>
            </a:r>
          </a:p>
          <a:p>
            <a:endParaRPr lang="en-US" dirty="0"/>
          </a:p>
          <a:p>
            <a:endParaRPr lang="en-US" dirty="0"/>
          </a:p>
        </p:txBody>
      </p:sp>
    </p:spTree>
    <p:extLst>
      <p:ext uri="{BB962C8B-B14F-4D97-AF65-F5344CB8AC3E}">
        <p14:creationId xmlns:p14="http://schemas.microsoft.com/office/powerpoint/2010/main" val="131935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62463"/>
            <a:ext cx="8229600" cy="3677307"/>
          </a:xfrm>
        </p:spPr>
        <p:txBody>
          <a:bodyPr>
            <a:normAutofit/>
          </a:bodyPr>
          <a:lstStyle/>
          <a:p>
            <a:r>
              <a:rPr lang="en-US" dirty="0"/>
              <a:t>How should investigators conduct EVTs in ways that facilitate clinical decisions regarding the cultural appropriateness of the treatment? </a:t>
            </a:r>
          </a:p>
        </p:txBody>
      </p:sp>
    </p:spTree>
    <p:extLst>
      <p:ext uri="{BB962C8B-B14F-4D97-AF65-F5344CB8AC3E}">
        <p14:creationId xmlns:p14="http://schemas.microsoft.com/office/powerpoint/2010/main" val="5142155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807" y="371061"/>
            <a:ext cx="8229600" cy="962439"/>
          </a:xfrm>
        </p:spPr>
        <p:txBody>
          <a:bodyPr>
            <a:normAutofit/>
          </a:bodyPr>
          <a:lstStyle/>
          <a:p>
            <a:r>
              <a:rPr lang="en-US" sz="2800" dirty="0"/>
              <a:t>Evaluating the Cultural Validity of an EVT for Raphael</a:t>
            </a:r>
          </a:p>
        </p:txBody>
      </p:sp>
      <p:sp>
        <p:nvSpPr>
          <p:cNvPr id="3" name="Content Placeholder 2"/>
          <p:cNvSpPr>
            <a:spLocks noGrp="1"/>
          </p:cNvSpPr>
          <p:nvPr>
            <p:ph idx="1"/>
          </p:nvPr>
        </p:nvSpPr>
        <p:spPr>
          <a:xfrm>
            <a:off x="445807" y="1333500"/>
            <a:ext cx="8240993" cy="5232400"/>
          </a:xfrm>
        </p:spPr>
        <p:txBody>
          <a:bodyPr>
            <a:normAutofit fontScale="47500" lnSpcReduction="20000"/>
          </a:bodyPr>
          <a:lstStyle/>
          <a:p>
            <a:endParaRPr lang="en-US" sz="2100" dirty="0"/>
          </a:p>
          <a:p>
            <a:r>
              <a:rPr lang="en-US" sz="3800" dirty="0"/>
              <a:t>Did the sample include a sufficient number of youth of Latinx heritage to separately analyze treatment responses?  </a:t>
            </a:r>
          </a:p>
          <a:p>
            <a:endParaRPr lang="en-US" sz="1700" dirty="0"/>
          </a:p>
          <a:p>
            <a:r>
              <a:rPr lang="en-US" sz="3800" dirty="0"/>
              <a:t>Did the study avoid “ethnic gloss” and report patterns of responses of Latinx youth from different cultural backgrounds, e.g. Mexico, Puerto Rico, Dominican Republic, Colombia?</a:t>
            </a:r>
          </a:p>
          <a:p>
            <a:endParaRPr lang="en-US" sz="1700" dirty="0"/>
          </a:p>
          <a:p>
            <a:r>
              <a:rPr lang="en-US" sz="3800" dirty="0"/>
              <a:t>Is evidence reported to enable Dr. Jones to conclude that the EVT would be effective or harmful for Mexican male adolescents? </a:t>
            </a:r>
          </a:p>
          <a:p>
            <a:endParaRPr lang="en-US" sz="1700" dirty="0"/>
          </a:p>
          <a:p>
            <a:r>
              <a:rPr lang="en-US" sz="3800" dirty="0"/>
              <a:t>If not, did the investigators discuss the extent and limits of generalizability for this population?</a:t>
            </a:r>
          </a:p>
          <a:p>
            <a:endParaRPr lang="en-US" sz="2100" dirty="0"/>
          </a:p>
          <a:p>
            <a:r>
              <a:rPr lang="en-US" sz="3800" dirty="0"/>
              <a:t>Did the theory guiding the EVT locate the origin of and solution to conduct disorder solely within the cognitive and emotional misconceptions of the client --</a:t>
            </a:r>
            <a:r>
              <a:rPr lang="en-US" sz="3800" i="1" u="sng" dirty="0"/>
              <a:t>Without consideration of the influence of ethnic discrimination on behavior and mental health</a:t>
            </a:r>
          </a:p>
          <a:p>
            <a:endParaRPr lang="en-US" sz="2100" dirty="0">
              <a:solidFill>
                <a:schemeClr val="accent2">
                  <a:lumMod val="75000"/>
                </a:schemeClr>
              </a:solidFill>
            </a:endParaRPr>
          </a:p>
          <a:p>
            <a:r>
              <a:rPr lang="en-US" sz="3800" b="1" dirty="0">
                <a:solidFill>
                  <a:srgbClr val="0070C0"/>
                </a:solidFill>
              </a:rPr>
              <a:t>Might such a conceptualization be harmful to Raphael if treatment effectiveness is conceptualized as conforming to systems of inequality (Rogers-</a:t>
            </a:r>
            <a:r>
              <a:rPr lang="en-US" sz="3800" b="1" dirty="0" err="1">
                <a:solidFill>
                  <a:srgbClr val="0070C0"/>
                </a:solidFill>
              </a:rPr>
              <a:t>Sirin</a:t>
            </a:r>
            <a:r>
              <a:rPr lang="en-US" sz="3800" b="1" dirty="0">
                <a:solidFill>
                  <a:srgbClr val="0070C0"/>
                </a:solidFill>
              </a:rPr>
              <a:t>, 2017)</a:t>
            </a:r>
          </a:p>
          <a:p>
            <a:endParaRPr lang="en-US" sz="1300" dirty="0"/>
          </a:p>
          <a:p>
            <a:endParaRPr lang="en-US" dirty="0"/>
          </a:p>
        </p:txBody>
      </p:sp>
    </p:spTree>
    <p:extLst>
      <p:ext uri="{BB962C8B-B14F-4D97-AF65-F5344CB8AC3E}">
        <p14:creationId xmlns:p14="http://schemas.microsoft.com/office/powerpoint/2010/main" val="1242270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C9C9C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rgbClr val="C9C9C9"/>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5" end="5"/>
                                            </p:txEl>
                                          </p:spTgt>
                                        </p:tgtEl>
                                        <p:attrNameLst>
                                          <p:attrName>ppt_c</p:attrName>
                                        </p:attrNameLst>
                                      </p:cBhvr>
                                      <p:to>
                                        <a:srgbClr val="C9C9C9"/>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7" end="7"/>
                                            </p:txEl>
                                          </p:spTgt>
                                        </p:tgtEl>
                                        <p:attrNameLst>
                                          <p:attrName>ppt_c</p:attrName>
                                        </p:attrNameLst>
                                      </p:cBhvr>
                                      <p:to>
                                        <a:srgbClr val="C9C9C9"/>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4414" y="1136215"/>
            <a:ext cx="8240993" cy="4871357"/>
          </a:xfrm>
        </p:spPr>
        <p:txBody>
          <a:bodyPr>
            <a:noAutofit/>
          </a:bodyPr>
          <a:lstStyle/>
          <a:p>
            <a:r>
              <a:rPr lang="en-US" sz="2000" dirty="0"/>
              <a:t>Is there empirical evidence supporting a modification in technique based on cultural factors?</a:t>
            </a:r>
          </a:p>
          <a:p>
            <a:endParaRPr lang="en-US" sz="1000" dirty="0"/>
          </a:p>
          <a:p>
            <a:r>
              <a:rPr lang="en-US" sz="2000" dirty="0"/>
              <a:t>Were youth of Latinx descent, and Mexican youth specifically, included in the sample?  If not, was sufficient information provided in the published research to help Dr. Jones know how the sample was similar or different to Raphael’s cultural identity?</a:t>
            </a:r>
          </a:p>
          <a:p>
            <a:endParaRPr lang="en-US" sz="1000" dirty="0"/>
          </a:p>
          <a:p>
            <a:r>
              <a:rPr lang="en-US" sz="2000" dirty="0"/>
              <a:t>Did the research test whether cultural adaptations should be made only as additions to core EVT components? </a:t>
            </a:r>
          </a:p>
          <a:p>
            <a:endParaRPr lang="en-US" sz="1000" dirty="0"/>
          </a:p>
          <a:p>
            <a:r>
              <a:rPr lang="en-US" sz="2000" dirty="0"/>
              <a:t>Did the research assess whether modifications be planned at the beginning of treatment or after the EVT has been tried? </a:t>
            </a:r>
          </a:p>
          <a:p>
            <a:endParaRPr lang="en-US" sz="1000" dirty="0"/>
          </a:p>
          <a:p>
            <a:r>
              <a:rPr lang="en-US" sz="2000" dirty="0"/>
              <a:t>Did the research report discuss the risks and benefits of modifications or of trial and error adaptations during the treatment process?</a:t>
            </a:r>
          </a:p>
          <a:p>
            <a:endParaRPr lang="en-US" sz="2400" dirty="0"/>
          </a:p>
          <a:p>
            <a:pPr marL="0" indent="0" algn="r">
              <a:buNone/>
            </a:pPr>
            <a:r>
              <a:rPr lang="en-US" sz="2000" dirty="0"/>
              <a:t>Bernal &amp; </a:t>
            </a:r>
            <a:r>
              <a:rPr lang="en-US" sz="2000" dirty="0" err="1"/>
              <a:t>Adamas</a:t>
            </a:r>
            <a:r>
              <a:rPr lang="en-US" sz="2000" dirty="0"/>
              <a:t> (2017)</a:t>
            </a:r>
          </a:p>
        </p:txBody>
      </p:sp>
      <p:sp>
        <p:nvSpPr>
          <p:cNvPr id="4" name="Title 1"/>
          <p:cNvSpPr txBox="1">
            <a:spLocks/>
          </p:cNvSpPr>
          <p:nvPr/>
        </p:nvSpPr>
        <p:spPr>
          <a:xfrm>
            <a:off x="445807" y="203201"/>
            <a:ext cx="8229600" cy="823933"/>
          </a:xfrm>
          <a:prstGeom prst="rect">
            <a:avLst/>
          </a:prstGeom>
          <a:solidFill>
            <a:srgbClr val="800000"/>
          </a:solidFill>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bg1"/>
                </a:solidFill>
                <a:latin typeface="+mj-lt"/>
                <a:ea typeface="+mj-ea"/>
                <a:cs typeface="+mj-cs"/>
              </a:defRPr>
            </a:lvl1pPr>
          </a:lstStyle>
          <a:p>
            <a:r>
              <a:rPr lang="en-US" dirty="0"/>
              <a:t>Timing of EVT Cultural Adaptations</a:t>
            </a:r>
          </a:p>
        </p:txBody>
      </p:sp>
    </p:spTree>
    <p:extLst>
      <p:ext uri="{BB962C8B-B14F-4D97-AF65-F5344CB8AC3E}">
        <p14:creationId xmlns:p14="http://schemas.microsoft.com/office/powerpoint/2010/main" val="1000310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CBCBCB"/>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CBCBCB"/>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rgbClr val="CBCBCB"/>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6" end="6"/>
                                            </p:txEl>
                                          </p:spTgt>
                                        </p:tgtEl>
                                        <p:attrNameLst>
                                          <p:attrName>ppt_c</p:attrName>
                                        </p:attrNameLst>
                                      </p:cBhvr>
                                      <p:to>
                                        <a:srgbClr val="CBCBCB"/>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62463"/>
            <a:ext cx="8229600" cy="3536049"/>
          </a:xfrm>
        </p:spPr>
        <p:txBody>
          <a:bodyPr>
            <a:normAutofit/>
          </a:bodyPr>
          <a:lstStyle/>
          <a:p>
            <a:r>
              <a:rPr lang="en-US" dirty="0"/>
              <a:t>Addressing Family Gender and Cultural Values in Clinical Child and Adolescent Psychology</a:t>
            </a:r>
          </a:p>
        </p:txBody>
      </p:sp>
    </p:spTree>
    <p:extLst>
      <p:ext uri="{BB962C8B-B14F-4D97-AF65-F5344CB8AC3E}">
        <p14:creationId xmlns:p14="http://schemas.microsoft.com/office/powerpoint/2010/main" val="11676174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807" y="276098"/>
            <a:ext cx="8229600" cy="921637"/>
          </a:xfrm>
        </p:spPr>
        <p:txBody>
          <a:bodyPr>
            <a:normAutofit/>
          </a:bodyPr>
          <a:lstStyle/>
          <a:p>
            <a:r>
              <a:rPr lang="en-US"/>
              <a:t>Case 2: Irina</a:t>
            </a:r>
          </a:p>
        </p:txBody>
      </p:sp>
      <p:sp>
        <p:nvSpPr>
          <p:cNvPr id="3" name="Content Placeholder 2"/>
          <p:cNvSpPr>
            <a:spLocks noGrp="1"/>
          </p:cNvSpPr>
          <p:nvPr>
            <p:ph idx="1"/>
          </p:nvPr>
        </p:nvSpPr>
        <p:spPr>
          <a:xfrm>
            <a:off x="445807" y="1481071"/>
            <a:ext cx="8240993" cy="4791008"/>
          </a:xfrm>
        </p:spPr>
        <p:txBody>
          <a:bodyPr>
            <a:normAutofit fontScale="77500" lnSpcReduction="20000"/>
          </a:bodyPr>
          <a:lstStyle/>
          <a:p>
            <a:r>
              <a:rPr lang="en-US" dirty="0">
                <a:ea typeface="Times New Roman" charset="0"/>
                <a:cs typeface="Times New Roman" charset="0"/>
              </a:rPr>
              <a:t>Irina, a 13-year-old girl of Persian cultural heritage, was brought to a NYC hospital emergency room following a subway assault. The hospital staff suspected sexual assault, but Irina and her parents refused a rape test. </a:t>
            </a:r>
          </a:p>
          <a:p>
            <a:endParaRPr lang="en-US" sz="1400" dirty="0">
              <a:ea typeface="Times New Roman" charset="0"/>
              <a:cs typeface="Times New Roman" charset="0"/>
            </a:endParaRPr>
          </a:p>
          <a:p>
            <a:r>
              <a:rPr lang="en-US" dirty="0">
                <a:ea typeface="Times New Roman" charset="0"/>
                <a:cs typeface="Times New Roman" charset="0"/>
              </a:rPr>
              <a:t>During their initial meeting with Dr. Matthews, the parents requested that any possible sexual aspects of the assault should not be discussed with Irina. </a:t>
            </a:r>
          </a:p>
          <a:p>
            <a:endParaRPr lang="en-US" sz="1400" dirty="0">
              <a:ea typeface="Times New Roman" charset="0"/>
              <a:cs typeface="Times New Roman" charset="0"/>
            </a:endParaRPr>
          </a:p>
          <a:p>
            <a:r>
              <a:rPr lang="en-US" dirty="0">
                <a:ea typeface="Times New Roman" charset="0"/>
                <a:cs typeface="Times New Roman" charset="0"/>
              </a:rPr>
              <a:t>They told Dr. Matthews that if Irina was a victim of sexual violence she would be stigmatized and ineligible to marry men in their closely knit ethnic community. </a:t>
            </a:r>
          </a:p>
          <a:p>
            <a:endParaRPr lang="en-US" sz="1400" dirty="0">
              <a:ea typeface="Times New Roman" charset="0"/>
              <a:cs typeface="Times New Roman" charset="0"/>
            </a:endParaRPr>
          </a:p>
          <a:p>
            <a:r>
              <a:rPr lang="en-US" dirty="0">
                <a:ea typeface="Times New Roman" charset="0"/>
                <a:cs typeface="Times New Roman" charset="0"/>
              </a:rPr>
              <a:t>When asked in private, Irina also requested that sexual issues not be discussed, but did not give a reason.</a:t>
            </a:r>
          </a:p>
        </p:txBody>
      </p:sp>
    </p:spTree>
    <p:extLst>
      <p:ext uri="{BB962C8B-B14F-4D97-AF65-F5344CB8AC3E}">
        <p14:creationId xmlns:p14="http://schemas.microsoft.com/office/powerpoint/2010/main" val="420675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3600" b="1"/>
              <a:t>Psychology and Ethics: Strengthening Diverse Relationships Across Psychology</a:t>
            </a:r>
            <a:endParaRPr lang="en-US" sz="3600"/>
          </a:p>
        </p:txBody>
      </p:sp>
      <p:sp>
        <p:nvSpPr>
          <p:cNvPr id="3" name="Content Placeholder 2"/>
          <p:cNvSpPr>
            <a:spLocks noGrp="1"/>
          </p:cNvSpPr>
          <p:nvPr>
            <p:ph idx="4294967295"/>
          </p:nvPr>
        </p:nvSpPr>
        <p:spPr>
          <a:xfrm>
            <a:off x="445807" y="2059464"/>
            <a:ext cx="8240993" cy="4011135"/>
          </a:xfrm>
        </p:spPr>
        <p:txBody>
          <a:bodyPr>
            <a:normAutofit fontScale="70000" lnSpcReduction="20000"/>
          </a:bodyPr>
          <a:lstStyle/>
          <a:p>
            <a:pPr marL="0" indent="0">
              <a:buNone/>
            </a:pPr>
            <a:r>
              <a:rPr lang="en-US" sz="4200" b="1">
                <a:solidFill>
                  <a:schemeClr val="accent2"/>
                </a:solidFill>
              </a:rPr>
              <a:t>Submit a question during the webinar:</a:t>
            </a:r>
          </a:p>
          <a:p>
            <a:r>
              <a:rPr lang="en-US" sz="4200"/>
              <a:t>Post your questions for the Q&amp;A segment! On right side of screen, click on the Questions tab on the Go-To-Webinar control panel, and submit your questions</a:t>
            </a:r>
            <a:endParaRPr lang="en-US" sz="2400"/>
          </a:p>
          <a:p>
            <a:pPr marL="0" indent="0">
              <a:spcBef>
                <a:spcPts val="0"/>
              </a:spcBef>
              <a:buNone/>
            </a:pPr>
            <a:endParaRPr lang="en-US" sz="2400"/>
          </a:p>
          <a:p>
            <a:pPr marL="0" indent="0">
              <a:buNone/>
            </a:pPr>
            <a:r>
              <a:rPr lang="en-US" b="1">
                <a:solidFill>
                  <a:schemeClr val="accent2"/>
                </a:solidFill>
              </a:rPr>
              <a:t>Up coming webinars</a:t>
            </a:r>
            <a:r>
              <a:rPr lang="en-US"/>
              <a:t>:  </a:t>
            </a:r>
            <a:endParaRPr lang="en-US" b="1"/>
          </a:p>
          <a:p>
            <a:pPr marL="0" indent="0">
              <a:buNone/>
            </a:pPr>
            <a:r>
              <a:rPr lang="en-US"/>
              <a:t>Dec 4 </a:t>
            </a:r>
            <a:r>
              <a:rPr lang="en-US" b="1"/>
              <a:t>– From the Brain to Beside: Translating Neuroscience Findings to Develop Innovative Interventions, </a:t>
            </a:r>
            <a:r>
              <a:rPr lang="en-US"/>
              <a:t>Amy Roy, PhD</a:t>
            </a:r>
          </a:p>
          <a:p>
            <a:pPr marL="0" indent="0">
              <a:buNone/>
            </a:pPr>
            <a:r>
              <a:rPr lang="en-US"/>
              <a:t>Submit our ideas for our 2019 Webinar Series:  sccapdiv53@gmail.com</a:t>
            </a:r>
          </a:p>
        </p:txBody>
      </p:sp>
    </p:spTree>
    <p:extLst>
      <p:ext uri="{BB962C8B-B14F-4D97-AF65-F5344CB8AC3E}">
        <p14:creationId xmlns:p14="http://schemas.microsoft.com/office/powerpoint/2010/main" val="11747231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62463"/>
            <a:ext cx="8229600" cy="1797401"/>
          </a:xfrm>
        </p:spPr>
        <p:txBody>
          <a:bodyPr>
            <a:normAutofit fontScale="90000"/>
          </a:bodyPr>
          <a:lstStyle/>
          <a:p>
            <a:r>
              <a:rPr lang="en-US"/>
              <a:t>How will Dr. Matthews avoid a treatment decision based on either:</a:t>
            </a:r>
          </a:p>
        </p:txBody>
      </p:sp>
      <p:sp>
        <p:nvSpPr>
          <p:cNvPr id="3" name="Content Placeholder 2"/>
          <p:cNvSpPr>
            <a:spLocks noGrp="1"/>
          </p:cNvSpPr>
          <p:nvPr>
            <p:ph idx="1"/>
          </p:nvPr>
        </p:nvSpPr>
        <p:spPr>
          <a:xfrm>
            <a:off x="445807" y="2665927"/>
            <a:ext cx="8240993" cy="3460236"/>
          </a:xfrm>
        </p:spPr>
        <p:txBody>
          <a:bodyPr>
            <a:normAutofit fontScale="92500" lnSpcReduction="20000"/>
          </a:bodyPr>
          <a:lstStyle/>
          <a:p>
            <a:r>
              <a:rPr lang="en-US" dirty="0"/>
              <a:t>Moral Absolutism: </a:t>
            </a:r>
            <a:r>
              <a:rPr lang="en-US" i="1" dirty="0"/>
              <a:t>Treatment must be solely aligned with universal values of women’s rights (Eurocentric, Judeo-Christian) -- </a:t>
            </a:r>
            <a:r>
              <a:rPr lang="en-US" i="1" dirty="0">
                <a:solidFill>
                  <a:schemeClr val="accent2">
                    <a:lumMod val="75000"/>
                  </a:schemeClr>
                </a:solidFill>
              </a:rPr>
              <a:t>the possible sexual assault must be addressed in therapy</a:t>
            </a:r>
          </a:p>
          <a:p>
            <a:endParaRPr lang="en-US" sz="1600" i="1" dirty="0"/>
          </a:p>
          <a:p>
            <a:r>
              <a:rPr lang="en-US" dirty="0"/>
              <a:t>Moral Relativism: </a:t>
            </a:r>
            <a:r>
              <a:rPr lang="en-US" i="1" dirty="0"/>
              <a:t>Treatment must be solely aligned with values on women’s rights defined by the client’s culture -- </a:t>
            </a:r>
            <a:r>
              <a:rPr lang="en-US" i="1" dirty="0">
                <a:solidFill>
                  <a:schemeClr val="accent2">
                    <a:lumMod val="75000"/>
                  </a:schemeClr>
                </a:solidFill>
              </a:rPr>
              <a:t>the possible sexual assault must not be addressed in therapy</a:t>
            </a:r>
            <a:endParaRPr lang="en-US" dirty="0"/>
          </a:p>
        </p:txBody>
      </p:sp>
    </p:spTree>
    <p:extLst>
      <p:ext uri="{BB962C8B-B14F-4D97-AF65-F5344CB8AC3E}">
        <p14:creationId xmlns:p14="http://schemas.microsoft.com/office/powerpoint/2010/main" val="631065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Moral Realism</a:t>
            </a:r>
          </a:p>
        </p:txBody>
      </p:sp>
      <p:sp>
        <p:nvSpPr>
          <p:cNvPr id="3" name="Content Placeholder 2"/>
          <p:cNvSpPr>
            <a:spLocks noGrp="1"/>
          </p:cNvSpPr>
          <p:nvPr>
            <p:ph idx="1"/>
          </p:nvPr>
        </p:nvSpPr>
        <p:spPr>
          <a:xfrm>
            <a:off x="445807" y="2137893"/>
            <a:ext cx="8240993" cy="3988270"/>
          </a:xfrm>
        </p:spPr>
        <p:txBody>
          <a:bodyPr>
            <a:normAutofit fontScale="92500" lnSpcReduction="10000"/>
          </a:bodyPr>
          <a:lstStyle/>
          <a:p>
            <a:pPr marL="0" indent="0">
              <a:buNone/>
            </a:pPr>
            <a:r>
              <a:rPr lang="en-US" b="1">
                <a:solidFill>
                  <a:schemeClr val="accent2">
                    <a:lumMod val="50000"/>
                  </a:schemeClr>
                </a:solidFill>
              </a:rPr>
              <a:t>Treatment should be guided by values of</a:t>
            </a:r>
          </a:p>
          <a:p>
            <a:pPr marL="0" indent="0">
              <a:buNone/>
            </a:pPr>
            <a:endParaRPr lang="en-US" sz="1400" b="1">
              <a:solidFill>
                <a:schemeClr val="accent2">
                  <a:lumMod val="50000"/>
                </a:schemeClr>
              </a:solidFill>
            </a:endParaRPr>
          </a:p>
          <a:p>
            <a:r>
              <a:rPr lang="en-US" b="1"/>
              <a:t>Humaneness</a:t>
            </a:r>
            <a:r>
              <a:rPr lang="en-US"/>
              <a:t>: Compassion and consideration of others suffering</a:t>
            </a:r>
          </a:p>
          <a:p>
            <a:r>
              <a:rPr lang="en-US" b="1"/>
              <a:t>Humanity</a:t>
            </a:r>
            <a:r>
              <a:rPr lang="en-US"/>
              <a:t>: Recognition of the equal worth and autonomy of all persons</a:t>
            </a:r>
          </a:p>
          <a:p>
            <a:r>
              <a:rPr lang="en-US" b="1"/>
              <a:t>Diversity</a:t>
            </a:r>
            <a:r>
              <a:rPr lang="en-US"/>
              <a:t>: How these values are expressed and achieved require understanding of a person’s cultural identity and lived experience</a:t>
            </a:r>
            <a:endParaRPr lang="en-US" b="1"/>
          </a:p>
        </p:txBody>
      </p:sp>
    </p:spTree>
    <p:extLst>
      <p:ext uri="{BB962C8B-B14F-4D97-AF65-F5344CB8AC3E}">
        <p14:creationId xmlns:p14="http://schemas.microsoft.com/office/powerpoint/2010/main" val="5752266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62463"/>
            <a:ext cx="8229600" cy="3865993"/>
          </a:xfrm>
        </p:spPr>
        <p:txBody>
          <a:bodyPr>
            <a:normAutofit/>
          </a:bodyPr>
          <a:lstStyle/>
          <a:p>
            <a:r>
              <a:rPr lang="en-US"/>
              <a:t>Should Dr. Matthews </a:t>
            </a:r>
            <a:br>
              <a:rPr lang="en-US"/>
            </a:br>
            <a:r>
              <a:rPr lang="en-US"/>
              <a:t>take on this case? </a:t>
            </a:r>
          </a:p>
        </p:txBody>
      </p:sp>
    </p:spTree>
    <p:extLst>
      <p:ext uri="{BB962C8B-B14F-4D97-AF65-F5344CB8AC3E}">
        <p14:creationId xmlns:p14="http://schemas.microsoft.com/office/powerpoint/2010/main" val="20296883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APA Ethical Principle</a:t>
            </a:r>
          </a:p>
        </p:txBody>
      </p:sp>
      <p:sp>
        <p:nvSpPr>
          <p:cNvPr id="3" name="Content Placeholder 2"/>
          <p:cNvSpPr>
            <a:spLocks noGrp="1"/>
          </p:cNvSpPr>
          <p:nvPr>
            <p:ph idx="1"/>
          </p:nvPr>
        </p:nvSpPr>
        <p:spPr>
          <a:xfrm>
            <a:off x="445807" y="2119086"/>
            <a:ext cx="8240993" cy="4007077"/>
          </a:xfrm>
        </p:spPr>
        <p:txBody>
          <a:bodyPr/>
          <a:lstStyle/>
          <a:p>
            <a:pPr marL="0" indent="0">
              <a:buNone/>
            </a:pPr>
            <a:r>
              <a:rPr lang="en-US" b="1" i="1" dirty="0">
                <a:solidFill>
                  <a:schemeClr val="accent2">
                    <a:lumMod val="50000"/>
                  </a:schemeClr>
                </a:solidFill>
              </a:rPr>
              <a:t>Respect for People’s Rights and Dignity</a:t>
            </a:r>
            <a:r>
              <a:rPr lang="en-US" i="1" dirty="0"/>
              <a:t>: </a:t>
            </a:r>
          </a:p>
          <a:p>
            <a:pPr marL="0" indent="0">
              <a:buNone/>
            </a:pPr>
            <a:r>
              <a:rPr lang="en-US" i="1" dirty="0"/>
              <a:t>Psychologists </a:t>
            </a:r>
            <a:r>
              <a:rPr lang="en-US" dirty="0"/>
              <a:t>protect the rights of individuals to privacy, confidentiality, and self-determination recognizing individual and group differences in ways that respect the dignity and worth of all people</a:t>
            </a:r>
          </a:p>
          <a:p>
            <a:endParaRPr lang="en-US" dirty="0"/>
          </a:p>
        </p:txBody>
      </p:sp>
    </p:spTree>
    <p:extLst>
      <p:ext uri="{BB962C8B-B14F-4D97-AF65-F5344CB8AC3E}">
        <p14:creationId xmlns:p14="http://schemas.microsoft.com/office/powerpoint/2010/main" val="1667535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APA Ethical Principle</a:t>
            </a:r>
          </a:p>
        </p:txBody>
      </p:sp>
      <p:sp>
        <p:nvSpPr>
          <p:cNvPr id="3" name="Content Placeholder 2"/>
          <p:cNvSpPr>
            <a:spLocks noGrp="1"/>
          </p:cNvSpPr>
          <p:nvPr>
            <p:ph idx="1"/>
          </p:nvPr>
        </p:nvSpPr>
        <p:spPr>
          <a:xfrm>
            <a:off x="445807" y="2032000"/>
            <a:ext cx="8240993" cy="4094163"/>
          </a:xfrm>
        </p:spPr>
        <p:txBody>
          <a:bodyPr/>
          <a:lstStyle/>
          <a:p>
            <a:r>
              <a:rPr lang="en-US" b="1" i="1" dirty="0">
                <a:solidFill>
                  <a:schemeClr val="accent2">
                    <a:lumMod val="50000"/>
                  </a:schemeClr>
                </a:solidFill>
              </a:rPr>
              <a:t>Integrity</a:t>
            </a:r>
            <a:r>
              <a:rPr lang="en-US" i="1" dirty="0"/>
              <a:t>. </a:t>
            </a:r>
            <a:r>
              <a:rPr lang="en-US" dirty="0"/>
              <a:t>Psychologists establish relationships of trust by communicating honestly and acknowledging and correcting misimpressions that may arise from diversity in lived experience.</a:t>
            </a:r>
          </a:p>
          <a:p>
            <a:endParaRPr lang="en-US" dirty="0"/>
          </a:p>
        </p:txBody>
      </p:sp>
    </p:spTree>
    <p:extLst>
      <p:ext uri="{BB962C8B-B14F-4D97-AF65-F5344CB8AC3E}">
        <p14:creationId xmlns:p14="http://schemas.microsoft.com/office/powerpoint/2010/main" val="4140819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807" y="304002"/>
            <a:ext cx="8229600" cy="929712"/>
          </a:xfrm>
        </p:spPr>
        <p:txBody>
          <a:bodyPr>
            <a:noAutofit/>
          </a:bodyPr>
          <a:lstStyle/>
          <a:p>
            <a:r>
              <a:rPr lang="en-US" sz="3600" dirty="0"/>
              <a:t>Understanding Values and Expectations</a:t>
            </a:r>
          </a:p>
        </p:txBody>
      </p:sp>
      <p:sp>
        <p:nvSpPr>
          <p:cNvPr id="3" name="Content Placeholder 2"/>
          <p:cNvSpPr>
            <a:spLocks noGrp="1"/>
          </p:cNvSpPr>
          <p:nvPr>
            <p:ph idx="1"/>
          </p:nvPr>
        </p:nvSpPr>
        <p:spPr>
          <a:xfrm>
            <a:off x="434414" y="1349829"/>
            <a:ext cx="8240993" cy="4732707"/>
          </a:xfrm>
        </p:spPr>
        <p:txBody>
          <a:bodyPr>
            <a:noAutofit/>
          </a:bodyPr>
          <a:lstStyle/>
          <a:p>
            <a:r>
              <a:rPr lang="en-US" sz="2400" dirty="0"/>
              <a:t>What cultural values are influencing Irina’s and parents’ concerns? </a:t>
            </a:r>
          </a:p>
          <a:p>
            <a:r>
              <a:rPr lang="en-US" sz="2400" dirty="0"/>
              <a:t>Are these concerns about sexual issues solely based on cultural values? </a:t>
            </a:r>
          </a:p>
          <a:p>
            <a:r>
              <a:rPr lang="en-US" sz="2400" dirty="0"/>
              <a:t>Is Irina’s reluctance to discuss sexual issues a reflection of her own cultural values, concerns regarding her parents’ reactions, or clinical factors associated with trauma? </a:t>
            </a:r>
          </a:p>
          <a:p>
            <a:r>
              <a:rPr lang="en-US" sz="2400" dirty="0"/>
              <a:t>Does Dr. Matthews, Irina and her parents have different expectations for treatment goals influenced by cultural conceptions of psychotherapy?</a:t>
            </a:r>
          </a:p>
          <a:p>
            <a:r>
              <a:rPr lang="en-US" sz="2400" dirty="0"/>
              <a:t>Can these different expectations be harmonized?</a:t>
            </a:r>
          </a:p>
        </p:txBody>
      </p:sp>
    </p:spTree>
    <p:extLst>
      <p:ext uri="{BB962C8B-B14F-4D97-AF65-F5344CB8AC3E}">
        <p14:creationId xmlns:p14="http://schemas.microsoft.com/office/powerpoint/2010/main" val="2130596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CBCBCB"/>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CBCBCB"/>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CBCBCB"/>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rgbClr val="CBCBCB"/>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rgbClr val="CBCBCB"/>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847" y="308256"/>
            <a:ext cx="8229600" cy="731404"/>
          </a:xfrm>
        </p:spPr>
        <p:txBody>
          <a:bodyPr>
            <a:normAutofit/>
          </a:bodyPr>
          <a:lstStyle/>
          <a:p>
            <a:r>
              <a:rPr lang="en-US" sz="3600" dirty="0"/>
              <a:t>Irina’s Treatment Needs</a:t>
            </a:r>
          </a:p>
        </p:txBody>
      </p:sp>
      <p:sp>
        <p:nvSpPr>
          <p:cNvPr id="3" name="Content Placeholder 2"/>
          <p:cNvSpPr>
            <a:spLocks noGrp="1"/>
          </p:cNvSpPr>
          <p:nvPr>
            <p:ph idx="1"/>
          </p:nvPr>
        </p:nvSpPr>
        <p:spPr>
          <a:xfrm>
            <a:off x="445807" y="1240078"/>
            <a:ext cx="8240993" cy="4886086"/>
          </a:xfrm>
        </p:spPr>
        <p:txBody>
          <a:bodyPr>
            <a:normAutofit fontScale="62500" lnSpcReduction="20000"/>
          </a:bodyPr>
          <a:lstStyle/>
          <a:p>
            <a:r>
              <a:rPr lang="en-US" dirty="0"/>
              <a:t>Can treatment be effective if exploration of possible sexual trauma is ruled out?</a:t>
            </a:r>
          </a:p>
          <a:p>
            <a:endParaRPr lang="en-US" sz="1000" dirty="0"/>
          </a:p>
          <a:p>
            <a:r>
              <a:rPr lang="en-US" dirty="0"/>
              <a:t>Are there culturally relevant factors indicating Irina might be harmed from treatment exploring aspects of possible sexual trauma?</a:t>
            </a:r>
          </a:p>
          <a:p>
            <a:endParaRPr lang="en-US" sz="1000" dirty="0"/>
          </a:p>
          <a:p>
            <a:r>
              <a:rPr lang="en-US" dirty="0"/>
              <a:t>Can Dr. Matthews explore the possibility of sexual assault through culturally compassionate, respectful and effective care?</a:t>
            </a:r>
          </a:p>
          <a:p>
            <a:endParaRPr lang="en-US" sz="1000" dirty="0"/>
          </a:p>
          <a:p>
            <a:r>
              <a:rPr lang="en-US" dirty="0"/>
              <a:t>Can Dr. Matthews obtain the competencies necessary to avoid dismissing Irina’s commitment to her cultural values while helping her explore diversity of opinion in her immediate or larger cultural community?</a:t>
            </a:r>
          </a:p>
          <a:p>
            <a:endParaRPr lang="en-US" sz="1000" dirty="0"/>
          </a:p>
          <a:p>
            <a:r>
              <a:rPr lang="en-US" dirty="0"/>
              <a:t>If sexual assault emerges as an issue in therapy, is Dr. Matthews competent to provide Irina with the skills to navigate the reactions of her family and community?</a:t>
            </a:r>
          </a:p>
          <a:p>
            <a:endParaRPr lang="en-US" sz="1000" dirty="0"/>
          </a:p>
          <a:p>
            <a:r>
              <a:rPr lang="en-US" dirty="0"/>
              <a:t>What cultural skills are needed to engage Irina and parents in honest discussion of Dr. Matthew’s obligation to explore, if clinically relevant, the sexual aspects of the assault?</a:t>
            </a:r>
          </a:p>
          <a:p>
            <a:endParaRPr lang="en-US" dirty="0"/>
          </a:p>
          <a:p>
            <a:endParaRPr lang="en-US" dirty="0"/>
          </a:p>
        </p:txBody>
      </p:sp>
    </p:spTree>
    <p:extLst>
      <p:ext uri="{BB962C8B-B14F-4D97-AF65-F5344CB8AC3E}">
        <p14:creationId xmlns:p14="http://schemas.microsoft.com/office/powerpoint/2010/main" val="70667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C9C9C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C9C9C9"/>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rgbClr val="C9C9C9"/>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6" end="6"/>
                                            </p:txEl>
                                          </p:spTgt>
                                        </p:tgtEl>
                                        <p:attrNameLst>
                                          <p:attrName>ppt_c</p:attrName>
                                        </p:attrNameLst>
                                      </p:cBhvr>
                                      <p:to>
                                        <a:srgbClr val="C9C9C9"/>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8" end="8"/>
                                            </p:txEl>
                                          </p:spTgt>
                                        </p:tgtEl>
                                        <p:attrNameLst>
                                          <p:attrName>ppt_c</p:attrName>
                                        </p:attrNameLst>
                                      </p:cBhvr>
                                      <p:to>
                                        <a:srgbClr val="C9C9C9"/>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0" end="10"/>
                                            </p:txEl>
                                          </p:spTgt>
                                        </p:tgtEl>
                                        <p:attrNameLst>
                                          <p:attrName>ppt_c</p:attrName>
                                        </p:attrNameLst>
                                      </p:cBhvr>
                                      <p:to>
                                        <a:srgbClr val="C9C9C9"/>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62463"/>
            <a:ext cx="8229600" cy="2849993"/>
          </a:xfrm>
        </p:spPr>
        <p:txBody>
          <a:bodyPr>
            <a:normAutofit/>
          </a:bodyPr>
          <a:lstStyle/>
          <a:p>
            <a:r>
              <a:rPr lang="en-US" dirty="0"/>
              <a:t>Ethical Reflection:</a:t>
            </a:r>
            <a:br>
              <a:rPr lang="en-US" dirty="0"/>
            </a:br>
            <a:r>
              <a:rPr lang="en-US" dirty="0"/>
              <a:t>Helm’s 6 Stages of White Racial Identity: Implications for Research</a:t>
            </a:r>
          </a:p>
        </p:txBody>
      </p:sp>
    </p:spTree>
    <p:extLst>
      <p:ext uri="{BB962C8B-B14F-4D97-AF65-F5344CB8AC3E}">
        <p14:creationId xmlns:p14="http://schemas.microsoft.com/office/powerpoint/2010/main" val="16697630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APA Principle</a:t>
            </a:r>
          </a:p>
        </p:txBody>
      </p:sp>
      <p:sp>
        <p:nvSpPr>
          <p:cNvPr id="3" name="Content Placeholder 2"/>
          <p:cNvSpPr>
            <a:spLocks noGrp="1"/>
          </p:cNvSpPr>
          <p:nvPr>
            <p:ph idx="1"/>
          </p:nvPr>
        </p:nvSpPr>
        <p:spPr>
          <a:xfrm>
            <a:off x="445807" y="2075543"/>
            <a:ext cx="8240993" cy="4050620"/>
          </a:xfrm>
        </p:spPr>
        <p:txBody>
          <a:bodyPr/>
          <a:lstStyle/>
          <a:p>
            <a:r>
              <a:rPr lang="en-US" b="1" i="1" dirty="0">
                <a:solidFill>
                  <a:schemeClr val="accent2">
                    <a:lumMod val="50000"/>
                  </a:schemeClr>
                </a:solidFill>
              </a:rPr>
              <a:t>Justice</a:t>
            </a:r>
            <a:r>
              <a:rPr lang="en-US" i="1" dirty="0"/>
              <a:t>: </a:t>
            </a:r>
            <a:r>
              <a:rPr lang="en-US" dirty="0"/>
              <a:t>Psychologists</a:t>
            </a:r>
            <a:r>
              <a:rPr lang="en-US" i="1" dirty="0"/>
              <a:t> </a:t>
            </a:r>
            <a:r>
              <a:rPr lang="en-US" dirty="0"/>
              <a:t>provide fair and appropriate access to research and take precautions to ensure that their potential biases, the boundaries of their competence and the limitations of their expertise do not lead to or condone unjust practices.</a:t>
            </a:r>
          </a:p>
          <a:p>
            <a:endParaRPr lang="en-US" dirty="0"/>
          </a:p>
        </p:txBody>
      </p:sp>
    </p:spTree>
    <p:extLst>
      <p:ext uri="{BB962C8B-B14F-4D97-AF65-F5344CB8AC3E}">
        <p14:creationId xmlns:p14="http://schemas.microsoft.com/office/powerpoint/2010/main" val="6094786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807" y="129902"/>
            <a:ext cx="8229600" cy="1035708"/>
          </a:xfrm>
        </p:spPr>
        <p:txBody>
          <a:bodyPr>
            <a:normAutofit/>
          </a:bodyPr>
          <a:lstStyle/>
          <a:p>
            <a:r>
              <a:rPr lang="en-US" sz="2800"/>
              <a:t>Helm’s (1993) Stages of White Racial Identity: </a:t>
            </a:r>
            <a:br>
              <a:rPr lang="en-US" sz="2800"/>
            </a:br>
            <a:r>
              <a:rPr lang="en-US" sz="2800"/>
              <a:t>Implications for Research &amp; Practice in Psychology</a:t>
            </a:r>
          </a:p>
        </p:txBody>
      </p:sp>
      <p:sp>
        <p:nvSpPr>
          <p:cNvPr id="3" name="Content Placeholder 2"/>
          <p:cNvSpPr>
            <a:spLocks noGrp="1"/>
          </p:cNvSpPr>
          <p:nvPr>
            <p:ph idx="1"/>
          </p:nvPr>
        </p:nvSpPr>
        <p:spPr>
          <a:xfrm>
            <a:off x="434414" y="1481070"/>
            <a:ext cx="8240993" cy="4786761"/>
          </a:xfrm>
        </p:spPr>
        <p:txBody>
          <a:bodyPr>
            <a:noAutofit/>
          </a:bodyPr>
          <a:lstStyle/>
          <a:p>
            <a:pPr marL="0" indent="0">
              <a:buNone/>
            </a:pPr>
            <a:r>
              <a:rPr lang="en-US" sz="2200" dirty="0"/>
              <a:t>1. </a:t>
            </a:r>
            <a:r>
              <a:rPr lang="en-US" sz="2200" b="1" dirty="0"/>
              <a:t>Contact</a:t>
            </a:r>
            <a:r>
              <a:rPr lang="en-US" sz="2200" dirty="0"/>
              <a:t>: A “Color-blind” attitude that selects measures based on the assumption that populations do not differ in personal, social and contextual factors influencing mental health </a:t>
            </a:r>
            <a:r>
              <a:rPr lang="en-US" sz="2200" b="1" dirty="0">
                <a:solidFill>
                  <a:schemeClr val="tx2">
                    <a:lumMod val="60000"/>
                    <a:lumOff val="40000"/>
                  </a:schemeClr>
                </a:solidFill>
              </a:rPr>
              <a:t>→</a:t>
            </a:r>
            <a:r>
              <a:rPr lang="en-US" sz="2200" dirty="0"/>
              <a:t> </a:t>
            </a:r>
            <a:r>
              <a:rPr lang="en-US" sz="2200" i="1" dirty="0">
                <a:solidFill>
                  <a:srgbClr val="0070C0"/>
                </a:solidFill>
              </a:rPr>
              <a:t>results can inadvertently justify and sustain systemic racist practices by ignoring oppressive influences contributing to racial health disparities</a:t>
            </a:r>
            <a:endParaRPr lang="en-US" sz="2200" dirty="0">
              <a:solidFill>
                <a:srgbClr val="0070C0"/>
              </a:solidFill>
            </a:endParaRPr>
          </a:p>
          <a:p>
            <a:pPr marL="0" indent="0">
              <a:buNone/>
            </a:pPr>
            <a:endParaRPr lang="en-US" sz="1400" dirty="0"/>
          </a:p>
          <a:p>
            <a:pPr marL="0" indent="0">
              <a:buNone/>
            </a:pPr>
            <a:r>
              <a:rPr lang="en-US" sz="2200" dirty="0"/>
              <a:t>2. </a:t>
            </a:r>
            <a:r>
              <a:rPr lang="en-US" sz="2200" b="1" dirty="0"/>
              <a:t>Disintegration</a:t>
            </a:r>
            <a:r>
              <a:rPr lang="en-US" sz="2200" dirty="0"/>
              <a:t>: Beginning of an awareness of white privilege and white institutional power </a:t>
            </a:r>
            <a:r>
              <a:rPr lang="en-US" sz="2200" b="1" dirty="0">
                <a:solidFill>
                  <a:schemeClr val="tx2">
                    <a:lumMod val="60000"/>
                    <a:lumOff val="40000"/>
                  </a:schemeClr>
                </a:solidFill>
              </a:rPr>
              <a:t>→</a:t>
            </a:r>
            <a:r>
              <a:rPr lang="en-US" sz="2200" dirty="0"/>
              <a:t> exclusion of ethnic minorities in research justified by the absence of culturally valid assessment instruments </a:t>
            </a:r>
            <a:r>
              <a:rPr lang="en-US" sz="2200" b="1" dirty="0">
                <a:solidFill>
                  <a:schemeClr val="tx2">
                    <a:lumMod val="60000"/>
                    <a:lumOff val="40000"/>
                  </a:schemeClr>
                </a:solidFill>
              </a:rPr>
              <a:t>→ </a:t>
            </a:r>
            <a:r>
              <a:rPr lang="en-US" sz="2200" i="1" dirty="0">
                <a:solidFill>
                  <a:srgbClr val="0070C0"/>
                </a:solidFill>
              </a:rPr>
              <a:t>such exclusion denies ethnic/racial minorities of data essential for the development of culturally appropriate evidence based treatments</a:t>
            </a:r>
          </a:p>
          <a:p>
            <a:pPr marL="0" indent="0">
              <a:buNone/>
            </a:pPr>
            <a:endParaRPr lang="en-US" sz="1100" dirty="0"/>
          </a:p>
        </p:txBody>
      </p:sp>
    </p:spTree>
    <p:extLst>
      <p:ext uri="{BB962C8B-B14F-4D97-AF65-F5344CB8AC3E}">
        <p14:creationId xmlns:p14="http://schemas.microsoft.com/office/powerpoint/2010/main" val="391366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CBCBCB"/>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Learning Objectives</a:t>
            </a:r>
          </a:p>
        </p:txBody>
      </p:sp>
      <p:sp>
        <p:nvSpPr>
          <p:cNvPr id="3" name="Content Placeholder 2"/>
          <p:cNvSpPr>
            <a:spLocks noGrp="1"/>
          </p:cNvSpPr>
          <p:nvPr>
            <p:ph idx="1"/>
          </p:nvPr>
        </p:nvSpPr>
        <p:spPr>
          <a:xfrm>
            <a:off x="445807" y="2024743"/>
            <a:ext cx="8240993" cy="4101420"/>
          </a:xfrm>
        </p:spPr>
        <p:txBody>
          <a:bodyPr>
            <a:normAutofit fontScale="85000" lnSpcReduction="10000"/>
          </a:bodyPr>
          <a:lstStyle/>
          <a:p>
            <a:pPr marL="0" indent="0">
              <a:buNone/>
            </a:pPr>
            <a:r>
              <a:rPr lang="en-US" dirty="0"/>
              <a:t>To strengthen ethical commitment and the competence required to:</a:t>
            </a:r>
          </a:p>
          <a:p>
            <a:pPr marL="0" indent="0">
              <a:buNone/>
            </a:pPr>
            <a:endParaRPr lang="en-US" sz="1300" dirty="0"/>
          </a:p>
          <a:p>
            <a:r>
              <a:rPr lang="en-US" dirty="0"/>
              <a:t>Provide appropriate assessment and treatment and to conduct research involving children and youth of diverse cultural, sexual, gender and religious identities.</a:t>
            </a:r>
          </a:p>
          <a:p>
            <a:endParaRPr lang="en-US" sz="1500" dirty="0"/>
          </a:p>
          <a:p>
            <a:r>
              <a:rPr lang="en-US" dirty="0"/>
              <a:t>Apply the APA Ethical Principles and Code of Conduct to specific ethical dilemmas encountered in psychological science and practice across diverse populations.</a:t>
            </a:r>
          </a:p>
        </p:txBody>
      </p:sp>
    </p:spTree>
    <p:extLst>
      <p:ext uri="{BB962C8B-B14F-4D97-AF65-F5344CB8AC3E}">
        <p14:creationId xmlns:p14="http://schemas.microsoft.com/office/powerpoint/2010/main" val="8912319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807" y="129902"/>
            <a:ext cx="8229600" cy="1035708"/>
          </a:xfrm>
        </p:spPr>
        <p:txBody>
          <a:bodyPr>
            <a:normAutofit/>
          </a:bodyPr>
          <a:lstStyle/>
          <a:p>
            <a:r>
              <a:rPr lang="en-US" sz="2800"/>
              <a:t>Helm’s (1993) Stages of White Racial Identity: </a:t>
            </a:r>
            <a:br>
              <a:rPr lang="en-US" sz="2800"/>
            </a:br>
            <a:r>
              <a:rPr lang="en-US" sz="2800"/>
              <a:t>Implications for Research &amp; Practice in Psychology</a:t>
            </a:r>
          </a:p>
        </p:txBody>
      </p:sp>
      <p:sp>
        <p:nvSpPr>
          <p:cNvPr id="3" name="Content Placeholder 2"/>
          <p:cNvSpPr>
            <a:spLocks noGrp="1"/>
          </p:cNvSpPr>
          <p:nvPr>
            <p:ph idx="1"/>
          </p:nvPr>
        </p:nvSpPr>
        <p:spPr>
          <a:xfrm>
            <a:off x="316484" y="1020467"/>
            <a:ext cx="8240993" cy="4973933"/>
          </a:xfrm>
        </p:spPr>
        <p:txBody>
          <a:bodyPr>
            <a:noAutofit/>
          </a:bodyPr>
          <a:lstStyle/>
          <a:p>
            <a:pPr marL="0" indent="0">
              <a:buNone/>
            </a:pPr>
            <a:endParaRPr lang="en-US" sz="1100" dirty="0"/>
          </a:p>
          <a:p>
            <a:pPr marL="0" indent="0">
              <a:buNone/>
            </a:pPr>
            <a:r>
              <a:rPr lang="en-US" sz="2400" dirty="0"/>
              <a:t>3. </a:t>
            </a:r>
            <a:r>
              <a:rPr lang="en-US" sz="2400" b="1" dirty="0"/>
              <a:t>Reintegration</a:t>
            </a:r>
            <a:r>
              <a:rPr lang="en-US" sz="2400" dirty="0"/>
              <a:t>: Increasing discomfort in recognizing racism and the privileged status of the white science establishment </a:t>
            </a:r>
            <a:r>
              <a:rPr lang="en-US" sz="2400" b="1" dirty="0">
                <a:solidFill>
                  <a:schemeClr val="tx2">
                    <a:lumMod val="60000"/>
                    <a:lumOff val="40000"/>
                  </a:schemeClr>
                </a:solidFill>
              </a:rPr>
              <a:t>→ </a:t>
            </a:r>
            <a:r>
              <a:rPr lang="en-US" sz="2400" dirty="0"/>
              <a:t>studies focus on minority deficits and comparison with a ”White” standard of mental health </a:t>
            </a:r>
            <a:r>
              <a:rPr lang="en-US" sz="2400" b="1" dirty="0">
                <a:solidFill>
                  <a:schemeClr val="tx2">
                    <a:lumMod val="60000"/>
                    <a:lumOff val="40000"/>
                  </a:schemeClr>
                </a:solidFill>
              </a:rPr>
              <a:t>→</a:t>
            </a:r>
            <a:r>
              <a:rPr lang="en-US" sz="2400" dirty="0"/>
              <a:t> </a:t>
            </a:r>
            <a:r>
              <a:rPr lang="en-US" sz="2400" i="1" dirty="0">
                <a:solidFill>
                  <a:srgbClr val="0070C0"/>
                </a:solidFill>
              </a:rPr>
              <a:t>by ignoring minority people’s strengths and resilience in response to institutionalized racism the research can support negative racial stereotypes</a:t>
            </a:r>
          </a:p>
          <a:p>
            <a:pPr marL="0" indent="0">
              <a:buNone/>
            </a:pPr>
            <a:endParaRPr lang="en-US" sz="600" i="1" dirty="0"/>
          </a:p>
          <a:p>
            <a:pPr marL="0" indent="0">
              <a:buNone/>
            </a:pPr>
            <a:r>
              <a:rPr lang="en-US" sz="2400" dirty="0"/>
              <a:t>4. </a:t>
            </a:r>
            <a:r>
              <a:rPr lang="en-US" sz="2400" b="1" dirty="0"/>
              <a:t>Pseudo-independence</a:t>
            </a:r>
            <a:r>
              <a:rPr lang="en-US" sz="2400" dirty="0"/>
              <a:t>:   To explain racial disparities, measures of acculturation to white “American” values, language and cultural preferences are utilized as indicators of psychological adjustment</a:t>
            </a:r>
            <a:r>
              <a:rPr lang="en-US" sz="2400" dirty="0">
                <a:solidFill>
                  <a:srgbClr val="0070C0"/>
                </a:solidFill>
              </a:rPr>
              <a:t> </a:t>
            </a:r>
            <a:r>
              <a:rPr lang="en-US" sz="2400" b="1" dirty="0">
                <a:solidFill>
                  <a:schemeClr val="tx2">
                    <a:lumMod val="60000"/>
                    <a:lumOff val="40000"/>
                  </a:schemeClr>
                </a:solidFill>
              </a:rPr>
              <a:t>→ </a:t>
            </a:r>
            <a:r>
              <a:rPr lang="en-US" sz="2400" i="1" dirty="0">
                <a:solidFill>
                  <a:srgbClr val="0070C0"/>
                </a:solidFill>
              </a:rPr>
              <a:t>racial health disparities explained as cultural disadvantage rather than systemic inequities or oppression</a:t>
            </a:r>
            <a:endParaRPr lang="en-US" sz="2400" i="1" dirty="0"/>
          </a:p>
        </p:txBody>
      </p:sp>
    </p:spTree>
    <p:extLst>
      <p:ext uri="{BB962C8B-B14F-4D97-AF65-F5344CB8AC3E}">
        <p14:creationId xmlns:p14="http://schemas.microsoft.com/office/powerpoint/2010/main" val="825447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CBCBCB"/>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591" y="250340"/>
            <a:ext cx="8229600" cy="1050426"/>
          </a:xfrm>
        </p:spPr>
        <p:txBody>
          <a:bodyPr>
            <a:normAutofit/>
          </a:bodyPr>
          <a:lstStyle/>
          <a:p>
            <a:r>
              <a:rPr lang="en-US" sz="2800"/>
              <a:t>Helm’s (1993) Stages of White Racial Identity: </a:t>
            </a:r>
            <a:br>
              <a:rPr lang="en-US" sz="2800"/>
            </a:br>
            <a:r>
              <a:rPr lang="en-US" sz="2800"/>
              <a:t>Implications for Research &amp; Practice in Psychology</a:t>
            </a:r>
          </a:p>
        </p:txBody>
      </p:sp>
      <p:sp>
        <p:nvSpPr>
          <p:cNvPr id="3" name="Content Placeholder 2"/>
          <p:cNvSpPr>
            <a:spLocks noGrp="1"/>
          </p:cNvSpPr>
          <p:nvPr>
            <p:ph idx="1"/>
          </p:nvPr>
        </p:nvSpPr>
        <p:spPr>
          <a:xfrm>
            <a:off x="317019" y="1545465"/>
            <a:ext cx="8240993" cy="4334635"/>
          </a:xfrm>
        </p:spPr>
        <p:txBody>
          <a:bodyPr>
            <a:normAutofit fontScale="70000" lnSpcReduction="20000"/>
          </a:bodyPr>
          <a:lstStyle/>
          <a:p>
            <a:pPr marL="0" indent="0">
              <a:buNone/>
            </a:pPr>
            <a:endParaRPr lang="en-US" sz="1600" dirty="0"/>
          </a:p>
          <a:p>
            <a:pPr marL="0" indent="0">
              <a:buNone/>
            </a:pPr>
            <a:r>
              <a:rPr lang="en-US" sz="3400" dirty="0"/>
              <a:t>5. </a:t>
            </a:r>
            <a:r>
              <a:rPr lang="en-US" sz="3400" b="1" dirty="0"/>
              <a:t>Immersion-emersion</a:t>
            </a:r>
            <a:r>
              <a:rPr lang="en-US" sz="3400" dirty="0"/>
              <a:t>: The science establishment acknowledges the influence of white culture and historical and contemporary racism on psychological wellbeing </a:t>
            </a:r>
            <a:r>
              <a:rPr lang="en-US" sz="3400" b="1" dirty="0">
                <a:solidFill>
                  <a:schemeClr val="tx2">
                    <a:lumMod val="60000"/>
                    <a:lumOff val="40000"/>
                  </a:schemeClr>
                </a:solidFill>
              </a:rPr>
              <a:t>→ </a:t>
            </a:r>
            <a:r>
              <a:rPr lang="en-US" sz="3400" i="1" dirty="0">
                <a:solidFill>
                  <a:srgbClr val="0070C0"/>
                </a:solidFill>
              </a:rPr>
              <a:t>studies begin to include measures of discrimination, but do not include assessment of minority perspectives on their own social realities</a:t>
            </a:r>
          </a:p>
          <a:p>
            <a:pPr marL="0" indent="0">
              <a:buNone/>
            </a:pPr>
            <a:endParaRPr lang="en-US" sz="3400" dirty="0"/>
          </a:p>
          <a:p>
            <a:pPr marL="0" indent="0">
              <a:buNone/>
            </a:pPr>
            <a:r>
              <a:rPr lang="en-US" sz="3400" dirty="0"/>
              <a:t>6. </a:t>
            </a:r>
            <a:r>
              <a:rPr lang="en-US" sz="3400" b="1" dirty="0"/>
              <a:t>Autonomy</a:t>
            </a:r>
            <a:r>
              <a:rPr lang="en-US" sz="3400" dirty="0"/>
              <a:t>: The science establishment accepts that they have professionally benefited from racism and recognize theoretical and methodological racial biases within the field </a:t>
            </a:r>
            <a:r>
              <a:rPr lang="en-US" sz="3400" b="1" dirty="0">
                <a:solidFill>
                  <a:srgbClr val="0070C0"/>
                </a:solidFill>
              </a:rPr>
              <a:t>→</a:t>
            </a:r>
            <a:r>
              <a:rPr lang="en-US" sz="3400" dirty="0">
                <a:solidFill>
                  <a:srgbClr val="0070C0"/>
                </a:solidFill>
              </a:rPr>
              <a:t> </a:t>
            </a:r>
            <a:r>
              <a:rPr lang="en-US" sz="3400" i="1" dirty="0">
                <a:solidFill>
                  <a:srgbClr val="0070C0"/>
                </a:solidFill>
              </a:rPr>
              <a:t>they avoid imposing their own cultural assumptions on the selection of measures or coding of qualitative data and incorporate the voices of ethnic minority scholars and communities into research design and interpretation</a:t>
            </a:r>
          </a:p>
        </p:txBody>
      </p:sp>
    </p:spTree>
    <p:extLst>
      <p:ext uri="{BB962C8B-B14F-4D97-AF65-F5344CB8AC3E}">
        <p14:creationId xmlns:p14="http://schemas.microsoft.com/office/powerpoint/2010/main" val="2099972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CBCBCB"/>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62463"/>
            <a:ext cx="8229600" cy="2922565"/>
          </a:xfrm>
        </p:spPr>
        <p:txBody>
          <a:bodyPr>
            <a:normAutofit/>
          </a:bodyPr>
          <a:lstStyle/>
          <a:p>
            <a:r>
              <a:rPr lang="en-US"/>
              <a:t>Multicultural Competence and Psychological Assessment</a:t>
            </a:r>
          </a:p>
        </p:txBody>
      </p:sp>
    </p:spTree>
    <p:extLst>
      <p:ext uri="{BB962C8B-B14F-4D97-AF65-F5344CB8AC3E}">
        <p14:creationId xmlns:p14="http://schemas.microsoft.com/office/powerpoint/2010/main" val="18071612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Case 3: </a:t>
            </a:r>
            <a:r>
              <a:rPr lang="en-US" dirty="0" err="1"/>
              <a:t>Bakti</a:t>
            </a:r>
            <a:endParaRPr lang="en-US" dirty="0"/>
          </a:p>
        </p:txBody>
      </p:sp>
      <p:sp>
        <p:nvSpPr>
          <p:cNvPr id="3" name="Content Placeholder 2"/>
          <p:cNvSpPr>
            <a:spLocks noGrp="1"/>
          </p:cNvSpPr>
          <p:nvPr>
            <p:ph idx="1"/>
          </p:nvPr>
        </p:nvSpPr>
        <p:spPr>
          <a:xfrm>
            <a:off x="445807" y="2018115"/>
            <a:ext cx="8240993" cy="4320699"/>
          </a:xfrm>
        </p:spPr>
        <p:txBody>
          <a:bodyPr>
            <a:normAutofit fontScale="92500" lnSpcReduction="10000"/>
          </a:bodyPr>
          <a:lstStyle/>
          <a:p>
            <a:pPr lvl="0"/>
            <a:r>
              <a:rPr lang="en-US" sz="2600" dirty="0"/>
              <a:t>Dr. Stein, a neuropsychologist, received a request to evaluate </a:t>
            </a:r>
            <a:r>
              <a:rPr lang="en-US" sz="2600" dirty="0" err="1"/>
              <a:t>Bakti</a:t>
            </a:r>
            <a:r>
              <a:rPr lang="en-US" sz="2600" dirty="0"/>
              <a:t>, a 10 year old Mandarin speaking boy who had recently immigrated from China, for possible Intellectual and Developmental Disabilities. </a:t>
            </a:r>
          </a:p>
          <a:p>
            <a:pPr lvl="0"/>
            <a:endParaRPr lang="en-US" sz="2600" dirty="0"/>
          </a:p>
          <a:p>
            <a:pPr lvl="0"/>
            <a:r>
              <a:rPr lang="en-US" sz="2600" dirty="0"/>
              <a:t>Dr. Stein could not find any neuropsychological measures for IDD that had been translated or validated in Mandarin.  </a:t>
            </a:r>
          </a:p>
          <a:p>
            <a:pPr lvl="0"/>
            <a:endParaRPr lang="en-US" sz="2600" dirty="0"/>
          </a:p>
          <a:p>
            <a:pPr lvl="0"/>
            <a:r>
              <a:rPr lang="en-US" sz="2600" dirty="0"/>
              <a:t>Dr. Stein did not speak Mandarin. However, there was a registered nurse, Ms. Yang, at the hospital who did speak Mandarin. </a:t>
            </a:r>
          </a:p>
          <a:p>
            <a:endParaRPr lang="en-US" dirty="0"/>
          </a:p>
        </p:txBody>
      </p:sp>
    </p:spTree>
    <p:extLst>
      <p:ext uri="{BB962C8B-B14F-4D97-AF65-F5344CB8AC3E}">
        <p14:creationId xmlns:p14="http://schemas.microsoft.com/office/powerpoint/2010/main" val="2770658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E158C-CB1A-474C-8599-1487F574FD10}"/>
              </a:ext>
            </a:extLst>
          </p:cNvPr>
          <p:cNvSpPr>
            <a:spLocks noGrp="1"/>
          </p:cNvSpPr>
          <p:nvPr>
            <p:ph type="title"/>
          </p:nvPr>
        </p:nvSpPr>
        <p:spPr>
          <a:xfrm>
            <a:off x="457200" y="662464"/>
            <a:ext cx="8229600" cy="4143000"/>
          </a:xfrm>
        </p:spPr>
        <p:txBody>
          <a:bodyPr>
            <a:normAutofit/>
          </a:bodyPr>
          <a:lstStyle/>
          <a:p>
            <a:r>
              <a:rPr lang="en-US" dirty="0"/>
              <a:t>Should Dr. Stein Agree to </a:t>
            </a:r>
            <a:br>
              <a:rPr lang="en-US" dirty="0"/>
            </a:br>
            <a:r>
              <a:rPr lang="en-US" dirty="0"/>
              <a:t>Evaluate </a:t>
            </a:r>
            <a:r>
              <a:rPr lang="en-US" dirty="0" err="1"/>
              <a:t>Bakti</a:t>
            </a:r>
            <a:r>
              <a:rPr lang="en-US" dirty="0"/>
              <a:t>?</a:t>
            </a:r>
          </a:p>
        </p:txBody>
      </p:sp>
    </p:spTree>
    <p:extLst>
      <p:ext uri="{BB962C8B-B14F-4D97-AF65-F5344CB8AC3E}">
        <p14:creationId xmlns:p14="http://schemas.microsoft.com/office/powerpoint/2010/main" val="24029993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9F3B6-14DD-6E4F-BEDD-7238692AB11A}"/>
              </a:ext>
            </a:extLst>
          </p:cNvPr>
          <p:cNvSpPr>
            <a:spLocks noGrp="1"/>
          </p:cNvSpPr>
          <p:nvPr>
            <p:ph type="title"/>
          </p:nvPr>
        </p:nvSpPr>
        <p:spPr>
          <a:xfrm>
            <a:off x="445807" y="263630"/>
            <a:ext cx="8229600" cy="1143000"/>
          </a:xfrm>
        </p:spPr>
        <p:txBody>
          <a:bodyPr>
            <a:noAutofit/>
          </a:bodyPr>
          <a:lstStyle/>
          <a:p>
            <a:r>
              <a:rPr lang="en-US" sz="3600"/>
              <a:t>Standard 2.01d: Competence and</a:t>
            </a:r>
            <a:br>
              <a:rPr lang="en-US" sz="3600"/>
            </a:br>
            <a:r>
              <a:rPr lang="en-US" sz="3600"/>
              <a:t>Underserved Populations</a:t>
            </a:r>
          </a:p>
        </p:txBody>
      </p:sp>
      <p:sp>
        <p:nvSpPr>
          <p:cNvPr id="3" name="Content Placeholder 2">
            <a:extLst>
              <a:ext uri="{FF2B5EF4-FFF2-40B4-BE49-F238E27FC236}">
                <a16:creationId xmlns:a16="http://schemas.microsoft.com/office/drawing/2014/main" id="{E49884FD-4D6C-7F43-939D-ECB13F74737A}"/>
              </a:ext>
            </a:extLst>
          </p:cNvPr>
          <p:cNvSpPr>
            <a:spLocks noGrp="1"/>
          </p:cNvSpPr>
          <p:nvPr>
            <p:ph idx="1"/>
          </p:nvPr>
        </p:nvSpPr>
        <p:spPr/>
        <p:txBody>
          <a:bodyPr>
            <a:normAutofit fontScale="92500" lnSpcReduction="20000"/>
          </a:bodyPr>
          <a:lstStyle/>
          <a:p>
            <a:r>
              <a:rPr lang="en-US" dirty="0"/>
              <a:t>When psychologists are asked to provide services to individuals </a:t>
            </a:r>
            <a:r>
              <a:rPr lang="en-US" u="sng" dirty="0"/>
              <a:t>whom appropriate mental health services are not available </a:t>
            </a:r>
            <a:r>
              <a:rPr lang="en-US" dirty="0"/>
              <a:t>and for which psychologists have not obtained the competence necessary</a:t>
            </a:r>
          </a:p>
          <a:p>
            <a:r>
              <a:rPr lang="en-US" dirty="0"/>
              <a:t>Those with </a:t>
            </a:r>
            <a:r>
              <a:rPr lang="en-US" u="sng" dirty="0"/>
              <a:t>closely related prior training/ experience </a:t>
            </a:r>
            <a:r>
              <a:rPr lang="en-US" dirty="0"/>
              <a:t>may provide such services to ensure such services are not denied </a:t>
            </a:r>
          </a:p>
          <a:p>
            <a:r>
              <a:rPr lang="en-US" dirty="0"/>
              <a:t>If they take a reasonable effort to </a:t>
            </a:r>
            <a:r>
              <a:rPr lang="en-US" u="sng" dirty="0"/>
              <a:t>obtain the competence </a:t>
            </a:r>
            <a:r>
              <a:rPr lang="en-US" dirty="0"/>
              <a:t>required</a:t>
            </a:r>
          </a:p>
        </p:txBody>
      </p:sp>
    </p:spTree>
    <p:extLst>
      <p:ext uri="{BB962C8B-B14F-4D97-AF65-F5344CB8AC3E}">
        <p14:creationId xmlns:p14="http://schemas.microsoft.com/office/powerpoint/2010/main" val="23713293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1B4E1-D3B8-2349-9085-5A7EA49973C0}"/>
              </a:ext>
            </a:extLst>
          </p:cNvPr>
          <p:cNvSpPr>
            <a:spLocks noGrp="1"/>
          </p:cNvSpPr>
          <p:nvPr>
            <p:ph type="title"/>
          </p:nvPr>
        </p:nvSpPr>
        <p:spPr/>
        <p:txBody>
          <a:bodyPr/>
          <a:lstStyle/>
          <a:p>
            <a:r>
              <a:rPr lang="en-US" dirty="0"/>
              <a:t>Applying Standard 2.02d </a:t>
            </a:r>
          </a:p>
        </p:txBody>
      </p:sp>
      <p:sp>
        <p:nvSpPr>
          <p:cNvPr id="3" name="Content Placeholder 2">
            <a:extLst>
              <a:ext uri="{FF2B5EF4-FFF2-40B4-BE49-F238E27FC236}">
                <a16:creationId xmlns:a16="http://schemas.microsoft.com/office/drawing/2014/main" id="{EC94B4A3-4BFE-1542-ABD2-3DF46E69D2C0}"/>
              </a:ext>
            </a:extLst>
          </p:cNvPr>
          <p:cNvSpPr>
            <a:spLocks noGrp="1"/>
          </p:cNvSpPr>
          <p:nvPr>
            <p:ph idx="1"/>
          </p:nvPr>
        </p:nvSpPr>
        <p:spPr>
          <a:xfrm>
            <a:off x="445807" y="1805464"/>
            <a:ext cx="8240993" cy="4320699"/>
          </a:xfrm>
        </p:spPr>
        <p:txBody>
          <a:bodyPr/>
          <a:lstStyle/>
          <a:p>
            <a:endParaRPr lang="en-US" dirty="0"/>
          </a:p>
          <a:p>
            <a:pPr marL="0" indent="0">
              <a:buNone/>
            </a:pPr>
            <a:r>
              <a:rPr lang="en-US" dirty="0"/>
              <a:t>Culturally tailored services are not available to </a:t>
            </a:r>
            <a:r>
              <a:rPr lang="en-US" dirty="0" err="1"/>
              <a:t>Bakti</a:t>
            </a:r>
            <a:r>
              <a:rPr lang="en-US" dirty="0"/>
              <a:t> and Dr. Stein has closely related competencies in neuropsychological evaluation--</a:t>
            </a:r>
            <a:r>
              <a:rPr lang="en-US" i="1" dirty="0">
                <a:solidFill>
                  <a:srgbClr val="0070C0"/>
                </a:solidFill>
              </a:rPr>
              <a:t>but Dr. Stein must take steps to familiarize himself with culturally relevant knowledge that might help inform an evaluation</a:t>
            </a:r>
          </a:p>
          <a:p>
            <a:endParaRPr lang="en-US" dirty="0"/>
          </a:p>
        </p:txBody>
      </p:sp>
    </p:spTree>
    <p:extLst>
      <p:ext uri="{BB962C8B-B14F-4D97-AF65-F5344CB8AC3E}">
        <p14:creationId xmlns:p14="http://schemas.microsoft.com/office/powerpoint/2010/main" val="15656630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D2730-243C-E247-9BAB-8D05711AECF6}"/>
              </a:ext>
            </a:extLst>
          </p:cNvPr>
          <p:cNvSpPr>
            <a:spLocks noGrp="1"/>
          </p:cNvSpPr>
          <p:nvPr>
            <p:ph type="title"/>
          </p:nvPr>
        </p:nvSpPr>
        <p:spPr>
          <a:xfrm>
            <a:off x="445807" y="484664"/>
            <a:ext cx="8229600" cy="1143000"/>
          </a:xfrm>
        </p:spPr>
        <p:txBody>
          <a:bodyPr>
            <a:noAutofit/>
          </a:bodyPr>
          <a:lstStyle/>
          <a:p>
            <a:r>
              <a:rPr lang="en-US" sz="3600"/>
              <a:t>Standard 9.02b: Are Culturally Appropriate Assessment Instruments Available?</a:t>
            </a:r>
          </a:p>
        </p:txBody>
      </p:sp>
      <p:sp>
        <p:nvSpPr>
          <p:cNvPr id="3" name="Content Placeholder 2">
            <a:extLst>
              <a:ext uri="{FF2B5EF4-FFF2-40B4-BE49-F238E27FC236}">
                <a16:creationId xmlns:a16="http://schemas.microsoft.com/office/drawing/2014/main" id="{85D6CB49-5BA2-704B-8E2E-7952A78BAB6A}"/>
              </a:ext>
            </a:extLst>
          </p:cNvPr>
          <p:cNvSpPr>
            <a:spLocks noGrp="1"/>
          </p:cNvSpPr>
          <p:nvPr>
            <p:ph idx="1"/>
          </p:nvPr>
        </p:nvSpPr>
        <p:spPr>
          <a:solidFill>
            <a:schemeClr val="accent1">
              <a:lumMod val="40000"/>
              <a:lumOff val="60000"/>
            </a:schemeClr>
          </a:solidFill>
        </p:spPr>
        <p:txBody>
          <a:bodyPr>
            <a:normAutofit fontScale="85000" lnSpcReduction="10000"/>
          </a:bodyPr>
          <a:lstStyle/>
          <a:p>
            <a:r>
              <a:rPr lang="en-US" dirty="0"/>
              <a:t>Psychologists use assessment instruments whose validity and reliability have been established for use with members of the population tested.</a:t>
            </a:r>
          </a:p>
          <a:p>
            <a:endParaRPr lang="en-US" sz="1200" dirty="0"/>
          </a:p>
          <a:p>
            <a:r>
              <a:rPr lang="en-US" dirty="0"/>
              <a:t>When such validity or reliability has not been established, psychologists describe the strengths and limitations of test results and interpretation.</a:t>
            </a:r>
          </a:p>
          <a:p>
            <a:endParaRPr lang="en-US" sz="1200" dirty="0"/>
          </a:p>
          <a:p>
            <a:r>
              <a:rPr lang="en-US" dirty="0"/>
              <a:t>Psychologists use assessment methods that are appropriate to an individual’s </a:t>
            </a:r>
            <a:r>
              <a:rPr lang="en-US" u="sng" dirty="0"/>
              <a:t>language preference and competence,</a:t>
            </a:r>
            <a:r>
              <a:rPr lang="en-US" dirty="0"/>
              <a:t> </a:t>
            </a:r>
            <a:r>
              <a:rPr lang="en-US" u="sng" dirty="0"/>
              <a:t>unless the use of an alternative language is relevant to the assessment issue</a:t>
            </a:r>
            <a:r>
              <a:rPr lang="en-US" dirty="0"/>
              <a:t>.</a:t>
            </a:r>
          </a:p>
        </p:txBody>
      </p:sp>
    </p:spTree>
    <p:extLst>
      <p:ext uri="{BB962C8B-B14F-4D97-AF65-F5344CB8AC3E}">
        <p14:creationId xmlns:p14="http://schemas.microsoft.com/office/powerpoint/2010/main" val="7851437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69EF0-0309-2C44-A5E2-429D03B9DB2D}"/>
              </a:ext>
            </a:extLst>
          </p:cNvPr>
          <p:cNvSpPr>
            <a:spLocks noGrp="1"/>
          </p:cNvSpPr>
          <p:nvPr>
            <p:ph type="title"/>
          </p:nvPr>
        </p:nvSpPr>
        <p:spPr>
          <a:xfrm>
            <a:off x="457200" y="662464"/>
            <a:ext cx="8229600" cy="890763"/>
          </a:xfrm>
        </p:spPr>
        <p:txBody>
          <a:bodyPr/>
          <a:lstStyle/>
          <a:p>
            <a:r>
              <a:rPr lang="en-US" dirty="0"/>
              <a:t>Applying Standard 9.02b</a:t>
            </a:r>
          </a:p>
        </p:txBody>
      </p:sp>
      <p:sp>
        <p:nvSpPr>
          <p:cNvPr id="3" name="Content Placeholder 2">
            <a:extLst>
              <a:ext uri="{FF2B5EF4-FFF2-40B4-BE49-F238E27FC236}">
                <a16:creationId xmlns:a16="http://schemas.microsoft.com/office/drawing/2014/main" id="{9037D8B7-25E4-9B48-B149-EC2CE1E4F01F}"/>
              </a:ext>
            </a:extLst>
          </p:cNvPr>
          <p:cNvSpPr>
            <a:spLocks noGrp="1"/>
          </p:cNvSpPr>
          <p:nvPr>
            <p:ph idx="1"/>
          </p:nvPr>
        </p:nvSpPr>
        <p:spPr/>
        <p:txBody>
          <a:bodyPr>
            <a:normAutofit fontScale="85000" lnSpcReduction="20000"/>
          </a:bodyPr>
          <a:lstStyle/>
          <a:p>
            <a:r>
              <a:rPr lang="en-US" dirty="0" err="1"/>
              <a:t>Backti’s</a:t>
            </a:r>
            <a:r>
              <a:rPr lang="en-US" dirty="0"/>
              <a:t> language competence requires administering the test in Mandarin and Dr. Stein has conducted a search indicating there are no Mandarin translations of relevant tests </a:t>
            </a:r>
            <a:r>
              <a:rPr lang="en-US" i="1" dirty="0"/>
              <a:t>— </a:t>
            </a:r>
            <a:r>
              <a:rPr lang="en-US" i="1" dirty="0">
                <a:solidFill>
                  <a:srgbClr val="0070C0"/>
                </a:solidFill>
              </a:rPr>
              <a:t>but the validity/reliability limitations of the assessment must be included in Dr. Stein’s report</a:t>
            </a:r>
          </a:p>
          <a:p>
            <a:endParaRPr lang="en-US" sz="1200" i="1" dirty="0">
              <a:solidFill>
                <a:srgbClr val="0070C0"/>
              </a:solidFill>
            </a:endParaRPr>
          </a:p>
          <a:p>
            <a:r>
              <a:rPr lang="en-US" dirty="0"/>
              <a:t>In selecting instruments, Dr. Stein should not assume that “culture free tests” are generalizable to children of all cultures</a:t>
            </a:r>
          </a:p>
          <a:p>
            <a:endParaRPr lang="en-US" sz="900" dirty="0"/>
          </a:p>
          <a:p>
            <a:r>
              <a:rPr lang="en-US" dirty="0"/>
              <a:t>Deciding whether </a:t>
            </a:r>
            <a:r>
              <a:rPr lang="en-US" dirty="0" err="1"/>
              <a:t>Bakti</a:t>
            </a:r>
            <a:r>
              <a:rPr lang="en-US" dirty="0"/>
              <a:t> should be placed in a bilingual school setting may require some tests administered in English</a:t>
            </a:r>
          </a:p>
        </p:txBody>
      </p:sp>
    </p:spTree>
    <p:extLst>
      <p:ext uri="{BB962C8B-B14F-4D97-AF65-F5344CB8AC3E}">
        <p14:creationId xmlns:p14="http://schemas.microsoft.com/office/powerpoint/2010/main" val="4149063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C9C9C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C9C9C9"/>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45807" y="343150"/>
            <a:ext cx="8229600" cy="1143000"/>
          </a:xfrm>
        </p:spPr>
        <p:txBody>
          <a:bodyPr>
            <a:normAutofit/>
          </a:bodyPr>
          <a:lstStyle/>
          <a:p>
            <a:r>
              <a:rPr lang="en-US" sz="3200" dirty="0"/>
              <a:t>2.05 Delegation of Work to Others</a:t>
            </a:r>
          </a:p>
        </p:txBody>
      </p:sp>
      <p:sp>
        <p:nvSpPr>
          <p:cNvPr id="3" name="Content Placeholder 2"/>
          <p:cNvSpPr>
            <a:spLocks noGrp="1"/>
          </p:cNvSpPr>
          <p:nvPr>
            <p:ph idx="1"/>
          </p:nvPr>
        </p:nvSpPr>
        <p:spPr/>
        <p:txBody>
          <a:bodyPr>
            <a:normAutofit fontScale="77500" lnSpcReduction="20000"/>
          </a:bodyPr>
          <a:lstStyle/>
          <a:p>
            <a:pPr marL="0" indent="0">
              <a:buNone/>
            </a:pPr>
            <a:r>
              <a:rPr lang="en-US" dirty="0"/>
              <a:t>Psychologists who use the services of</a:t>
            </a:r>
            <a:r>
              <a:rPr lang="mr-IN" dirty="0"/>
              <a:t>…</a:t>
            </a:r>
            <a:r>
              <a:rPr lang="en-US" dirty="0"/>
              <a:t>interpreters</a:t>
            </a:r>
          </a:p>
          <a:p>
            <a:pPr marL="0" indent="0">
              <a:buNone/>
            </a:pPr>
            <a:endParaRPr lang="en-US" sz="1300" dirty="0"/>
          </a:p>
          <a:p>
            <a:r>
              <a:rPr lang="en-US" dirty="0"/>
              <a:t>Avoid delegating such work to persons who have a multiple relationship with those being served that would likely lead to exploitation or loss of objectivity</a:t>
            </a:r>
          </a:p>
          <a:p>
            <a:endParaRPr lang="en-US" sz="1300" dirty="0"/>
          </a:p>
          <a:p>
            <a:r>
              <a:rPr lang="en-US" dirty="0"/>
              <a:t>Authorize only those responsibilities that such persons can be expected to perform competently on the basis of their education, training, or experience, either independently or with the level of supervision being provided; and </a:t>
            </a:r>
          </a:p>
          <a:p>
            <a:endParaRPr lang="en-US" sz="1300" dirty="0"/>
          </a:p>
          <a:p>
            <a:r>
              <a:rPr lang="en-US" dirty="0"/>
              <a:t>See that such persons perform these services competently</a:t>
            </a:r>
          </a:p>
        </p:txBody>
      </p:sp>
    </p:spTree>
    <p:extLst>
      <p:ext uri="{BB962C8B-B14F-4D97-AF65-F5344CB8AC3E}">
        <p14:creationId xmlns:p14="http://schemas.microsoft.com/office/powerpoint/2010/main" val="1650561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807" y="379127"/>
            <a:ext cx="8229600" cy="1202929"/>
          </a:xfrm>
        </p:spPr>
        <p:txBody>
          <a:bodyPr>
            <a:normAutofit fontScale="90000"/>
          </a:bodyPr>
          <a:lstStyle/>
          <a:p>
            <a:r>
              <a:rPr lang="en-US"/>
              <a:t>Working with Diverse Populations: </a:t>
            </a:r>
            <a:br>
              <a:rPr lang="en-US"/>
            </a:br>
            <a:r>
              <a:rPr lang="en-US"/>
              <a:t>The Moral Imperative</a:t>
            </a:r>
          </a:p>
        </p:txBody>
      </p:sp>
      <p:sp>
        <p:nvSpPr>
          <p:cNvPr id="3" name="Content Placeholder 2"/>
          <p:cNvSpPr>
            <a:spLocks noGrp="1"/>
          </p:cNvSpPr>
          <p:nvPr>
            <p:ph idx="1"/>
          </p:nvPr>
        </p:nvSpPr>
        <p:spPr>
          <a:xfrm>
            <a:off x="434414" y="1582056"/>
            <a:ext cx="8240993" cy="4534137"/>
          </a:xfrm>
        </p:spPr>
        <p:txBody>
          <a:bodyPr>
            <a:normAutofit/>
          </a:bodyPr>
          <a:lstStyle/>
          <a:p>
            <a:endParaRPr lang="en-US" sz="1600" dirty="0"/>
          </a:p>
          <a:p>
            <a:r>
              <a:rPr lang="en-US" sz="2800" dirty="0"/>
              <a:t>“No one should have their future, their health, or their well-being compromised for reasons of class, gender, national origin, physical and psychological abilities, religion, or sexual orientation” (Mays, 2000, p. 236).</a:t>
            </a:r>
          </a:p>
          <a:p>
            <a:endParaRPr lang="en-US" sz="1000" dirty="0"/>
          </a:p>
          <a:p>
            <a:r>
              <a:rPr lang="en-US" sz="2800" dirty="0"/>
              <a:t>“A </a:t>
            </a:r>
            <a:r>
              <a:rPr lang="en-US" sz="2800" dirty="0" err="1"/>
              <a:t>monocultural</a:t>
            </a:r>
            <a:r>
              <a:rPr lang="en-US" sz="2800" dirty="0"/>
              <a:t> psychology is not simply less accurate or generalizable, but positively distortive and oppressive” (</a:t>
            </a:r>
            <a:r>
              <a:rPr lang="en-US" sz="2800" dirty="0" err="1"/>
              <a:t>Fowers</a:t>
            </a:r>
            <a:r>
              <a:rPr lang="en-US" sz="2800" dirty="0"/>
              <a:t> &amp; </a:t>
            </a:r>
            <a:r>
              <a:rPr lang="en-US" sz="2800" dirty="0" err="1"/>
              <a:t>Davidov</a:t>
            </a:r>
            <a:r>
              <a:rPr lang="en-US" sz="2800" dirty="0"/>
              <a:t>, 2006, p. 581).</a:t>
            </a:r>
          </a:p>
          <a:p>
            <a:endParaRPr lang="en-US" sz="2800" dirty="0"/>
          </a:p>
        </p:txBody>
      </p:sp>
    </p:spTree>
    <p:extLst>
      <p:ext uri="{BB962C8B-B14F-4D97-AF65-F5344CB8AC3E}">
        <p14:creationId xmlns:p14="http://schemas.microsoft.com/office/powerpoint/2010/main" val="801480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807" y="212521"/>
            <a:ext cx="8229600" cy="948622"/>
          </a:xfrm>
        </p:spPr>
        <p:txBody>
          <a:bodyPr/>
          <a:lstStyle/>
          <a:p>
            <a:r>
              <a:rPr lang="en-US" dirty="0"/>
              <a:t>Applying Standard 2.05</a:t>
            </a:r>
          </a:p>
        </p:txBody>
      </p:sp>
      <p:sp>
        <p:nvSpPr>
          <p:cNvPr id="3" name="Content Placeholder 2"/>
          <p:cNvSpPr>
            <a:spLocks noGrp="1"/>
          </p:cNvSpPr>
          <p:nvPr>
            <p:ph idx="1"/>
          </p:nvPr>
        </p:nvSpPr>
        <p:spPr>
          <a:xfrm>
            <a:off x="445807" y="1349830"/>
            <a:ext cx="8240993" cy="4776334"/>
          </a:xfrm>
        </p:spPr>
        <p:txBody>
          <a:bodyPr>
            <a:normAutofit fontScale="92500" lnSpcReduction="10000"/>
          </a:bodyPr>
          <a:lstStyle/>
          <a:p>
            <a:pPr marL="0" indent="0">
              <a:buNone/>
            </a:pPr>
            <a:r>
              <a:rPr lang="en-US" dirty="0">
                <a:solidFill>
                  <a:schemeClr val="accent2">
                    <a:lumMod val="50000"/>
                  </a:schemeClr>
                </a:solidFill>
              </a:rPr>
              <a:t>A translator is essential -- Dr. Stein must ensure that Ms. Yang is:</a:t>
            </a:r>
          </a:p>
          <a:p>
            <a:pPr>
              <a:buFont typeface="Arial" panose="020B0604020202020204" pitchFamily="34" charset="0"/>
              <a:buChar char="•"/>
            </a:pPr>
            <a:r>
              <a:rPr lang="en-US" dirty="0"/>
              <a:t>Competent in Mandarin and understands psychological concepts critical to adequately translating the tests</a:t>
            </a:r>
          </a:p>
          <a:p>
            <a:pPr>
              <a:buFont typeface="Arial" panose="020B0604020202020204" pitchFamily="34" charset="0"/>
              <a:buChar char="•"/>
            </a:pPr>
            <a:endParaRPr lang="en-US" sz="1100" dirty="0"/>
          </a:p>
          <a:p>
            <a:pPr>
              <a:buFont typeface="Arial" panose="020B0604020202020204" pitchFamily="34" charset="0"/>
              <a:buChar char="•"/>
            </a:pPr>
            <a:r>
              <a:rPr lang="en-US" dirty="0"/>
              <a:t>Familiar with HIPPA confidentiality rules</a:t>
            </a:r>
          </a:p>
          <a:p>
            <a:pPr>
              <a:buFont typeface="Arial" panose="020B0604020202020204" pitchFamily="34" charset="0"/>
              <a:buChar char="•"/>
            </a:pPr>
            <a:endParaRPr lang="en-US" sz="1100" dirty="0"/>
          </a:p>
          <a:p>
            <a:pPr>
              <a:buFont typeface="Arial" panose="020B0604020202020204" pitchFamily="34" charset="0"/>
              <a:buChar char="•"/>
            </a:pPr>
            <a:r>
              <a:rPr lang="en-US" dirty="0"/>
              <a:t>Does not have any relationships or conflicts of interest with the Mandarin speaking community that would limit her objectivity.</a:t>
            </a:r>
          </a:p>
        </p:txBody>
      </p:sp>
    </p:spTree>
    <p:extLst>
      <p:ext uri="{BB962C8B-B14F-4D97-AF65-F5344CB8AC3E}">
        <p14:creationId xmlns:p14="http://schemas.microsoft.com/office/powerpoint/2010/main" val="1385359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3346" y="914400"/>
            <a:ext cx="8229600" cy="4128653"/>
          </a:xfrm>
        </p:spPr>
        <p:txBody>
          <a:bodyPr>
            <a:normAutofit fontScale="90000"/>
          </a:bodyPr>
          <a:lstStyle/>
          <a:p>
            <a:r>
              <a:rPr lang="en-US" sz="4000" dirty="0"/>
              <a:t>Guidelines for Psychological </a:t>
            </a:r>
            <a:br>
              <a:rPr lang="en-US" sz="4000" dirty="0"/>
            </a:br>
            <a:r>
              <a:rPr lang="en-US" sz="4000" dirty="0"/>
              <a:t>Practice and Research with </a:t>
            </a:r>
            <a:br>
              <a:rPr lang="en-US" sz="4000" dirty="0"/>
            </a:br>
            <a:r>
              <a:rPr lang="en-US" sz="4000" dirty="0"/>
              <a:t>Sexual and Gender Minority (SGM) Youth</a:t>
            </a:r>
            <a:br>
              <a:rPr lang="en-US" dirty="0"/>
            </a:br>
            <a:br>
              <a:rPr lang="en-US" sz="2200" dirty="0"/>
            </a:br>
            <a:r>
              <a:rPr lang="en-US" sz="2200" dirty="0"/>
              <a:t>Http://</a:t>
            </a:r>
            <a:r>
              <a:rPr lang="en-US" sz="2200" dirty="0" err="1"/>
              <a:t>www.apa.org</a:t>
            </a:r>
            <a:r>
              <a:rPr lang="en-US" sz="2200" dirty="0"/>
              <a:t>/pi/</a:t>
            </a:r>
            <a:r>
              <a:rPr lang="en-US" sz="2200" dirty="0" err="1"/>
              <a:t>lgbt</a:t>
            </a:r>
            <a:r>
              <a:rPr lang="en-US" sz="2200" dirty="0"/>
              <a:t>/resources/</a:t>
            </a:r>
            <a:r>
              <a:rPr lang="en-US" sz="2200" dirty="0" err="1"/>
              <a:t>guidelines.aspx</a:t>
            </a:r>
            <a:br>
              <a:rPr lang="en-US" sz="2200" dirty="0"/>
            </a:br>
            <a:br>
              <a:rPr lang="en-US" dirty="0"/>
            </a:br>
            <a:endParaRPr lang="en-US" dirty="0"/>
          </a:p>
        </p:txBody>
      </p:sp>
    </p:spTree>
    <p:extLst>
      <p:ext uri="{BB962C8B-B14F-4D97-AF65-F5344CB8AC3E}">
        <p14:creationId xmlns:p14="http://schemas.microsoft.com/office/powerpoint/2010/main" val="183710248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807" y="421164"/>
            <a:ext cx="8229600" cy="912336"/>
          </a:xfrm>
        </p:spPr>
        <p:txBody>
          <a:bodyPr/>
          <a:lstStyle/>
          <a:p>
            <a:r>
              <a:rPr lang="en-US" dirty="0"/>
              <a:t>Check Your Knowledge &amp; Biases</a:t>
            </a:r>
          </a:p>
        </p:txBody>
      </p:sp>
      <p:sp>
        <p:nvSpPr>
          <p:cNvPr id="3" name="Content Placeholder 2"/>
          <p:cNvSpPr>
            <a:spLocks noGrp="1"/>
          </p:cNvSpPr>
          <p:nvPr>
            <p:ph idx="1"/>
          </p:nvPr>
        </p:nvSpPr>
        <p:spPr>
          <a:xfrm>
            <a:off x="445807" y="1511300"/>
            <a:ext cx="8240993" cy="4614863"/>
          </a:xfrm>
        </p:spPr>
        <p:txBody>
          <a:bodyPr>
            <a:normAutofit lnSpcReduction="10000"/>
          </a:bodyPr>
          <a:lstStyle/>
          <a:p>
            <a:r>
              <a:rPr lang="en-US" sz="2600" dirty="0">
                <a:solidFill>
                  <a:schemeClr val="accent2">
                    <a:lumMod val="50000"/>
                  </a:schemeClr>
                </a:solidFill>
              </a:rPr>
              <a:t>Sexual attraction to same sex persons and gender identity distinct from sex assigned at birth are not indicative of a mental health disorder and can be healthy and self affirming</a:t>
            </a:r>
          </a:p>
          <a:p>
            <a:endParaRPr lang="en-US" sz="1000" dirty="0">
              <a:solidFill>
                <a:schemeClr val="accent2">
                  <a:lumMod val="50000"/>
                </a:schemeClr>
              </a:solidFill>
            </a:endParaRPr>
          </a:p>
          <a:p>
            <a:r>
              <a:rPr lang="en-US" sz="2600" dirty="0"/>
              <a:t>Gender dysphoria is a state of distress caused by the difference between one’s gender identity and the gender assigned at birth </a:t>
            </a:r>
          </a:p>
          <a:p>
            <a:endParaRPr lang="en-US" sz="1000" dirty="0">
              <a:solidFill>
                <a:schemeClr val="accent2">
                  <a:lumMod val="50000"/>
                </a:schemeClr>
              </a:solidFill>
            </a:endParaRPr>
          </a:p>
          <a:p>
            <a:r>
              <a:rPr lang="en-US" sz="2600" dirty="0"/>
              <a:t>Sexual orientation identity can be stable or fluid</a:t>
            </a:r>
          </a:p>
          <a:p>
            <a:endParaRPr lang="en-US" sz="1100" dirty="0"/>
          </a:p>
          <a:p>
            <a:r>
              <a:rPr lang="en-US" sz="2600" dirty="0"/>
              <a:t>Gender identity is a continuum that can include individuals who identify as gender non-binary </a:t>
            </a:r>
          </a:p>
          <a:p>
            <a:endParaRPr lang="en-US" dirty="0"/>
          </a:p>
        </p:txBody>
      </p:sp>
    </p:spTree>
    <p:extLst>
      <p:ext uri="{BB962C8B-B14F-4D97-AF65-F5344CB8AC3E}">
        <p14:creationId xmlns:p14="http://schemas.microsoft.com/office/powerpoint/2010/main" val="2053172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807" y="385373"/>
            <a:ext cx="8229600" cy="1027791"/>
          </a:xfrm>
        </p:spPr>
        <p:txBody>
          <a:bodyPr>
            <a:noAutofit/>
          </a:bodyPr>
          <a:lstStyle/>
          <a:p>
            <a:r>
              <a:rPr lang="en-US" sz="3200" dirty="0"/>
              <a:t>Understanding Barriers to Treatment and Research Among SGM Youth</a:t>
            </a:r>
          </a:p>
        </p:txBody>
      </p:sp>
      <p:sp>
        <p:nvSpPr>
          <p:cNvPr id="3" name="Content Placeholder 2"/>
          <p:cNvSpPr>
            <a:spLocks noGrp="1"/>
          </p:cNvSpPr>
          <p:nvPr>
            <p:ph idx="1"/>
          </p:nvPr>
        </p:nvSpPr>
        <p:spPr>
          <a:xfrm>
            <a:off x="445807" y="1635368"/>
            <a:ext cx="8240993" cy="4818185"/>
          </a:xfrm>
        </p:spPr>
        <p:txBody>
          <a:bodyPr>
            <a:normAutofit fontScale="62500" lnSpcReduction="20000"/>
          </a:bodyPr>
          <a:lstStyle/>
          <a:p>
            <a:pPr marL="0" indent="0">
              <a:buNone/>
            </a:pPr>
            <a:endParaRPr lang="en-US" sz="1300" b="1" dirty="0">
              <a:solidFill>
                <a:schemeClr val="accent2">
                  <a:lumMod val="50000"/>
                </a:schemeClr>
              </a:solidFill>
            </a:endParaRPr>
          </a:p>
          <a:p>
            <a:r>
              <a:rPr lang="en-US" dirty="0"/>
              <a:t>Family, peer, school, and community rejection, stigmatization, discrimination, bullying, and isolation (in rural, religious and other communities) pose mental health risks for SGM persons</a:t>
            </a:r>
          </a:p>
          <a:p>
            <a:pPr marL="0" indent="0">
              <a:buNone/>
            </a:pPr>
            <a:endParaRPr lang="en-US" sz="1600" dirty="0"/>
          </a:p>
          <a:p>
            <a:r>
              <a:rPr lang="en-US" dirty="0"/>
              <a:t>Fear of being outed to parents and fear of practitioner and investigator bias may lead to hesitancy to reveal SGM identity during therapy or to participate in research on SGM mental health </a:t>
            </a:r>
          </a:p>
          <a:p>
            <a:endParaRPr lang="en-US" dirty="0"/>
          </a:p>
          <a:p>
            <a:r>
              <a:rPr lang="en-US" dirty="0"/>
              <a:t>HIPAA which permits guardian access to a minor’s health records and IRBs that require guardian permission for adolescent risk studies  are significant barriers to treatment and research</a:t>
            </a:r>
          </a:p>
          <a:p>
            <a:endParaRPr lang="en-US" sz="1400" dirty="0"/>
          </a:p>
          <a:p>
            <a:r>
              <a:rPr lang="en-US" dirty="0"/>
              <a:t>Practitioners and investigators must obtain knowledge and skills to protect the privacy rights of SGM youth and develop relationships of trust</a:t>
            </a:r>
          </a:p>
          <a:p>
            <a:endParaRPr lang="en-US" dirty="0"/>
          </a:p>
          <a:p>
            <a:endParaRPr lang="en-US" sz="1400" dirty="0"/>
          </a:p>
          <a:p>
            <a:pPr marL="0" indent="0" algn="r">
              <a:buNone/>
            </a:pPr>
            <a:r>
              <a:rPr lang="en-US" sz="1600" dirty="0"/>
              <a:t>APA Guidelines for psychological practice with transgender and gender nonconforming people, 2015</a:t>
            </a:r>
          </a:p>
          <a:p>
            <a:pPr marL="0" indent="0" algn="r">
              <a:buNone/>
            </a:pPr>
            <a:r>
              <a:rPr lang="en-US" sz="1600" dirty="0"/>
              <a:t>APA Practice Guidelines for LGB Clients, 2012</a:t>
            </a:r>
          </a:p>
          <a:p>
            <a:pPr marL="0" indent="0" algn="r">
              <a:buNone/>
            </a:pPr>
            <a:r>
              <a:rPr lang="en-US" sz="1600" dirty="0"/>
              <a:t>Fisher &amp; </a:t>
            </a:r>
            <a:r>
              <a:rPr lang="en-US" sz="1600" dirty="0" err="1"/>
              <a:t>Mustanski</a:t>
            </a:r>
            <a:r>
              <a:rPr lang="en-US" sz="1600" dirty="0"/>
              <a:t>, 2014; Fisher, Fried, </a:t>
            </a:r>
            <a:r>
              <a:rPr lang="en-US" sz="1600" dirty="0" err="1"/>
              <a:t>Puri</a:t>
            </a:r>
            <a:r>
              <a:rPr lang="en-US" sz="1600" dirty="0"/>
              <a:t>  et al, 2018; Fisher, Fried, Desmond et al, 2018; Fisher, </a:t>
            </a:r>
            <a:r>
              <a:rPr lang="en-US" sz="1600" dirty="0" err="1"/>
              <a:t>Puri</a:t>
            </a:r>
            <a:r>
              <a:rPr lang="en-US" sz="1600" dirty="0"/>
              <a:t> et al, 2018</a:t>
            </a:r>
          </a:p>
        </p:txBody>
      </p:sp>
    </p:spTree>
    <p:extLst>
      <p:ext uri="{BB962C8B-B14F-4D97-AF65-F5344CB8AC3E}">
        <p14:creationId xmlns:p14="http://schemas.microsoft.com/office/powerpoint/2010/main" val="74816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CBCBCB"/>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rgbClr val="CBCBCB"/>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5" end="5"/>
                                            </p:txEl>
                                          </p:spTgt>
                                        </p:tgtEl>
                                        <p:attrNameLst>
                                          <p:attrName>ppt_c</p:attrName>
                                        </p:attrNameLst>
                                      </p:cBhvr>
                                      <p:to>
                                        <a:srgbClr val="CBCBCB"/>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7" end="7"/>
                                            </p:txEl>
                                          </p:spTgt>
                                        </p:tgtEl>
                                        <p:attrNameLst>
                                          <p:attrName>ppt_c</p:attrName>
                                        </p:attrNameLst>
                                      </p:cBhvr>
                                      <p:to>
                                        <a:srgbClr val="CBCBCB"/>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9277"/>
            <a:ext cx="8229600" cy="922493"/>
          </a:xfrm>
        </p:spPr>
        <p:txBody>
          <a:bodyPr>
            <a:normAutofit/>
          </a:bodyPr>
          <a:lstStyle/>
          <a:p>
            <a:r>
              <a:rPr lang="en-US" sz="3600"/>
              <a:t>Ethical Competence for SGM Services</a:t>
            </a:r>
          </a:p>
        </p:txBody>
      </p:sp>
      <p:sp>
        <p:nvSpPr>
          <p:cNvPr id="3" name="Content Placeholder 2"/>
          <p:cNvSpPr>
            <a:spLocks noGrp="1"/>
          </p:cNvSpPr>
          <p:nvPr>
            <p:ph idx="1"/>
          </p:nvPr>
        </p:nvSpPr>
        <p:spPr>
          <a:xfrm>
            <a:off x="457200" y="1596571"/>
            <a:ext cx="8240993" cy="4942394"/>
          </a:xfrm>
        </p:spPr>
        <p:txBody>
          <a:bodyPr>
            <a:normAutofit fontScale="55000" lnSpcReduction="20000"/>
          </a:bodyPr>
          <a:lstStyle/>
          <a:p>
            <a:r>
              <a:rPr lang="en-US" sz="3500" dirty="0"/>
              <a:t>Be attentive to how sexual orientation and gender identity intersects with other cultural identities of SGM clients</a:t>
            </a:r>
          </a:p>
          <a:p>
            <a:endParaRPr lang="en-US" sz="1600" dirty="0"/>
          </a:p>
          <a:p>
            <a:r>
              <a:rPr lang="en-US" sz="3500" dirty="0"/>
              <a:t>Be aware of the impact on mental health of discrimination and barriers to health care and the harmful effects of conversion therapies on clients’ mental health</a:t>
            </a:r>
          </a:p>
          <a:p>
            <a:endParaRPr lang="en-US" sz="1600" dirty="0"/>
          </a:p>
          <a:p>
            <a:r>
              <a:rPr lang="en-US" sz="3500" dirty="0"/>
              <a:t>Be aware of bias in personal attitudes and in knowledge of the discipline that may affect the quality of care provided SGM clients.</a:t>
            </a:r>
          </a:p>
          <a:p>
            <a:endParaRPr lang="en-US" sz="1600" dirty="0"/>
          </a:p>
          <a:p>
            <a:r>
              <a:rPr lang="en-US" sz="3500" dirty="0"/>
              <a:t>Avoid confusing one’s own SGM advocacy with clients mental health needs</a:t>
            </a:r>
          </a:p>
          <a:p>
            <a:endParaRPr lang="en-US" sz="1600" dirty="0"/>
          </a:p>
          <a:p>
            <a:r>
              <a:rPr lang="en-US" sz="3500" dirty="0"/>
              <a:t>Do not assume that disclosure to families or others is optimal for all clients</a:t>
            </a:r>
          </a:p>
          <a:p>
            <a:endParaRPr lang="en-US" sz="1800" dirty="0"/>
          </a:p>
          <a:p>
            <a:r>
              <a:rPr lang="en-US" sz="3500" dirty="0"/>
              <a:t>Do not under-value spiritual needs of SGM youth who have experienced religious rejection and acquire skills to help them separate spirituality from religion and explore diversity of opinion in their faith community</a:t>
            </a:r>
          </a:p>
          <a:p>
            <a:endParaRPr lang="en-US" sz="1400" dirty="0"/>
          </a:p>
          <a:p>
            <a:pPr marL="0" indent="0" algn="r">
              <a:buNone/>
            </a:pPr>
            <a:r>
              <a:rPr lang="en-US" dirty="0">
                <a:hlinkClick r:id="rId2"/>
              </a:rPr>
              <a:t>http://www.apa.org/news/press/releases/2015/10/conversion-therapy.aspx</a:t>
            </a:r>
            <a:endParaRPr lang="en-US" dirty="0"/>
          </a:p>
          <a:p>
            <a:endParaRPr lang="en-US" dirty="0"/>
          </a:p>
        </p:txBody>
      </p:sp>
    </p:spTree>
    <p:extLst>
      <p:ext uri="{BB962C8B-B14F-4D97-AF65-F5344CB8AC3E}">
        <p14:creationId xmlns:p14="http://schemas.microsoft.com/office/powerpoint/2010/main" val="929293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CBCBCB"/>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CBCBCB"/>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rgbClr val="CBCBCB"/>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6" end="6"/>
                                            </p:txEl>
                                          </p:spTgt>
                                        </p:tgtEl>
                                        <p:attrNameLst>
                                          <p:attrName>ppt_c</p:attrName>
                                        </p:attrNameLst>
                                      </p:cBhvr>
                                      <p:to>
                                        <a:srgbClr val="CBCBCB"/>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8" end="8"/>
                                            </p:txEl>
                                          </p:spTgt>
                                        </p:tgtEl>
                                        <p:attrNameLst>
                                          <p:attrName>ppt_c</p:attrName>
                                        </p:attrNameLst>
                                      </p:cBhvr>
                                      <p:to>
                                        <a:srgbClr val="CBCBCB"/>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0" end="10"/>
                                            </p:txEl>
                                          </p:spTgt>
                                        </p:tgtEl>
                                        <p:attrNameLst>
                                          <p:attrName>ppt_c</p:attrName>
                                        </p:attrNameLst>
                                      </p:cBhvr>
                                      <p:to>
                                        <a:srgbClr val="CBCBCB"/>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807" y="366456"/>
            <a:ext cx="8229600" cy="941644"/>
          </a:xfrm>
        </p:spPr>
        <p:txBody>
          <a:bodyPr>
            <a:normAutofit fontScale="90000"/>
          </a:bodyPr>
          <a:lstStyle/>
          <a:p>
            <a:r>
              <a:rPr lang="en-US" sz="3600" dirty="0"/>
              <a:t>Affirming Therapy for Transgender and Gender Non-Binary Children and Adolescents</a:t>
            </a:r>
          </a:p>
        </p:txBody>
      </p:sp>
      <p:sp>
        <p:nvSpPr>
          <p:cNvPr id="3" name="Content Placeholder 2"/>
          <p:cNvSpPr>
            <a:spLocks noGrp="1"/>
          </p:cNvSpPr>
          <p:nvPr>
            <p:ph idx="1"/>
          </p:nvPr>
        </p:nvSpPr>
        <p:spPr>
          <a:xfrm>
            <a:off x="445807" y="1535723"/>
            <a:ext cx="8240993" cy="5627077"/>
          </a:xfrm>
        </p:spPr>
        <p:txBody>
          <a:bodyPr>
            <a:normAutofit fontScale="32500" lnSpcReduction="20000"/>
          </a:bodyPr>
          <a:lstStyle/>
          <a:p>
            <a:pPr lvl="0"/>
            <a:r>
              <a:rPr lang="en-US" sz="6200" dirty="0"/>
              <a:t>Focus on identity development and exploration that allows the child freedom of self-discovery within a context of acceptance and support</a:t>
            </a:r>
          </a:p>
          <a:p>
            <a:pPr lvl="0"/>
            <a:endParaRPr lang="en-US" sz="2800" dirty="0"/>
          </a:p>
          <a:p>
            <a:r>
              <a:rPr lang="en-US" sz="6200" dirty="0"/>
              <a:t>Use treatments to attain the best possible level of psychological functioning rather than any specific gender identity, gender expression or sexual orientation</a:t>
            </a:r>
          </a:p>
          <a:p>
            <a:endParaRPr lang="en-US" sz="3600" dirty="0"/>
          </a:p>
          <a:p>
            <a:r>
              <a:rPr lang="en-US" sz="6200" dirty="0"/>
              <a:t>Provide children and parents with accurate information on the development of sexual orientation and gender identity and expression</a:t>
            </a:r>
          </a:p>
          <a:p>
            <a:endParaRPr lang="en-US" sz="3600" b="1" dirty="0"/>
          </a:p>
          <a:p>
            <a:r>
              <a:rPr lang="en-US" sz="6200" dirty="0"/>
              <a:t>Understand developmental needs of gender questioning TGNB adolescents including potential stressors associated with onset of puberty </a:t>
            </a:r>
          </a:p>
          <a:p>
            <a:endParaRPr lang="en-US" sz="3600" dirty="0"/>
          </a:p>
          <a:p>
            <a:r>
              <a:rPr lang="en-US" sz="6200" dirty="0"/>
              <a:t>Be familiar with benefits and risks of gender affirming medical treatments</a:t>
            </a:r>
          </a:p>
          <a:p>
            <a:endParaRPr lang="en-US" sz="3600" dirty="0"/>
          </a:p>
          <a:p>
            <a:pPr lvl="0"/>
            <a:r>
              <a:rPr lang="en-US" sz="6200" dirty="0"/>
              <a:t>Identify and work to ameliorate sources of distress including when appropriate recommending  school and community interventions to increase emotional support and reduce possibility of harms</a:t>
            </a:r>
          </a:p>
          <a:p>
            <a:pPr lvl="0"/>
            <a:endParaRPr lang="en-US" b="1" dirty="0">
              <a:hlinkClick r:id="rId2"/>
            </a:endParaRPr>
          </a:p>
          <a:p>
            <a:pPr marL="0" lvl="0" indent="0" algn="r">
              <a:buNone/>
            </a:pPr>
            <a:r>
              <a:rPr lang="en-US" dirty="0">
                <a:hlinkClick r:id="rId2"/>
              </a:rPr>
              <a:t>http://store.samhsa.gov/product/SMA15-4928</a:t>
            </a:r>
            <a:r>
              <a:rPr lang="en-US" dirty="0"/>
              <a:t> http://</a:t>
            </a:r>
            <a:r>
              <a:rPr lang="en-US" dirty="0" err="1"/>
              <a:t>www.apa.org</a:t>
            </a:r>
            <a:r>
              <a:rPr lang="en-US" dirty="0"/>
              <a:t>/about/policy/sexual-</a:t>
            </a:r>
            <a:r>
              <a:rPr lang="en-US" dirty="0" err="1"/>
              <a:t>orientation.aspx</a:t>
            </a:r>
            <a:endParaRPr lang="en-US" dirty="0"/>
          </a:p>
        </p:txBody>
      </p:sp>
    </p:spTree>
    <p:extLst>
      <p:ext uri="{BB962C8B-B14F-4D97-AF65-F5344CB8AC3E}">
        <p14:creationId xmlns:p14="http://schemas.microsoft.com/office/powerpoint/2010/main" val="4092100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E005A-8051-EF49-BC1F-288C1250B07B}"/>
              </a:ext>
            </a:extLst>
          </p:cNvPr>
          <p:cNvSpPr>
            <a:spLocks noGrp="1"/>
          </p:cNvSpPr>
          <p:nvPr>
            <p:ph type="title"/>
          </p:nvPr>
        </p:nvSpPr>
        <p:spPr>
          <a:xfrm>
            <a:off x="457200" y="662463"/>
            <a:ext cx="8229600" cy="2644407"/>
          </a:xfrm>
        </p:spPr>
        <p:txBody>
          <a:bodyPr>
            <a:normAutofit/>
          </a:bodyPr>
          <a:lstStyle/>
          <a:p>
            <a:r>
              <a:rPr lang="en-US" dirty="0"/>
              <a:t>The Role of Religion in Psychotherapy</a:t>
            </a:r>
          </a:p>
        </p:txBody>
      </p:sp>
    </p:spTree>
    <p:extLst>
      <p:ext uri="{BB962C8B-B14F-4D97-AF65-F5344CB8AC3E}">
        <p14:creationId xmlns:p14="http://schemas.microsoft.com/office/powerpoint/2010/main" val="181010158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807" y="468500"/>
            <a:ext cx="8229600" cy="889245"/>
          </a:xfrm>
        </p:spPr>
        <p:txBody>
          <a:bodyPr/>
          <a:lstStyle/>
          <a:p>
            <a:r>
              <a:rPr lang="en-US" dirty="0"/>
              <a:t>Case 4: Amos</a:t>
            </a:r>
          </a:p>
        </p:txBody>
      </p:sp>
      <p:sp>
        <p:nvSpPr>
          <p:cNvPr id="3" name="Content Placeholder 2"/>
          <p:cNvSpPr>
            <a:spLocks noGrp="1"/>
          </p:cNvSpPr>
          <p:nvPr>
            <p:ph idx="1"/>
          </p:nvPr>
        </p:nvSpPr>
        <p:spPr>
          <a:xfrm>
            <a:off x="434414" y="1612034"/>
            <a:ext cx="8240993" cy="4320699"/>
          </a:xfrm>
        </p:spPr>
        <p:txBody>
          <a:bodyPr>
            <a:normAutofit fontScale="70000" lnSpcReduction="20000"/>
          </a:bodyPr>
          <a:lstStyle/>
          <a:p>
            <a:r>
              <a:rPr lang="en-US" dirty="0"/>
              <a:t>Amos, an 18 year old Mormon from Salt Lake City has just started college in NYC.  He identified Dr. Gail Main as a potential therapist by cross listing psychologists with members of the Mormon Church in NYC. </a:t>
            </a:r>
          </a:p>
          <a:p>
            <a:endParaRPr lang="en-US" sz="1700" dirty="0"/>
          </a:p>
          <a:p>
            <a:r>
              <a:rPr lang="en-US" dirty="0"/>
              <a:t>In their initial interview he describes his anxiety living in the dorm with openly gay students. He has never known anyone who is gay and because the Church forbids “homosexual acts” he is afraid to go to the men’s room or be alone in an elevator with some students because he is afraid they will make sexual advances towards him and try to “turn him gay.” </a:t>
            </a:r>
          </a:p>
          <a:p>
            <a:endParaRPr lang="en-US" sz="1500" dirty="0"/>
          </a:p>
          <a:p>
            <a:r>
              <a:rPr lang="en-US" dirty="0"/>
              <a:t>He tells Dr. Main that he chose her as a therapist, because he knows they attend the same church in Manhattan and as a fellow Mormon she will help him protect himself from “sinning.”</a:t>
            </a:r>
          </a:p>
          <a:p>
            <a:endParaRPr lang="en-US" dirty="0"/>
          </a:p>
        </p:txBody>
      </p:sp>
    </p:spTree>
    <p:extLst>
      <p:ext uri="{BB962C8B-B14F-4D97-AF65-F5344CB8AC3E}">
        <p14:creationId xmlns:p14="http://schemas.microsoft.com/office/powerpoint/2010/main" val="3191579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Ethical Challenges</a:t>
            </a:r>
          </a:p>
        </p:txBody>
      </p:sp>
      <p:sp>
        <p:nvSpPr>
          <p:cNvPr id="3" name="Content Placeholder 2"/>
          <p:cNvSpPr>
            <a:spLocks noGrp="1"/>
          </p:cNvSpPr>
          <p:nvPr>
            <p:ph idx="1"/>
          </p:nvPr>
        </p:nvSpPr>
        <p:spPr/>
        <p:txBody>
          <a:bodyPr/>
          <a:lstStyle/>
          <a:p>
            <a:r>
              <a:rPr lang="en-US" dirty="0"/>
              <a:t>Understanding and responding therapeutically to the role of religion in Amos’ presenting problem</a:t>
            </a:r>
          </a:p>
          <a:p>
            <a:r>
              <a:rPr lang="en-US" dirty="0"/>
              <a:t>Understanding and responding therapeutically to underlying psychological mechanisms of externalized and internalized heterosexism</a:t>
            </a:r>
          </a:p>
          <a:p>
            <a:r>
              <a:rPr lang="en-US" dirty="0"/>
              <a:t>Recognizing and avoiding harmful perceived or actual multiple relationships</a:t>
            </a:r>
          </a:p>
          <a:p>
            <a:endParaRPr lang="en-US" dirty="0"/>
          </a:p>
          <a:p>
            <a:endParaRPr lang="en-US" dirty="0"/>
          </a:p>
        </p:txBody>
      </p:sp>
    </p:spTree>
    <p:extLst>
      <p:ext uri="{BB962C8B-B14F-4D97-AF65-F5344CB8AC3E}">
        <p14:creationId xmlns:p14="http://schemas.microsoft.com/office/powerpoint/2010/main" val="1654084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9272"/>
            <a:ext cx="8229600" cy="1359424"/>
          </a:xfrm>
        </p:spPr>
        <p:txBody>
          <a:bodyPr>
            <a:noAutofit/>
          </a:bodyPr>
          <a:lstStyle/>
          <a:p>
            <a:r>
              <a:rPr lang="en-US" sz="3600" dirty="0"/>
              <a:t>Competence Working </a:t>
            </a:r>
            <a:br>
              <a:rPr lang="en-US" sz="3600" dirty="0"/>
            </a:br>
            <a:r>
              <a:rPr lang="en-US" sz="3600" dirty="0"/>
              <a:t>with Religious Clients</a:t>
            </a:r>
          </a:p>
        </p:txBody>
      </p:sp>
      <p:sp>
        <p:nvSpPr>
          <p:cNvPr id="3" name="Content Placeholder 2"/>
          <p:cNvSpPr>
            <a:spLocks noGrp="1"/>
          </p:cNvSpPr>
          <p:nvPr>
            <p:ph idx="1"/>
          </p:nvPr>
        </p:nvSpPr>
        <p:spPr>
          <a:xfrm>
            <a:off x="445807" y="2079321"/>
            <a:ext cx="8240993" cy="4239837"/>
          </a:xfrm>
        </p:spPr>
        <p:txBody>
          <a:bodyPr>
            <a:noAutofit/>
          </a:bodyPr>
          <a:lstStyle/>
          <a:p>
            <a:r>
              <a:rPr lang="en-US" sz="2200" dirty="0"/>
              <a:t>Dr. Main should not assume her Mormon affiliation is sufficient competence to understand the clinical implications of Amos’ religious/spiritual beliefs</a:t>
            </a:r>
          </a:p>
          <a:p>
            <a:endParaRPr lang="en-US" sz="2200" dirty="0"/>
          </a:p>
          <a:p>
            <a:r>
              <a:rPr lang="en-US" sz="2200" dirty="0"/>
              <a:t>She needs to be familiar with scientific and professional knowledge of the discipline on the clinical relevance of faith for mental health, psychopathology, and recovery </a:t>
            </a:r>
          </a:p>
          <a:p>
            <a:endParaRPr lang="en-US" sz="2200" dirty="0"/>
          </a:p>
          <a:p>
            <a:r>
              <a:rPr lang="en-US" sz="2200" dirty="0"/>
              <a:t>She should not confuse Amos’ religious values with a clinical diagnosis nor under-value Amos’ spiritual needs</a:t>
            </a:r>
          </a:p>
          <a:p>
            <a:endParaRPr lang="en-US" sz="2200" dirty="0"/>
          </a:p>
        </p:txBody>
      </p:sp>
    </p:spTree>
    <p:extLst>
      <p:ext uri="{BB962C8B-B14F-4D97-AF65-F5344CB8AC3E}">
        <p14:creationId xmlns:p14="http://schemas.microsoft.com/office/powerpoint/2010/main" val="4033617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807" y="251133"/>
            <a:ext cx="8229600" cy="806664"/>
          </a:xfrm>
        </p:spPr>
        <p:txBody>
          <a:bodyPr>
            <a:normAutofit/>
          </a:bodyPr>
          <a:lstStyle/>
          <a:p>
            <a:r>
              <a:rPr lang="en-US" sz="3200"/>
              <a:t>Ethical Commitment and Self-Reflection</a:t>
            </a:r>
          </a:p>
        </p:txBody>
      </p:sp>
      <p:sp>
        <p:nvSpPr>
          <p:cNvPr id="3" name="Content Placeholder 2"/>
          <p:cNvSpPr>
            <a:spLocks noGrp="1"/>
          </p:cNvSpPr>
          <p:nvPr>
            <p:ph idx="1"/>
          </p:nvPr>
        </p:nvSpPr>
        <p:spPr>
          <a:xfrm>
            <a:off x="445807" y="1300766"/>
            <a:ext cx="8240993" cy="4825398"/>
          </a:xfrm>
        </p:spPr>
        <p:txBody>
          <a:bodyPr>
            <a:normAutofit fontScale="77500" lnSpcReduction="20000"/>
          </a:bodyPr>
          <a:lstStyle/>
          <a:p>
            <a:pPr marL="0" indent="0" algn="ctr">
              <a:buNone/>
            </a:pPr>
            <a:r>
              <a:rPr lang="en-US" sz="3800" b="1" i="1">
                <a:solidFill>
                  <a:schemeClr val="tx2">
                    <a:lumMod val="60000"/>
                    <a:lumOff val="40000"/>
                  </a:schemeClr>
                </a:solidFill>
              </a:rPr>
              <a:t>A  desire to improve the human condition </a:t>
            </a:r>
          </a:p>
          <a:p>
            <a:pPr marL="0" indent="0" algn="ctr">
              <a:buNone/>
            </a:pPr>
            <a:r>
              <a:rPr lang="en-US" sz="3800" b="1" i="1">
                <a:solidFill>
                  <a:schemeClr val="tx2">
                    <a:lumMod val="60000"/>
                    <a:lumOff val="40000"/>
                  </a:schemeClr>
                </a:solidFill>
              </a:rPr>
              <a:t>because it is the right thing to do</a:t>
            </a:r>
          </a:p>
          <a:p>
            <a:pPr marL="0" indent="0">
              <a:buNone/>
            </a:pPr>
            <a:endParaRPr lang="en-US" sz="1800"/>
          </a:p>
          <a:p>
            <a:pPr marL="0" indent="0">
              <a:buNone/>
            </a:pPr>
            <a:r>
              <a:rPr lang="en-US" b="1"/>
              <a:t>“Openness to Others” the core virtue for working with diverse populations</a:t>
            </a:r>
          </a:p>
          <a:p>
            <a:pPr marL="0" indent="0">
              <a:buNone/>
            </a:pPr>
            <a:endParaRPr lang="en-US" sz="1300"/>
          </a:p>
          <a:p>
            <a:pPr lvl="0"/>
            <a:r>
              <a:rPr lang="en-US" sz="2600" i="1"/>
              <a:t>Flexibility</a:t>
            </a:r>
            <a:r>
              <a:rPr lang="en-US" sz="2600"/>
              <a:t> to respond to rapid cultural diversification and fluid definitions of culture, ethnicity, race, gender, sexual orientation, religion.</a:t>
            </a:r>
          </a:p>
          <a:p>
            <a:pPr lvl="0"/>
            <a:endParaRPr lang="en-US" sz="1300"/>
          </a:p>
          <a:p>
            <a:r>
              <a:rPr lang="en-US" sz="2600" i="1"/>
              <a:t>Self reflection </a:t>
            </a:r>
            <a:r>
              <a:rPr lang="en-US" sz="2600"/>
              <a:t>on one’s own social privilege and biases that may impede good science and practice</a:t>
            </a:r>
          </a:p>
          <a:p>
            <a:endParaRPr lang="en-US" sz="1300"/>
          </a:p>
          <a:p>
            <a:r>
              <a:rPr lang="en-US" sz="2600" i="1"/>
              <a:t>Courage</a:t>
            </a:r>
            <a:r>
              <a:rPr lang="en-US" sz="2600"/>
              <a:t> to recognize and counter the influences of institutionalized oppression in the profession of psychology</a:t>
            </a:r>
          </a:p>
          <a:p>
            <a:pPr marL="0" indent="0">
              <a:buNone/>
            </a:pPr>
            <a:endParaRPr lang="en-US" sz="2200"/>
          </a:p>
          <a:p>
            <a:pPr marL="0" indent="0">
              <a:buNone/>
            </a:pPr>
            <a:r>
              <a:rPr lang="en-US" sz="2200"/>
              <a:t>(</a:t>
            </a:r>
            <a:r>
              <a:rPr lang="en-US" sz="2200" err="1"/>
              <a:t>Fowers</a:t>
            </a:r>
            <a:r>
              <a:rPr lang="en-US" sz="2200"/>
              <a:t> &amp; </a:t>
            </a:r>
            <a:r>
              <a:rPr lang="en-US" sz="2200" err="1"/>
              <a:t>Davidov</a:t>
            </a:r>
            <a:r>
              <a:rPr lang="en-US" sz="2200"/>
              <a:t>, 2006; Fisher, 2017; Gallardo, Johnson, Parham, &amp; Carter, 2009 ). </a:t>
            </a:r>
          </a:p>
        </p:txBody>
      </p:sp>
    </p:spTree>
    <p:extLst>
      <p:ext uri="{BB962C8B-B14F-4D97-AF65-F5344CB8AC3E}">
        <p14:creationId xmlns:p14="http://schemas.microsoft.com/office/powerpoint/2010/main" val="332319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69033"/>
            <a:ext cx="8229600" cy="1143000"/>
          </a:xfrm>
        </p:spPr>
        <p:txBody>
          <a:bodyPr/>
          <a:lstStyle/>
          <a:p>
            <a:r>
              <a:rPr lang="en-US" dirty="0"/>
              <a:t>3.05 Multiple Relationships</a:t>
            </a:r>
          </a:p>
        </p:txBody>
      </p:sp>
      <p:sp>
        <p:nvSpPr>
          <p:cNvPr id="3" name="Content Placeholder 2"/>
          <p:cNvSpPr>
            <a:spLocks noGrp="1"/>
          </p:cNvSpPr>
          <p:nvPr>
            <p:ph idx="1"/>
          </p:nvPr>
        </p:nvSpPr>
        <p:spPr>
          <a:xfrm>
            <a:off x="457200" y="1893386"/>
            <a:ext cx="8240993" cy="4320699"/>
          </a:xfrm>
        </p:spPr>
        <p:txBody>
          <a:bodyPr>
            <a:normAutofit lnSpcReduction="10000"/>
          </a:bodyPr>
          <a:lstStyle/>
          <a:p>
            <a:r>
              <a:rPr lang="en-US" dirty="0"/>
              <a:t>Psychologist refrains from entering into a multiple relationship if the multiple relationship could reasonably be expected to </a:t>
            </a:r>
            <a:r>
              <a:rPr lang="en-US" u="sng" dirty="0"/>
              <a:t>impair the psychologist’s objectivity, competence, or effectiveness </a:t>
            </a:r>
            <a:r>
              <a:rPr lang="en-US" dirty="0"/>
              <a:t>in performing his or her functions as a psychologist, or otherwise risks exploitation or harm to the person with whom the professional relationship exists</a:t>
            </a:r>
          </a:p>
        </p:txBody>
      </p:sp>
    </p:spTree>
    <p:extLst>
      <p:ext uri="{BB962C8B-B14F-4D97-AF65-F5344CB8AC3E}">
        <p14:creationId xmlns:p14="http://schemas.microsoft.com/office/powerpoint/2010/main" val="165077245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5022"/>
            <a:ext cx="8229600" cy="905471"/>
          </a:xfrm>
        </p:spPr>
        <p:txBody>
          <a:bodyPr>
            <a:normAutofit fontScale="90000"/>
          </a:bodyPr>
          <a:lstStyle/>
          <a:p>
            <a:r>
              <a:rPr lang="en-US" sz="4000" b="1" dirty="0"/>
              <a:t>Judging the Ethicality of Multiple Roles</a:t>
            </a:r>
            <a:endParaRPr lang="en-US" dirty="0"/>
          </a:p>
        </p:txBody>
      </p:sp>
      <p:sp>
        <p:nvSpPr>
          <p:cNvPr id="3" name="Content Placeholder 2"/>
          <p:cNvSpPr>
            <a:spLocks noGrp="1"/>
          </p:cNvSpPr>
          <p:nvPr>
            <p:ph idx="1"/>
          </p:nvPr>
        </p:nvSpPr>
        <p:spPr>
          <a:xfrm>
            <a:off x="445807" y="1653436"/>
            <a:ext cx="8240993" cy="4472727"/>
          </a:xfrm>
        </p:spPr>
        <p:txBody>
          <a:bodyPr>
            <a:normAutofit fontScale="77500" lnSpcReduction="20000"/>
          </a:bodyPr>
          <a:lstStyle/>
          <a:p>
            <a:r>
              <a:rPr lang="en-US" dirty="0"/>
              <a:t>Does Amos’ misperceptions of Dr. Mains role functions impair the effectiveness of treatment?</a:t>
            </a:r>
          </a:p>
          <a:p>
            <a:endParaRPr lang="en-US" sz="1300" dirty="0"/>
          </a:p>
          <a:p>
            <a:r>
              <a:rPr lang="en-US" dirty="0"/>
              <a:t>Are there personal religious biases that may impair Dr. Main’s objectivity or therapeutic effectiveness?</a:t>
            </a:r>
          </a:p>
          <a:p>
            <a:endParaRPr lang="en-US" sz="1300" dirty="0"/>
          </a:p>
          <a:p>
            <a:r>
              <a:rPr lang="en-US" dirty="0"/>
              <a:t>Can Dr. Main avoid promoting her own faith beliefs?</a:t>
            </a:r>
          </a:p>
          <a:p>
            <a:endParaRPr lang="en-US" sz="1300" dirty="0"/>
          </a:p>
          <a:p>
            <a:r>
              <a:rPr lang="en-US" dirty="0"/>
              <a:t>When appropriate can Dr. Main use spiritual language consistent with Amos’ faith beliefs to foster mental health without blending religious and therapeutic roles?</a:t>
            </a:r>
          </a:p>
          <a:p>
            <a:endParaRPr lang="en-US" sz="1400" dirty="0"/>
          </a:p>
          <a:p>
            <a:r>
              <a:rPr lang="en-US" dirty="0"/>
              <a:t>Is she prepared, with Amos’ permission, to collaborate with clergy if it appears as if misconceptions regarding religious teachings may be affecting his mental health</a:t>
            </a:r>
          </a:p>
          <a:p>
            <a:endParaRPr lang="en-US" dirty="0"/>
          </a:p>
          <a:p>
            <a:endParaRPr lang="en-US" dirty="0"/>
          </a:p>
          <a:p>
            <a:pPr lvl="0"/>
            <a:endParaRPr lang="en-US" dirty="0"/>
          </a:p>
          <a:p>
            <a:endParaRPr lang="en-US" dirty="0"/>
          </a:p>
        </p:txBody>
      </p:sp>
    </p:spTree>
    <p:extLst>
      <p:ext uri="{BB962C8B-B14F-4D97-AF65-F5344CB8AC3E}">
        <p14:creationId xmlns:p14="http://schemas.microsoft.com/office/powerpoint/2010/main" val="2412756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C9C9C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C9C9C9"/>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rgbClr val="C9C9C9"/>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6" end="6"/>
                                            </p:txEl>
                                          </p:spTgt>
                                        </p:tgtEl>
                                        <p:attrNameLst>
                                          <p:attrName>ppt_c</p:attrName>
                                        </p:attrNameLst>
                                      </p:cBhvr>
                                      <p:to>
                                        <a:srgbClr val="C9C9C9"/>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8" end="8"/>
                                            </p:txEl>
                                          </p:spTgt>
                                        </p:tgtEl>
                                        <p:attrNameLst>
                                          <p:attrName>ppt_c</p:attrName>
                                        </p:attrNameLst>
                                      </p:cBhvr>
                                      <p:to>
                                        <a:srgbClr val="C9C9C9"/>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807" y="352221"/>
            <a:ext cx="8229600" cy="676479"/>
          </a:xfrm>
        </p:spPr>
        <p:txBody>
          <a:bodyPr>
            <a:normAutofit fontScale="90000"/>
          </a:bodyPr>
          <a:lstStyle/>
          <a:p>
            <a:r>
              <a:rPr lang="en-US" sz="3200" b="1"/>
              <a:t>Multiple </a:t>
            </a:r>
            <a:r>
              <a:rPr lang="en-US" sz="3200" b="1" dirty="0"/>
              <a:t>Relationships in Embedded Communities</a:t>
            </a:r>
            <a:endParaRPr lang="en-US" sz="3200" dirty="0"/>
          </a:p>
        </p:txBody>
      </p:sp>
      <p:sp>
        <p:nvSpPr>
          <p:cNvPr id="3" name="Content Placeholder 2"/>
          <p:cNvSpPr>
            <a:spLocks noGrp="1"/>
          </p:cNvSpPr>
          <p:nvPr>
            <p:ph idx="1"/>
          </p:nvPr>
        </p:nvSpPr>
        <p:spPr>
          <a:xfrm>
            <a:off x="445807" y="1191987"/>
            <a:ext cx="8240993" cy="5274128"/>
          </a:xfrm>
        </p:spPr>
        <p:txBody>
          <a:bodyPr>
            <a:normAutofit fontScale="55000" lnSpcReduction="20000"/>
          </a:bodyPr>
          <a:lstStyle/>
          <a:p>
            <a:pPr marL="0" lvl="0" indent="0">
              <a:buNone/>
            </a:pPr>
            <a:r>
              <a:rPr lang="en-US" sz="4400" b="1" dirty="0">
                <a:solidFill>
                  <a:schemeClr val="accent2">
                    <a:lumMod val="50000"/>
                  </a:schemeClr>
                </a:solidFill>
              </a:rPr>
              <a:t>Dr. Main and Amos are members of the same Church</a:t>
            </a:r>
          </a:p>
          <a:p>
            <a:pPr marL="0" lvl="0" indent="0">
              <a:buNone/>
            </a:pPr>
            <a:endParaRPr lang="en-US" sz="1800" b="1" dirty="0">
              <a:solidFill>
                <a:schemeClr val="accent2">
                  <a:lumMod val="50000"/>
                </a:schemeClr>
              </a:solidFill>
            </a:endParaRPr>
          </a:p>
          <a:p>
            <a:pPr lvl="0"/>
            <a:r>
              <a:rPr lang="en-US" sz="3600" dirty="0"/>
              <a:t>As early as possible Dr. Main should discuss the nature and importance of role boundaries and affirm the professional nature of the relationship</a:t>
            </a:r>
          </a:p>
          <a:p>
            <a:pPr lvl="0"/>
            <a:endParaRPr lang="en-US" sz="1100" dirty="0"/>
          </a:p>
          <a:p>
            <a:r>
              <a:rPr lang="en-US" sz="3600" dirty="0"/>
              <a:t>If there will be regular outside contact (e.g. such as attendance at Church services) work together to plan how to handle such encounters in a manner that empowers Amos and reduces the possibility of confusion and hurt feelings</a:t>
            </a:r>
          </a:p>
          <a:p>
            <a:endParaRPr lang="en-US" sz="1100" dirty="0"/>
          </a:p>
          <a:p>
            <a:r>
              <a:rPr lang="en-US" sz="3600" dirty="0"/>
              <a:t>Such discussions should include how to address potential questions from other church members and a plan for “check-ins” during sessions</a:t>
            </a:r>
          </a:p>
          <a:p>
            <a:endParaRPr lang="en-US" sz="1100" dirty="0"/>
          </a:p>
          <a:p>
            <a:pPr lvl="0"/>
            <a:r>
              <a:rPr lang="en-US" sz="3600" dirty="0"/>
              <a:t>When an encounter occurs, revisit with Amos the previous discussion about the therapeutic importance of boundaries and process any discomfort or concerns</a:t>
            </a:r>
          </a:p>
          <a:p>
            <a:pPr lvl="0"/>
            <a:endParaRPr lang="en-US" sz="1100" dirty="0"/>
          </a:p>
          <a:p>
            <a:pPr lvl="0"/>
            <a:r>
              <a:rPr lang="en-US" sz="3600" dirty="0"/>
              <a:t>Dr. Main should monitor her own ability to maintain objectivity and the effectiveness of these strategies on Amos’ continued treatment progress</a:t>
            </a:r>
          </a:p>
          <a:p>
            <a:pPr lvl="0"/>
            <a:endParaRPr lang="en-US" sz="3600" dirty="0"/>
          </a:p>
          <a:p>
            <a:pPr marL="0" lvl="0" indent="0" algn="r">
              <a:buNone/>
            </a:pPr>
            <a:r>
              <a:rPr lang="en-US" sz="2900" dirty="0"/>
              <a:t>(Fried 2015)</a:t>
            </a:r>
          </a:p>
          <a:p>
            <a:endParaRPr lang="en-US" dirty="0"/>
          </a:p>
        </p:txBody>
      </p:sp>
    </p:spTree>
    <p:extLst>
      <p:ext uri="{BB962C8B-B14F-4D97-AF65-F5344CB8AC3E}">
        <p14:creationId xmlns:p14="http://schemas.microsoft.com/office/powerpoint/2010/main" val="973597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CBCBCB"/>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rgbClr val="CBCBCB"/>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6" end="6"/>
                                            </p:txEl>
                                          </p:spTgt>
                                        </p:tgtEl>
                                        <p:attrNameLst>
                                          <p:attrName>ppt_c</p:attrName>
                                        </p:attrNameLst>
                                      </p:cBhvr>
                                      <p:to>
                                        <a:srgbClr val="CBCBCB"/>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8" end="8"/>
                                            </p:txEl>
                                          </p:spTgt>
                                        </p:tgtEl>
                                        <p:attrNameLst>
                                          <p:attrName>ppt_c</p:attrName>
                                        </p:attrNameLst>
                                      </p:cBhvr>
                                      <p:to>
                                        <a:srgbClr val="CBCBCB"/>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807" y="254250"/>
            <a:ext cx="8229600" cy="839764"/>
          </a:xfrm>
        </p:spPr>
        <p:txBody>
          <a:bodyPr/>
          <a:lstStyle/>
          <a:p>
            <a:r>
              <a:rPr lang="en-US"/>
              <a:t>Doing Good Well</a:t>
            </a:r>
          </a:p>
        </p:txBody>
      </p:sp>
      <p:sp>
        <p:nvSpPr>
          <p:cNvPr id="5" name="Content Placeholder 4">
            <a:extLst>
              <a:ext uri="{FF2B5EF4-FFF2-40B4-BE49-F238E27FC236}">
                <a16:creationId xmlns:a16="http://schemas.microsoft.com/office/drawing/2014/main" id="{91D303E9-6AE2-FD47-9210-D1F8CB72AEE2}"/>
              </a:ext>
            </a:extLst>
          </p:cNvPr>
          <p:cNvSpPr>
            <a:spLocks noGrp="1"/>
          </p:cNvSpPr>
          <p:nvPr>
            <p:ph idx="1"/>
          </p:nvPr>
        </p:nvSpPr>
        <p:spPr>
          <a:xfrm>
            <a:off x="445807" y="1306286"/>
            <a:ext cx="8240993" cy="4819878"/>
          </a:xfrm>
        </p:spPr>
        <p:txBody>
          <a:bodyPr>
            <a:normAutofit fontScale="77500" lnSpcReduction="20000"/>
          </a:bodyPr>
          <a:lstStyle/>
          <a:p>
            <a:r>
              <a:rPr lang="en-US" dirty="0"/>
              <a:t>The influence on mental health of culture, sexual orientation and gender identity is dynamic and impacted by an ever-changing sociopolitical landscape. </a:t>
            </a:r>
          </a:p>
          <a:p>
            <a:endParaRPr lang="en-US" dirty="0"/>
          </a:p>
          <a:p>
            <a:r>
              <a:rPr lang="en-US" dirty="0"/>
              <a:t>Ethical commitment requires engaging in research and professional action that provides diverse populations with the tools for self-determination and equal access to the contributions of our discipline.</a:t>
            </a:r>
          </a:p>
          <a:p>
            <a:pPr marL="0" indent="0">
              <a:buNone/>
            </a:pPr>
            <a:endParaRPr lang="en-US" sz="1300" dirty="0"/>
          </a:p>
          <a:p>
            <a:endParaRPr lang="en-US" sz="1400" dirty="0"/>
          </a:p>
          <a:p>
            <a:r>
              <a:rPr lang="en-US" dirty="0"/>
              <a:t>Doing good well requires an openness to others, self-reflection and lifelong learning that enables psychologists to make ethical decisions that respect the values and merit the trust of those with whom we work. </a:t>
            </a:r>
          </a:p>
          <a:p>
            <a:endParaRPr lang="en-US" dirty="0"/>
          </a:p>
        </p:txBody>
      </p:sp>
    </p:spTree>
    <p:extLst>
      <p:ext uri="{BB962C8B-B14F-4D97-AF65-F5344CB8AC3E}">
        <p14:creationId xmlns:p14="http://schemas.microsoft.com/office/powerpoint/2010/main" val="1800916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07096" y="462048"/>
            <a:ext cx="8229600" cy="828133"/>
          </a:xfrm>
        </p:spPr>
        <p:txBody>
          <a:bodyPr>
            <a:normAutofit/>
          </a:bodyPr>
          <a:lstStyle/>
          <a:p>
            <a:r>
              <a:rPr lang="en-US" sz="3600" dirty="0"/>
              <a:t>Questions/further discussion</a:t>
            </a:r>
          </a:p>
        </p:txBody>
      </p:sp>
      <p:pic>
        <p:nvPicPr>
          <p:cNvPr id="5" name="Picture 4" descr="wright_lge_16.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2213" y="1647093"/>
            <a:ext cx="2641216" cy="3163433"/>
          </a:xfrm>
          <a:prstGeom prst="rect">
            <a:avLst/>
          </a:prstGeom>
        </p:spPr>
      </p:pic>
      <p:sp>
        <p:nvSpPr>
          <p:cNvPr id="2" name="TextBox 1">
            <a:extLst>
              <a:ext uri="{FF2B5EF4-FFF2-40B4-BE49-F238E27FC236}">
                <a16:creationId xmlns:a16="http://schemas.microsoft.com/office/drawing/2014/main" id="{A5B77CAD-54BA-6446-9ABF-97C990298A91}"/>
              </a:ext>
            </a:extLst>
          </p:cNvPr>
          <p:cNvSpPr txBox="1"/>
          <p:nvPr/>
        </p:nvSpPr>
        <p:spPr>
          <a:xfrm>
            <a:off x="4049486" y="1548094"/>
            <a:ext cx="4587209" cy="3570208"/>
          </a:xfrm>
          <a:prstGeom prst="rect">
            <a:avLst/>
          </a:prstGeom>
          <a:noFill/>
        </p:spPr>
        <p:txBody>
          <a:bodyPr wrap="square" rtlCol="0">
            <a:spAutoFit/>
          </a:bodyPr>
          <a:lstStyle/>
          <a:p>
            <a:r>
              <a:rPr lang="en-US" sz="2000" b="1" dirty="0"/>
              <a:t>Citation and website link to the power point for this talk:</a:t>
            </a:r>
          </a:p>
          <a:p>
            <a:endParaRPr lang="en-US" sz="600" b="1" dirty="0"/>
          </a:p>
          <a:p>
            <a:r>
              <a:rPr lang="en-US" sz="2000" dirty="0"/>
              <a:t>Fisher, C.B. (2018). </a:t>
            </a:r>
            <a:r>
              <a:rPr lang="en-US" sz="2000" i="1" dirty="0"/>
              <a:t>Psychology and Ethics: Strengthening Diverse Relationships Across Psychology </a:t>
            </a:r>
            <a:r>
              <a:rPr lang="en-US" sz="2000" dirty="0"/>
              <a:t>[PowerPoint slides]. Webinar sponsored by the Society of Clinical Child and Adolescent Psychology, Division 53 of the American Psychological Association. Retrieved from </a:t>
            </a:r>
            <a:r>
              <a:rPr lang="en-US" sz="2000" dirty="0">
                <a:hlinkClick r:id="rId3"/>
              </a:rPr>
              <a:t>https://www.fordham.edu/downloads/file/11475/fisher_psychology_and_ethics</a:t>
            </a:r>
            <a:endParaRPr lang="en-US" sz="2000" dirty="0"/>
          </a:p>
        </p:txBody>
      </p:sp>
    </p:spTree>
    <p:extLst>
      <p:ext uri="{BB962C8B-B14F-4D97-AF65-F5344CB8AC3E}">
        <p14:creationId xmlns:p14="http://schemas.microsoft.com/office/powerpoint/2010/main" val="47344508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280" y="214992"/>
            <a:ext cx="8771553" cy="536570"/>
          </a:xfrm>
        </p:spPr>
        <p:txBody>
          <a:bodyPr>
            <a:noAutofit/>
          </a:bodyPr>
          <a:lstStyle/>
          <a:p>
            <a:r>
              <a:rPr lang="en-US" sz="3600" dirty="0"/>
              <a:t>References</a:t>
            </a:r>
          </a:p>
        </p:txBody>
      </p:sp>
      <p:sp>
        <p:nvSpPr>
          <p:cNvPr id="3" name="Content Placeholder 2"/>
          <p:cNvSpPr>
            <a:spLocks noGrp="1"/>
          </p:cNvSpPr>
          <p:nvPr>
            <p:ph idx="1"/>
          </p:nvPr>
        </p:nvSpPr>
        <p:spPr>
          <a:xfrm>
            <a:off x="414486" y="864644"/>
            <a:ext cx="8351140" cy="5257800"/>
          </a:xfrm>
        </p:spPr>
        <p:txBody>
          <a:bodyPr>
            <a:noAutofit/>
          </a:bodyPr>
          <a:lstStyle/>
          <a:p>
            <a:pPr lvl="0"/>
            <a:r>
              <a:rPr lang="en-US" sz="1200" dirty="0"/>
              <a:t>American Psychological Association. (2003). Guidelines on multicultural education, training, research, practice, and organizational change for psychologists. </a:t>
            </a:r>
            <a:r>
              <a:rPr lang="en-US" sz="1200" i="1" dirty="0"/>
              <a:t>American Psychologist, 58,</a:t>
            </a:r>
            <a:r>
              <a:rPr lang="en-US" sz="1200" dirty="0"/>
              <a:t> 377–402.</a:t>
            </a:r>
          </a:p>
          <a:p>
            <a:pPr lvl="0"/>
            <a:endParaRPr lang="en-US" sz="400" dirty="0"/>
          </a:p>
          <a:p>
            <a:pPr lvl="0"/>
            <a:r>
              <a:rPr lang="en-US" sz="1200" dirty="0"/>
              <a:t>American Psychological </a:t>
            </a:r>
            <a:r>
              <a:rPr lang="en-US" sz="1200" dirty="0" err="1"/>
              <a:t>Assocition</a:t>
            </a:r>
            <a:r>
              <a:rPr lang="en-US" sz="1200" dirty="0"/>
              <a:t> *(2006). Evidence-based practice in psychology. </a:t>
            </a:r>
            <a:r>
              <a:rPr lang="en-US" sz="1200" i="1" dirty="0"/>
              <a:t>American Psychologist, 61, </a:t>
            </a:r>
            <a:r>
              <a:rPr lang="en-US" sz="1200" dirty="0"/>
              <a:t>271-285. </a:t>
            </a:r>
          </a:p>
          <a:p>
            <a:pPr lvl="0"/>
            <a:r>
              <a:rPr lang="en-US" sz="1200" dirty="0"/>
              <a:t>American Psychological Association. (2007). Guidelines for psychological practice with girls and women. </a:t>
            </a:r>
            <a:r>
              <a:rPr lang="en-US" sz="1200" i="1" dirty="0"/>
              <a:t>American Psychologist, 62,</a:t>
            </a:r>
            <a:r>
              <a:rPr lang="en-US" sz="1200" dirty="0"/>
              <a:t> 949–979 </a:t>
            </a:r>
          </a:p>
          <a:p>
            <a:pPr lvl="0"/>
            <a:r>
              <a:rPr lang="en-US" sz="1200" dirty="0"/>
              <a:t>American Psychological Association (2010). Appropriate affirmative responses to sexual orientation distress and </a:t>
            </a:r>
            <a:r>
              <a:rPr lang="en-US" sz="1200" dirty="0" err="1"/>
              <a:t>chnge</a:t>
            </a:r>
            <a:r>
              <a:rPr lang="en-US" sz="1200" dirty="0"/>
              <a:t> efforts. </a:t>
            </a:r>
            <a:r>
              <a:rPr lang="en-US" sz="1200" dirty="0">
                <a:hlinkClick r:id="rId2"/>
              </a:rPr>
              <a:t>http://www.apa.org/about/policy/sexual-orientation.aspx</a:t>
            </a:r>
            <a:endParaRPr lang="en-US" sz="1200" dirty="0"/>
          </a:p>
          <a:p>
            <a:pPr lvl="0"/>
            <a:endParaRPr lang="en-US" sz="400" dirty="0"/>
          </a:p>
          <a:p>
            <a:pPr lvl="0"/>
            <a:r>
              <a:rPr lang="en-US" sz="1200" dirty="0"/>
              <a:t>American Psychological Association (2012). Guidelines for psychological practice with lesbian. Gay and bisexual clients. </a:t>
            </a:r>
            <a:r>
              <a:rPr lang="en-US" sz="1200" dirty="0">
                <a:hlinkClick r:id="rId3"/>
              </a:rPr>
              <a:t>http://www.apa.org/pubs/journals/features/amp-a0024659.pdf</a:t>
            </a:r>
            <a:endParaRPr lang="en-US" sz="1200" dirty="0"/>
          </a:p>
          <a:p>
            <a:pPr lvl="0"/>
            <a:endParaRPr lang="en-US" sz="400" dirty="0"/>
          </a:p>
          <a:p>
            <a:pPr lvl="0"/>
            <a:r>
              <a:rPr lang="en-US" sz="1200" dirty="0"/>
              <a:t>American Psychological Association (2015) Guidelines for psychological practice with transgender and gender nonconforming people </a:t>
            </a:r>
            <a:r>
              <a:rPr lang="en-US" sz="1200" u="sng" dirty="0">
                <a:hlinkClick r:id="rId4"/>
              </a:rPr>
              <a:t>http://www.apa.org/practice/guidelines/transgender.pdf</a:t>
            </a:r>
            <a:endParaRPr lang="en-US" sz="1200" u="sng" dirty="0"/>
          </a:p>
          <a:p>
            <a:pPr lvl="0"/>
            <a:endParaRPr lang="en-US" sz="400" dirty="0"/>
          </a:p>
          <a:p>
            <a:pPr lvl="0"/>
            <a:r>
              <a:rPr lang="en-US" sz="1200" dirty="0"/>
              <a:t>Arredondo, P., &amp; </a:t>
            </a:r>
            <a:r>
              <a:rPr lang="en-US" sz="1200" dirty="0" err="1"/>
              <a:t>Toporek</a:t>
            </a:r>
            <a:r>
              <a:rPr lang="en-US" sz="1200" dirty="0"/>
              <a:t>, R. (2004). Multicultural counseling competencies = ethical practice. </a:t>
            </a:r>
            <a:r>
              <a:rPr lang="en-US" sz="1200" i="1" dirty="0"/>
              <a:t>Journal of Mental Health Counseling,</a:t>
            </a:r>
            <a:r>
              <a:rPr lang="en-US" sz="1200" dirty="0"/>
              <a:t> </a:t>
            </a:r>
            <a:r>
              <a:rPr lang="en-US" sz="1200" i="1" dirty="0"/>
              <a:t>26</a:t>
            </a:r>
            <a:r>
              <a:rPr lang="en-US" sz="1200" dirty="0"/>
              <a:t>(1), 44–55.</a:t>
            </a:r>
          </a:p>
          <a:p>
            <a:pPr lvl="0"/>
            <a:endParaRPr lang="en-US" sz="400" dirty="0"/>
          </a:p>
          <a:p>
            <a:pPr lvl="0"/>
            <a:r>
              <a:rPr lang="en-US" sz="1200" dirty="0"/>
              <a:t>Barrera, &lt;., </a:t>
            </a:r>
            <a:r>
              <a:rPr lang="en-US" sz="1200" dirty="0" err="1"/>
              <a:t>Caso</a:t>
            </a:r>
            <a:r>
              <a:rPr lang="en-US" sz="1200" dirty="0"/>
              <a:t>, F. G., Stryker, L. A., &amp; </a:t>
            </a:r>
            <a:r>
              <a:rPr lang="en-US" sz="1200" dirty="0" err="1"/>
              <a:t>Toobert</a:t>
            </a:r>
            <a:r>
              <a:rPr lang="en-US" sz="1200" dirty="0"/>
              <a:t>, D. J. (2013). Cultural adaptations of behavioral health interventions: A progress report. </a:t>
            </a:r>
            <a:r>
              <a:rPr lang="en-US" sz="1200" i="1" dirty="0"/>
              <a:t>J. </a:t>
            </a:r>
            <a:r>
              <a:rPr lang="en-US" sz="1200" i="1" dirty="0" err="1"/>
              <a:t>Consultng</a:t>
            </a:r>
            <a:r>
              <a:rPr lang="en-US" sz="1200" i="1" dirty="0"/>
              <a:t> Clinical Psychology, 81, </a:t>
            </a:r>
            <a:r>
              <a:rPr lang="en-US" sz="1200" dirty="0"/>
              <a:t>196-205.</a:t>
            </a:r>
          </a:p>
          <a:p>
            <a:pPr lvl="0"/>
            <a:endParaRPr lang="en-US" sz="400" dirty="0"/>
          </a:p>
          <a:p>
            <a:pPr lvl="0"/>
            <a:r>
              <a:rPr lang="en-US" sz="1200" dirty="0"/>
              <a:t>Bernal, G. &amp; </a:t>
            </a:r>
            <a:r>
              <a:rPr lang="en-US" sz="1200" dirty="0" err="1"/>
              <a:t>Adames</a:t>
            </a:r>
            <a:r>
              <a:rPr lang="en-US" sz="1200" dirty="0"/>
              <a:t>, C. (2017). Cultural adaptations: Conceptual, </a:t>
            </a:r>
            <a:r>
              <a:rPr lang="en-US" sz="1200" dirty="0" err="1"/>
              <a:t>ethicsl</a:t>
            </a:r>
            <a:r>
              <a:rPr lang="en-US" sz="1200" dirty="0"/>
              <a:t>, contextual and methodological issues for working with </a:t>
            </a:r>
            <a:r>
              <a:rPr lang="en-US" sz="1200" dirty="0" err="1"/>
              <a:t>ethnocultural</a:t>
            </a:r>
            <a:r>
              <a:rPr lang="en-US" sz="1200" dirty="0"/>
              <a:t> and majority-world populations. </a:t>
            </a:r>
            <a:r>
              <a:rPr lang="en-US" sz="1200" i="1" dirty="0"/>
              <a:t>Prevention Science, 18, </a:t>
            </a:r>
            <a:r>
              <a:rPr lang="en-US" sz="1200" dirty="0"/>
              <a:t>681-688.</a:t>
            </a:r>
          </a:p>
          <a:p>
            <a:pPr lvl="0"/>
            <a:endParaRPr lang="en-US" sz="400" dirty="0"/>
          </a:p>
          <a:p>
            <a:pPr lvl="0"/>
            <a:r>
              <a:rPr lang="en-US" sz="1200" dirty="0"/>
              <a:t>Fisher, C. B. (2017). </a:t>
            </a:r>
            <a:r>
              <a:rPr lang="en-US" sz="1200" i="1" dirty="0"/>
              <a:t>Decoding the ethics code: A practical guide for psychologists</a:t>
            </a:r>
            <a:r>
              <a:rPr lang="en-US" sz="1200" dirty="0"/>
              <a:t>. Thousand Oaks, CA: Sage Publications.</a:t>
            </a:r>
          </a:p>
          <a:p>
            <a:pPr lvl="0"/>
            <a:endParaRPr lang="en-US" sz="400" dirty="0"/>
          </a:p>
          <a:p>
            <a:pPr lvl="0"/>
            <a:r>
              <a:rPr lang="en-US" sz="1200" dirty="0"/>
              <a:t>Fisher, C. B. (2014). Multicultural Ethics in Professional Psychology Practice, Consulting, and Training. In Frederick T.L. Leong (Ed.), </a:t>
            </a:r>
            <a:r>
              <a:rPr lang="en-US" sz="1200" i="1" dirty="0"/>
              <a:t>APA Handbook of Multicultural Psychology</a:t>
            </a:r>
            <a:r>
              <a:rPr lang="en-US" sz="1200" dirty="0"/>
              <a:t>. </a:t>
            </a:r>
            <a:r>
              <a:rPr lang="en-US" sz="1200" i="1" dirty="0"/>
              <a:t>Vol. 2</a:t>
            </a:r>
            <a:r>
              <a:rPr lang="en-US" sz="1200" dirty="0"/>
              <a:t>. (pp. 35-57). Washington, D.C.: APA Books.</a:t>
            </a:r>
          </a:p>
          <a:p>
            <a:pPr marL="0" lvl="0" indent="0">
              <a:buNone/>
            </a:pPr>
            <a:endParaRPr lang="en-US" sz="400" dirty="0"/>
          </a:p>
          <a:p>
            <a:r>
              <a:rPr lang="en-US" sz="1200" dirty="0"/>
              <a:t>Fisher,</a:t>
            </a:r>
            <a:r>
              <a:rPr lang="en-US" sz="1200" b="1" dirty="0"/>
              <a:t> </a:t>
            </a:r>
            <a:r>
              <a:rPr lang="en-US" sz="1200" dirty="0"/>
              <a:t>C.B., Fried, A. L., Desmond, M., </a:t>
            </a:r>
            <a:r>
              <a:rPr lang="en-US" sz="1200" dirty="0" err="1"/>
              <a:t>Macapagal</a:t>
            </a:r>
            <a:r>
              <a:rPr lang="en-US" sz="1200" dirty="0"/>
              <a:t>, K., &amp; </a:t>
            </a:r>
            <a:r>
              <a:rPr lang="en-US" sz="1200" dirty="0" err="1"/>
              <a:t>Mustanski</a:t>
            </a:r>
            <a:r>
              <a:rPr lang="en-US" sz="1200" dirty="0"/>
              <a:t>, B. (2018). Perceived barriers to HIV prevention services for transgender youth. </a:t>
            </a:r>
            <a:r>
              <a:rPr lang="en-US" sz="1200" i="1" dirty="0"/>
              <a:t>LGBT Health.</a:t>
            </a:r>
            <a:r>
              <a:rPr lang="en-US" sz="1200" dirty="0"/>
              <a:t> Aug/Sep;5(6):350-358. </a:t>
            </a:r>
            <a:r>
              <a:rPr lang="en-US" sz="1200" dirty="0" err="1"/>
              <a:t>doi</a:t>
            </a:r>
            <a:r>
              <a:rPr lang="en-US" sz="1200" dirty="0"/>
              <a:t>: 10.1089/lgbt.2017.0098. </a:t>
            </a:r>
          </a:p>
          <a:p>
            <a:r>
              <a:rPr lang="en-US" dirty="0"/>
              <a:t> </a:t>
            </a:r>
          </a:p>
          <a:p>
            <a:pPr lvl="0"/>
            <a:endParaRPr lang="en-US" sz="1200" dirty="0"/>
          </a:p>
          <a:p>
            <a:pPr marL="0" lvl="0" indent="0">
              <a:buNone/>
            </a:pPr>
            <a:endParaRPr lang="en-US" sz="1200" dirty="0"/>
          </a:p>
          <a:p>
            <a:endParaRPr lang="en-US" sz="1200" dirty="0"/>
          </a:p>
        </p:txBody>
      </p:sp>
    </p:spTree>
    <p:extLst>
      <p:ext uri="{BB962C8B-B14F-4D97-AF65-F5344CB8AC3E}">
        <p14:creationId xmlns:p14="http://schemas.microsoft.com/office/powerpoint/2010/main" val="386630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9036" y="1219199"/>
            <a:ext cx="8276895" cy="5016758"/>
          </a:xfrm>
          <a:prstGeom prst="rect">
            <a:avLst/>
          </a:prstGeom>
          <a:noFill/>
        </p:spPr>
        <p:txBody>
          <a:bodyPr wrap="square" rtlCol="0">
            <a:spAutoFit/>
          </a:bodyPr>
          <a:lstStyle/>
          <a:p>
            <a:pPr marL="171450" indent="-171450">
              <a:buFont typeface="Arial" panose="020B0604020202020204" pitchFamily="34" charset="0"/>
              <a:buChar char="•"/>
            </a:pPr>
            <a:r>
              <a:rPr lang="en-US" sz="1200" dirty="0"/>
              <a:t>Fisher, C. B., Fried, A. L., Desmond, M., </a:t>
            </a:r>
            <a:r>
              <a:rPr lang="en-US" sz="1200" dirty="0" err="1"/>
              <a:t>Macapagal</a:t>
            </a:r>
            <a:r>
              <a:rPr lang="en-US" sz="1200" dirty="0"/>
              <a:t>, K., &amp; </a:t>
            </a:r>
            <a:r>
              <a:rPr lang="en-US" sz="1200" dirty="0" err="1"/>
              <a:t>Mustanski</a:t>
            </a:r>
            <a:r>
              <a:rPr lang="en-US" sz="1200" dirty="0"/>
              <a:t>, B. (2017). Facilitators and Barriers to Participation in </a:t>
            </a:r>
            <a:r>
              <a:rPr lang="en-US" sz="1200" dirty="0" err="1"/>
              <a:t>PrEP</a:t>
            </a:r>
            <a:r>
              <a:rPr lang="en-US" sz="1200" dirty="0"/>
              <a:t> HIV Prevention Trials Involving Adolescent and Emerging Adult Transgender Men and Women. </a:t>
            </a:r>
            <a:r>
              <a:rPr lang="en-US" sz="1200" i="1" dirty="0"/>
              <a:t>AIDS Education and Prevention, 29(3), </a:t>
            </a:r>
            <a:r>
              <a:rPr lang="en-US" sz="1200" dirty="0"/>
              <a:t>205-217. doi:10.1521/aeap.2017.29.3.205 PMC5768197 PMID 28650227. </a:t>
            </a:r>
          </a:p>
          <a:p>
            <a:pPr marL="171450" indent="-171450">
              <a:buFont typeface="Arial" panose="020B0604020202020204" pitchFamily="34" charset="0"/>
              <a:buChar char="•"/>
            </a:pPr>
            <a:endParaRPr lang="en-US" sz="400" dirty="0"/>
          </a:p>
          <a:p>
            <a:pPr marL="171450" indent="-171450">
              <a:buFont typeface="Arial" panose="020B0604020202020204" pitchFamily="34" charset="0"/>
              <a:buChar char="•"/>
            </a:pPr>
            <a:endParaRPr lang="en-US" sz="800" dirty="0"/>
          </a:p>
          <a:p>
            <a:pPr marL="171450" indent="-171450">
              <a:buFont typeface="Arial" panose="020B0604020202020204" pitchFamily="34" charset="0"/>
              <a:buChar char="•"/>
            </a:pPr>
            <a:r>
              <a:rPr lang="en-US" sz="1200" dirty="0"/>
              <a:t>Fisher</a:t>
            </a:r>
            <a:r>
              <a:rPr lang="en-US" sz="1200" b="1" dirty="0"/>
              <a:t>,</a:t>
            </a:r>
            <a:r>
              <a:rPr lang="en-US" sz="1200" dirty="0"/>
              <a:t> C. B., Fried, A. L., </a:t>
            </a:r>
            <a:r>
              <a:rPr lang="en-US" sz="1200" dirty="0" err="1"/>
              <a:t>Puri</a:t>
            </a:r>
            <a:r>
              <a:rPr lang="en-US" sz="1200" dirty="0"/>
              <a:t>, L. I., </a:t>
            </a:r>
            <a:r>
              <a:rPr lang="en-US" sz="1200" dirty="0" err="1"/>
              <a:t>Macapagal</a:t>
            </a:r>
            <a:r>
              <a:rPr lang="en-US" sz="1200" dirty="0"/>
              <a:t>, K. &amp; </a:t>
            </a:r>
            <a:r>
              <a:rPr lang="en-US" sz="1200" dirty="0" err="1"/>
              <a:t>Mustanski</a:t>
            </a:r>
            <a:r>
              <a:rPr lang="en-US" sz="1200" dirty="0"/>
              <a:t>, B. (2018). Patient-provider communication barriers and facilitators to HIV and STI preventive services for adolescent MSM. </a:t>
            </a:r>
            <a:r>
              <a:rPr lang="en-US" sz="1200" i="1" dirty="0"/>
              <a:t>Aids &amp; Behavior, DOI: 10.1007/s10461-18-2081-x PMID: 29546468</a:t>
            </a:r>
            <a:endParaRPr lang="en-US" sz="1200" dirty="0"/>
          </a:p>
          <a:p>
            <a:pPr marL="171450" indent="-171450">
              <a:buFont typeface="Arial" panose="020B0604020202020204" pitchFamily="34" charset="0"/>
              <a:buChar char="•"/>
            </a:pPr>
            <a:endParaRPr lang="en-US" sz="400" dirty="0"/>
          </a:p>
          <a:p>
            <a:pPr marL="171450" indent="-171450">
              <a:buFont typeface="Arial" panose="020B0604020202020204" pitchFamily="34" charset="0"/>
              <a:buChar char="•"/>
            </a:pPr>
            <a:endParaRPr lang="en-US" sz="800" dirty="0"/>
          </a:p>
          <a:p>
            <a:pPr marL="171450" indent="-171450">
              <a:buFont typeface="Arial" panose="020B0604020202020204" pitchFamily="34" charset="0"/>
              <a:buChar char="•"/>
            </a:pPr>
            <a:r>
              <a:rPr lang="en-US" sz="1200" dirty="0"/>
              <a:t>Fisher, C. B. &amp; </a:t>
            </a:r>
            <a:r>
              <a:rPr lang="en-US" sz="1200" dirty="0" err="1"/>
              <a:t>Mustanski</a:t>
            </a:r>
            <a:r>
              <a:rPr lang="en-US" sz="1200" dirty="0"/>
              <a:t>, B. (2014). Reducing health disparities and enhancing the responsible conduct of research involving LGBT youth. </a:t>
            </a:r>
            <a:r>
              <a:rPr lang="en-US" sz="1200" i="1" dirty="0"/>
              <a:t>Hastings Center Report, 5, </a:t>
            </a:r>
            <a:r>
              <a:rPr lang="en-US" sz="1200" dirty="0"/>
              <a:t>28-31.  PMID 25231783. PMCID: </a:t>
            </a:r>
            <a:r>
              <a:rPr lang="en-US" sz="1200"/>
              <a:t>PMC4617525. </a:t>
            </a:r>
            <a:r>
              <a:rPr lang="en-US" sz="1200" u="sng">
                <a:hlinkClick r:id="rId2"/>
              </a:rPr>
              <a:t>http</a:t>
            </a:r>
            <a:r>
              <a:rPr lang="en-US" sz="1200" u="sng" dirty="0">
                <a:hlinkClick r:id="rId2"/>
              </a:rPr>
              <a:t>://www.ncbi.nlm.nih.gov/pmc/articles/PMC4617525</a:t>
            </a:r>
            <a:endParaRPr lang="en-US" sz="1200" dirty="0"/>
          </a:p>
          <a:p>
            <a:pPr marL="171450" indent="-171450">
              <a:buFont typeface="Arial" panose="020B0604020202020204" pitchFamily="34" charset="0"/>
              <a:buChar char="•"/>
            </a:pPr>
            <a:endParaRPr lang="en-US" sz="800" dirty="0"/>
          </a:p>
          <a:p>
            <a:pPr marL="171450" indent="-171450">
              <a:buFont typeface="Arial" panose="020B0604020202020204" pitchFamily="34" charset="0"/>
              <a:buChar char="•"/>
            </a:pPr>
            <a:r>
              <a:rPr lang="en-US" sz="1200" dirty="0"/>
              <a:t>Fisher,</a:t>
            </a:r>
            <a:r>
              <a:rPr lang="en-US" sz="1200" b="1" dirty="0"/>
              <a:t> </a:t>
            </a:r>
            <a:r>
              <a:rPr lang="en-US" sz="1200" dirty="0"/>
              <a:t>C.B., </a:t>
            </a:r>
            <a:r>
              <a:rPr lang="en-US" sz="1200" dirty="0" err="1"/>
              <a:t>Puri</a:t>
            </a:r>
            <a:r>
              <a:rPr lang="en-US" sz="1200" dirty="0"/>
              <a:t>, L. I.  </a:t>
            </a:r>
            <a:r>
              <a:rPr lang="en-US" sz="1200" dirty="0" err="1"/>
              <a:t>Macapagal</a:t>
            </a:r>
            <a:r>
              <a:rPr lang="en-US" sz="1200" dirty="0"/>
              <a:t>, K., &amp; </a:t>
            </a:r>
            <a:r>
              <a:rPr lang="en-US" sz="1200" dirty="0" err="1"/>
              <a:t>Mustanski</a:t>
            </a:r>
            <a:r>
              <a:rPr lang="en-US" sz="1200" dirty="0"/>
              <a:t>, B. (2018) “Free Testing and </a:t>
            </a:r>
            <a:r>
              <a:rPr lang="en-US" sz="1200" dirty="0" err="1"/>
              <a:t>PrEP</a:t>
            </a:r>
            <a:r>
              <a:rPr lang="en-US" sz="1200" dirty="0"/>
              <a:t> without Outing Myself to Parents:” Motivation to Participate in Oral and Injectable </a:t>
            </a:r>
            <a:r>
              <a:rPr lang="en-US" sz="1200" dirty="0" err="1"/>
              <a:t>PrEP</a:t>
            </a:r>
            <a:r>
              <a:rPr lang="en-US" sz="1200" dirty="0"/>
              <a:t> Clinical Trials among Adolescent Men who have Sex with Men. </a:t>
            </a:r>
            <a:r>
              <a:rPr lang="en-US" sz="1200" dirty="0" err="1"/>
              <a:t>PLoS</a:t>
            </a:r>
            <a:r>
              <a:rPr lang="en-US" sz="1200" dirty="0"/>
              <a:t> ONE 13(7): e0200560. </a:t>
            </a:r>
            <a:r>
              <a:rPr lang="en-US" sz="1200" u="sng" dirty="0">
                <a:hlinkClick r:id="rId3"/>
              </a:rPr>
              <a:t>https://doi.org/10.1371/journal.pone.0200560</a:t>
            </a:r>
            <a:r>
              <a:rPr lang="en-US" sz="1200" dirty="0"/>
              <a:t> PMID: 3004845 PMCID: PMC6059443 DOI: 10.1371/journal.pone.0200560</a:t>
            </a:r>
          </a:p>
          <a:p>
            <a:pPr marL="171450" indent="-171450">
              <a:buFont typeface="Arial" panose="020B0604020202020204" pitchFamily="34" charset="0"/>
              <a:buChar char="•"/>
            </a:pPr>
            <a:endParaRPr lang="en-US" sz="400" dirty="0"/>
          </a:p>
          <a:p>
            <a:pPr marL="171450" lvl="0" indent="-171450">
              <a:buFont typeface="Arial" panose="020B0604020202020204" pitchFamily="34" charset="0"/>
              <a:buChar char="•"/>
            </a:pPr>
            <a:endParaRPr lang="en-US" sz="800" dirty="0">
              <a:cs typeface="Times New Roman" panose="02020603050405020304" pitchFamily="18" charset="0"/>
            </a:endParaRPr>
          </a:p>
          <a:p>
            <a:pPr marL="171450" lvl="0" indent="-171450">
              <a:buFont typeface="Arial" panose="020B0604020202020204" pitchFamily="34" charset="0"/>
              <a:buChar char="•"/>
            </a:pPr>
            <a:r>
              <a:rPr lang="en-US" sz="1200" dirty="0">
                <a:cs typeface="Times New Roman" panose="02020603050405020304" pitchFamily="18" charset="0"/>
              </a:rPr>
              <a:t>Fisher, C. B., &amp; Ragsdale, K. (2006). A goodness-of-fit ethics for multicultural research. In J. Trimble and C. B. </a:t>
            </a:r>
            <a:r>
              <a:rPr lang="en-US" sz="1200" b="1" dirty="0">
                <a:cs typeface="Times New Roman" panose="02020603050405020304" pitchFamily="18" charset="0"/>
              </a:rPr>
              <a:t>Fisher</a:t>
            </a:r>
            <a:r>
              <a:rPr lang="en-US" sz="1200" dirty="0">
                <a:cs typeface="Times New Roman" panose="02020603050405020304" pitchFamily="18" charset="0"/>
              </a:rPr>
              <a:t> (Eds.), </a:t>
            </a:r>
            <a:r>
              <a:rPr lang="en-US" sz="1200" i="1" dirty="0">
                <a:cs typeface="Times New Roman" panose="02020603050405020304" pitchFamily="18" charset="0"/>
              </a:rPr>
              <a:t>The handbook of ethical research with </a:t>
            </a:r>
            <a:r>
              <a:rPr lang="en-US" sz="1200" i="1" dirty="0" err="1">
                <a:cs typeface="Times New Roman" panose="02020603050405020304" pitchFamily="18" charset="0"/>
              </a:rPr>
              <a:t>ethnocultural</a:t>
            </a:r>
            <a:r>
              <a:rPr lang="en-US" sz="1200" i="1" dirty="0">
                <a:cs typeface="Times New Roman" panose="02020603050405020304" pitchFamily="18" charset="0"/>
              </a:rPr>
              <a:t> populations and communities </a:t>
            </a:r>
            <a:r>
              <a:rPr lang="en-US" sz="1200" dirty="0">
                <a:cs typeface="Times New Roman" panose="02020603050405020304" pitchFamily="18" charset="0"/>
              </a:rPr>
              <a:t>(pp. 3–26). Thousand Oaks, CA: Sage.</a:t>
            </a:r>
          </a:p>
          <a:p>
            <a:pPr marL="171450" lvl="0" indent="-171450">
              <a:buFont typeface="Arial" panose="020B0604020202020204" pitchFamily="34" charset="0"/>
              <a:buChar char="•"/>
            </a:pPr>
            <a:endParaRPr lang="en-US" sz="400" dirty="0">
              <a:cs typeface="Times New Roman" panose="02020603050405020304" pitchFamily="18" charset="0"/>
            </a:endParaRPr>
          </a:p>
          <a:p>
            <a:pPr marL="171450" lvl="0" indent="-171450">
              <a:buFont typeface="Arial" panose="020B0604020202020204" pitchFamily="34" charset="0"/>
              <a:buChar char="•"/>
            </a:pPr>
            <a:r>
              <a:rPr lang="en-US" sz="1200" dirty="0" err="1">
                <a:cs typeface="Times New Roman" panose="02020603050405020304" pitchFamily="18" charset="0"/>
              </a:rPr>
              <a:t>Fowers</a:t>
            </a:r>
            <a:r>
              <a:rPr lang="en-US" sz="1200" dirty="0">
                <a:cs typeface="Times New Roman" panose="02020603050405020304" pitchFamily="18" charset="0"/>
              </a:rPr>
              <a:t>, B. J., &amp; </a:t>
            </a:r>
            <a:r>
              <a:rPr lang="en-US" sz="1200" dirty="0" err="1">
                <a:cs typeface="Times New Roman" panose="02020603050405020304" pitchFamily="18" charset="0"/>
              </a:rPr>
              <a:t>Davidov</a:t>
            </a:r>
            <a:r>
              <a:rPr lang="en-US" sz="1200" dirty="0">
                <a:cs typeface="Times New Roman" panose="02020603050405020304" pitchFamily="18" charset="0"/>
              </a:rPr>
              <a:t>, B. J. (2006). The virtue of multiculturalism: Personal transformation, character, and openness to the other. </a:t>
            </a:r>
            <a:r>
              <a:rPr lang="en-US" sz="1200" i="1" dirty="0">
                <a:cs typeface="Times New Roman" panose="02020603050405020304" pitchFamily="18" charset="0"/>
              </a:rPr>
              <a:t>American Psychologist, 61</a:t>
            </a:r>
            <a:r>
              <a:rPr lang="en-US" sz="1200" dirty="0">
                <a:cs typeface="Times New Roman" panose="02020603050405020304" pitchFamily="18" charset="0"/>
              </a:rPr>
              <a:t>(6), 581–594.</a:t>
            </a:r>
          </a:p>
          <a:p>
            <a:pPr marL="171450" lvl="0" indent="-171450">
              <a:buFont typeface="Arial" panose="020B0604020202020204" pitchFamily="34" charset="0"/>
              <a:buChar char="•"/>
            </a:pPr>
            <a:endParaRPr lang="en-US" sz="800" dirty="0">
              <a:cs typeface="Times New Roman" panose="02020603050405020304" pitchFamily="18" charset="0"/>
            </a:endParaRPr>
          </a:p>
          <a:p>
            <a:pPr marL="171450" lvl="0" indent="-171450">
              <a:buFont typeface="Arial" panose="020B0604020202020204" pitchFamily="34" charset="0"/>
              <a:buChar char="•"/>
            </a:pPr>
            <a:r>
              <a:rPr lang="en-US" sz="1200" dirty="0">
                <a:cs typeface="Times New Roman" panose="02020603050405020304" pitchFamily="18" charset="0"/>
              </a:rPr>
              <a:t>Gallardo, M. E., Johnson, J., Parham, T. A., &amp; Carter, J. A. (2009). Ethics and multiculturalism: Advancing</a:t>
            </a:r>
          </a:p>
          <a:p>
            <a:pPr marL="171450" lvl="0" indent="-171450">
              <a:buFont typeface="Arial" panose="020B0604020202020204" pitchFamily="34" charset="0"/>
              <a:buChar char="•"/>
            </a:pPr>
            <a:endParaRPr lang="en-US" sz="800" dirty="0">
              <a:cs typeface="Times New Roman" panose="02020603050405020304" pitchFamily="18" charset="0"/>
            </a:endParaRPr>
          </a:p>
          <a:p>
            <a:pPr marL="171450" lvl="0" indent="-171450">
              <a:buFont typeface="Arial" panose="020B0604020202020204" pitchFamily="34" charset="0"/>
              <a:buChar char="•"/>
            </a:pPr>
            <a:r>
              <a:rPr lang="en-US" sz="1200" dirty="0">
                <a:cs typeface="Times New Roman" panose="02020603050405020304" pitchFamily="18" charset="0"/>
              </a:rPr>
              <a:t>Helms, J. E. (1993). I also said, “White racial identity influences White researchers.” </a:t>
            </a:r>
            <a:r>
              <a:rPr lang="en-US" sz="1200" u="sng" dirty="0">
                <a:cs typeface="Times New Roman" panose="02020603050405020304" pitchFamily="18" charset="0"/>
              </a:rPr>
              <a:t>The Counseling Psychologist, 21</a:t>
            </a:r>
            <a:r>
              <a:rPr lang="en-US" sz="1200" dirty="0">
                <a:cs typeface="Times New Roman" panose="02020603050405020304" pitchFamily="18" charset="0"/>
              </a:rPr>
              <a:t>, 240-241.</a:t>
            </a:r>
          </a:p>
          <a:p>
            <a:pPr marL="171450" lvl="0" indent="-171450">
              <a:buFont typeface="Arial" panose="020B0604020202020204" pitchFamily="34" charset="0"/>
              <a:buChar char="•"/>
            </a:pPr>
            <a:endParaRPr lang="en-US" sz="1200" dirty="0">
              <a:cs typeface="Times New Roman" panose="02020603050405020304" pitchFamily="18" charset="0"/>
            </a:endParaRPr>
          </a:p>
          <a:p>
            <a:pPr lvl="0"/>
            <a:endParaRPr lang="en-US" sz="1200" dirty="0">
              <a:cs typeface="Times New Roman" panose="02020603050405020304" pitchFamily="18" charset="0"/>
            </a:endParaRPr>
          </a:p>
          <a:p>
            <a:pPr marL="171450" lvl="0" indent="-171450">
              <a:buFont typeface="Arial" panose="020B0604020202020204" pitchFamily="34" charset="0"/>
              <a:buChar char="•"/>
            </a:pPr>
            <a:endParaRPr lang="en-US" sz="400" dirty="0">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204280" y="214991"/>
            <a:ext cx="8771553" cy="812143"/>
          </a:xfrm>
          <a:prstGeom prst="rect">
            <a:avLst/>
          </a:prstGeom>
          <a:solidFill>
            <a:srgbClr val="800000"/>
          </a:solidFill>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bg1"/>
                </a:solidFill>
                <a:latin typeface="+mj-lt"/>
                <a:ea typeface="+mj-ea"/>
                <a:cs typeface="+mj-cs"/>
              </a:defRPr>
            </a:lvl1pPr>
          </a:lstStyle>
          <a:p>
            <a:r>
              <a:rPr lang="en-US" dirty="0"/>
              <a:t>References</a:t>
            </a:r>
          </a:p>
        </p:txBody>
      </p:sp>
    </p:spTree>
    <p:extLst>
      <p:ext uri="{BB962C8B-B14F-4D97-AF65-F5344CB8AC3E}">
        <p14:creationId xmlns:p14="http://schemas.microsoft.com/office/powerpoint/2010/main" val="115290440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B6B65-E340-854D-ACDC-08EDF5AA3B03}"/>
              </a:ext>
            </a:extLst>
          </p:cNvPr>
          <p:cNvSpPr>
            <a:spLocks noGrp="1"/>
          </p:cNvSpPr>
          <p:nvPr>
            <p:ph type="title"/>
          </p:nvPr>
        </p:nvSpPr>
        <p:spPr/>
        <p:txBody>
          <a:bodyPr/>
          <a:lstStyle/>
          <a:p>
            <a:r>
              <a:rPr lang="en-US" dirty="0"/>
              <a:t>References</a:t>
            </a:r>
          </a:p>
        </p:txBody>
      </p:sp>
      <p:sp>
        <p:nvSpPr>
          <p:cNvPr id="3" name="TextBox 2">
            <a:extLst>
              <a:ext uri="{FF2B5EF4-FFF2-40B4-BE49-F238E27FC236}">
                <a16:creationId xmlns:a16="http://schemas.microsoft.com/office/drawing/2014/main" id="{B99C7FA2-54CA-BB46-BB8C-D27E4163FAC6}"/>
              </a:ext>
            </a:extLst>
          </p:cNvPr>
          <p:cNvSpPr txBox="1"/>
          <p:nvPr/>
        </p:nvSpPr>
        <p:spPr>
          <a:xfrm>
            <a:off x="457200" y="2004164"/>
            <a:ext cx="7678455" cy="3046988"/>
          </a:xfrm>
          <a:prstGeom prst="rect">
            <a:avLst/>
          </a:prstGeom>
          <a:noFill/>
        </p:spPr>
        <p:txBody>
          <a:bodyPr wrap="square" rtlCol="0">
            <a:spAutoFit/>
          </a:bodyPr>
          <a:lstStyle/>
          <a:p>
            <a:pPr marL="171450" lvl="0" indent="-171450">
              <a:buFont typeface="Arial" panose="020B0604020202020204" pitchFamily="34" charset="0"/>
              <a:buChar char="•"/>
            </a:pPr>
            <a:r>
              <a:rPr lang="en-US" sz="1200" dirty="0" err="1">
                <a:latin typeface="+mj-lt"/>
                <a:cs typeface="Times New Roman" panose="02020603050405020304" pitchFamily="18" charset="0"/>
              </a:rPr>
              <a:t>Korchin</a:t>
            </a:r>
            <a:r>
              <a:rPr lang="en-US" sz="1200" dirty="0">
                <a:latin typeface="+mj-lt"/>
                <a:cs typeface="Times New Roman" panose="02020603050405020304" pitchFamily="18" charset="0"/>
              </a:rPr>
              <a:t>, S. J. (1980). Clinical psychology and minority problems. </a:t>
            </a:r>
            <a:r>
              <a:rPr lang="en-US" sz="1200" i="1" dirty="0">
                <a:latin typeface="+mj-lt"/>
                <a:cs typeface="Times New Roman" panose="02020603050405020304" pitchFamily="18" charset="0"/>
              </a:rPr>
              <a:t>American Psychologist, 35, 262-269.</a:t>
            </a:r>
          </a:p>
          <a:p>
            <a:pPr marL="171450" lvl="0" indent="-171450">
              <a:buFont typeface="Arial" panose="020B0604020202020204" pitchFamily="34" charset="0"/>
              <a:buChar char="•"/>
            </a:pPr>
            <a:endParaRPr lang="en-US" sz="1200" dirty="0">
              <a:latin typeface="+mj-lt"/>
              <a:cs typeface="Times New Roman" panose="02020603050405020304" pitchFamily="18" charset="0"/>
            </a:endParaRPr>
          </a:p>
          <a:p>
            <a:pPr marL="171450" lvl="0" indent="-171450">
              <a:buFont typeface="Arial" panose="020B0604020202020204" pitchFamily="34" charset="0"/>
              <a:buChar char="•"/>
            </a:pPr>
            <a:r>
              <a:rPr lang="en-US" sz="1200" dirty="0">
                <a:latin typeface="+mj-lt"/>
                <a:cs typeface="Times New Roman" panose="02020603050405020304" pitchFamily="18" charset="0"/>
              </a:rPr>
              <a:t>Macklin, R. (1999). </a:t>
            </a:r>
            <a:r>
              <a:rPr lang="en-US" sz="1200" i="1" dirty="0">
                <a:latin typeface="+mj-lt"/>
                <a:cs typeface="Times New Roman" panose="02020603050405020304" pitchFamily="18" charset="0"/>
              </a:rPr>
              <a:t>Against relativism: Cultural diversity and the search for ethical universals in medicine.</a:t>
            </a:r>
            <a:r>
              <a:rPr lang="en-US" sz="1200" dirty="0">
                <a:latin typeface="+mj-lt"/>
                <a:cs typeface="Times New Roman" panose="02020603050405020304" pitchFamily="18" charset="0"/>
              </a:rPr>
              <a:t> New York, NY: Oxford University Press.</a:t>
            </a:r>
          </a:p>
          <a:p>
            <a:pPr marL="171450" lvl="0" indent="-171450">
              <a:buFont typeface="Arial" panose="020B0604020202020204" pitchFamily="34" charset="0"/>
              <a:buChar char="•"/>
            </a:pPr>
            <a:endParaRPr lang="en-US" sz="1200" dirty="0">
              <a:latin typeface="+mj-lt"/>
              <a:cs typeface="Times New Roman" panose="02020603050405020304" pitchFamily="18" charset="0"/>
            </a:endParaRPr>
          </a:p>
          <a:p>
            <a:pPr marL="171450" lvl="0" indent="-171450">
              <a:buFont typeface="Arial" panose="020B0604020202020204" pitchFamily="34" charset="0"/>
              <a:buChar char="•"/>
            </a:pPr>
            <a:r>
              <a:rPr lang="en-US" sz="1200" dirty="0">
                <a:latin typeface="+mj-lt"/>
                <a:cs typeface="Times New Roman" panose="02020603050405020304" pitchFamily="18" charset="0"/>
              </a:rPr>
              <a:t>Mays, V. M. (2000). A social justice agenda. </a:t>
            </a:r>
            <a:r>
              <a:rPr lang="en-US" sz="1200" i="1" dirty="0">
                <a:latin typeface="+mj-lt"/>
                <a:cs typeface="Times New Roman" panose="02020603050405020304" pitchFamily="18" charset="0"/>
              </a:rPr>
              <a:t>American Psychologist, 55</a:t>
            </a:r>
            <a:r>
              <a:rPr lang="en-US" sz="1200" dirty="0">
                <a:latin typeface="+mj-lt"/>
                <a:cs typeface="Times New Roman" panose="02020603050405020304" pitchFamily="18" charset="0"/>
              </a:rPr>
              <a:t>, 326–327. doi:10.1037/0003- 066X.55.3.326</a:t>
            </a:r>
          </a:p>
          <a:p>
            <a:pPr marL="171450" lvl="0" indent="-171450">
              <a:buFont typeface="Arial" panose="020B0604020202020204" pitchFamily="34" charset="0"/>
              <a:buChar char="•"/>
            </a:pPr>
            <a:r>
              <a:rPr lang="en-US" sz="1200" dirty="0">
                <a:latin typeface="+mj-lt"/>
                <a:cs typeface="Times New Roman" panose="02020603050405020304" pitchFamily="18" charset="0"/>
              </a:rPr>
              <a:t>SAMHSA (2015). Ending conversion therapy: supporting and affirming LGBTQ youth. Calling For End To 'Conversion Therapy' For Youth. </a:t>
            </a:r>
            <a:r>
              <a:rPr lang="en-US" sz="1200" dirty="0">
                <a:latin typeface="+mj-lt"/>
                <a:cs typeface="Times New Roman" panose="02020603050405020304" pitchFamily="18" charset="0"/>
                <a:hlinkClick r:id="rId2"/>
              </a:rPr>
              <a:t>https://store.samhsa.gov/product/Ending-Conversion-Therapy-Supporting-and-Affirming-LGBTQ-Youth/SMA15-4928</a:t>
            </a:r>
            <a:br>
              <a:rPr lang="en-US" sz="1200" dirty="0">
                <a:latin typeface="+mj-lt"/>
                <a:cs typeface="Times New Roman" panose="02020603050405020304" pitchFamily="18" charset="0"/>
              </a:rPr>
            </a:br>
            <a:endParaRPr lang="en-US" sz="1200" dirty="0">
              <a:latin typeface="+mj-lt"/>
              <a:cs typeface="Times New Roman" panose="02020603050405020304" pitchFamily="18" charset="0"/>
            </a:endParaRPr>
          </a:p>
          <a:p>
            <a:pPr marL="171450" lvl="0" indent="-171450">
              <a:buFont typeface="Arial" panose="020B0604020202020204" pitchFamily="34" charset="0"/>
              <a:buChar char="•"/>
            </a:pPr>
            <a:r>
              <a:rPr lang="en-US" sz="1200" dirty="0">
                <a:latin typeface="+mj-lt"/>
                <a:cs typeface="Times New Roman" panose="02020603050405020304" pitchFamily="18" charset="0"/>
              </a:rPr>
              <a:t>Trimble, J. E., &amp; </a:t>
            </a:r>
            <a:r>
              <a:rPr lang="en-US" sz="1200" b="1" dirty="0">
                <a:latin typeface="+mj-lt"/>
                <a:cs typeface="Times New Roman" panose="02020603050405020304" pitchFamily="18" charset="0"/>
              </a:rPr>
              <a:t>Fisher</a:t>
            </a:r>
            <a:r>
              <a:rPr lang="en-US" sz="1200" dirty="0">
                <a:latin typeface="+mj-lt"/>
                <a:cs typeface="Times New Roman" panose="02020603050405020304" pitchFamily="18" charset="0"/>
              </a:rPr>
              <a:t>, C. B. (Eds.). (2006). </a:t>
            </a:r>
            <a:r>
              <a:rPr lang="en-US" sz="1200" i="1" dirty="0">
                <a:latin typeface="+mj-lt"/>
                <a:cs typeface="Times New Roman" panose="02020603050405020304" pitchFamily="18" charset="0"/>
              </a:rPr>
              <a:t>The handbook of ethical research with ethnocultural populations and communities</a:t>
            </a:r>
            <a:r>
              <a:rPr lang="en-US" sz="1200" dirty="0">
                <a:latin typeface="+mj-lt"/>
                <a:cs typeface="Times New Roman" panose="02020603050405020304" pitchFamily="18" charset="0"/>
              </a:rPr>
              <a:t>. Thousand Oaks, CA: Sage Publications.</a:t>
            </a:r>
          </a:p>
          <a:p>
            <a:pPr marL="171450" lvl="0" indent="-171450">
              <a:buFont typeface="Arial" panose="020B0604020202020204" pitchFamily="34" charset="0"/>
              <a:buChar char="•"/>
            </a:pPr>
            <a:endParaRPr lang="en-US" sz="1200" dirty="0">
              <a:latin typeface="+mj-lt"/>
              <a:cs typeface="Times New Roman" panose="02020603050405020304" pitchFamily="18" charset="0"/>
            </a:endParaRPr>
          </a:p>
          <a:p>
            <a:pPr marL="171450" lvl="0" indent="-171450">
              <a:buFont typeface="Arial" panose="020B0604020202020204" pitchFamily="34" charset="0"/>
              <a:buChar char="•"/>
            </a:pPr>
            <a:r>
              <a:rPr lang="en-US" sz="1200" dirty="0">
                <a:latin typeface="+mj-lt"/>
                <a:cs typeface="Times New Roman" panose="02020603050405020304" pitchFamily="18" charset="0"/>
              </a:rPr>
              <a:t>Trimble, </a:t>
            </a:r>
            <a:r>
              <a:rPr lang="en-US" sz="1200" dirty="0" err="1">
                <a:latin typeface="+mj-lt"/>
                <a:cs typeface="Times New Roman" panose="02020603050405020304" pitchFamily="18" charset="0"/>
              </a:rPr>
              <a:t>J.et</a:t>
            </a:r>
            <a:r>
              <a:rPr lang="en-US" sz="1200" dirty="0">
                <a:latin typeface="+mj-lt"/>
                <a:cs typeface="Times New Roman" panose="02020603050405020304" pitchFamily="18" charset="0"/>
              </a:rPr>
              <a:t> al. (2010). The itinerant researcher: Ethical and methodological issues in conducting </a:t>
            </a:r>
            <a:r>
              <a:rPr lang="en-US" sz="1200" dirty="0" err="1">
                <a:latin typeface="+mj-lt"/>
                <a:cs typeface="Times New Roman" panose="02020603050405020304" pitchFamily="18" charset="0"/>
              </a:rPr>
              <a:t>crosscultural</a:t>
            </a:r>
            <a:r>
              <a:rPr lang="en-US" sz="1200" dirty="0">
                <a:latin typeface="+mj-lt"/>
                <a:cs typeface="Times New Roman" panose="02020603050405020304" pitchFamily="18" charset="0"/>
              </a:rPr>
              <a:t> mental health research. In D. Jack &amp; A. Ali (Eds.), Cultural perspectives on women</a:t>
            </a:r>
            <a:r>
              <a:rPr lang="en-US" sz="1200" b="1" dirty="0">
                <a:latin typeface="+mj-lt"/>
                <a:cs typeface="Times New Roman" panose="02020603050405020304" pitchFamily="18" charset="0"/>
              </a:rPr>
              <a:t>’</a:t>
            </a:r>
            <a:r>
              <a:rPr lang="en-US" sz="1200" dirty="0">
                <a:latin typeface="+mj-lt"/>
                <a:cs typeface="Times New Roman" panose="02020603050405020304" pitchFamily="18" charset="0"/>
              </a:rPr>
              <a:t>s depression: Self-silencing, psychological distress and movement to voice (pp. 73</a:t>
            </a:r>
            <a:r>
              <a:rPr lang="en-US" sz="1200" b="1" dirty="0">
                <a:latin typeface="+mj-lt"/>
                <a:cs typeface="Times New Roman" panose="02020603050405020304" pitchFamily="18" charset="0"/>
              </a:rPr>
              <a:t>–</a:t>
            </a:r>
            <a:r>
              <a:rPr lang="en-US" sz="1200" dirty="0">
                <a:latin typeface="+mj-lt"/>
                <a:cs typeface="Times New Roman" panose="02020603050405020304" pitchFamily="18" charset="0"/>
              </a:rPr>
              <a:t>97). New York: Oxford University Press.</a:t>
            </a:r>
          </a:p>
        </p:txBody>
      </p:sp>
    </p:spTree>
    <p:extLst>
      <p:ext uri="{BB962C8B-B14F-4D97-AF65-F5344CB8AC3E}">
        <p14:creationId xmlns:p14="http://schemas.microsoft.com/office/powerpoint/2010/main" val="244774145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B6B65-E340-854D-ACDC-08EDF5AA3B03}"/>
              </a:ext>
            </a:extLst>
          </p:cNvPr>
          <p:cNvSpPr>
            <a:spLocks noGrp="1"/>
          </p:cNvSpPr>
          <p:nvPr>
            <p:ph type="title"/>
          </p:nvPr>
        </p:nvSpPr>
        <p:spPr/>
        <p:txBody>
          <a:bodyPr>
            <a:normAutofit fontScale="90000"/>
          </a:bodyPr>
          <a:lstStyle/>
          <a:p>
            <a:r>
              <a:rPr lang="en-US" dirty="0"/>
              <a:t> Source Citation for this presentation</a:t>
            </a:r>
          </a:p>
        </p:txBody>
      </p:sp>
      <p:sp>
        <p:nvSpPr>
          <p:cNvPr id="3" name="TextBox 2">
            <a:extLst>
              <a:ext uri="{FF2B5EF4-FFF2-40B4-BE49-F238E27FC236}">
                <a16:creationId xmlns:a16="http://schemas.microsoft.com/office/drawing/2014/main" id="{B99C7FA2-54CA-BB46-BB8C-D27E4163FAC6}"/>
              </a:ext>
            </a:extLst>
          </p:cNvPr>
          <p:cNvSpPr txBox="1"/>
          <p:nvPr/>
        </p:nvSpPr>
        <p:spPr>
          <a:xfrm>
            <a:off x="486561" y="2004164"/>
            <a:ext cx="7678455" cy="3877985"/>
          </a:xfrm>
          <a:prstGeom prst="rect">
            <a:avLst/>
          </a:prstGeom>
          <a:noFill/>
        </p:spPr>
        <p:txBody>
          <a:bodyPr wrap="square" rtlCol="0">
            <a:spAutoFit/>
          </a:bodyPr>
          <a:lstStyle/>
          <a:p>
            <a:r>
              <a:rPr lang="en-US" b="1" dirty="0"/>
              <a:t>With website link</a:t>
            </a:r>
            <a:endParaRPr lang="en-US" dirty="0"/>
          </a:p>
          <a:p>
            <a:r>
              <a:rPr lang="en-US" dirty="0"/>
              <a:t> </a:t>
            </a:r>
          </a:p>
          <a:p>
            <a:r>
              <a:rPr lang="en-US" dirty="0"/>
              <a:t>Fisher, C.B. (2018). </a:t>
            </a:r>
            <a:r>
              <a:rPr lang="en-US" i="1" dirty="0"/>
              <a:t>Psychology and Ethics: Strengthening Diverse Relationships Across Psychology </a:t>
            </a:r>
            <a:r>
              <a:rPr lang="en-US" dirty="0"/>
              <a:t>[PowerPoint slides]. Retrieved from https:/www.forham.edu/downloads/file/11475/fisher_psychology_and_ethics</a:t>
            </a:r>
          </a:p>
          <a:p>
            <a:r>
              <a:rPr lang="en-US" dirty="0"/>
              <a:t> </a:t>
            </a:r>
          </a:p>
          <a:p>
            <a:endParaRPr lang="en-US" b="1" dirty="0"/>
          </a:p>
          <a:p>
            <a:r>
              <a:rPr lang="en-US" b="1"/>
              <a:t>Without </a:t>
            </a:r>
            <a:r>
              <a:rPr lang="en-US" b="1" dirty="0"/>
              <a:t>website link</a:t>
            </a:r>
            <a:endParaRPr lang="en-US" dirty="0"/>
          </a:p>
          <a:p>
            <a:r>
              <a:rPr lang="en-US" b="1" dirty="0"/>
              <a:t> </a:t>
            </a:r>
            <a:endParaRPr lang="en-US" dirty="0"/>
          </a:p>
          <a:p>
            <a:r>
              <a:rPr lang="en-US" dirty="0"/>
              <a:t>Fisher, C.B. (2018). </a:t>
            </a:r>
            <a:r>
              <a:rPr lang="en-US" i="1" dirty="0"/>
              <a:t>Psychology and Ethics: Strengthening Diverse Relationships Across Psychology </a:t>
            </a:r>
            <a:r>
              <a:rPr lang="en-US" dirty="0"/>
              <a:t>[PowerPoint slides]. Webinar sponsored by the Society of Clinical Child and Adolescent Psychology, Division 53 of the American Psychological Association.  New York, NY.</a:t>
            </a:r>
          </a:p>
          <a:p>
            <a:pPr marL="171450" lvl="0" indent="-171450">
              <a:buFont typeface="Arial" panose="020B0604020202020204" pitchFamily="34" charset="0"/>
              <a:buChar char="•"/>
            </a:pPr>
            <a:endParaRPr lang="en-US" sz="1200" dirty="0">
              <a:latin typeface="+mj-lt"/>
              <a:cs typeface="Times New Roman" panose="02020603050405020304" pitchFamily="18" charset="0"/>
            </a:endParaRPr>
          </a:p>
        </p:txBody>
      </p:sp>
      <p:sp>
        <p:nvSpPr>
          <p:cNvPr id="5" name="Rectangle 2">
            <a:extLst>
              <a:ext uri="{FF2B5EF4-FFF2-40B4-BE49-F238E27FC236}">
                <a16:creationId xmlns:a16="http://schemas.microsoft.com/office/drawing/2014/main" id="{A0ECC0F0-1D60-4B94-A645-14DA885A729A}"/>
              </a:ext>
            </a:extLst>
          </p:cNvPr>
          <p:cNvSpPr>
            <a:spLocks noChangeArrowheads="1"/>
          </p:cNvSpPr>
          <p:nvPr/>
        </p:nvSpPr>
        <p:spPr bwMode="auto">
          <a:xfrm>
            <a:off x="457200" y="3506598"/>
            <a:ext cx="9144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a:ln>
                  <a:noFill/>
                </a:ln>
                <a:solidFill>
                  <a:srgbClr val="1155CC"/>
                </a:solidFill>
                <a:effectLst/>
                <a:latin typeface="Arial" panose="020B0604020202020204" pitchFamily="34" charset="0"/>
                <a:cs typeface="Arial" panose="020B0604020202020204" pitchFamily="34" charset="0"/>
                <a:hlinkClick r:id="rId2"/>
              </a:rPr>
              <a:t>https://www.fordham.edu/downloads/file/11475/fisher_psychology_and_ethics</a:t>
            </a:r>
            <a:r>
              <a:rPr kumimoji="0" lang="en-US" altLang="en-US" sz="6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9273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45807" y="392008"/>
            <a:ext cx="8229600" cy="883001"/>
          </a:xfrm>
        </p:spPr>
        <p:txBody>
          <a:bodyPr>
            <a:normAutofit/>
          </a:bodyPr>
          <a:lstStyle/>
          <a:p>
            <a:r>
              <a:rPr lang="en-US" sz="3600"/>
              <a:t>Standard 2.01b: Competence</a:t>
            </a:r>
          </a:p>
        </p:txBody>
      </p:sp>
      <p:sp>
        <p:nvSpPr>
          <p:cNvPr id="3" name="Content Placeholder 2"/>
          <p:cNvSpPr>
            <a:spLocks noGrp="1"/>
          </p:cNvSpPr>
          <p:nvPr>
            <p:ph idx="1"/>
          </p:nvPr>
        </p:nvSpPr>
        <p:spPr>
          <a:xfrm>
            <a:off x="445807" y="1481070"/>
            <a:ext cx="8240993" cy="4507607"/>
          </a:xfrm>
        </p:spPr>
        <p:txBody>
          <a:bodyPr>
            <a:normAutofit fontScale="77500" lnSpcReduction="20000"/>
          </a:bodyPr>
          <a:lstStyle/>
          <a:p>
            <a:r>
              <a:rPr lang="en-US" dirty="0"/>
              <a:t>Where scientific or professional knowledge in the discipline of psychology establishes that an</a:t>
            </a:r>
          </a:p>
          <a:p>
            <a:endParaRPr lang="en-US" dirty="0"/>
          </a:p>
          <a:p>
            <a:r>
              <a:rPr lang="en-US" dirty="0"/>
              <a:t>an understanding of factors associated with age, gender, gender identity, race, ethnicity, culture, national origin, religion, sexual orientation, disability, language, or socioeconomic status is essential for effective implementation of their services or research,</a:t>
            </a:r>
          </a:p>
          <a:p>
            <a:endParaRPr lang="en-US" dirty="0"/>
          </a:p>
          <a:p>
            <a:r>
              <a:rPr lang="en-US" dirty="0"/>
              <a:t>Psychologists have or obtain the training, experience, consultation, or supervision necessary to ensure the competence of their services, or they make appropriate referrals.</a:t>
            </a:r>
          </a:p>
        </p:txBody>
      </p:sp>
    </p:spTree>
    <p:extLst>
      <p:ext uri="{BB962C8B-B14F-4D97-AF65-F5344CB8AC3E}">
        <p14:creationId xmlns:p14="http://schemas.microsoft.com/office/powerpoint/2010/main" val="205944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807" y="524678"/>
            <a:ext cx="8229600" cy="865711"/>
          </a:xfrm>
        </p:spPr>
        <p:txBody>
          <a:bodyPr/>
          <a:lstStyle/>
          <a:p>
            <a:r>
              <a:rPr lang="en-US" dirty="0"/>
              <a:t>APA Ethical Principles</a:t>
            </a:r>
          </a:p>
        </p:txBody>
      </p:sp>
      <p:sp>
        <p:nvSpPr>
          <p:cNvPr id="3" name="Content Placeholder 2"/>
          <p:cNvSpPr>
            <a:spLocks noGrp="1"/>
          </p:cNvSpPr>
          <p:nvPr>
            <p:ph idx="1"/>
          </p:nvPr>
        </p:nvSpPr>
        <p:spPr>
          <a:xfrm>
            <a:off x="434414" y="1390389"/>
            <a:ext cx="8240993" cy="4320699"/>
          </a:xfrm>
          <a:solidFill>
            <a:schemeClr val="accent1">
              <a:lumMod val="60000"/>
              <a:lumOff val="40000"/>
            </a:schemeClr>
          </a:solidFill>
        </p:spPr>
        <p:txBody>
          <a:bodyPr>
            <a:normAutofit fontScale="92500" lnSpcReduction="20000"/>
          </a:bodyPr>
          <a:lstStyle/>
          <a:p>
            <a:pPr marL="0" indent="0">
              <a:buNone/>
            </a:pPr>
            <a:endParaRPr lang="en-US" sz="1200" dirty="0"/>
          </a:p>
          <a:p>
            <a:pPr marL="0" indent="0">
              <a:buNone/>
            </a:pPr>
            <a:r>
              <a:rPr lang="en-US" b="1" i="1" dirty="0">
                <a:solidFill>
                  <a:schemeClr val="accent2">
                    <a:lumMod val="50000"/>
                  </a:schemeClr>
                </a:solidFill>
              </a:rPr>
              <a:t>Fidelity &amp; Responsibility</a:t>
            </a:r>
            <a:r>
              <a:rPr lang="en-US" b="1" i="1" dirty="0"/>
              <a:t>: </a:t>
            </a:r>
            <a:r>
              <a:rPr lang="en-US" dirty="0"/>
              <a:t>Knowledge relevant to the mental health needs of diverse populations is the foundation on which we can fulfill our other ethical responsibilities.</a:t>
            </a:r>
          </a:p>
          <a:p>
            <a:pPr marL="0" indent="0">
              <a:buNone/>
            </a:pPr>
            <a:endParaRPr lang="en-US" sz="1500" dirty="0"/>
          </a:p>
          <a:p>
            <a:pPr marL="0" indent="0">
              <a:buNone/>
            </a:pPr>
            <a:r>
              <a:rPr lang="en-US" b="1" i="1" dirty="0">
                <a:solidFill>
                  <a:schemeClr val="accent2">
                    <a:lumMod val="50000"/>
                  </a:schemeClr>
                </a:solidFill>
              </a:rPr>
              <a:t>Beneficence &amp; Non-maleficence</a:t>
            </a:r>
            <a:r>
              <a:rPr lang="en-US" i="1" dirty="0"/>
              <a:t>: </a:t>
            </a:r>
            <a:r>
              <a:rPr lang="en-US" dirty="0"/>
              <a:t>To do good and avoid harm requires services fitted to the diverse values and needs of clients and research participants and the commitment to recognize and counter personal and professional bias.</a:t>
            </a:r>
          </a:p>
          <a:p>
            <a:pPr marL="0" indent="0">
              <a:buNone/>
            </a:pPr>
            <a:endParaRPr lang="en-US" dirty="0"/>
          </a:p>
          <a:p>
            <a:endParaRPr lang="en-US" dirty="0"/>
          </a:p>
        </p:txBody>
      </p:sp>
    </p:spTree>
    <p:extLst>
      <p:ext uri="{BB962C8B-B14F-4D97-AF65-F5344CB8AC3E}">
        <p14:creationId xmlns:p14="http://schemas.microsoft.com/office/powerpoint/2010/main" val="1782833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807" y="288976"/>
            <a:ext cx="8229600" cy="612545"/>
          </a:xfrm>
        </p:spPr>
        <p:txBody>
          <a:bodyPr>
            <a:normAutofit fontScale="90000"/>
          </a:bodyPr>
          <a:lstStyle/>
          <a:p>
            <a:r>
              <a:rPr lang="en-US"/>
              <a:t>Case 1: Raphael</a:t>
            </a:r>
          </a:p>
        </p:txBody>
      </p:sp>
      <p:sp>
        <p:nvSpPr>
          <p:cNvPr id="3" name="Content Placeholder 2"/>
          <p:cNvSpPr>
            <a:spLocks noGrp="1"/>
          </p:cNvSpPr>
          <p:nvPr>
            <p:ph idx="1"/>
          </p:nvPr>
        </p:nvSpPr>
        <p:spPr>
          <a:xfrm>
            <a:off x="445807" y="1043189"/>
            <a:ext cx="8240993" cy="5035639"/>
          </a:xfrm>
        </p:spPr>
        <p:txBody>
          <a:bodyPr>
            <a:normAutofit fontScale="70000" lnSpcReduction="20000"/>
          </a:bodyPr>
          <a:lstStyle/>
          <a:p>
            <a:pPr marL="0" indent="0">
              <a:buNone/>
            </a:pPr>
            <a:r>
              <a:rPr lang="en-US" sz="3400" b="1">
                <a:solidFill>
                  <a:schemeClr val="accent2">
                    <a:lumMod val="75000"/>
                  </a:schemeClr>
                </a:solidFill>
              </a:rPr>
              <a:t>Referral</a:t>
            </a:r>
          </a:p>
          <a:p>
            <a:r>
              <a:rPr lang="en-US"/>
              <a:t>Raphael Acosta, has been referred to Dr. Jones for therapy. He has gotten into a series of combative arguments with his coach and fights with members of his high school soccer team. </a:t>
            </a:r>
          </a:p>
          <a:p>
            <a:endParaRPr lang="en-US" sz="1600"/>
          </a:p>
          <a:p>
            <a:r>
              <a:rPr lang="en-US"/>
              <a:t>According to his parents, </a:t>
            </a:r>
            <a:r>
              <a:rPr lang="en-US" err="1"/>
              <a:t>Raphel</a:t>
            </a:r>
            <a:r>
              <a:rPr lang="en-US"/>
              <a:t> has been suspended from the team and the school is threatening possible school suspension if his behavior does not improve. </a:t>
            </a:r>
            <a:endParaRPr lang="en-US" sz="1800"/>
          </a:p>
          <a:p>
            <a:pPr marL="0" indent="0">
              <a:buNone/>
            </a:pPr>
            <a:endParaRPr lang="en-US" sz="3400" b="1">
              <a:solidFill>
                <a:schemeClr val="accent2">
                  <a:lumMod val="75000"/>
                </a:schemeClr>
              </a:solidFill>
            </a:endParaRPr>
          </a:p>
          <a:p>
            <a:pPr marL="0" indent="0">
              <a:buNone/>
            </a:pPr>
            <a:r>
              <a:rPr lang="en-US" sz="3400" b="1">
                <a:solidFill>
                  <a:schemeClr val="accent2">
                    <a:lumMod val="75000"/>
                  </a:schemeClr>
                </a:solidFill>
              </a:rPr>
              <a:t>Client presentation</a:t>
            </a:r>
          </a:p>
          <a:p>
            <a:r>
              <a:rPr lang="en-US"/>
              <a:t>Raphael tells Dr. Jones that he has been repeatedly called an illegal immigrant and other denigrating terms for people of Mexican descent during team workouts. </a:t>
            </a:r>
          </a:p>
          <a:p>
            <a:endParaRPr lang="en-US" sz="1600"/>
          </a:p>
          <a:p>
            <a:r>
              <a:rPr lang="en-US"/>
              <a:t>The coach discriminates against him by constantly benching him. He only becomes argumentative to address the football players’ slurs and the coach’s unfairness of his assignments</a:t>
            </a:r>
          </a:p>
        </p:txBody>
      </p:sp>
    </p:spTree>
    <p:extLst>
      <p:ext uri="{BB962C8B-B14F-4D97-AF65-F5344CB8AC3E}">
        <p14:creationId xmlns:p14="http://schemas.microsoft.com/office/powerpoint/2010/main" val="1292735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62463"/>
            <a:ext cx="8229600" cy="3420139"/>
          </a:xfrm>
        </p:spPr>
        <p:txBody>
          <a:bodyPr>
            <a:normAutofit fontScale="90000"/>
          </a:bodyPr>
          <a:lstStyle/>
          <a:p>
            <a:pPr lvl="0"/>
            <a:r>
              <a:rPr lang="en-US"/>
              <a:t>How can Dr. Jones avoid under- or overestimating cultural factors in the assessment and treatment plan?</a:t>
            </a:r>
            <a:br>
              <a:rPr lang="en-US"/>
            </a:br>
            <a:endParaRPr lang="en-US"/>
          </a:p>
        </p:txBody>
      </p:sp>
    </p:spTree>
    <p:extLst>
      <p:ext uri="{BB962C8B-B14F-4D97-AF65-F5344CB8AC3E}">
        <p14:creationId xmlns:p14="http://schemas.microsoft.com/office/powerpoint/2010/main" val="1223039007"/>
      </p:ext>
    </p:extLst>
  </p:cSld>
  <p:clrMapOvr>
    <a:masterClrMapping/>
  </p:clrMapOvr>
</p:sld>
</file>

<file path=ppt/theme/theme1.xml><?xml version="1.0" encoding="utf-8"?>
<a:theme xmlns:a="http://schemas.openxmlformats.org/drawingml/2006/main" name="Power Point Template General Center FINAL (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Fisher GLMA AMSM Sex Healthcare 9.14.17</Template>
  <TotalTime>13775</TotalTime>
  <Words>5016</Words>
  <Application>Microsoft Office PowerPoint</Application>
  <PresentationFormat>On-screen Show (4:3)</PresentationFormat>
  <Paragraphs>407</Paragraphs>
  <Slides>58</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58</vt:i4>
      </vt:variant>
    </vt:vector>
  </HeadingPairs>
  <TitlesOfParts>
    <vt:vector size="65" baseType="lpstr">
      <vt:lpstr>MS PGothic</vt:lpstr>
      <vt:lpstr>Arial</vt:lpstr>
      <vt:lpstr>Calibri</vt:lpstr>
      <vt:lpstr>Century</vt:lpstr>
      <vt:lpstr>Mangal</vt:lpstr>
      <vt:lpstr>Times New Roman</vt:lpstr>
      <vt:lpstr>Power Point Template General Center FINAL (1)</vt:lpstr>
      <vt:lpstr>Psychology and Ethics: Strengthening Diverse Relationships Across Psychology</vt:lpstr>
      <vt:lpstr>Psychology and Ethics: Strengthening Diverse Relationships Across Psychology</vt:lpstr>
      <vt:lpstr>Learning Objectives</vt:lpstr>
      <vt:lpstr>Working with Diverse Populations:  The Moral Imperative</vt:lpstr>
      <vt:lpstr>Ethical Commitment and Self-Reflection</vt:lpstr>
      <vt:lpstr>Standard 2.01b: Competence</vt:lpstr>
      <vt:lpstr>APA Ethical Principles</vt:lpstr>
      <vt:lpstr>Case 1: Raphael</vt:lpstr>
      <vt:lpstr>How can Dr. Jones avoid under- or overestimating cultural factors in the assessment and treatment plan? </vt:lpstr>
      <vt:lpstr>Multicultural Competence: Knowledge of the Discipline</vt:lpstr>
      <vt:lpstr>Multicultural Relational Competence</vt:lpstr>
      <vt:lpstr>APA Ethics Code Standard 2.04</vt:lpstr>
      <vt:lpstr>Empirically Validated Treatments and Social Justice</vt:lpstr>
      <vt:lpstr>Empirically Validated Treatments (EVT)</vt:lpstr>
      <vt:lpstr>How should investigators conduct EVTs in ways that facilitate clinical decisions regarding the cultural appropriateness of the treatment? </vt:lpstr>
      <vt:lpstr>Evaluating the Cultural Validity of an EVT for Raphael</vt:lpstr>
      <vt:lpstr>PowerPoint Presentation</vt:lpstr>
      <vt:lpstr>Addressing Family Gender and Cultural Values in Clinical Child and Adolescent Psychology</vt:lpstr>
      <vt:lpstr>Case 2: Irina</vt:lpstr>
      <vt:lpstr>How will Dr. Matthews avoid a treatment decision based on either:</vt:lpstr>
      <vt:lpstr>Moral Realism</vt:lpstr>
      <vt:lpstr>Should Dr. Matthews  take on this case? </vt:lpstr>
      <vt:lpstr>APA Ethical Principle</vt:lpstr>
      <vt:lpstr>APA Ethical Principle</vt:lpstr>
      <vt:lpstr>Understanding Values and Expectations</vt:lpstr>
      <vt:lpstr>Irina’s Treatment Needs</vt:lpstr>
      <vt:lpstr>Ethical Reflection: Helm’s 6 Stages of White Racial Identity: Implications for Research</vt:lpstr>
      <vt:lpstr>APA Principle</vt:lpstr>
      <vt:lpstr>Helm’s (1993) Stages of White Racial Identity:  Implications for Research &amp; Practice in Psychology</vt:lpstr>
      <vt:lpstr>Helm’s (1993) Stages of White Racial Identity:  Implications for Research &amp; Practice in Psychology</vt:lpstr>
      <vt:lpstr>Helm’s (1993) Stages of White Racial Identity:  Implications for Research &amp; Practice in Psychology</vt:lpstr>
      <vt:lpstr>Multicultural Competence and Psychological Assessment</vt:lpstr>
      <vt:lpstr>Case 3: Bakti</vt:lpstr>
      <vt:lpstr>Should Dr. Stein Agree to  Evaluate Bakti?</vt:lpstr>
      <vt:lpstr>Standard 2.01d: Competence and Underserved Populations</vt:lpstr>
      <vt:lpstr>Applying Standard 2.02d </vt:lpstr>
      <vt:lpstr>Standard 9.02b: Are Culturally Appropriate Assessment Instruments Available?</vt:lpstr>
      <vt:lpstr>Applying Standard 9.02b</vt:lpstr>
      <vt:lpstr>2.05 Delegation of Work to Others</vt:lpstr>
      <vt:lpstr>Applying Standard 2.05</vt:lpstr>
      <vt:lpstr>Guidelines for Psychological  Practice and Research with  Sexual and Gender Minority (SGM) Youth  Http://www.apa.org/pi/lgbt/resources/guidelines.aspx  </vt:lpstr>
      <vt:lpstr>Check Your Knowledge &amp; Biases</vt:lpstr>
      <vt:lpstr>Understanding Barriers to Treatment and Research Among SGM Youth</vt:lpstr>
      <vt:lpstr>Ethical Competence for SGM Services</vt:lpstr>
      <vt:lpstr>Affirming Therapy for Transgender and Gender Non-Binary Children and Adolescents</vt:lpstr>
      <vt:lpstr>The Role of Religion in Psychotherapy</vt:lpstr>
      <vt:lpstr>Case 4: Amos</vt:lpstr>
      <vt:lpstr>Ethical Challenges</vt:lpstr>
      <vt:lpstr>Competence Working  with Religious Clients</vt:lpstr>
      <vt:lpstr>3.05 Multiple Relationships</vt:lpstr>
      <vt:lpstr>Judging the Ethicality of Multiple Roles</vt:lpstr>
      <vt:lpstr>Multiple Relationships in Embedded Communities</vt:lpstr>
      <vt:lpstr>Doing Good Well</vt:lpstr>
      <vt:lpstr>Questions/further discussion</vt:lpstr>
      <vt:lpstr>References</vt:lpstr>
      <vt:lpstr>PowerPoint Presentation</vt:lpstr>
      <vt:lpstr>References</vt:lpstr>
      <vt:lpstr> Source Citation for this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Patient-Provider Communication Barriers and Facilitators to HIV and STI Preventive Services for Adolescent MSM</dc:title>
  <dc:creator>Leah Blessing Ibrahim Puri</dc:creator>
  <cp:lastModifiedBy>sccapdiv53@gmail.com</cp:lastModifiedBy>
  <cp:revision>325</cp:revision>
  <cp:lastPrinted>2018-08-13T18:26:02Z</cp:lastPrinted>
  <dcterms:created xsi:type="dcterms:W3CDTF">2017-09-14T14:59:56Z</dcterms:created>
  <dcterms:modified xsi:type="dcterms:W3CDTF">2018-09-14T15:13:33Z</dcterms:modified>
</cp:coreProperties>
</file>