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8" r:id="rId2"/>
    <p:sldId id="259" r:id="rId3"/>
    <p:sldId id="290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89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291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92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293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2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153C3-706B-4A4C-9A7C-D2AC84C5D20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E0A20-DEE2-4ADC-B82E-1970C63B1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75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09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94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89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28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19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47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527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xmlns="" id="{5579237A-6918-478E-81CE-83B2EF754F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xmlns="" id="{6E4C21A6-C43A-4821-9934-B8727D6D22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xmlns="" id="{9D7E1F98-4803-41BC-8E3B-40F15DA3AF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2" charset="-128"/>
              </a:defRPr>
            </a:lvl9pPr>
          </a:lstStyle>
          <a:p>
            <a:fld id="{96142FDE-3BB7-4A0D-B4B8-4FA55BA36586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86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737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05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556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142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809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15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018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4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712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037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967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557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20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622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351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73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170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284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09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708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72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805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776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64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03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859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237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809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69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E0A20-DEE2-4ADC-B82E-1970C63B1C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940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99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328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65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E0A20-DEE2-4ADC-B82E-1970C63B1C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1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600"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>
                <a:latin typeface="Cambria" panose="02040503050406030204" pitchFamily="18" charset="0"/>
              </a:defRPr>
            </a:lvl1pPr>
          </a:lstStyle>
          <a:p>
            <a:fld id="{5CBD6D51-B1BF-4715-A036-004D317A57E8}" type="datetimeFigureOut">
              <a:rPr lang="en-US" smtClean="0"/>
              <a:pPr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>
                <a:latin typeface="Cambria" panose="020405030504060302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latin typeface="Cambria" panose="02040503050406030204" pitchFamily="18" charset="0"/>
              </a:defRPr>
            </a:lvl1pPr>
          </a:lstStyle>
          <a:p>
            <a:fld id="{29BA9B48-D0CA-41FD-A227-DEEB8ACFB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6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4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97659" cy="914400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9875"/>
            <a:ext cx="10515600" cy="4389120"/>
          </a:xfrm>
        </p:spPr>
        <p:txBody>
          <a:bodyPr/>
          <a:lstStyle>
            <a:lvl1pPr>
              <a:defRPr sz="2400">
                <a:latin typeface="Cambria" panose="02040503050406030204" pitchFamily="18" charset="0"/>
              </a:defRPr>
            </a:lvl1pPr>
            <a:lvl2pPr>
              <a:defRPr sz="2200"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 sz="14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30480" y="6345936"/>
            <a:ext cx="12252960" cy="512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ambria" panose="02040503050406030204" pitchFamily="18" charset="0"/>
              </a:rPr>
              <a:t>SCCAP53.org				effectivechildtherapy.org</a:t>
            </a:r>
          </a:p>
        </p:txBody>
      </p:sp>
    </p:spTree>
    <p:extLst>
      <p:ext uri="{BB962C8B-B14F-4D97-AF65-F5344CB8AC3E}">
        <p14:creationId xmlns:p14="http://schemas.microsoft.com/office/powerpoint/2010/main" val="100361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1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5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8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4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59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5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9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D6D51-B1BF-4715-A036-004D317A57E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9B48-D0CA-41FD-A227-DEEB8ACFB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9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ccap53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ship.appic.org/directory/search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cap53.org/resources/student-resources/training-program-database/" TargetMode="External"/><Relationship Id="rId4" Type="http://schemas.openxmlformats.org/officeDocument/2006/relationships/hyperlink" Target="http://www.ccapptc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Applying to Clinical Internships: Insider Tips for Maximizing Your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900" b="1" u="sng" dirty="0">
                <a:solidFill>
                  <a:schemeClr val="accent2"/>
                </a:solidFill>
              </a:rPr>
              <a:t>Expert Panel</a:t>
            </a:r>
            <a:r>
              <a:rPr lang="en-US" sz="2900" u="sng" dirty="0">
                <a:solidFill>
                  <a:schemeClr val="accent1"/>
                </a:solidFill>
              </a:rPr>
              <a:t>:</a:t>
            </a:r>
          </a:p>
          <a:p>
            <a:endParaRPr lang="en-US" sz="29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900" b="1" dirty="0"/>
              <a:t>Ric Steele, Ph.D., </a:t>
            </a:r>
            <a:r>
              <a:rPr lang="en-US" sz="2900" b="1" dirty="0" smtClean="0"/>
              <a:t>ABPP: </a:t>
            </a:r>
            <a:r>
              <a:rPr lang="en-US" sz="2900" b="1" dirty="0" smtClean="0">
                <a:solidFill>
                  <a:srgbClr val="FF0000"/>
                </a:solidFill>
              </a:rPr>
              <a:t>Selecting Internship Sites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900" dirty="0" smtClean="0"/>
              <a:t>Professor of Psychology and Applied Behavioral Science, Director of Clinical Training, University </a:t>
            </a:r>
            <a:r>
              <a:rPr lang="en-US" sz="2900" dirty="0"/>
              <a:t>of </a:t>
            </a:r>
            <a:r>
              <a:rPr lang="en-US" sz="2900" dirty="0" smtClean="0"/>
              <a:t>Kansas.</a:t>
            </a:r>
            <a:endParaRPr lang="en-US" sz="2900" dirty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Mitch </a:t>
            </a:r>
            <a:r>
              <a:rPr lang="en-US" sz="2900" b="1" dirty="0"/>
              <a:t>Prinstein, Ph.D., </a:t>
            </a:r>
            <a:r>
              <a:rPr lang="en-US" sz="2900" b="1" dirty="0" smtClean="0"/>
              <a:t>ABPP: </a:t>
            </a:r>
            <a:r>
              <a:rPr lang="en-US" sz="2900" b="1" dirty="0" smtClean="0">
                <a:solidFill>
                  <a:srgbClr val="FF0000"/>
                </a:solidFill>
              </a:rPr>
              <a:t>Personalizing your APPIC Essays</a:t>
            </a:r>
            <a:endParaRPr lang="en-US" sz="290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900" dirty="0" smtClean="0"/>
              <a:t> </a:t>
            </a:r>
            <a:r>
              <a:rPr lang="en-US" sz="2900" dirty="0"/>
              <a:t>John Van </a:t>
            </a:r>
            <a:r>
              <a:rPr lang="en-US" sz="2900" dirty="0" err="1"/>
              <a:t>Seters</a:t>
            </a:r>
            <a:r>
              <a:rPr lang="en-US" sz="2900" dirty="0"/>
              <a:t> Distinguished Professor, former Director of Clinical Training, University of North Carolina, Chapel Hill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sz="2900" b="1" dirty="0"/>
              <a:t>Rhonda Sena, Ph.D.: </a:t>
            </a:r>
            <a:r>
              <a:rPr lang="en-US" sz="2900" b="1" dirty="0">
                <a:solidFill>
                  <a:srgbClr val="FF0000"/>
                </a:solidFill>
              </a:rPr>
              <a:t>Internship Selection Criteria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900" dirty="0"/>
              <a:t>Director of Internship Training, Child and Adolescent Psychiatry, </a:t>
            </a:r>
            <a:r>
              <a:rPr lang="en-US" sz="2900" dirty="0" err="1"/>
              <a:t>Semel</a:t>
            </a:r>
            <a:r>
              <a:rPr lang="en-US" sz="2900" dirty="0"/>
              <a:t> Institute/UCLA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sz="2900" b="1" dirty="0" smtClean="0"/>
              <a:t>Laura </a:t>
            </a:r>
            <a:r>
              <a:rPr lang="en-US" sz="2900" b="1" dirty="0"/>
              <a:t>Mufson, Ph.D</a:t>
            </a:r>
            <a:r>
              <a:rPr lang="en-US" sz="2900" b="1" dirty="0" smtClean="0"/>
              <a:t>.: </a:t>
            </a:r>
            <a:r>
              <a:rPr lang="en-US" sz="2900" b="1" dirty="0" smtClean="0">
                <a:solidFill>
                  <a:srgbClr val="FF0000"/>
                </a:solidFill>
              </a:rPr>
              <a:t>Internship Selection Criteria</a:t>
            </a:r>
            <a:endParaRPr lang="en-US" sz="2900" dirty="0" smtClean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900" dirty="0" smtClean="0"/>
              <a:t>Professor </a:t>
            </a:r>
            <a:r>
              <a:rPr lang="en-US" sz="2900" dirty="0"/>
              <a:t>of Medical Psychology (in Psychiatry), Director of Training (Child Track), Columbia University Medical Center, NY State Psychiatric </a:t>
            </a:r>
            <a:r>
              <a:rPr lang="en-US" sz="2900" dirty="0" smtClean="0"/>
              <a:t>Institute</a:t>
            </a:r>
            <a:endParaRPr lang="en-US" sz="2900" dirty="0"/>
          </a:p>
          <a:p>
            <a:pPr lvl="0">
              <a:spcBef>
                <a:spcPts val="0"/>
              </a:spcBef>
            </a:pPr>
            <a:r>
              <a:rPr lang="en-US" sz="2600" dirty="0" smtClean="0"/>
              <a:t>Moderators:</a:t>
            </a:r>
            <a:r>
              <a:rPr lang="en-US" sz="2600" b="1" dirty="0" smtClean="0"/>
              <a:t> </a:t>
            </a:r>
            <a:r>
              <a:rPr lang="en-US" sz="2600" b="1" dirty="0"/>
              <a:t>Brian Chu, Ph.D</a:t>
            </a:r>
            <a:r>
              <a:rPr lang="en-US" sz="2600" b="1" dirty="0" smtClean="0"/>
              <a:t>. (Rutgers University</a:t>
            </a:r>
            <a:r>
              <a:rPr lang="en-US" sz="2600" dirty="0" smtClean="0"/>
              <a:t>), </a:t>
            </a:r>
            <a:r>
              <a:rPr lang="en-US" sz="2600" dirty="0" smtClean="0"/>
              <a:t>Communications Chair, and </a:t>
            </a:r>
            <a:r>
              <a:rPr lang="en-US" sz="2600" b="1" dirty="0" smtClean="0"/>
              <a:t>Leigh Spivey (</a:t>
            </a:r>
            <a:r>
              <a:rPr lang="en-US" sz="2600" b="1" dirty="0" smtClean="0"/>
              <a:t>UNC), </a:t>
            </a:r>
            <a:r>
              <a:rPr lang="en-US" sz="2600" dirty="0" smtClean="0"/>
              <a:t>SCCAP </a:t>
            </a:r>
            <a:r>
              <a:rPr lang="en-US" sz="2600" dirty="0"/>
              <a:t>Student Advisory Committee </a:t>
            </a:r>
            <a:r>
              <a:rPr lang="en-US" sz="2600" dirty="0" smtClean="0"/>
              <a:t>Co-Chair</a:t>
            </a:r>
            <a:endParaRPr lang="en-US" sz="2600" dirty="0" smtClean="0"/>
          </a:p>
          <a:p>
            <a:pPr lvl="0">
              <a:spcBef>
                <a:spcPts val="0"/>
              </a:spcBef>
            </a:pPr>
            <a:endParaRPr lang="en-US" sz="2600" dirty="0"/>
          </a:p>
          <a:p>
            <a:pPr marL="0" lv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lvl="0" indent="0">
              <a:spcBef>
                <a:spcPts val="0"/>
              </a:spcBef>
              <a:buNone/>
            </a:pP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1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AE0E84-ADF1-4BF7-BBE0-7ECF29982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BBBAAE-26AB-4B2D-ACF3-1FA39EE65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4</a:t>
            </a:r>
            <a:r>
              <a:rPr lang="en-US" b="1" dirty="0"/>
              <a:t>: Narrow list to manageable number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Select sites that have </a:t>
            </a:r>
            <a:r>
              <a:rPr lang="en-US" b="1" dirty="0">
                <a:solidFill>
                  <a:schemeClr val="accent2"/>
                </a:solidFill>
              </a:rPr>
              <a:t>best match </a:t>
            </a:r>
            <a:r>
              <a:rPr lang="en-US" dirty="0"/>
              <a:t>with training and career goals</a:t>
            </a:r>
          </a:p>
          <a:p>
            <a:pPr lvl="1"/>
            <a:r>
              <a:rPr lang="en-US" dirty="0"/>
              <a:t>Use training goals and career goals to frame application materials</a:t>
            </a:r>
          </a:p>
          <a:p>
            <a:pPr lvl="2"/>
            <a:r>
              <a:rPr lang="en-US" dirty="0"/>
              <a:t>Exposure, Experience, and Expertise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5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AE0E84-ADF1-4BF7-BBE0-7ECF29982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BBBAAE-26AB-4B2D-ACF3-1FA39EE65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4</a:t>
            </a:r>
            <a:r>
              <a:rPr lang="en-US" b="1" dirty="0"/>
              <a:t>: Narrow list to manageable number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Select sites that have </a:t>
            </a:r>
            <a:r>
              <a:rPr lang="en-US" b="1" dirty="0">
                <a:solidFill>
                  <a:schemeClr val="accent2"/>
                </a:solidFill>
              </a:rPr>
              <a:t>best match </a:t>
            </a:r>
            <a:r>
              <a:rPr lang="en-US" dirty="0"/>
              <a:t>with training and career goals</a:t>
            </a:r>
          </a:p>
          <a:p>
            <a:pPr lvl="1"/>
            <a:r>
              <a:rPr lang="en-US" dirty="0"/>
              <a:t>Use training goals and career goals to frame application materials</a:t>
            </a:r>
          </a:p>
          <a:p>
            <a:pPr lvl="2"/>
            <a:r>
              <a:rPr lang="en-US" dirty="0"/>
              <a:t>Exposure, Experience, and Expertise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“What if I am drawn to sites that are not a good match for my training goals?” </a:t>
            </a:r>
          </a:p>
        </p:txBody>
      </p:sp>
    </p:spTree>
    <p:extLst>
      <p:ext uri="{BB962C8B-B14F-4D97-AF65-F5344CB8AC3E}">
        <p14:creationId xmlns:p14="http://schemas.microsoft.com/office/powerpoint/2010/main" val="2679682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809CD4-170C-4F8B-89C5-FF71FF3E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028CE6-43D2-498B-A480-BCADC27D3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“I have heard that geographic location should be a primary consideration when selecting sites, due to the importance of developing a long-term professional network. How much weight would the panelists recommend placing on geography when selecting sites?”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B527A3-29A9-4DC7-8A1D-5980A5342DEB}"/>
              </a:ext>
            </a:extLst>
          </p:cNvPr>
          <p:cNvSpPr txBox="1"/>
          <p:nvPr/>
        </p:nvSpPr>
        <p:spPr>
          <a:xfrm>
            <a:off x="9710772" y="5621218"/>
            <a:ext cx="1965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DOI: 10.1002/jclp.20664</a:t>
            </a:r>
          </a:p>
        </p:txBody>
      </p:sp>
    </p:spTree>
    <p:extLst>
      <p:ext uri="{BB962C8B-B14F-4D97-AF65-F5344CB8AC3E}">
        <p14:creationId xmlns:p14="http://schemas.microsoft.com/office/powerpoint/2010/main" val="3981946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809CD4-170C-4F8B-89C5-FF71FF3E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028CE6-43D2-498B-A480-BCADC27D3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“I have heard that geographic location should be a primary consideration when selecting sites, due to the importance of developing a long-term professional network. How much weight would the panelists recommend placing on geography when selecting sites?”</a:t>
            </a:r>
          </a:p>
          <a:p>
            <a:endParaRPr lang="en-US" dirty="0"/>
          </a:p>
          <a:p>
            <a:r>
              <a:rPr lang="en-US" sz="2000" dirty="0"/>
              <a:t>Callahan, Collins, and Klonoff (2010) found that</a:t>
            </a:r>
          </a:p>
          <a:p>
            <a:pPr lvl="1"/>
            <a:r>
              <a:rPr lang="en-US" sz="2000" dirty="0"/>
              <a:t>Applicants who were geographically restricted </a:t>
            </a:r>
            <a:r>
              <a:rPr lang="en-US" sz="2000" b="1" dirty="0"/>
              <a:t>submitted fewer applications</a:t>
            </a:r>
          </a:p>
          <a:p>
            <a:pPr lvl="1"/>
            <a:r>
              <a:rPr lang="en-US" sz="2000" dirty="0"/>
              <a:t>Applicant who were geographically restricted </a:t>
            </a:r>
            <a:r>
              <a:rPr lang="en-US" sz="2000" b="1" dirty="0"/>
              <a:t>were offered fewer interviews</a:t>
            </a:r>
          </a:p>
          <a:p>
            <a:pPr lvl="1"/>
            <a:r>
              <a:rPr lang="en-US" sz="2000" dirty="0"/>
              <a:t>They did not, however, differ in match outcome (Match/ No-match)</a:t>
            </a:r>
          </a:p>
          <a:p>
            <a:pPr lvl="1"/>
            <a:endParaRPr lang="en-US" sz="2000" b="1" dirty="0"/>
          </a:p>
          <a:p>
            <a:r>
              <a:rPr lang="en-US" sz="2000" b="1" dirty="0"/>
              <a:t>Geographic restriction is problematic if it results in the applicant submitting fewer applications.  </a:t>
            </a:r>
          </a:p>
          <a:p>
            <a:r>
              <a:rPr lang="en-US" sz="2000" b="1" dirty="0"/>
              <a:t>Anecdotally, I am not convinced that location has much impact at all on your career trajectory.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B527A3-29A9-4DC7-8A1D-5980A5342DEB}"/>
              </a:ext>
            </a:extLst>
          </p:cNvPr>
          <p:cNvSpPr txBox="1"/>
          <p:nvPr/>
        </p:nvSpPr>
        <p:spPr>
          <a:xfrm>
            <a:off x="9710772" y="5621218"/>
            <a:ext cx="1965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DOI: 10.1002/jclp.20664</a:t>
            </a:r>
          </a:p>
        </p:txBody>
      </p:sp>
    </p:spTree>
    <p:extLst>
      <p:ext uri="{BB962C8B-B14F-4D97-AF65-F5344CB8AC3E}">
        <p14:creationId xmlns:p14="http://schemas.microsoft.com/office/powerpoint/2010/main" val="3080543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Personalizing the </a:t>
            </a:r>
            <a:r>
              <a:rPr lang="en-US" dirty="0" smtClean="0">
                <a:solidFill>
                  <a:srgbClr val="FF0000"/>
                </a:solidFill>
              </a:rPr>
              <a:t>APPIC </a:t>
            </a:r>
            <a:r>
              <a:rPr lang="en-US" dirty="0" smtClean="0">
                <a:solidFill>
                  <a:srgbClr val="FF0000"/>
                </a:solidFill>
              </a:rPr>
              <a:t>Essays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sz="2900" b="1" dirty="0"/>
              <a:t>Mitch Prinstein, Ph.D., </a:t>
            </a:r>
            <a:r>
              <a:rPr lang="en-US" sz="2900" b="1" dirty="0" smtClean="0"/>
              <a:t>ABPP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US" sz="2900" dirty="0" smtClean="0"/>
              <a:t>John </a:t>
            </a:r>
            <a:r>
              <a:rPr lang="en-US" sz="2900" dirty="0"/>
              <a:t>Van </a:t>
            </a:r>
            <a:r>
              <a:rPr lang="en-US" sz="2900" dirty="0" err="1"/>
              <a:t>Seters</a:t>
            </a:r>
            <a:r>
              <a:rPr lang="en-US" sz="2900" dirty="0"/>
              <a:t> Distinguished Professor, former Director of Clinical Training, University of North Carolina, Chapel Hill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69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xmlns="" id="{70282E5D-C06C-42BB-98FB-8904F40B89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3200" y="165100"/>
            <a:ext cx="6705600" cy="962025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Essays – General Issues</a:t>
            </a: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xmlns="" id="{5FD9C8A7-2F26-4152-97DE-4F70A1E7ACA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28700" y="1828800"/>
            <a:ext cx="8420100" cy="3657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 sz="2200" b="1" dirty="0"/>
              <a:t>   Time Consuming!</a:t>
            </a:r>
          </a:p>
          <a:p>
            <a:pPr algn="l" eaLnBrk="1" hangingPunct="1">
              <a:buFontTx/>
              <a:buChar char="•"/>
            </a:pPr>
            <a:r>
              <a:rPr lang="en-US" altLang="en-US" sz="2200" b="1" dirty="0"/>
              <a:t>   Writing Style</a:t>
            </a:r>
          </a:p>
          <a:p>
            <a:pPr algn="l" eaLnBrk="1" hangingPunct="1">
              <a:buFontTx/>
              <a:buChar char="•"/>
            </a:pPr>
            <a:r>
              <a:rPr lang="en-US" altLang="en-US" sz="2200" b="1" dirty="0"/>
              <a:t>   Remember your (fatigued) audience</a:t>
            </a:r>
          </a:p>
          <a:p>
            <a:pPr algn="l" eaLnBrk="1" hangingPunct="1"/>
            <a:endParaRPr lang="en-US" altLang="en-US" sz="2200" b="1" dirty="0"/>
          </a:p>
          <a:p>
            <a:pPr algn="l" eaLnBrk="1" hangingPunct="1"/>
            <a:r>
              <a:rPr lang="en-US" altLang="en-US" sz="2200" b="1" dirty="0"/>
              <a:t>Objectives:</a:t>
            </a:r>
          </a:p>
          <a:p>
            <a:pPr algn="l" eaLnBrk="1" hangingPunct="1"/>
            <a:r>
              <a:rPr lang="en-US" altLang="en-US" sz="2200" b="1" dirty="0"/>
              <a:t>1.  Honest description of your goals</a:t>
            </a:r>
          </a:p>
          <a:p>
            <a:pPr algn="l" eaLnBrk="1" hangingPunct="1"/>
            <a:r>
              <a:rPr lang="en-US" altLang="en-US" sz="2200" b="1" dirty="0"/>
              <a:t>2.  You are a </a:t>
            </a:r>
            <a:r>
              <a:rPr lang="en-US" altLang="en-US" sz="2200" b="1" i="1" dirty="0"/>
              <a:t>unique</a:t>
            </a:r>
            <a:r>
              <a:rPr lang="en-US" altLang="en-US" sz="2200" b="1" dirty="0"/>
              <a:t> psychologist</a:t>
            </a:r>
          </a:p>
          <a:p>
            <a:pPr algn="l" eaLnBrk="1" hangingPunct="1"/>
            <a:r>
              <a:rPr lang="en-US" altLang="en-US" sz="2200" b="1" dirty="0"/>
              <a:t>3.  You are matched to </a:t>
            </a:r>
            <a:r>
              <a:rPr lang="en-US" altLang="en-US" sz="2200" b="1" i="1" dirty="0"/>
              <a:t>this</a:t>
            </a:r>
            <a:r>
              <a:rPr lang="en-US" altLang="en-US" sz="2200" b="1" dirty="0"/>
              <a:t> site</a:t>
            </a:r>
          </a:p>
          <a:p>
            <a:pPr algn="l" eaLnBrk="1" hangingPunct="1">
              <a:buFontTx/>
              <a:buChar char="•"/>
            </a:pPr>
            <a:endParaRPr lang="en-US" altLang="en-US" sz="2200" b="1" dirty="0"/>
          </a:p>
          <a:p>
            <a:pPr algn="l" eaLnBrk="1" hangingPunct="1">
              <a:buFontTx/>
              <a:buChar char="•"/>
            </a:pPr>
            <a:endParaRPr lang="en-US" altLang="en-US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1CDC988-F824-4C88-91BB-E955373536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B969A73-9C77-4D0E-AC56-A19880E65B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51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xmlns="" id="{9451C1E1-5C3A-4904-942B-8D8326B3A15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3200" y="495300"/>
            <a:ext cx="6705600" cy="485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b="1" dirty="0"/>
              <a:t>Essay 1 - Autobiographical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xmlns="" id="{F6744D7E-90AF-4BBE-8CDB-3AFF7630E7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47725" y="1549109"/>
            <a:ext cx="10220325" cy="4191000"/>
          </a:xfrm>
        </p:spPr>
        <p:txBody>
          <a:bodyPr>
            <a:normAutofit fontScale="92500" lnSpcReduction="10000"/>
          </a:bodyPr>
          <a:lstStyle/>
          <a:p>
            <a:pPr algn="l" eaLnBrk="1" hangingPunct="1">
              <a:buFontTx/>
              <a:buChar char="•"/>
            </a:pPr>
            <a:r>
              <a:rPr lang="en-US" altLang="en-US" b="1" dirty="0"/>
              <a:t>   What kind of autobiography?</a:t>
            </a:r>
          </a:p>
          <a:p>
            <a:pPr algn="l" eaLnBrk="1" hangingPunct="1"/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Suggestions:</a:t>
            </a:r>
          </a:p>
          <a:p>
            <a:pPr algn="l" eaLnBrk="1" hangingPunct="1"/>
            <a:r>
              <a:rPr lang="en-US" altLang="en-US" b="1" dirty="0"/>
              <a:t>1.  Tell a story</a:t>
            </a:r>
          </a:p>
          <a:p>
            <a:pPr algn="l" eaLnBrk="1" hangingPunct="1"/>
            <a:r>
              <a:rPr lang="en-US" altLang="en-US" b="1" dirty="0"/>
              <a:t>2.  State your goals</a:t>
            </a:r>
          </a:p>
          <a:p>
            <a:pPr algn="l" eaLnBrk="1" hangingPunct="1"/>
            <a:r>
              <a:rPr lang="en-US" altLang="en-US" b="1" dirty="0"/>
              <a:t>3.  Don’t be too modest!</a:t>
            </a:r>
          </a:p>
          <a:p>
            <a:pPr algn="l" eaLnBrk="1" hangingPunct="1"/>
            <a:r>
              <a:rPr lang="en-US" altLang="en-US" b="1" dirty="0"/>
              <a:t>4.  Do not restate the CV – “walk us through the CV”</a:t>
            </a:r>
          </a:p>
          <a:p>
            <a:pPr algn="l" eaLnBrk="1" hangingPunct="1"/>
            <a:endParaRPr lang="en-US" altLang="en-US" b="1" dirty="0"/>
          </a:p>
          <a:p>
            <a:pPr algn="l" eaLnBrk="1" hangingPunct="1">
              <a:buFontTx/>
              <a:buChar char="•"/>
            </a:pPr>
            <a:r>
              <a:rPr lang="en-US" altLang="en-US" b="1" dirty="0"/>
              <a:t>  Most common error:  Discussing decision to enter graduate school, rather than activities </a:t>
            </a:r>
            <a:r>
              <a:rPr lang="en-US" altLang="en-US" b="1" i="1" dirty="0"/>
              <a:t>during</a:t>
            </a:r>
            <a:r>
              <a:rPr lang="en-US" altLang="en-US" b="1" dirty="0"/>
              <a:t> graduate school</a:t>
            </a:r>
          </a:p>
          <a:p>
            <a:pPr algn="l" eaLnBrk="1" hangingPunct="1"/>
            <a:endParaRPr lang="en-US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7BF93BA-C639-4C97-868E-BCAD7AD2BFC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7C19264-23E4-41EA-A5C7-82F099FBBA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5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xmlns="" id="{255AE1C2-F7D2-4B46-9411-7E569F4D2C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05100" y="0"/>
            <a:ext cx="6705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Essays 2 and 3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xmlns="" id="{97A9DF0B-6409-42A9-A8B3-F63AB4CD89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0075" y="1676400"/>
            <a:ext cx="10915650" cy="4191000"/>
          </a:xfrm>
        </p:spPr>
        <p:txBody>
          <a:bodyPr>
            <a:normAutofit/>
          </a:bodyPr>
          <a:lstStyle/>
          <a:p>
            <a:pPr algn="l" eaLnBrk="1" hangingPunct="1">
              <a:buFontTx/>
              <a:buChar char="•"/>
            </a:pPr>
            <a:r>
              <a:rPr lang="en-US" altLang="en-US" b="1" dirty="0"/>
              <a:t> Avoid the “right answers”</a:t>
            </a:r>
          </a:p>
          <a:p>
            <a:pPr algn="l" eaLnBrk="1" hangingPunct="1"/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Suggestions:</a:t>
            </a:r>
          </a:p>
          <a:p>
            <a:pPr algn="l" eaLnBrk="1" hangingPunct="1"/>
            <a:r>
              <a:rPr lang="en-US" altLang="en-US" b="1" dirty="0"/>
              <a:t>1.  Discuss your beliefs</a:t>
            </a:r>
          </a:p>
          <a:p>
            <a:pPr algn="l" eaLnBrk="1" hangingPunct="1"/>
            <a:r>
              <a:rPr lang="en-US" altLang="en-US" b="1" dirty="0"/>
              <a:t>2.  Use case examples to illustrate a unique point, not as filler</a:t>
            </a:r>
          </a:p>
          <a:p>
            <a:pPr algn="l" eaLnBrk="1" hangingPunct="1"/>
            <a:r>
              <a:rPr lang="en-US" altLang="en-US" b="1" dirty="0"/>
              <a:t>3.  Re-read your essay, and ask yourself: </a:t>
            </a:r>
            <a:br>
              <a:rPr lang="en-US" altLang="en-US" b="1" dirty="0"/>
            </a:br>
            <a:r>
              <a:rPr lang="en-US" altLang="en-US" b="1" dirty="0"/>
              <a:t>“What info in this essay will help convey my unique identity; what will differentiate me as an applicant?”</a:t>
            </a:r>
          </a:p>
          <a:p>
            <a:pPr algn="l" eaLnBrk="1" hangingPunct="1"/>
            <a:endParaRPr lang="en-US" alt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96B3FA1-632F-45E0-87D2-1CA3903843D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9987B57-A602-450E-8C26-1C31ED36F7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40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xmlns="" id="{27F30F41-1166-48E7-8882-C30A4B89EA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3200" y="0"/>
            <a:ext cx="6705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 2</a:t>
            </a:r>
          </a:p>
        </p:txBody>
      </p:sp>
      <p:sp>
        <p:nvSpPr>
          <p:cNvPr id="152580" name="Rectangle 4">
            <a:extLst>
              <a:ext uri="{FF2B5EF4-FFF2-40B4-BE49-F238E27FC236}">
                <a16:creationId xmlns:a16="http://schemas.microsoft.com/office/drawing/2014/main" xmlns="" id="{D10B6A47-6ADD-4F8B-BE51-E77EA42271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5011" y="1676400"/>
            <a:ext cx="11081084" cy="41910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 b="1" dirty="0"/>
              <a:t>Most Common Error:</a:t>
            </a:r>
          </a:p>
          <a:p>
            <a:pPr algn="l" eaLnBrk="1" hangingPunct="1"/>
            <a:r>
              <a:rPr lang="en-US" altLang="en-US" b="1" dirty="0"/>
              <a:t>   Writing the essay in a way that sounds like a final exam in your Therapy class, rather than expressing your own personalized opinions, feelings, and impressions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E98FFF8-1F6A-4341-B0BB-7B0AD1F9BA5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BF853DE-F737-4386-B4D0-EF968BF9DC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15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xmlns="" id="{B03452B3-7E59-435A-9975-71338F5F406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3200" y="-152400"/>
            <a:ext cx="6705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 3</a:t>
            </a:r>
          </a:p>
        </p:txBody>
      </p:sp>
      <p:sp>
        <p:nvSpPr>
          <p:cNvPr id="153604" name="Rectangle 4">
            <a:extLst>
              <a:ext uri="{FF2B5EF4-FFF2-40B4-BE49-F238E27FC236}">
                <a16:creationId xmlns:a16="http://schemas.microsoft.com/office/drawing/2014/main" xmlns="" id="{9EE1972E-BB66-402E-B617-1AD25B1EC3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3611" y="1676400"/>
            <a:ext cx="10840452" cy="41910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 b="1" dirty="0"/>
              <a:t>Most Common Error:</a:t>
            </a:r>
          </a:p>
          <a:p>
            <a:pPr algn="l" eaLnBrk="1" hangingPunct="1"/>
            <a:r>
              <a:rPr lang="en-US" altLang="en-US" b="1" dirty="0"/>
              <a:t>   Simply listing your experience with non-White, non-Male clients, rather than discussing what multiculturalism means to you and where you think the field is going.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E0B2D24-413C-4A9C-837A-E9D25675C7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A44F2B4-AD2D-40D2-984A-A7097AD92C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72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Applying to Clinical Internships: Insider Tips for Maximizing Your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8489"/>
            <a:ext cx="10515600" cy="403013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Submit a question during the webinar:</a:t>
            </a:r>
          </a:p>
          <a:p>
            <a:r>
              <a:rPr lang="en-US" sz="2100" dirty="0"/>
              <a:t>Post your questions for the Q&amp;A segment! </a:t>
            </a:r>
            <a:r>
              <a:rPr lang="en-US" sz="2100" dirty="0" smtClean="0"/>
              <a:t>On </a:t>
            </a:r>
            <a:r>
              <a:rPr lang="en-US" sz="2100" dirty="0"/>
              <a:t>right side of screen, click on the Questions tab on the Go-To-Webinar control panel, and submit your </a:t>
            </a:r>
            <a:r>
              <a:rPr lang="en-US" sz="2100" dirty="0" smtClean="0"/>
              <a:t>questions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Continue </a:t>
            </a:r>
            <a:r>
              <a:rPr lang="en-US" b="1" dirty="0">
                <a:solidFill>
                  <a:schemeClr val="accent2"/>
                </a:solidFill>
              </a:rPr>
              <a:t>the conversation after the webinar in the SCCAP53.org Forum</a:t>
            </a:r>
          </a:p>
          <a:p>
            <a:pPr>
              <a:spcBef>
                <a:spcPts val="0"/>
              </a:spcBef>
            </a:pPr>
            <a:r>
              <a:rPr lang="en-US" sz="1900" dirty="0" smtClean="0"/>
              <a:t>For one month, panel members will respond to as many questions as possible</a:t>
            </a:r>
            <a:r>
              <a:rPr lang="en-US" sz="1900" dirty="0"/>
              <a:t>       </a:t>
            </a:r>
            <a:endParaRPr lang="en-US" sz="1900" dirty="0" smtClean="0"/>
          </a:p>
          <a:p>
            <a:pPr>
              <a:spcBef>
                <a:spcPts val="0"/>
              </a:spcBef>
            </a:pPr>
            <a:r>
              <a:rPr lang="en-US" sz="1900" dirty="0" smtClean="0"/>
              <a:t>Go </a:t>
            </a:r>
            <a:r>
              <a:rPr lang="en-US" sz="1900" dirty="0"/>
              <a:t>to </a:t>
            </a:r>
            <a:r>
              <a:rPr lang="en-US" sz="1900" dirty="0">
                <a:hlinkClick r:id="rId3"/>
              </a:rPr>
              <a:t>https://sccap53.org</a:t>
            </a:r>
            <a:endParaRPr lang="en-US" sz="1900" dirty="0"/>
          </a:p>
          <a:p>
            <a:pPr>
              <a:spcBef>
                <a:spcPts val="0"/>
              </a:spcBef>
            </a:pPr>
            <a:r>
              <a:rPr lang="en-US" sz="1900" dirty="0" smtClean="0"/>
              <a:t>Log </a:t>
            </a:r>
            <a:r>
              <a:rPr lang="en-US" sz="1900" dirty="0" smtClean="0"/>
              <a:t>in with your member ID and password</a:t>
            </a:r>
            <a:endParaRPr lang="en-US" sz="1900" dirty="0"/>
          </a:p>
          <a:p>
            <a:pPr>
              <a:spcBef>
                <a:spcPts val="0"/>
              </a:spcBef>
            </a:pPr>
            <a:r>
              <a:rPr lang="en-US" sz="1900" dirty="0" smtClean="0"/>
              <a:t>Scroll </a:t>
            </a:r>
            <a:r>
              <a:rPr lang="en-US" sz="1900" dirty="0"/>
              <a:t>down and click on the “Forum” box</a:t>
            </a:r>
          </a:p>
          <a:p>
            <a:pPr>
              <a:spcBef>
                <a:spcPts val="0"/>
              </a:spcBef>
            </a:pPr>
            <a:r>
              <a:rPr lang="en-US" sz="1900" dirty="0" smtClean="0"/>
              <a:t>Under </a:t>
            </a:r>
            <a:r>
              <a:rPr lang="en-US" sz="1900" dirty="0"/>
              <a:t>Webinar Discussions, click on </a:t>
            </a:r>
            <a:r>
              <a:rPr lang="en-US" sz="1900" dirty="0" smtClean="0"/>
              <a:t>“Discussion: Applying to Clinical Internships”</a:t>
            </a:r>
          </a:p>
          <a:p>
            <a:pPr>
              <a:spcBef>
                <a:spcPts val="0"/>
              </a:spcBef>
            </a:pPr>
            <a:r>
              <a:rPr lang="en-US" sz="1900" dirty="0" smtClean="0"/>
              <a:t>See the forum rules posted by the Web Editor, and then</a:t>
            </a:r>
          </a:p>
          <a:p>
            <a:pPr>
              <a:spcBef>
                <a:spcPts val="0"/>
              </a:spcBef>
            </a:pPr>
            <a:r>
              <a:rPr lang="en-US" sz="1900" dirty="0" smtClean="0"/>
              <a:t>Post </a:t>
            </a:r>
            <a:r>
              <a:rPr lang="en-US" sz="1900" dirty="0"/>
              <a:t>away!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</a:rPr>
              <a:t>Up coming webinars</a:t>
            </a:r>
            <a:r>
              <a:rPr lang="en-US" sz="2000" dirty="0"/>
              <a:t>:  </a:t>
            </a:r>
          </a:p>
          <a:p>
            <a:pPr marL="0" indent="0">
              <a:buNone/>
            </a:pPr>
            <a:r>
              <a:rPr lang="en-US" sz="2000" dirty="0"/>
              <a:t>Sept 14-- </a:t>
            </a:r>
            <a:r>
              <a:rPr lang="en-US" sz="2000" b="1" dirty="0"/>
              <a:t>Psychology and Ethics: Strengthening Diverse Relationships Across Psychology, </a:t>
            </a:r>
            <a:r>
              <a:rPr lang="en-US" sz="2000" dirty="0"/>
              <a:t>Celia </a:t>
            </a:r>
            <a:r>
              <a:rPr lang="en-US" sz="2000" dirty="0" err="1"/>
              <a:t>Fisher,Phd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Dec 4 </a:t>
            </a:r>
            <a:r>
              <a:rPr lang="en-US" sz="2000" b="1" dirty="0"/>
              <a:t>– From the Brain to Beside: Translating Neuroscience Findings to Develop Innovative Interventions, </a:t>
            </a:r>
            <a:r>
              <a:rPr lang="en-US" sz="2000" dirty="0"/>
              <a:t>Amy Roy, PhD</a:t>
            </a:r>
          </a:p>
        </p:txBody>
      </p:sp>
    </p:spTree>
    <p:extLst>
      <p:ext uri="{BB962C8B-B14F-4D97-AF65-F5344CB8AC3E}">
        <p14:creationId xmlns:p14="http://schemas.microsoft.com/office/powerpoint/2010/main" val="318022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xmlns="" id="{B26FEB10-A0A6-40D6-964B-4FDABAD182C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86100" y="0"/>
            <a:ext cx="6705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 4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xmlns="" id="{51D91EB4-6D6F-4144-BDB8-6A9406A6C54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1421" y="2133600"/>
            <a:ext cx="11020926" cy="35814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 sz="3000" b="1" dirty="0"/>
              <a:t>   This was your major task in grad school; don’t blow it off!</a:t>
            </a:r>
          </a:p>
          <a:p>
            <a:pPr algn="l" eaLnBrk="1" hangingPunct="1">
              <a:buFontTx/>
              <a:buChar char="•"/>
            </a:pPr>
            <a:r>
              <a:rPr lang="en-US" altLang="en-US" sz="3000" b="1" dirty="0"/>
              <a:t>   Describe a research </a:t>
            </a:r>
            <a:r>
              <a:rPr lang="en-US" altLang="en-US" sz="3000" b="1" i="1" dirty="0"/>
              <a:t>program</a:t>
            </a:r>
          </a:p>
          <a:p>
            <a:pPr algn="l" eaLnBrk="1" hangingPunct="1">
              <a:buFontTx/>
              <a:buChar char="•"/>
            </a:pPr>
            <a:r>
              <a:rPr lang="en-US" altLang="en-US" sz="3000" b="1" i="1" dirty="0"/>
              <a:t>   </a:t>
            </a:r>
            <a:r>
              <a:rPr lang="en-US" altLang="en-US" sz="3000" b="1" dirty="0"/>
              <a:t>Talk about your ideas, not just your responsibilities</a:t>
            </a:r>
            <a:endParaRPr lang="en-US" altLang="en-US" sz="3000" b="1" i="1" dirty="0"/>
          </a:p>
          <a:p>
            <a:pPr algn="l" eaLnBrk="1" hangingPunct="1"/>
            <a:endParaRPr lang="en-US" altLang="en-US" sz="3000" b="1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0457E46-4881-4302-AE99-C89C99B43ED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748308B-6F77-4E31-8E0E-8C469EC486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01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xmlns="" id="{90366632-7D0F-41E7-9100-96A22FFEDB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86100" y="0"/>
            <a:ext cx="6705600" cy="1143000"/>
          </a:xfrm>
        </p:spPr>
        <p:txBody>
          <a:bodyPr/>
          <a:lstStyle/>
          <a:p>
            <a:pPr eaLnBrk="1" hangingPunct="1"/>
            <a:r>
              <a:rPr lang="en-US" altLang="en-US" sz="3200" b="1" dirty="0"/>
              <a:t>Essay 4</a:t>
            </a:r>
          </a:p>
        </p:txBody>
      </p:sp>
      <p:sp>
        <p:nvSpPr>
          <p:cNvPr id="154628" name="Rectangle 4">
            <a:extLst>
              <a:ext uri="{FF2B5EF4-FFF2-40B4-BE49-F238E27FC236}">
                <a16:creationId xmlns:a16="http://schemas.microsoft.com/office/drawing/2014/main" xmlns="" id="{443BB3D1-0DDB-4323-9CDB-257EE91BEB4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29389" y="1676400"/>
            <a:ext cx="10960769" cy="41910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 b="1" dirty="0"/>
              <a:t>Most Common Error:</a:t>
            </a:r>
          </a:p>
          <a:p>
            <a:pPr algn="l" eaLnBrk="1" hangingPunct="1"/>
            <a:r>
              <a:rPr lang="en-US" altLang="en-US" b="1" dirty="0"/>
              <a:t>   Sounding like you are applying for a RA position (discussing your responsibilities on projects), rather than sounding like an independent scientist (discussing your ideas and findings).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78A823E-2C82-4A90-A7F1-EF56595588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85" r="49765"/>
          <a:stretch/>
        </p:blipFill>
        <p:spPr>
          <a:xfrm>
            <a:off x="60960" y="5834813"/>
            <a:ext cx="12070080" cy="10231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A055549-63B8-41DC-AB96-746F0676F0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834" y="165100"/>
            <a:ext cx="1294297" cy="128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67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>
                <a:solidFill>
                  <a:srgbClr val="FF0000"/>
                </a:solidFill>
              </a:rPr>
              <a:t>CRITERIA FOR APPLICATION </a:t>
            </a:r>
            <a:r>
              <a:rPr lang="en-US" dirty="0" smtClean="0">
                <a:solidFill>
                  <a:srgbClr val="FF0000"/>
                </a:solidFill>
              </a:rPr>
              <a:t>REVIEW 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(UCLA </a:t>
            </a:r>
            <a:r>
              <a:rPr lang="en-US" sz="4000" dirty="0">
                <a:solidFill>
                  <a:schemeClr val="bg1">
                    <a:lumMod val="65000"/>
                  </a:schemeClr>
                </a:solidFill>
              </a:rPr>
              <a:t>SEMEL INSTITUTE</a:t>
            </a:r>
            <a:br>
              <a:rPr lang="en-US" sz="40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4000" dirty="0">
                <a:solidFill>
                  <a:schemeClr val="bg1">
                    <a:lumMod val="65000"/>
                  </a:schemeClr>
                </a:solidFill>
              </a:rPr>
              <a:t>PSYCHOLOGY DOCTORAL INTERNSHIP 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PROGRAM)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Rhonda Sena, Ph.D.</a:t>
            </a:r>
          </a:p>
          <a:p>
            <a:r>
              <a:rPr lang="en-US" b="1" dirty="0"/>
              <a:t>Assistant Professor, Department of Psychiatry and </a:t>
            </a:r>
            <a:r>
              <a:rPr lang="en-US" b="1" dirty="0" err="1"/>
              <a:t>Biobehavioral</a:t>
            </a:r>
            <a:r>
              <a:rPr lang="en-US" b="1" dirty="0"/>
              <a:t> Sciences</a:t>
            </a:r>
          </a:p>
          <a:p>
            <a:r>
              <a:rPr lang="en-US" b="1" dirty="0"/>
              <a:t>UCLA </a:t>
            </a:r>
            <a:r>
              <a:rPr lang="en-US" b="1" dirty="0" err="1"/>
              <a:t>Semel</a:t>
            </a:r>
            <a:r>
              <a:rPr lang="en-US" b="1" dirty="0"/>
              <a:t> Institute for Neuroscience and Human Behavior</a:t>
            </a:r>
          </a:p>
          <a:p>
            <a:r>
              <a:rPr lang="en-US" b="1" dirty="0"/>
              <a:t>Director, Psychology Internship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97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8AD22B-CA42-EF49-9B6C-A9284D92B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131BE91-39B9-9148-A9F0-59265BB36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Ph.D. or </a:t>
            </a:r>
            <a:r>
              <a:rPr lang="en-US" dirty="0" err="1"/>
              <a:t>Psy.D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Psy.D</a:t>
            </a:r>
            <a:r>
              <a:rPr lang="en-US" dirty="0"/>
              <a:t>., we look for some training in research</a:t>
            </a:r>
          </a:p>
          <a:p>
            <a:pPr lvl="1"/>
            <a:r>
              <a:rPr lang="en-US" dirty="0"/>
              <a:t>Clinical and research focus with children and adolescents</a:t>
            </a:r>
          </a:p>
          <a:p>
            <a:pPr lvl="1"/>
            <a:r>
              <a:rPr lang="en-US" dirty="0"/>
              <a:t>Specified  area of interest but not too narrowly focused in one area</a:t>
            </a:r>
          </a:p>
        </p:txBody>
      </p:sp>
    </p:spTree>
    <p:extLst>
      <p:ext uri="{BB962C8B-B14F-4D97-AF65-F5344CB8AC3E}">
        <p14:creationId xmlns:p14="http://schemas.microsoft.com/office/powerpoint/2010/main" val="31346789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9F9AEA-4EFF-294D-9D2A-26EE69666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FB75D6-6093-8747-A46F-FBB9A9739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Minimum 1000 hours</a:t>
            </a:r>
          </a:p>
          <a:p>
            <a:r>
              <a:rPr lang="en-US" sz="2200" dirty="0"/>
              <a:t>Experience with children and adolescents</a:t>
            </a:r>
          </a:p>
          <a:p>
            <a:r>
              <a:rPr lang="en-US" sz="2200" dirty="0"/>
              <a:t>Prefer variety of experiences and that the majority of experiences are outside of research protocols</a:t>
            </a:r>
          </a:p>
          <a:p>
            <a:r>
              <a:rPr lang="en-US" sz="2200" dirty="0"/>
              <a:t>Prefer experience with a variety of treatment approaches-not just one approach</a:t>
            </a:r>
          </a:p>
          <a:p>
            <a:pPr marL="0" indent="0">
              <a:buNone/>
            </a:pPr>
            <a:r>
              <a:rPr lang="en-US" sz="2200" dirty="0"/>
              <a:t>    (DBT, CBT, MI, PCIT, IPT-A, for example)</a:t>
            </a:r>
          </a:p>
          <a:p>
            <a:r>
              <a:rPr lang="en-US" sz="2200" dirty="0"/>
              <a:t>Prior inpatient experience is not necessary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43372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99C3A7-6D55-9346-BF0F-72D58493A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792CFE-474B-E74D-BBA8-47AB6E9FD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Amount and kind of assessment experience varies by track (Pediatric Neuropsychology is most specific about amount and types of assessment preferred)</a:t>
            </a:r>
          </a:p>
          <a:p>
            <a:r>
              <a:rPr lang="en-US" dirty="0"/>
              <a:t>General child track-preference of quality over quantity of assessments</a:t>
            </a:r>
          </a:p>
          <a:p>
            <a:r>
              <a:rPr lang="en-US" dirty="0"/>
              <a:t>Preference that the majority of experiences are outside of research protocols</a:t>
            </a:r>
          </a:p>
        </p:txBody>
      </p:sp>
    </p:spTree>
    <p:extLst>
      <p:ext uri="{BB962C8B-B14F-4D97-AF65-F5344CB8AC3E}">
        <p14:creationId xmlns:p14="http://schemas.microsoft.com/office/powerpoint/2010/main" val="24170554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5E7216-3065-5347-9C14-D21E3284E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84CBA6-663A-B446-BCEC-ED12571D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value research experience</a:t>
            </a:r>
          </a:p>
          <a:p>
            <a:r>
              <a:rPr lang="en-US" dirty="0"/>
              <a:t>We prefer applicants who have published or obtained grants, but this is not a requirement</a:t>
            </a:r>
          </a:p>
          <a:p>
            <a:r>
              <a:rPr lang="en-US" dirty="0"/>
              <a:t>We value quality of journals, 1</a:t>
            </a:r>
            <a:r>
              <a:rPr lang="en-US" baseline="30000" dirty="0"/>
              <a:t>st</a:t>
            </a:r>
            <a:r>
              <a:rPr lang="en-US" dirty="0"/>
              <a:t> authorship over quantity of publications</a:t>
            </a:r>
          </a:p>
        </p:txBody>
      </p:sp>
    </p:spTree>
    <p:extLst>
      <p:ext uri="{BB962C8B-B14F-4D97-AF65-F5344CB8AC3E}">
        <p14:creationId xmlns:p14="http://schemas.microsoft.com/office/powerpoint/2010/main" val="879195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7BD93E-2987-5C46-AF08-9F394895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Letters of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C7ACAD-CB8D-0A4C-9DDF-6E29766AB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put a significant value on letters of recommendation</a:t>
            </a:r>
          </a:p>
          <a:p>
            <a:r>
              <a:rPr lang="en-US" dirty="0"/>
              <a:t>Letters should be from supervisors/advisors who know you well</a:t>
            </a:r>
          </a:p>
        </p:txBody>
      </p:sp>
    </p:spTree>
    <p:extLst>
      <p:ext uri="{BB962C8B-B14F-4D97-AF65-F5344CB8AC3E}">
        <p14:creationId xmlns:p14="http://schemas.microsoft.com/office/powerpoint/2010/main" val="39349606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142BDA-00C7-6A41-990E-E03CF0988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 with Internship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1BAEE4-3D1A-6E42-9FA6-3ACA559B7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Consider if your experience makes you a good candidate</a:t>
            </a:r>
          </a:p>
          <a:p>
            <a:r>
              <a:rPr lang="en-US" dirty="0"/>
              <a:t>Consider what is important to you in your internship experience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Think of yourself as as the chooser!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Considerations</a:t>
            </a:r>
          </a:p>
          <a:p>
            <a:pPr marL="0" indent="0">
              <a:buNone/>
            </a:pPr>
            <a:r>
              <a:rPr lang="en-US" dirty="0"/>
              <a:t>	--Community setting vs hospital-based setting</a:t>
            </a:r>
          </a:p>
          <a:p>
            <a:pPr marL="0" indent="0">
              <a:buNone/>
            </a:pPr>
            <a:r>
              <a:rPr lang="en-US" dirty="0"/>
              <a:t>	--Urban vs rural setting</a:t>
            </a:r>
          </a:p>
          <a:p>
            <a:pPr marL="0" indent="0">
              <a:buNone/>
            </a:pPr>
            <a:r>
              <a:rPr lang="en-US" dirty="0"/>
              <a:t>	--Diversity of faculty, staff, patient population</a:t>
            </a:r>
          </a:p>
          <a:p>
            <a:pPr marL="0" indent="0">
              <a:buNone/>
            </a:pPr>
            <a:r>
              <a:rPr lang="en-US" dirty="0"/>
              <a:t>	--Outpatient vs inpatient setting</a:t>
            </a:r>
          </a:p>
          <a:p>
            <a:pPr marL="0" indent="0">
              <a:buNone/>
            </a:pPr>
            <a:r>
              <a:rPr lang="en-US" dirty="0"/>
              <a:t>	--Exposure to mentors</a:t>
            </a:r>
          </a:p>
          <a:p>
            <a:pPr marL="0" indent="0">
              <a:buNone/>
            </a:pPr>
            <a:r>
              <a:rPr lang="en-US" dirty="0"/>
              <a:t>	--Opportunity to do research</a:t>
            </a:r>
          </a:p>
          <a:p>
            <a:pPr marL="0" indent="0">
              <a:buNone/>
            </a:pPr>
            <a:r>
              <a:rPr lang="en-US" dirty="0"/>
              <a:t>	--Breadth of training vs depth of training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52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3D0D7E-0B26-E247-B04D-7E6654781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540492-F038-D049-8F5D-582AB2E59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Faculty are paired in initial application review and rate:</a:t>
            </a:r>
          </a:p>
          <a:p>
            <a:pPr marL="0" indent="0">
              <a:buNone/>
            </a:pPr>
            <a:r>
              <a:rPr lang="en-US" dirty="0"/>
              <a:t>	--Letters of recommendation</a:t>
            </a:r>
          </a:p>
          <a:p>
            <a:pPr marL="0" indent="0">
              <a:buNone/>
            </a:pPr>
            <a:r>
              <a:rPr lang="en-US" dirty="0"/>
              <a:t>	--Clinical experience</a:t>
            </a:r>
          </a:p>
          <a:p>
            <a:pPr marL="0" indent="0">
              <a:buNone/>
            </a:pPr>
            <a:r>
              <a:rPr lang="en-US" dirty="0"/>
              <a:t>	--Assessment experience</a:t>
            </a:r>
          </a:p>
          <a:p>
            <a:pPr marL="0" indent="0">
              <a:buNone/>
            </a:pPr>
            <a:r>
              <a:rPr lang="en-US" dirty="0"/>
              <a:t>	--Research experience/area of research</a:t>
            </a:r>
          </a:p>
          <a:p>
            <a:pPr marL="0" indent="0">
              <a:buNone/>
            </a:pPr>
            <a:r>
              <a:rPr lang="en-US" dirty="0"/>
              <a:t>	--Experience/interest in working with diverse populations	</a:t>
            </a:r>
          </a:p>
          <a:p>
            <a:r>
              <a:rPr lang="en-US" dirty="0"/>
              <a:t>The top approximately 50% of applications are then reviewed by a group of faculty specific to each track </a:t>
            </a:r>
          </a:p>
          <a:p>
            <a:r>
              <a:rPr lang="en-US" dirty="0"/>
              <a:t> Approximately 75% of these applicants are invited to our Open House/Interview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4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Selecting Internship 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b="1" dirty="0"/>
              <a:t>Ric Steele, Ph.D., ABPP </a:t>
            </a:r>
          </a:p>
          <a:p>
            <a:r>
              <a:rPr lang="en-US" dirty="0"/>
              <a:t>Professor of Psychology and Applied Behavioral Science, Director of Clinical Training, University of Kansas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387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A6FE7C-298F-314F-B7E5-A476113BE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House/Interviews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795A98-36CA-A844-9F5E-52526A3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offer two dates in January for Open House/Interviews with a schedule as follows</a:t>
            </a:r>
          </a:p>
          <a:p>
            <a:pPr marL="0" indent="0">
              <a:buNone/>
            </a:pPr>
            <a:r>
              <a:rPr lang="en-US" dirty="0"/>
              <a:t>	--General orientation with Director of Internship Training</a:t>
            </a:r>
          </a:p>
          <a:p>
            <a:pPr marL="0" indent="0">
              <a:buNone/>
            </a:pPr>
            <a:r>
              <a:rPr lang="en-US" dirty="0"/>
              <a:t>	--Orientation with Track Directors</a:t>
            </a:r>
          </a:p>
          <a:p>
            <a:pPr marL="0" indent="0">
              <a:buNone/>
            </a:pPr>
            <a:r>
              <a:rPr lang="en-US" dirty="0"/>
              <a:t>	--Meeting with faculty who will discuss their clinical and research 		    interests</a:t>
            </a:r>
          </a:p>
          <a:p>
            <a:pPr marL="0" indent="0">
              <a:buNone/>
            </a:pPr>
            <a:r>
              <a:rPr lang="en-US" dirty="0"/>
              <a:t>	--Lunch with current interns</a:t>
            </a:r>
          </a:p>
          <a:p>
            <a:pPr marL="0" indent="0">
              <a:buNone/>
            </a:pPr>
            <a:r>
              <a:rPr lang="en-US" dirty="0"/>
              <a:t>	--Interviews with 2 faculty members</a:t>
            </a:r>
          </a:p>
          <a:p>
            <a:pPr marL="0" indent="0">
              <a:buNone/>
            </a:pPr>
            <a:r>
              <a:rPr lang="en-US" dirty="0"/>
              <a:t>	-Question and answer session with the Director of Internship Training</a:t>
            </a:r>
          </a:p>
        </p:txBody>
      </p:sp>
    </p:spTree>
    <p:extLst>
      <p:ext uri="{BB962C8B-B14F-4D97-AF65-F5344CB8AC3E}">
        <p14:creationId xmlns:p14="http://schemas.microsoft.com/office/powerpoint/2010/main" val="3448352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776E74-8B04-2F40-8196-A6517890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A05024-7A6B-DC4D-B986-6D7CD619B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Two 30-minute interviews on Open House day</a:t>
            </a:r>
          </a:p>
          <a:p>
            <a:r>
              <a:rPr lang="en-US" dirty="0"/>
              <a:t>In-person interview is not required, but is preferred</a:t>
            </a:r>
          </a:p>
          <a:p>
            <a:r>
              <a:rPr lang="en-US" dirty="0"/>
              <a:t>Interviews are rated on:</a:t>
            </a:r>
          </a:p>
          <a:p>
            <a:pPr marL="0" indent="0">
              <a:buNone/>
            </a:pPr>
            <a:r>
              <a:rPr lang="en-US" dirty="0"/>
              <a:t>	--depth and breadth of clinical training</a:t>
            </a:r>
          </a:p>
          <a:p>
            <a:pPr marL="0" indent="0">
              <a:buNone/>
            </a:pPr>
            <a:r>
              <a:rPr lang="en-US" dirty="0"/>
              <a:t>	--maturity and poise</a:t>
            </a:r>
          </a:p>
          <a:p>
            <a:pPr marL="0" indent="0">
              <a:buNone/>
            </a:pPr>
            <a:r>
              <a:rPr lang="en-US" dirty="0"/>
              <a:t>	--exposure/interest in working with diverse populations</a:t>
            </a:r>
          </a:p>
          <a:p>
            <a:pPr marL="0" indent="0">
              <a:buNone/>
            </a:pPr>
            <a:r>
              <a:rPr lang="en-US" dirty="0"/>
              <a:t>	-- ability to conceptualize relevant issues</a:t>
            </a:r>
          </a:p>
          <a:p>
            <a:pPr marL="0" indent="0">
              <a:buNone/>
            </a:pPr>
            <a:r>
              <a:rPr lang="en-US" dirty="0"/>
              <a:t>	--research potential</a:t>
            </a:r>
          </a:p>
          <a:p>
            <a:pPr marL="0" indent="0">
              <a:buNone/>
            </a:pPr>
            <a:r>
              <a:rPr lang="en-US" dirty="0"/>
              <a:t>	--advocacy potential</a:t>
            </a:r>
          </a:p>
          <a:p>
            <a:pPr marL="0" indent="0">
              <a:buNone/>
            </a:pPr>
            <a:r>
              <a:rPr lang="en-US" dirty="0"/>
              <a:t>	--ability to work well the faculty and staff</a:t>
            </a:r>
          </a:p>
          <a:p>
            <a:pPr marL="0" indent="0">
              <a:buNone/>
            </a:pPr>
            <a:r>
              <a:rPr lang="en-US" dirty="0"/>
              <a:t>	--clinical acumen</a:t>
            </a:r>
          </a:p>
        </p:txBody>
      </p:sp>
    </p:spTree>
    <p:extLst>
      <p:ext uri="{BB962C8B-B14F-4D97-AF65-F5344CB8AC3E}">
        <p14:creationId xmlns:p14="http://schemas.microsoft.com/office/powerpoint/2010/main" val="2785026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EE6B20-3AF0-E741-A3C6-96368883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Ranking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CF14A2-318E-EF49-B15F-3923FC107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Final ranking is based on review of</a:t>
            </a:r>
          </a:p>
          <a:p>
            <a:pPr marL="457200" lvl="1" indent="0">
              <a:buNone/>
            </a:pPr>
            <a:r>
              <a:rPr lang="en-US" dirty="0"/>
              <a:t>--Clinical experience</a:t>
            </a:r>
          </a:p>
          <a:p>
            <a:pPr marL="457200" lvl="1" indent="0">
              <a:buNone/>
            </a:pPr>
            <a:r>
              <a:rPr lang="en-US" dirty="0"/>
              <a:t>--Assessment experience</a:t>
            </a:r>
          </a:p>
          <a:p>
            <a:pPr marL="457200" lvl="1" indent="0">
              <a:buNone/>
            </a:pPr>
            <a:r>
              <a:rPr lang="en-US" dirty="0"/>
              <a:t>--Research experience</a:t>
            </a:r>
          </a:p>
          <a:p>
            <a:pPr marL="457200" lvl="1" indent="0">
              <a:buNone/>
            </a:pPr>
            <a:r>
              <a:rPr lang="en-US" dirty="0"/>
              <a:t>--Letters of recommendation</a:t>
            </a:r>
          </a:p>
          <a:p>
            <a:pPr marL="457200" lvl="1" indent="0">
              <a:buNone/>
            </a:pPr>
            <a:r>
              <a:rPr lang="en-US" dirty="0"/>
              <a:t>--Experience/interest in working with diverse populations</a:t>
            </a:r>
          </a:p>
          <a:p>
            <a:pPr marL="457200" lvl="1" indent="0">
              <a:buNone/>
            </a:pPr>
            <a:r>
              <a:rPr lang="en-US" dirty="0"/>
              <a:t>--Interviews </a:t>
            </a:r>
          </a:p>
          <a:p>
            <a:pPr marL="457200" lvl="1" indent="0">
              <a:buNone/>
            </a:pPr>
            <a:r>
              <a:rPr lang="en-US" dirty="0"/>
              <a:t>--Overall fit with our program</a:t>
            </a:r>
          </a:p>
        </p:txBody>
      </p:sp>
    </p:spTree>
    <p:extLst>
      <p:ext uri="{BB962C8B-B14F-4D97-AF65-F5344CB8AC3E}">
        <p14:creationId xmlns:p14="http://schemas.microsoft.com/office/powerpoint/2010/main" val="2808870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Criteria for Application </a:t>
            </a:r>
            <a:r>
              <a:rPr lang="en-US" dirty="0" smtClean="0">
                <a:solidFill>
                  <a:srgbClr val="FF0000"/>
                </a:solidFill>
              </a:rPr>
              <a:t>Review </a:t>
            </a: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(Columbia University/NY Presbyterian Internship Program)</a:t>
            </a:r>
            <a:endParaRPr lang="en-US" sz="3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Laura Mufson, Ph.D.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Professor of Medical Psychology in Psychiatry, Columbia University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Director of Training in Child Psychology, Columbia University Irving Medical Center/New York Presbyterian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113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C81B6E-CD00-4FFD-88D2-28AF04EB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type of program attending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AC7EA3-7FDF-47F9-9782-F0B233F9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59" y="1530221"/>
            <a:ext cx="10756641" cy="3657600"/>
          </a:xfrm>
        </p:spPr>
        <p:txBody>
          <a:bodyPr/>
          <a:lstStyle/>
          <a:p>
            <a:r>
              <a:rPr lang="en-US" dirty="0"/>
              <a:t>Ph.D. or </a:t>
            </a:r>
            <a:r>
              <a:rPr lang="en-US" dirty="0" err="1"/>
              <a:t>Psy.D</a:t>
            </a:r>
            <a:r>
              <a:rPr lang="en-US" dirty="0"/>
              <a:t>.</a:t>
            </a:r>
          </a:p>
          <a:p>
            <a:r>
              <a:rPr lang="en-US" dirty="0"/>
              <a:t>Clinical or Counseling or School Psychology</a:t>
            </a:r>
          </a:p>
          <a:p>
            <a:r>
              <a:rPr lang="en-US" dirty="0"/>
              <a:t>Generalist Program or Child Track</a:t>
            </a:r>
          </a:p>
          <a:p>
            <a:r>
              <a:rPr lang="en-US" dirty="0"/>
              <a:t>Research focus on child or adolescent or adult psychology</a:t>
            </a:r>
          </a:p>
          <a:p>
            <a:r>
              <a:rPr lang="en-US" dirty="0"/>
              <a:t>Exposure to and/or training in empirically supported psychotherapies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7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005FBD-A16E-4388-94DF-B792A7C2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F37458-D6B2-4F1F-B190-A5266FF51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27" y="1279525"/>
            <a:ext cx="10714973" cy="4649470"/>
          </a:xfrm>
        </p:spPr>
        <p:txBody>
          <a:bodyPr>
            <a:normAutofit/>
          </a:bodyPr>
          <a:lstStyle/>
          <a:p>
            <a:r>
              <a:rPr lang="en-US" dirty="0"/>
              <a:t>Total # of hours – should be greater than 500/preference 700 or more</a:t>
            </a:r>
          </a:p>
          <a:p>
            <a:pPr lvl="1"/>
            <a:r>
              <a:rPr lang="en-US" dirty="0"/>
              <a:t># of hours of psychotherapy: &gt; 400</a:t>
            </a:r>
          </a:p>
          <a:p>
            <a:pPr lvl="2"/>
            <a:r>
              <a:rPr lang="en-US" dirty="0"/>
              <a:t>Length of treatment: short-term and/or long term therapy</a:t>
            </a:r>
          </a:p>
          <a:p>
            <a:pPr lvl="1"/>
            <a:r>
              <a:rPr lang="en-US" dirty="0"/>
              <a:t># of hours of assessment: &gt;200</a:t>
            </a:r>
          </a:p>
          <a:p>
            <a:r>
              <a:rPr lang="en-US" dirty="0"/>
              <a:t>Types of patients treated</a:t>
            </a:r>
          </a:p>
          <a:p>
            <a:pPr lvl="1"/>
            <a:r>
              <a:rPr lang="en-US" dirty="0"/>
              <a:t>Child and adolescent</a:t>
            </a:r>
          </a:p>
          <a:p>
            <a:pPr lvl="1"/>
            <a:r>
              <a:rPr lang="en-US" dirty="0"/>
              <a:t>Adult</a:t>
            </a:r>
          </a:p>
          <a:p>
            <a:pPr lvl="1"/>
            <a:r>
              <a:rPr lang="en-US" dirty="0"/>
              <a:t>Diverse patient populations – ethnicity/race/SES/urban/rural/LGBTQ</a:t>
            </a:r>
          </a:p>
          <a:p>
            <a:r>
              <a:rPr lang="en-US" dirty="0"/>
              <a:t>Type of treatment experiences</a:t>
            </a:r>
          </a:p>
          <a:p>
            <a:pPr lvl="1"/>
            <a:r>
              <a:rPr lang="en-US" dirty="0"/>
              <a:t>Individual vs group vs family therapy</a:t>
            </a:r>
          </a:p>
          <a:p>
            <a:pPr lvl="1"/>
            <a:r>
              <a:rPr lang="en-US" dirty="0"/>
              <a:t>Empirically supported psychotherapies: CBT, DBT, PCIT, IPT-A, MI, CPP, Brief dynamic therapy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90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70486A-9A1D-43DA-A586-58BC6D90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653136-F918-4FBF-B228-73346D59B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875"/>
            <a:ext cx="10375900" cy="2892425"/>
          </a:xfrm>
        </p:spPr>
        <p:txBody>
          <a:bodyPr>
            <a:normAutofit/>
          </a:bodyPr>
          <a:lstStyle/>
          <a:p>
            <a:r>
              <a:rPr lang="en-US" dirty="0"/>
              <a:t>Assessment Experience</a:t>
            </a:r>
          </a:p>
          <a:p>
            <a:pPr lvl="1"/>
            <a:r>
              <a:rPr lang="en-US" dirty="0"/>
              <a:t>Intellectual functioning, achievement, personality, neuropsychological assessment</a:t>
            </a:r>
          </a:p>
          <a:p>
            <a:pPr lvl="1"/>
            <a:r>
              <a:rPr lang="en-US" dirty="0"/>
              <a:t>Must be more than semi-structured research interviews such as ADIS, K-SADS</a:t>
            </a:r>
          </a:p>
          <a:p>
            <a:pPr lvl="1"/>
            <a:r>
              <a:rPr lang="en-US" dirty="0"/>
              <a:t>Preference for completion of 5 full test batteries</a:t>
            </a:r>
          </a:p>
        </p:txBody>
      </p:sp>
    </p:spTree>
    <p:extLst>
      <p:ext uri="{BB962C8B-B14F-4D97-AF65-F5344CB8AC3E}">
        <p14:creationId xmlns:p14="http://schemas.microsoft.com/office/powerpoint/2010/main" val="23063330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BFD8C6-F989-4020-BA99-1041B3020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0C4271-36BC-4464-8A78-FB1FFC255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853" y="1371599"/>
            <a:ext cx="10849947" cy="4557395"/>
          </a:xfrm>
        </p:spPr>
        <p:txBody>
          <a:bodyPr>
            <a:normAutofit/>
          </a:bodyPr>
          <a:lstStyle/>
          <a:p>
            <a:r>
              <a:rPr lang="en-US" dirty="0"/>
              <a:t>How many externships completed?</a:t>
            </a:r>
          </a:p>
          <a:p>
            <a:pPr lvl="1"/>
            <a:r>
              <a:rPr lang="en-US" dirty="0"/>
              <a:t>Minimum of one externship working with children and/or adolescents</a:t>
            </a:r>
          </a:p>
          <a:p>
            <a:pPr lvl="1"/>
            <a:r>
              <a:rPr lang="en-US" dirty="0"/>
              <a:t>Prefer experience with both children and adolescents</a:t>
            </a:r>
          </a:p>
          <a:p>
            <a:r>
              <a:rPr lang="en-US" dirty="0"/>
              <a:t>Types of settings for therapy and assessment</a:t>
            </a:r>
          </a:p>
          <a:p>
            <a:pPr lvl="1"/>
            <a:r>
              <a:rPr lang="en-US" dirty="0"/>
              <a:t>If hospital-based internship, preference for at least 1 hospital externship or residential treatment center experience or outpatient experience with population of comparable severity</a:t>
            </a:r>
          </a:p>
          <a:p>
            <a:r>
              <a:rPr lang="en-US" dirty="0"/>
              <a:t>Must have clinical experiences that are not only within research protocols  </a:t>
            </a:r>
          </a:p>
          <a:p>
            <a:r>
              <a:rPr lang="en-US" dirty="0"/>
              <a:t>Training/experience in risk assessment and child protective services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9638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8C0BDA-FDA8-4646-BB7D-C72EA4857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835292-7729-4A9E-B7BC-B599DBCAD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1279525"/>
            <a:ext cx="10737980" cy="4649470"/>
          </a:xfrm>
        </p:spPr>
        <p:txBody>
          <a:bodyPr/>
          <a:lstStyle/>
          <a:p>
            <a:r>
              <a:rPr lang="en-US" dirty="0"/>
              <a:t>From supervisors who know clinical work with more than just one patient</a:t>
            </a:r>
          </a:p>
          <a:p>
            <a:pPr lvl="1"/>
            <a:r>
              <a:rPr lang="en-US" dirty="0"/>
              <a:t>At least one should be a therapy supervisor</a:t>
            </a:r>
          </a:p>
          <a:p>
            <a:r>
              <a:rPr lang="en-US" dirty="0"/>
              <a:t>If possible from a supervisor who saw trainee’s work in a similar or comparable setting</a:t>
            </a:r>
          </a:p>
          <a:p>
            <a:r>
              <a:rPr lang="en-US" dirty="0"/>
              <a:t>From an academic advisor who can speak to:</a:t>
            </a:r>
          </a:p>
          <a:p>
            <a:pPr lvl="1"/>
            <a:r>
              <a:rPr lang="en-US" dirty="0"/>
              <a:t>Ability to get work completed on timely basis, </a:t>
            </a:r>
          </a:p>
          <a:p>
            <a:pPr lvl="1"/>
            <a:r>
              <a:rPr lang="en-US" dirty="0"/>
              <a:t>Writing skills </a:t>
            </a:r>
          </a:p>
          <a:p>
            <a:pPr lvl="1"/>
            <a:r>
              <a:rPr lang="en-US" dirty="0"/>
              <a:t>Interpersonal skills</a:t>
            </a:r>
          </a:p>
          <a:p>
            <a:pPr lvl="1"/>
            <a:r>
              <a:rPr lang="en-US" dirty="0"/>
              <a:t>Clinical skills</a:t>
            </a:r>
          </a:p>
        </p:txBody>
      </p:sp>
    </p:spTree>
    <p:extLst>
      <p:ext uri="{BB962C8B-B14F-4D97-AF65-F5344CB8AC3E}">
        <p14:creationId xmlns:p14="http://schemas.microsoft.com/office/powerpoint/2010/main" val="22745376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46A1FA-2FCD-4DB8-9E3F-85FCAA468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Ability to Fit with Internship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4B932E-BA4E-4D2A-AF79-85E5314DB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18" y="1279525"/>
            <a:ext cx="10599576" cy="4468132"/>
          </a:xfrm>
        </p:spPr>
        <p:txBody>
          <a:bodyPr/>
          <a:lstStyle/>
          <a:p>
            <a:r>
              <a:rPr lang="en-US" dirty="0"/>
              <a:t>Therapeutic orientation?</a:t>
            </a:r>
          </a:p>
          <a:p>
            <a:r>
              <a:rPr lang="en-US" dirty="0"/>
              <a:t>Learning interests ?</a:t>
            </a:r>
          </a:p>
          <a:p>
            <a:r>
              <a:rPr lang="en-US" dirty="0"/>
              <a:t>Patient population?</a:t>
            </a:r>
          </a:p>
          <a:p>
            <a:r>
              <a:rPr lang="en-US" dirty="0"/>
              <a:t>Environment?</a:t>
            </a:r>
          </a:p>
          <a:p>
            <a:pPr lvl="1"/>
            <a:r>
              <a:rPr lang="en-US" dirty="0"/>
              <a:t>Urban hospital or CMHC setting?</a:t>
            </a:r>
          </a:p>
          <a:p>
            <a:pPr lvl="1"/>
            <a:r>
              <a:rPr lang="en-US" dirty="0"/>
              <a:t>Minority population? </a:t>
            </a:r>
          </a:p>
          <a:p>
            <a:pPr lvl="1"/>
            <a:r>
              <a:rPr lang="en-US" dirty="0"/>
              <a:t>Middle class population?</a:t>
            </a:r>
          </a:p>
          <a:p>
            <a:pPr lvl="1"/>
            <a:r>
              <a:rPr lang="en-US" dirty="0"/>
              <a:t>Exposure to trauma and other stressors?</a:t>
            </a:r>
          </a:p>
          <a:p>
            <a:pPr lvl="1"/>
            <a:r>
              <a:rPr lang="en-US" dirty="0"/>
              <a:t>Open to case management work in service of therapeutic goals?</a:t>
            </a:r>
          </a:p>
          <a:p>
            <a:pPr lvl="1"/>
            <a:r>
              <a:rPr lang="en-US" dirty="0"/>
              <a:t>Interest in learning how to adapt EBTs to diverse communities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6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202"/>
            <a:ext cx="10515600" cy="392779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“What is the best method of researching both the fit and </a:t>
            </a:r>
          </a:p>
          <a:p>
            <a:pPr marL="0" lv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quality of a particular site?”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“What am I looking for in a site?”</a:t>
            </a:r>
          </a:p>
          <a:p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942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82435-4BDF-FB4A-A60F-C7EB7E4C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Process for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520D1B-6DAB-1143-8C2D-FA4F6B3CE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1279525"/>
            <a:ext cx="10737980" cy="46494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Applications are assigned readers – 1 supervisor and 1 training director review each application</a:t>
            </a:r>
          </a:p>
          <a:p>
            <a:r>
              <a:rPr lang="en-US" dirty="0"/>
              <a:t>Applications are rated on: </a:t>
            </a:r>
          </a:p>
          <a:p>
            <a:pPr lvl="1"/>
            <a:r>
              <a:rPr lang="en-US" dirty="0"/>
              <a:t>recommendations,</a:t>
            </a:r>
          </a:p>
          <a:p>
            <a:pPr lvl="1"/>
            <a:r>
              <a:rPr lang="en-US" dirty="0"/>
              <a:t>types and number of patients treated, </a:t>
            </a:r>
          </a:p>
          <a:p>
            <a:pPr lvl="1"/>
            <a:r>
              <a:rPr lang="en-US" dirty="0"/>
              <a:t>assessment experience, </a:t>
            </a:r>
          </a:p>
          <a:p>
            <a:pPr lvl="1"/>
            <a:r>
              <a:rPr lang="en-US" dirty="0"/>
              <a:t>inpatient and outpatient hospital experience or RTC, </a:t>
            </a:r>
          </a:p>
          <a:p>
            <a:pPr lvl="1"/>
            <a:r>
              <a:rPr lang="en-US" dirty="0"/>
              <a:t>progress of dissertation, </a:t>
            </a:r>
          </a:p>
          <a:p>
            <a:pPr lvl="1"/>
            <a:r>
              <a:rPr lang="en-US" dirty="0"/>
              <a:t>overall impression as a graduate student,</a:t>
            </a:r>
          </a:p>
          <a:p>
            <a:pPr lvl="1"/>
            <a:r>
              <a:rPr lang="en-US" dirty="0"/>
              <a:t>therapeutic orientation match with the site,</a:t>
            </a:r>
          </a:p>
          <a:p>
            <a:pPr lvl="1"/>
            <a:r>
              <a:rPr lang="en-US" dirty="0"/>
              <a:t>environment/setting/population match and strengths and weaknesses of applicant.</a:t>
            </a:r>
          </a:p>
          <a:p>
            <a:r>
              <a:rPr lang="en-US" dirty="0"/>
              <a:t>Invite approximately the top 30% of applicants to interview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82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20D23-AD74-A04E-880D-C5F80DB96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AF83FA-3D5D-4840-B321-896CED914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984" y="1279525"/>
            <a:ext cx="10639816" cy="4649470"/>
          </a:xfrm>
        </p:spPr>
        <p:txBody>
          <a:bodyPr>
            <a:normAutofit/>
          </a:bodyPr>
          <a:lstStyle/>
          <a:p>
            <a:r>
              <a:rPr lang="en-US" sz="2600" dirty="0"/>
              <a:t>Interview Day: Half day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400" dirty="0"/>
              <a:t>General orientation with Director of Training – 1 hour</a:t>
            </a:r>
          </a:p>
          <a:p>
            <a:pPr lvl="1"/>
            <a:r>
              <a:rPr lang="en-US" sz="2400" dirty="0"/>
              <a:t>2 interviews (45 minutes each): </a:t>
            </a:r>
          </a:p>
          <a:p>
            <a:pPr lvl="2"/>
            <a:r>
              <a:rPr lang="en-US" sz="2400" dirty="0"/>
              <a:t>1 with Training Director or Coordinator or Clinical Service Leadership</a:t>
            </a:r>
          </a:p>
          <a:p>
            <a:pPr lvl="2"/>
            <a:r>
              <a:rPr lang="en-US" sz="2400" dirty="0"/>
              <a:t>1 with a Psychology staff/supervisor familiar with the program and a member of the various internship rotations</a:t>
            </a:r>
          </a:p>
          <a:p>
            <a:pPr lvl="1"/>
            <a:r>
              <a:rPr lang="en-US" sz="2400" dirty="0"/>
              <a:t>Meet with 2 current interns for intern perspective on the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910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AECA9D-0212-4E48-A263-0CA864758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EF72E0-547F-4AA7-B7B3-97C476A9E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Interviews are rated on:</a:t>
            </a:r>
          </a:p>
          <a:p>
            <a:pPr lvl="1"/>
            <a:r>
              <a:rPr lang="en-US" dirty="0"/>
              <a:t>Case presentation; </a:t>
            </a:r>
          </a:p>
          <a:p>
            <a:pPr lvl="1"/>
            <a:r>
              <a:rPr lang="en-US" dirty="0"/>
              <a:t>Insight on strengths and weaknesses; </a:t>
            </a:r>
          </a:p>
          <a:p>
            <a:pPr lvl="1"/>
            <a:r>
              <a:rPr lang="en-US" dirty="0"/>
              <a:t>Experience with at-risk situations</a:t>
            </a:r>
          </a:p>
          <a:p>
            <a:pPr lvl="1"/>
            <a:r>
              <a:rPr lang="en-US" dirty="0"/>
              <a:t>Proficiency in short-term EBTs and long term psychotherapy </a:t>
            </a:r>
          </a:p>
          <a:p>
            <a:pPr lvl="1"/>
            <a:r>
              <a:rPr lang="en-US" dirty="0"/>
              <a:t>Neuropsychological assessment; </a:t>
            </a:r>
          </a:p>
          <a:p>
            <a:pPr lvl="1"/>
            <a:r>
              <a:rPr lang="en-US" dirty="0"/>
              <a:t>Interpersonal skills; </a:t>
            </a:r>
          </a:p>
          <a:p>
            <a:pPr lvl="1"/>
            <a:r>
              <a:rPr lang="en-US" dirty="0"/>
              <a:t>Match with program orientation and training goals </a:t>
            </a:r>
          </a:p>
          <a:p>
            <a:r>
              <a:rPr lang="en-US" dirty="0"/>
              <a:t>Ranked based on interview ratings and re-review of the application by training leadership.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145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Audience Questions </a:t>
            </a:r>
            <a:r>
              <a:rPr lang="en-US" dirty="0">
                <a:solidFill>
                  <a:srgbClr val="FF0000"/>
                </a:solidFill>
              </a:rPr>
              <a:t>and Answers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b="1" dirty="0"/>
              <a:t>Leigh </a:t>
            </a:r>
            <a:r>
              <a:rPr lang="en-US" b="1" dirty="0" smtClean="0"/>
              <a:t>Spivey,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University of North Carolina, Chapel Hill</a:t>
            </a:r>
          </a:p>
          <a:p>
            <a:pPr lvl="0"/>
            <a:r>
              <a:rPr lang="en-US" dirty="0" smtClean="0"/>
              <a:t>SCCAP </a:t>
            </a:r>
            <a:r>
              <a:rPr lang="en-US" dirty="0"/>
              <a:t>Student Advisory </a:t>
            </a:r>
            <a:r>
              <a:rPr lang="en-US" dirty="0" smtClean="0"/>
              <a:t>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22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202"/>
            <a:ext cx="10515600" cy="392779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“What is the best method of researching both the fit and </a:t>
            </a:r>
          </a:p>
          <a:p>
            <a:pPr marL="0" lv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quality of a particular site?”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accent1"/>
                </a:solidFill>
              </a:rPr>
              <a:t>“What am I looking for in a site?”” </a:t>
            </a:r>
          </a:p>
          <a:p>
            <a:endParaRPr lang="en-US" i="1" dirty="0"/>
          </a:p>
          <a:p>
            <a:r>
              <a:rPr lang="en-US" dirty="0"/>
              <a:t>What am I looking for in a running shoe?</a:t>
            </a:r>
          </a:p>
          <a:p>
            <a:pPr lvl="1"/>
            <a:r>
              <a:rPr lang="en-US" i="1" dirty="0"/>
              <a:t>Fit and Function</a:t>
            </a:r>
          </a:p>
          <a:p>
            <a:pPr lvl="1"/>
            <a:r>
              <a:rPr lang="en-US" i="1" dirty="0"/>
              <a:t>Name brand is less important than how it works 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1AA0E04-5CDA-441D-A883-4D271CF3E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0" y="3663314"/>
            <a:ext cx="1981200" cy="198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E89DB64-7414-4E67-A4FB-2B58FF4499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9850" y="2832258"/>
            <a:ext cx="1662112" cy="16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14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5CA1CE-B36C-4E9E-8F81-48609359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F470F-303C-4E94-A3A0-D161916DC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Specific </a:t>
            </a:r>
            <a:r>
              <a:rPr lang="en-US" dirty="0">
                <a:solidFill>
                  <a:schemeClr val="accent2"/>
                </a:solidFill>
              </a:rPr>
              <a:t>training and long term career goals </a:t>
            </a:r>
            <a:r>
              <a:rPr lang="en-US" dirty="0"/>
              <a:t>should guide internship site selection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1</a:t>
            </a:r>
            <a:r>
              <a:rPr lang="en-US" b="1" i="1" dirty="0"/>
              <a:t>:  A priori </a:t>
            </a:r>
            <a:r>
              <a:rPr lang="en-US" b="1" dirty="0"/>
              <a:t>articulation of goals</a:t>
            </a:r>
          </a:p>
          <a:p>
            <a:pPr lvl="3"/>
            <a:r>
              <a:rPr lang="en-US" i="1" dirty="0"/>
              <a:t>Build upon </a:t>
            </a:r>
            <a:r>
              <a:rPr lang="en-US" dirty="0"/>
              <a:t>and </a:t>
            </a:r>
            <a:r>
              <a:rPr lang="en-US" i="1" dirty="0"/>
              <a:t>expand</a:t>
            </a:r>
            <a:r>
              <a:rPr lang="en-US" dirty="0"/>
              <a:t> your doctoral training experiences</a:t>
            </a:r>
          </a:p>
          <a:p>
            <a:pPr lvl="3"/>
            <a:r>
              <a:rPr lang="en-US" dirty="0"/>
              <a:t>Functionally related to your </a:t>
            </a:r>
            <a:r>
              <a:rPr lang="en-US" i="1" dirty="0"/>
              <a:t>long-term professional goals </a:t>
            </a:r>
          </a:p>
          <a:p>
            <a:pPr marL="457200" indent="0">
              <a:buNone/>
            </a:pPr>
            <a:endParaRPr lang="en-US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45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5CA1CE-B36C-4E9E-8F81-48609359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F470F-303C-4E94-A3A0-D161916DC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Specific </a:t>
            </a:r>
            <a:r>
              <a:rPr lang="en-US" dirty="0">
                <a:solidFill>
                  <a:schemeClr val="accent2"/>
                </a:solidFill>
              </a:rPr>
              <a:t>training and long term career goals </a:t>
            </a:r>
            <a:r>
              <a:rPr lang="en-US" dirty="0"/>
              <a:t>should guide internship site selection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STEP 1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  <a:r>
              <a:rPr lang="en-US" b="1" i="1" dirty="0"/>
              <a:t>  </a:t>
            </a:r>
            <a:r>
              <a:rPr lang="en-US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priori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articulation of goals</a:t>
            </a:r>
          </a:p>
          <a:p>
            <a:pPr lvl="3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Build upon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and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expand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your doctoral training experiences</a:t>
            </a:r>
          </a:p>
          <a:p>
            <a:pPr lvl="3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Functionally related to your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long-term professional goals </a:t>
            </a:r>
          </a:p>
          <a:p>
            <a:pPr marL="457200" indent="0">
              <a:buNone/>
            </a:pPr>
            <a:endParaRPr lang="en-US" i="1" dirty="0">
              <a:solidFill>
                <a:schemeClr val="accent2"/>
              </a:solidFill>
            </a:endParaRPr>
          </a:p>
          <a:p>
            <a:pPr marL="45720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2</a:t>
            </a:r>
            <a:r>
              <a:rPr lang="en-US" b="1" dirty="0"/>
              <a:t>: Identification of potential sites</a:t>
            </a:r>
          </a:p>
          <a:p>
            <a:pPr lvl="3"/>
            <a:r>
              <a:rPr lang="en-US" dirty="0"/>
              <a:t>APPIC </a:t>
            </a:r>
            <a:r>
              <a:rPr lang="en-US" sz="1400" dirty="0"/>
              <a:t>(</a:t>
            </a:r>
            <a:r>
              <a:rPr lang="en-US" sz="1400" dirty="0">
                <a:hlinkClick r:id="rId3"/>
              </a:rPr>
              <a:t>https://membership.appic.org/directory/search</a:t>
            </a:r>
            <a:r>
              <a:rPr lang="en-US" sz="1400" dirty="0"/>
              <a:t>) </a:t>
            </a:r>
          </a:p>
          <a:p>
            <a:pPr lvl="3"/>
            <a:r>
              <a:rPr lang="en-US" dirty="0" err="1"/>
              <a:t>CCaPPTC</a:t>
            </a:r>
            <a:r>
              <a:rPr lang="en-US" dirty="0"/>
              <a:t> </a:t>
            </a:r>
            <a:r>
              <a:rPr lang="en-US" sz="1400" dirty="0"/>
              <a:t>(</a:t>
            </a:r>
            <a:r>
              <a:rPr lang="en-US" sz="1400" dirty="0">
                <a:hlinkClick r:id="rId4"/>
              </a:rPr>
              <a:t>http://www.ccapptc.org/</a:t>
            </a:r>
            <a:r>
              <a:rPr lang="en-US" sz="1400" dirty="0"/>
              <a:t>)</a:t>
            </a:r>
          </a:p>
          <a:p>
            <a:pPr lvl="3"/>
            <a:r>
              <a:rPr lang="en-US" dirty="0"/>
              <a:t>SCCAP list </a:t>
            </a:r>
            <a:r>
              <a:rPr lang="en-US" sz="1400" dirty="0"/>
              <a:t>(</a:t>
            </a:r>
            <a:r>
              <a:rPr lang="en-US" sz="1400" dirty="0">
                <a:hlinkClick r:id="rId5"/>
              </a:rPr>
              <a:t>https://sccap53.org/resources/student-resources/training-program-database/</a:t>
            </a:r>
            <a:r>
              <a:rPr lang="en-US" sz="1400" dirty="0"/>
              <a:t>)</a:t>
            </a:r>
          </a:p>
          <a:p>
            <a:pPr lvl="3"/>
            <a:r>
              <a:rPr lang="en-US" i="1" dirty="0"/>
              <a:t>Previous interns </a:t>
            </a:r>
            <a:r>
              <a:rPr lang="en-US" dirty="0"/>
              <a:t>from your program</a:t>
            </a:r>
          </a:p>
        </p:txBody>
      </p:sp>
    </p:spTree>
    <p:extLst>
      <p:ext uri="{BB962C8B-B14F-4D97-AF65-F5344CB8AC3E}">
        <p14:creationId xmlns:p14="http://schemas.microsoft.com/office/powerpoint/2010/main" val="1841766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FD6205-7700-4A60-BF3E-D470B6747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1A531F-8E29-4C11-9648-560C0C194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3</a:t>
            </a:r>
            <a:r>
              <a:rPr lang="en-US" b="1" dirty="0"/>
              <a:t>: Evaluation of Potential Sites</a:t>
            </a:r>
          </a:p>
          <a:p>
            <a:r>
              <a:rPr lang="en-US" dirty="0"/>
              <a:t>Look for specific rotations, experiences, or populations that </a:t>
            </a:r>
            <a:r>
              <a:rPr lang="en-US" b="1" dirty="0">
                <a:solidFill>
                  <a:schemeClr val="accent2"/>
                </a:solidFill>
              </a:rPr>
              <a:t>match your training goals</a:t>
            </a:r>
          </a:p>
          <a:p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67AB9B9-6987-4497-84AC-3BE124C90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703" y="2923129"/>
            <a:ext cx="1981200" cy="198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53E4E81-5047-4099-8083-8C39AD4D6C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2078" y="2483485"/>
            <a:ext cx="1662112" cy="16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6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FD6205-7700-4A60-BF3E-D470B6747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1A531F-8E29-4C11-9648-560C0C194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chemeClr val="accent2"/>
                </a:solidFill>
              </a:rPr>
              <a:t>STEP 3</a:t>
            </a:r>
            <a:r>
              <a:rPr lang="en-US" b="1" dirty="0"/>
              <a:t>: Evaluation of Potential Sites</a:t>
            </a:r>
          </a:p>
          <a:p>
            <a:r>
              <a:rPr lang="en-US" dirty="0"/>
              <a:t>Look for specific rotations, experiences, or populations that </a:t>
            </a:r>
            <a:r>
              <a:rPr lang="en-US" b="1" dirty="0">
                <a:solidFill>
                  <a:schemeClr val="accent2"/>
                </a:solidFill>
              </a:rPr>
              <a:t>match your training goals</a:t>
            </a:r>
          </a:p>
          <a:p>
            <a:endParaRPr lang="en-US" b="1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Consider your </a:t>
            </a:r>
            <a:r>
              <a:rPr lang="en-US" dirty="0">
                <a:solidFill>
                  <a:schemeClr val="accent1"/>
                </a:solidFill>
              </a:rPr>
              <a:t>prior exposure </a:t>
            </a:r>
            <a:r>
              <a:rPr lang="en-US" dirty="0"/>
              <a:t>or </a:t>
            </a:r>
            <a:r>
              <a:rPr lang="en-US" dirty="0">
                <a:solidFill>
                  <a:schemeClr val="accent1"/>
                </a:solidFill>
              </a:rPr>
              <a:t>experience</a:t>
            </a:r>
          </a:p>
          <a:p>
            <a:pPr lvl="2"/>
            <a:r>
              <a:rPr lang="en-US" dirty="0"/>
              <a:t>May suggest readiness for additional training</a:t>
            </a:r>
          </a:p>
          <a:p>
            <a:pPr lvl="2"/>
            <a:r>
              <a:rPr lang="en-US" dirty="0"/>
              <a:t>Limited experience may enhance your fit</a:t>
            </a:r>
          </a:p>
          <a:p>
            <a:pPr lvl="1"/>
            <a:r>
              <a:rPr lang="en-US" dirty="0"/>
              <a:t>Also consider your </a:t>
            </a:r>
            <a:r>
              <a:rPr lang="en-US" dirty="0">
                <a:solidFill>
                  <a:schemeClr val="accent1"/>
                </a:solidFill>
              </a:rPr>
              <a:t>long term career goals</a:t>
            </a:r>
          </a:p>
          <a:p>
            <a:pPr lvl="2"/>
            <a:r>
              <a:rPr lang="en-US" dirty="0"/>
              <a:t>Rotations may be cool… but they may not be important (</a:t>
            </a:r>
            <a:r>
              <a:rPr lang="en-US" i="1" u="sng" dirty="0"/>
              <a:t>for</a:t>
            </a:r>
            <a:r>
              <a:rPr lang="en-US" dirty="0"/>
              <a:t> </a:t>
            </a:r>
            <a:r>
              <a:rPr lang="en-US" i="1" u="sng" dirty="0"/>
              <a:t>you</a:t>
            </a:r>
            <a:r>
              <a:rPr lang="en-US" dirty="0"/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67AB9B9-6987-4497-84AC-3BE124C90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703" y="2923129"/>
            <a:ext cx="1981200" cy="1981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53E4E81-5047-4099-8083-8C39AD4D6C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2078" y="2483485"/>
            <a:ext cx="1662112" cy="166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377B0"/>
      </a:accent1>
      <a:accent2>
        <a:srgbClr val="F1673B"/>
      </a:accent2>
      <a:accent3>
        <a:srgbClr val="A5A5A5"/>
      </a:accent3>
      <a:accent4>
        <a:srgbClr val="5BC18C"/>
      </a:accent4>
      <a:accent5>
        <a:srgbClr val="F46083"/>
      </a:accent5>
      <a:accent6>
        <a:srgbClr val="7F7F7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1998</Words>
  <Application>Microsoft Office PowerPoint</Application>
  <PresentationFormat>Custom</PresentationFormat>
  <Paragraphs>359</Paragraphs>
  <Slides>43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Applying to Clinical Internships: Insider Tips for Maximizing Your Success</vt:lpstr>
      <vt:lpstr>Applying to Clinical Internships: Insider Tips for Maximizing Your Success</vt:lpstr>
      <vt:lpstr>Selecting Internship Sites</vt:lpstr>
      <vt:lpstr>Selecting Sites </vt:lpstr>
      <vt:lpstr>Selecting Sites </vt:lpstr>
      <vt:lpstr>Selecting Sites</vt:lpstr>
      <vt:lpstr>Selecting Sites</vt:lpstr>
      <vt:lpstr>Selecting Sites</vt:lpstr>
      <vt:lpstr>Selecting Sites</vt:lpstr>
      <vt:lpstr>Selecting Sites</vt:lpstr>
      <vt:lpstr>Selecting Sites</vt:lpstr>
      <vt:lpstr>Selecting Sites</vt:lpstr>
      <vt:lpstr>Selecting Sites</vt:lpstr>
      <vt:lpstr>Personalizing the APPIC Essays</vt:lpstr>
      <vt:lpstr>Essays – General Issues</vt:lpstr>
      <vt:lpstr>Essay 1 - Autobiographical</vt:lpstr>
      <vt:lpstr>Essays 2 and 3</vt:lpstr>
      <vt:lpstr>Essay 2</vt:lpstr>
      <vt:lpstr>Essay 3</vt:lpstr>
      <vt:lpstr>Essay 4</vt:lpstr>
      <vt:lpstr>Essay 4</vt:lpstr>
      <vt:lpstr>CRITERIA FOR APPLICATION REVIEW (UCLA SEMEL INSTITUTE PSYCHOLOGY DOCTORAL INTERNSHIP PROGRAM) </vt:lpstr>
      <vt:lpstr>Type of Program</vt:lpstr>
      <vt:lpstr>Clinical Experiences</vt:lpstr>
      <vt:lpstr>Assessment Experience</vt:lpstr>
      <vt:lpstr>Research Experience</vt:lpstr>
      <vt:lpstr>Letters of Recommendation</vt:lpstr>
      <vt:lpstr>Fit with Internship Site</vt:lpstr>
      <vt:lpstr>Selection Process</vt:lpstr>
      <vt:lpstr>Open House/Interviews</vt:lpstr>
      <vt:lpstr>Interviews</vt:lpstr>
      <vt:lpstr>Final Ranking Process</vt:lpstr>
      <vt:lpstr>Criteria for Application Review (Columbia University/NY Presbyterian Internship Program)</vt:lpstr>
      <vt:lpstr>What type of program attending</vt:lpstr>
      <vt:lpstr>Clinical Experiences</vt:lpstr>
      <vt:lpstr>Clinical Experiences</vt:lpstr>
      <vt:lpstr>Clinical Experiences</vt:lpstr>
      <vt:lpstr>Recommendations</vt:lpstr>
      <vt:lpstr>Ability to Fit with Internship Site</vt:lpstr>
      <vt:lpstr>Selection Process for Interviews</vt:lpstr>
      <vt:lpstr>Interviews</vt:lpstr>
      <vt:lpstr>Interviews</vt:lpstr>
      <vt:lpstr>Audience Questions and 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Canty</dc:creator>
  <cp:lastModifiedBy>bchu</cp:lastModifiedBy>
  <cp:revision>19</cp:revision>
  <dcterms:created xsi:type="dcterms:W3CDTF">2018-06-08T19:22:06Z</dcterms:created>
  <dcterms:modified xsi:type="dcterms:W3CDTF">2018-07-09T11:14:09Z</dcterms:modified>
</cp:coreProperties>
</file>